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6.xml" ContentType="application/vnd.openxmlformats-officedocument.presentationml.slide+xml"/>
  <Default Extension="png" ContentType="image/png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notesSlides/notesSlide6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0" r:id="rId2"/>
  </p:sldMasterIdLst>
  <p:notesMasterIdLst>
    <p:notesMasterId r:id="rId11"/>
  </p:notesMasterIdLst>
  <p:handoutMasterIdLst>
    <p:handoutMasterId r:id="rId12"/>
  </p:handoutMasterIdLst>
  <p:sldIdLst>
    <p:sldId id="345" r:id="rId3"/>
    <p:sldId id="318" r:id="rId4"/>
    <p:sldId id="336" r:id="rId5"/>
    <p:sldId id="347" r:id="rId6"/>
    <p:sldId id="337" r:id="rId7"/>
    <p:sldId id="338" r:id="rId8"/>
    <p:sldId id="346" r:id="rId9"/>
    <p:sldId id="343" r:id="rId10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A4B"/>
    <a:srgbClr val="000099"/>
    <a:srgbClr val="FFCC00"/>
    <a:srgbClr val="FFE870"/>
    <a:srgbClr val="FFFF00"/>
    <a:srgbClr val="FFCC66"/>
    <a:srgbClr val="333399"/>
    <a:srgbClr val="080808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440" autoAdjust="0"/>
    <p:restoredTop sz="99176" autoAdjust="0"/>
  </p:normalViewPr>
  <p:slideViewPr>
    <p:cSldViewPr snapToGrid="0">
      <p:cViewPr varScale="1">
        <p:scale>
          <a:sx n="76" d="100"/>
          <a:sy n="76" d="100"/>
        </p:scale>
        <p:origin x="-35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heme" Target="theme/theme1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782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pPr>
              <a:defRPr/>
            </a:pPr>
            <a:fld id="{AA4D86A2-0F06-47AA-B98B-80C7C56BE255}" type="datetimeFigureOut">
              <a:rPr lang="en-CA"/>
              <a:pPr>
                <a:defRPr/>
              </a:pPr>
              <a:t>03/03/2010</a:t>
            </a:fld>
            <a:endParaRPr lang="en-CA"/>
          </a:p>
        </p:txBody>
      </p:sp>
      <p:sp>
        <p:nvSpPr>
          <p:cNvPr id="7782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782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pPr>
              <a:defRPr/>
            </a:pPr>
            <a:fld id="{73A5CB94-BB6C-47C5-9363-86E1AA06E66D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t" anchorCtr="0" compatLnSpc="1">
            <a:prstTxWarp prst="textNoShape">
              <a:avLst/>
            </a:prstTxWarp>
          </a:bodyPr>
          <a:lstStyle>
            <a:lvl1pPr defTabSz="922338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t" anchorCtr="0" compatLnSpc="1">
            <a:prstTxWarp prst="textNoShape">
              <a:avLst/>
            </a:prstTxWarp>
          </a:bodyPr>
          <a:lstStyle>
            <a:lvl1pPr algn="r" defTabSz="922338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14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6488" y="698500"/>
            <a:ext cx="4646612" cy="34845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414838"/>
            <a:ext cx="5486400" cy="4183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b" anchorCtr="0" compatLnSpc="1">
            <a:prstTxWarp prst="textNoShape">
              <a:avLst/>
            </a:prstTxWarp>
          </a:bodyPr>
          <a:lstStyle>
            <a:lvl1pPr defTabSz="922338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b" anchorCtr="0" compatLnSpc="1">
            <a:prstTxWarp prst="textNoShape">
              <a:avLst/>
            </a:prstTxWarp>
          </a:bodyPr>
          <a:lstStyle>
            <a:lvl1pPr algn="r" defTabSz="922338">
              <a:defRPr sz="1200"/>
            </a:lvl1pPr>
          </a:lstStyle>
          <a:p>
            <a:pPr>
              <a:defRPr/>
            </a:pPr>
            <a:fld id="{289F7B50-97F3-416F-B769-8A59298DB0A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0242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10243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D6D549EB-2671-4AC8-A1A8-B5BEE518E783}" type="slidenum">
              <a:rPr lang="en-US" smtClean="0"/>
              <a:pPr/>
              <a:t>2</a:t>
            </a:fld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290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12291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CBAC2AA9-489B-4E2D-BF70-328E724C3918}" type="slidenum">
              <a:rPr lang="en-US" sz="1200"/>
              <a:pPr algn="r" defTabSz="922338"/>
              <a:t>3</a:t>
            </a:fld>
            <a:endParaRPr lang="en-US" sz="120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8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14339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DC1A329A-3D1C-48CE-A06B-FAE7522D354D}" type="slidenum">
              <a:rPr lang="en-US" sz="1200"/>
              <a:pPr algn="r" defTabSz="922338"/>
              <a:t>4</a:t>
            </a:fld>
            <a:endParaRPr lang="en-US" sz="120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6386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16387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D39CEE8E-1169-4BFC-86BC-543D37610D30}" type="slidenum">
              <a:rPr lang="en-US" sz="1200"/>
              <a:pPr algn="r" defTabSz="922338"/>
              <a:t>5</a:t>
            </a:fld>
            <a:endParaRPr lang="en-US" sz="120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8434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18435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C1ADDA3E-527D-4FB7-A4E8-3D439880CE47}" type="slidenum">
              <a:rPr lang="en-US" sz="1200"/>
              <a:pPr algn="r" defTabSz="922338"/>
              <a:t>6</a:t>
            </a:fld>
            <a:endParaRPr lang="en-US" sz="120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0482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20483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EF970B3A-E7A8-4B49-9F77-C273F00FBB77}" type="slidenum">
              <a:rPr lang="en-US" sz="1200"/>
              <a:pPr algn="r" defTabSz="922338"/>
              <a:t>7</a:t>
            </a:fld>
            <a:endParaRPr lang="en-US" sz="120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ed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784"/>
          </a:xfrm>
          <a:prstGeom prst="rect">
            <a:avLst/>
          </a:prstGeom>
        </p:spPr>
        <p:txBody>
          <a:bodyPr/>
          <a:lstStyle>
            <a:lvl1pPr algn="r">
              <a:defRPr sz="2800" b="1" i="1">
                <a:effectLst/>
                <a:latin typeface="Times New Roman" pitchFamily="18" charset="0"/>
                <a:cs typeface="Times New Roman" pitchFamily="18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8368" y="1408176"/>
            <a:ext cx="7936992" cy="4974336"/>
          </a:xfrm>
          <a:prstGeom prst="rect">
            <a:avLst/>
          </a:prstGeom>
        </p:spPr>
        <p:txBody>
          <a:bodyPr/>
          <a:lstStyle>
            <a:lvl1pPr marL="341313" indent="-341313">
              <a:buClr>
                <a:srgbClr val="FFCC00"/>
              </a:buClr>
              <a:defRPr sz="3200">
                <a:solidFill>
                  <a:schemeClr val="bg1"/>
                </a:solidFill>
                <a:effectLst/>
                <a:latin typeface="Times New Roman" pitchFamily="18" charset="0"/>
                <a:cs typeface="Times New Roman" pitchFamily="18" charset="0"/>
              </a:defRPr>
            </a:lvl1pPr>
            <a:lvl2pPr marL="682625" indent="-285750">
              <a:buClr>
                <a:srgbClr val="FFCC00"/>
              </a:buClr>
              <a:defRPr sz="3000">
                <a:solidFill>
                  <a:schemeClr val="bg1"/>
                </a:solidFill>
                <a:effectLst/>
                <a:latin typeface="Times New Roman" pitchFamily="18" charset="0"/>
                <a:cs typeface="Times New Roman" pitchFamily="18" charset="0"/>
              </a:defRPr>
            </a:lvl2pPr>
            <a:lvl3pPr>
              <a:buClr>
                <a:srgbClr val="FFCC00"/>
              </a:buClr>
              <a:defRPr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defRPr>
            </a:lvl3pPr>
            <a:lvl4pPr>
              <a:buClr>
                <a:srgbClr val="FFCC00"/>
              </a:buClr>
              <a:defRPr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defRPr>
            </a:lvl4pPr>
            <a:lvl5pPr>
              <a:buClr>
                <a:srgbClr val="FFCC00"/>
              </a:buClr>
              <a:defRPr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</p:txBody>
      </p:sp>
      <p:sp>
        <p:nvSpPr>
          <p:cNvPr id="15" name="Text Placeholder 8"/>
          <p:cNvSpPr>
            <a:spLocks noGrp="1"/>
          </p:cNvSpPr>
          <p:nvPr>
            <p:ph type="body" sz="quarter" idx="17"/>
          </p:nvPr>
        </p:nvSpPr>
        <p:spPr>
          <a:xfrm>
            <a:off x="658368" y="722376"/>
            <a:ext cx="7936992" cy="585216"/>
          </a:xfrm>
          <a:prstGeom prst="rect">
            <a:avLst/>
          </a:prstGeom>
        </p:spPr>
        <p:txBody>
          <a:bodyPr/>
          <a:lstStyle>
            <a:lvl1pPr marL="0" indent="0" algn="l">
              <a:spcBef>
                <a:spcPts val="0"/>
              </a:spcBef>
              <a:buNone/>
              <a:defRPr sz="3200" b="1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8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9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2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870172-FCF2-4E76-A44B-483542AC1AC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 Slide with 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8368" y="722376"/>
            <a:ext cx="7781544" cy="585216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B58ECF-529D-495D-A868-31013001A79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2E89B3-7E05-4C83-AFBC-82D94724B4D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png"/><Relationship Id="rId5" Type="http://schemas.openxmlformats.org/officeDocument/2006/relationships/image" Target="../media/image1.jpeg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5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8" descr="IFAC_symbol_blue"/>
          <p:cNvPicPr>
            <a:picLocks noChangeAspect="1" noChangeArrowheads="1"/>
          </p:cNvPicPr>
          <p:nvPr userDrawn="1"/>
        </p:nvPicPr>
        <p:blipFill>
          <a:blip r:embed="rId6"/>
          <a:srcRect/>
          <a:stretch>
            <a:fillRect/>
          </a:stretch>
        </p:blipFill>
        <p:spPr bwMode="auto">
          <a:xfrm>
            <a:off x="8289925" y="6032500"/>
            <a:ext cx="561975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Rectangle 4"/>
          <p:cNvSpPr>
            <a:spLocks noGrp="1" noChangeArrowheads="1"/>
          </p:cNvSpPr>
          <p:nvPr>
            <p:ph type="dt" sz="half" idx="2"/>
          </p:nvPr>
        </p:nvSpPr>
        <p:spPr>
          <a:xfrm>
            <a:off x="457200" y="6102350"/>
            <a:ext cx="2133600" cy="47625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Rectangle 5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102350"/>
            <a:ext cx="2895600" cy="47625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" name="Rectangle 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102350"/>
            <a:ext cx="2133600" cy="47625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E094C66-75BC-4C3B-AEC7-A0A86B52A06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0" name="Title Placeholder 15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1" name="Text Placeholder 16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9pPr>
    </p:titleStyle>
    <p:bodyStyle>
      <a:lvl1pPr marL="176213" indent="-176213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628650" indent="-231775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–"/>
        <a:defRPr sz="2000">
          <a:solidFill>
            <a:schemeClr val="tx1"/>
          </a:solidFill>
          <a:latin typeface="+mn-lt"/>
          <a:cs typeface="+mn-cs"/>
        </a:defRPr>
      </a:lvl2pPr>
      <a:lvl3pPr marL="1023938" indent="-109538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•"/>
        <a:defRPr sz="1600">
          <a:solidFill>
            <a:schemeClr val="tx1"/>
          </a:solidFill>
          <a:latin typeface="+mn-lt"/>
          <a:cs typeface="+mn-cs"/>
        </a:defRPr>
      </a:lvl3pPr>
      <a:lvl4pPr marL="1311275" indent="-111125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–"/>
        <a:defRPr sz="1400">
          <a:solidFill>
            <a:schemeClr val="tx1"/>
          </a:solidFill>
          <a:latin typeface="+mn-lt"/>
          <a:cs typeface="+mn-cs"/>
        </a:defRPr>
      </a:lvl4pPr>
      <a:lvl5pPr marL="1597025" indent="-109538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5pPr>
      <a:lvl6pPr marL="20542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6pPr>
      <a:lvl7pPr marL="25114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7pPr>
      <a:lvl8pPr marL="29686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8pPr>
      <a:lvl9pPr marL="34258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05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805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805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50D73068-8AF6-4985-86FE-F6CEB0DD2F8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5125" name="Picture 10" descr="IFAC_symbol_blue"/>
          <p:cNvPicPr>
            <a:picLocks noChangeAspect="1" noChangeArrowheads="1"/>
          </p:cNvPicPr>
          <p:nvPr userDrawn="1"/>
        </p:nvPicPr>
        <p:blipFill>
          <a:blip r:embed="rId3"/>
          <a:srcRect/>
          <a:stretch>
            <a:fillRect/>
          </a:stretch>
        </p:blipFill>
        <p:spPr bwMode="auto">
          <a:xfrm>
            <a:off x="8289925" y="6032500"/>
            <a:ext cx="561975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txStyles>
    <p:titleStyle>
      <a:lvl1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ea typeface="+mj-ea"/>
          <a:cs typeface="Times New Roman" pitchFamily="18" charset="0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9pPr>
    </p:titleStyle>
    <p:bodyStyle>
      <a:lvl1pPr marL="341313" indent="-341313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•"/>
        <a:defRPr sz="32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ea typeface="+mn-ea"/>
          <a:cs typeface="Times New Roman" pitchFamily="18" charset="0"/>
        </a:defRPr>
      </a:lvl1pPr>
      <a:lvl2pPr marL="682625" indent="-285750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–"/>
        <a:defRPr sz="30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2pPr>
      <a:lvl3pPr marL="1023938" indent="-109538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•"/>
        <a:defRPr sz="16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3pPr>
      <a:lvl4pPr marL="1311275" indent="-111125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–"/>
        <a:defRPr sz="14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4pPr>
      <a:lvl5pPr marL="1597025" indent="-109538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•"/>
        <a:defRPr sz="12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5pPr>
      <a:lvl6pPr marL="20542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6pPr>
      <a:lvl7pPr marL="25114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7pPr>
      <a:lvl8pPr marL="29686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8pPr>
      <a:lvl9pPr marL="34258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endParaRPr lang="it-IT" smtClean="0"/>
          </a:p>
        </p:txBody>
      </p:sp>
      <p:sp>
        <p:nvSpPr>
          <p:cNvPr id="8194" name="Content Placeholder 2"/>
          <p:cNvSpPr>
            <a:spLocks noGrp="1"/>
          </p:cNvSpPr>
          <p:nvPr>
            <p:ph idx="1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>
              <a:spcBef>
                <a:spcPct val="25000"/>
              </a:spcBef>
            </a:pPr>
            <a:r>
              <a:rPr lang="it-IT" smtClean="0"/>
              <a:t>IAASB </a:t>
            </a:r>
          </a:p>
          <a:p>
            <a:pPr marL="742950" lvl="1">
              <a:spcBef>
                <a:spcPct val="25000"/>
              </a:spcBef>
            </a:pPr>
            <a:r>
              <a:rPr lang="it-IT" sz="2800" smtClean="0"/>
              <a:t>February 2010 – Task Force finalized draft for discussion with IAASB and IAASB CAG in March 2010</a:t>
            </a:r>
          </a:p>
          <a:p>
            <a:pPr marL="742950" lvl="1">
              <a:spcBef>
                <a:spcPct val="25000"/>
              </a:spcBef>
            </a:pPr>
            <a:r>
              <a:rPr lang="it-IT" sz="2800" smtClean="0"/>
              <a:t>June 2010  - approval of exposure draft</a:t>
            </a:r>
          </a:p>
          <a:p>
            <a:pPr>
              <a:spcBef>
                <a:spcPct val="25000"/>
              </a:spcBef>
            </a:pPr>
            <a:r>
              <a:rPr lang="it-IT" smtClean="0"/>
              <a:t>IESBA</a:t>
            </a:r>
          </a:p>
          <a:p>
            <a:pPr marL="742950" lvl="1">
              <a:spcBef>
                <a:spcPct val="25000"/>
              </a:spcBef>
            </a:pPr>
            <a:r>
              <a:rPr lang="it-IT" sz="2800" smtClean="0"/>
              <a:t>Closely following project, correspondent Task Force member</a:t>
            </a:r>
          </a:p>
          <a:p>
            <a:pPr marL="742950" lvl="1">
              <a:spcBef>
                <a:spcPct val="25000"/>
              </a:spcBef>
            </a:pPr>
            <a:r>
              <a:rPr lang="it-IT" sz="2800" smtClean="0"/>
              <a:t>October 2009 and February 2010 – IESBA discussed project</a:t>
            </a:r>
          </a:p>
          <a:p>
            <a:endParaRPr lang="it-IT" smtClean="0"/>
          </a:p>
        </p:txBody>
      </p:sp>
      <p:sp>
        <p:nvSpPr>
          <p:cNvPr id="8195" name="Text Placeholder 3"/>
          <p:cNvSpPr>
            <a:spLocks noGrp="1"/>
          </p:cNvSpPr>
          <p:nvPr>
            <p:ph type="body" sz="quarter" idx="17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it-IT" smtClean="0"/>
              <a:t>Internal Audit – Project Status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endParaRPr lang="en-CA" smtClean="0"/>
          </a:p>
        </p:txBody>
      </p:sp>
      <p:sp>
        <p:nvSpPr>
          <p:cNvPr id="9218" name="Content Placeholder 2"/>
          <p:cNvSpPr>
            <a:spLocks noGrp="1"/>
          </p:cNvSpPr>
          <p:nvPr>
            <p:ph idx="1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endParaRPr lang="en-US" smtClean="0"/>
          </a:p>
          <a:p>
            <a:r>
              <a:rPr lang="en-US" smtClean="0"/>
              <a:t>IAASB Revision to ISA 610 </a:t>
            </a:r>
            <a:r>
              <a:rPr lang="en-US" i="1" smtClean="0"/>
              <a:t>Using the Work  of the Internal Audit Function</a:t>
            </a:r>
            <a:endParaRPr lang="en-US" smtClean="0"/>
          </a:p>
          <a:p>
            <a:pPr marL="742950" lvl="1"/>
            <a:r>
              <a:rPr lang="en-US" sz="2800" smtClean="0"/>
              <a:t>Direct assistance by internal auditors</a:t>
            </a:r>
          </a:p>
        </p:txBody>
      </p:sp>
      <p:sp>
        <p:nvSpPr>
          <p:cNvPr id="9219" name="Text Placeholder 7"/>
          <p:cNvSpPr>
            <a:spLocks noGrp="1"/>
          </p:cNvSpPr>
          <p:nvPr>
            <p:ph type="body" sz="quarter" idx="17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mtClean="0"/>
              <a:t>Internal Audit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endParaRPr lang="en-CA" sz="2800" b="1" i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266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Expansion of scope of ISA 610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External auditor to evaluate level of competence and degree of objectivity of internal auditors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Direct, supervise and review work performed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Internal auditors are not independent therefore work is presumed to provide less reliable evidence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Direction, supervision and review will ordinarily be more extensive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endParaRPr lang="en-US" sz="280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267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Direct Assistance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endParaRPr lang="en-CA" sz="2800" b="1" i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314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Definition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  <a:buFontTx/>
              <a:buNone/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	“All partners and staff performing the engagement, and individuals engaged by the firm or a network firm who perform assurance procedures on the engagement. This excludes external experts engaged by the firm or a network firm.”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ISA 610 states internal audit is not independent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Additional review and supervision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IESBA of view no clarification to definition needed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  <a:buFontTx/>
              <a:buNone/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	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endParaRPr lang="en-US" sz="280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315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Engagement Team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endParaRPr lang="en-CA" sz="2800" b="1" i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5362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32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 firm shall not assume a management responsibility for an audit client (290.165)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32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Whether an activity is a management responsibility depends on circumstances and requires the exercise of judgment (290.163)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32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Example that would generally be considered a management responsibility… directing and taking responsibility for the actions of the entity’s employees (290.163)</a:t>
            </a:r>
          </a:p>
        </p:txBody>
      </p:sp>
      <p:sp>
        <p:nvSpPr>
          <p:cNvPr id="15363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Management Responsibilities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endParaRPr lang="en-CA" sz="2800" b="1" i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7410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32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No 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Depends on the circumstances and requires judgment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External audit is not a management responsibility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32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Yes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Without clarification readers might inappropriately interpret example as encompassing direct internal auditor assistance</a:t>
            </a:r>
          </a:p>
        </p:txBody>
      </p:sp>
      <p:sp>
        <p:nvSpPr>
          <p:cNvPr id="17411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Clarification needed?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endParaRPr lang="en-CA" sz="2800" b="1" i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9458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32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No clarification needed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Clear intent of wording is direction and supervision of client’s employees in their day-to-day activities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Does not encompass direct assistance provided by internal auditors</a:t>
            </a:r>
          </a:p>
        </p:txBody>
      </p:sp>
      <p:sp>
        <p:nvSpPr>
          <p:cNvPr id="19459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February IESBA View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extBox 1"/>
          <p:cNvSpPr txBox="1">
            <a:spLocks noChangeArrowheads="1"/>
          </p:cNvSpPr>
          <p:nvPr/>
        </p:nvSpPr>
        <p:spPr bwMode="auto">
          <a:xfrm>
            <a:off x="1541463" y="2755900"/>
            <a:ext cx="6073775" cy="5857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it-IT" sz="32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Any other comments?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de Master">
  <a:themeElements>
    <a:clrScheme name="">
      <a:dk1>
        <a:srgbClr val="F2FF47"/>
      </a:dk1>
      <a:lt1>
        <a:srgbClr val="FFFFFF"/>
      </a:lt1>
      <a:dk2>
        <a:srgbClr val="F8F8F8"/>
      </a:dk2>
      <a:lt2>
        <a:srgbClr val="808080"/>
      </a:lt2>
      <a:accent1>
        <a:srgbClr val="0033CC"/>
      </a:accent1>
      <a:accent2>
        <a:srgbClr val="C13535"/>
      </a:accent2>
      <a:accent3>
        <a:srgbClr val="FFFFFF"/>
      </a:accent3>
      <a:accent4>
        <a:srgbClr val="CFDA3B"/>
      </a:accent4>
      <a:accent5>
        <a:srgbClr val="AAADE2"/>
      </a:accent5>
      <a:accent6>
        <a:srgbClr val="AF2F2F"/>
      </a:accent6>
      <a:hlink>
        <a:srgbClr val="C13535"/>
      </a:hlink>
      <a:folHlink>
        <a:srgbClr val="C13535"/>
      </a:folHlink>
    </a:clrScheme>
    <a:fontScheme name="Default Design">
      <a:majorFont>
        <a:latin typeface="Palatino Linotype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3">
        <a:dk1>
          <a:srgbClr val="7596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637F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4">
        <a:dk1>
          <a:srgbClr val="A7BC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8EA0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5">
        <a:dk1>
          <a:srgbClr val="A9A9A9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909090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6">
        <a:dk1>
          <a:srgbClr val="C2D1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A5B2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Custom Design">
  <a:themeElements>
    <a:clrScheme name="Custom Design 14">
      <a:dk1>
        <a:srgbClr val="A9A9A9"/>
      </a:dk1>
      <a:lt1>
        <a:srgbClr val="FFFFFF"/>
      </a:lt1>
      <a:dk2>
        <a:srgbClr val="F8F8F8"/>
      </a:dk2>
      <a:lt2>
        <a:srgbClr val="808080"/>
      </a:lt2>
      <a:accent1>
        <a:srgbClr val="0033CC"/>
      </a:accent1>
      <a:accent2>
        <a:srgbClr val="C13535"/>
      </a:accent2>
      <a:accent3>
        <a:srgbClr val="FFFFFF"/>
      </a:accent3>
      <a:accent4>
        <a:srgbClr val="909090"/>
      </a:accent4>
      <a:accent5>
        <a:srgbClr val="AAADE2"/>
      </a:accent5>
      <a:accent6>
        <a:srgbClr val="AF2F2F"/>
      </a:accent6>
      <a:hlink>
        <a:srgbClr val="C13535"/>
      </a:hlink>
      <a:folHlink>
        <a:srgbClr val="C13535"/>
      </a:folHlink>
    </a:clrScheme>
    <a:fontScheme name="Custom Design">
      <a:majorFont>
        <a:latin typeface="Palatino Linotype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3">
        <a:dk1>
          <a:srgbClr val="A7BC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8EA0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14">
        <a:dk1>
          <a:srgbClr val="A9A9A9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909090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15">
        <a:dk1>
          <a:srgbClr val="C2D1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A5B2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16">
        <a:dk1>
          <a:srgbClr val="F5FF71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D1DA5F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2041</TotalTime>
  <Words>296</Words>
  <Application>Microsoft Office PowerPoint</Application>
  <PresentationFormat>On-screen Show (4:3)</PresentationFormat>
  <Paragraphs>45</Paragraphs>
  <Slides>8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Palatino Linotype</vt:lpstr>
      <vt:lpstr>Times New Roman</vt:lpstr>
      <vt:lpstr>Slide Master</vt:lpstr>
      <vt:lpstr>Custom Design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Robin Dennis</dc:creator>
  <cp:lastModifiedBy>Jan Munro</cp:lastModifiedBy>
  <cp:revision>291</cp:revision>
  <dcterms:created xsi:type="dcterms:W3CDTF">2009-05-05T22:30:07Z</dcterms:created>
  <dcterms:modified xsi:type="dcterms:W3CDTF">2010-03-03T14:51:29Z</dcterms:modified>
</cp:coreProperties>
</file>