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6.xml" ContentType="application/vnd.openxmlformats-officedocument.presentationml.slide+xml"/>
  <Default Extension="png" ContentType="image/png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0" r:id="rId2"/>
  </p:sldMasterIdLst>
  <p:notesMasterIdLst>
    <p:notesMasterId r:id="rId12"/>
  </p:notesMasterIdLst>
  <p:handoutMasterIdLst>
    <p:handoutMasterId r:id="rId13"/>
  </p:handoutMasterIdLst>
  <p:sldIdLst>
    <p:sldId id="345" r:id="rId3"/>
    <p:sldId id="318" r:id="rId4"/>
    <p:sldId id="347" r:id="rId5"/>
    <p:sldId id="336" r:id="rId6"/>
    <p:sldId id="348" r:id="rId7"/>
    <p:sldId id="349" r:id="rId8"/>
    <p:sldId id="350" r:id="rId9"/>
    <p:sldId id="352" r:id="rId10"/>
    <p:sldId id="343" r:id="rId11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A4B"/>
    <a:srgbClr val="000099"/>
    <a:srgbClr val="FFCC00"/>
    <a:srgbClr val="FFE870"/>
    <a:srgbClr val="FFFF00"/>
    <a:srgbClr val="FFCC66"/>
    <a:srgbClr val="333399"/>
    <a:srgbClr val="080808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440" autoAdjust="0"/>
    <p:restoredTop sz="99176" autoAdjust="0"/>
  </p:normalViewPr>
  <p:slideViewPr>
    <p:cSldViewPr snapToGrid="0">
      <p:cViewPr varScale="1">
        <p:scale>
          <a:sx n="76" d="100"/>
          <a:sy n="76" d="100"/>
        </p:scale>
        <p:origin x="-366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782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pPr>
              <a:defRPr/>
            </a:pPr>
            <a:fld id="{FD6B9CB0-BE7B-484A-BFAF-4867B6FFB6B4}" type="datetimeFigureOut">
              <a:rPr lang="en-CA"/>
              <a:pPr>
                <a:defRPr/>
              </a:pPr>
              <a:t>01/03/2010</a:t>
            </a:fld>
            <a:endParaRPr lang="en-CA"/>
          </a:p>
        </p:txBody>
      </p:sp>
      <p:sp>
        <p:nvSpPr>
          <p:cNvPr id="7782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782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pPr>
              <a:defRPr/>
            </a:pPr>
            <a:fld id="{67782A4B-52DE-4382-BB35-7B86F2D90EF3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t" anchorCtr="0" compatLnSpc="1">
            <a:prstTxWarp prst="textNoShape">
              <a:avLst/>
            </a:prstTxWarp>
          </a:bodyPr>
          <a:lstStyle>
            <a:lvl1pPr defTabSz="922338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t" anchorCtr="0" compatLnSpc="1">
            <a:prstTxWarp prst="textNoShape">
              <a:avLst/>
            </a:prstTxWarp>
          </a:bodyPr>
          <a:lstStyle>
            <a:lvl1pPr algn="r" defTabSz="922338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1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6488" y="698500"/>
            <a:ext cx="4646612" cy="34845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4838"/>
            <a:ext cx="5486400" cy="4183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b" anchorCtr="0" compatLnSpc="1">
            <a:prstTxWarp prst="textNoShape">
              <a:avLst/>
            </a:prstTxWarp>
          </a:bodyPr>
          <a:lstStyle>
            <a:lvl1pPr defTabSz="922338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b" anchorCtr="0" compatLnSpc="1">
            <a:prstTxWarp prst="textNoShape">
              <a:avLst/>
            </a:prstTxWarp>
          </a:bodyPr>
          <a:lstStyle>
            <a:lvl1pPr algn="r" defTabSz="922338">
              <a:defRPr sz="1200"/>
            </a:lvl1pPr>
          </a:lstStyle>
          <a:p>
            <a:pPr>
              <a:defRPr/>
            </a:pPr>
            <a:fld id="{E4E1366D-92CA-4703-909B-8D1845F4D45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0242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10243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428287C-C7C1-433A-8241-96BDBAD1E8F6}" type="slidenum">
              <a:rPr lang="en-US" smtClean="0"/>
              <a:pPr/>
              <a:t>2</a:t>
            </a:fld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1507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21508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6B4887D8-BFE7-4631-8413-0B619DA3E10A}" type="slidenum">
              <a:rPr lang="en-US" sz="1200"/>
              <a:pPr algn="r" defTabSz="922338"/>
              <a:t>3</a:t>
            </a:fld>
            <a:endParaRPr lang="en-US" sz="120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290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12291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C98D22FA-7E01-4AF6-ABE8-0A1695EC3F52}" type="slidenum">
              <a:rPr lang="en-US" sz="1200"/>
              <a:pPr algn="r" defTabSz="922338"/>
              <a:t>4</a:t>
            </a:fld>
            <a:endParaRPr lang="en-US" sz="120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355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23556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6AF70927-41BA-4F4D-81D6-20558298697E}" type="slidenum">
              <a:rPr lang="en-US" sz="1200"/>
              <a:pPr algn="r" defTabSz="922338"/>
              <a:t>5</a:t>
            </a:fld>
            <a:endParaRPr lang="en-US" sz="120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560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25604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E5FC9572-4782-41DD-827D-628BAD836F5C}" type="slidenum">
              <a:rPr lang="en-US" sz="1200"/>
              <a:pPr algn="r" defTabSz="922338"/>
              <a:t>6</a:t>
            </a:fld>
            <a:endParaRPr lang="en-US" sz="120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1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27652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74543CDC-B60D-4579-B558-4F00A8FCD145}" type="slidenum">
              <a:rPr lang="en-US" sz="1200"/>
              <a:pPr algn="r" defTabSz="922338"/>
              <a:t>7</a:t>
            </a:fld>
            <a:endParaRPr lang="en-US" sz="120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31748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017540BF-198B-4D2A-AB01-C48245107051}" type="slidenum">
              <a:rPr lang="en-US" sz="1200"/>
              <a:pPr algn="r" defTabSz="922338"/>
              <a:t>8</a:t>
            </a:fld>
            <a:endParaRPr lang="en-US"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ed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784"/>
          </a:xfrm>
          <a:prstGeom prst="rect">
            <a:avLst/>
          </a:prstGeom>
        </p:spPr>
        <p:txBody>
          <a:bodyPr/>
          <a:lstStyle>
            <a:lvl1pPr algn="r">
              <a:defRPr sz="2800" b="1" i="1">
                <a:effectLst/>
                <a:latin typeface="Times New Roman" pitchFamily="18" charset="0"/>
                <a:cs typeface="Times New Roman" pitchFamily="18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8368" y="1408176"/>
            <a:ext cx="7936992" cy="4974336"/>
          </a:xfrm>
          <a:prstGeom prst="rect">
            <a:avLst/>
          </a:prstGeom>
        </p:spPr>
        <p:txBody>
          <a:bodyPr/>
          <a:lstStyle>
            <a:lvl1pPr marL="341313" indent="-341313">
              <a:buClr>
                <a:srgbClr val="FFCC00"/>
              </a:buClr>
              <a:defRPr sz="3200">
                <a:solidFill>
                  <a:schemeClr val="bg1"/>
                </a:solidFill>
                <a:effectLst/>
                <a:latin typeface="Times New Roman" pitchFamily="18" charset="0"/>
                <a:cs typeface="Times New Roman" pitchFamily="18" charset="0"/>
              </a:defRPr>
            </a:lvl1pPr>
            <a:lvl2pPr marL="682625" indent="-285750">
              <a:buClr>
                <a:srgbClr val="FFCC00"/>
              </a:buClr>
              <a:defRPr sz="3000">
                <a:solidFill>
                  <a:schemeClr val="bg1"/>
                </a:solidFill>
                <a:effectLst/>
                <a:latin typeface="Times New Roman" pitchFamily="18" charset="0"/>
                <a:cs typeface="Times New Roman" pitchFamily="18" charset="0"/>
              </a:defRPr>
            </a:lvl2pPr>
            <a:lvl3pPr>
              <a:buClr>
                <a:srgbClr val="FFCC00"/>
              </a:buClr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defRPr>
            </a:lvl3pPr>
            <a:lvl4pPr>
              <a:buClr>
                <a:srgbClr val="FFCC00"/>
              </a:buClr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defRPr>
            </a:lvl4pPr>
            <a:lvl5pPr>
              <a:buClr>
                <a:srgbClr val="FFCC00"/>
              </a:buClr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</p:txBody>
      </p:sp>
      <p:sp>
        <p:nvSpPr>
          <p:cNvPr id="15" name="Text Placeholder 8"/>
          <p:cNvSpPr>
            <a:spLocks noGrp="1"/>
          </p:cNvSpPr>
          <p:nvPr>
            <p:ph type="body" sz="quarter" idx="17"/>
          </p:nvPr>
        </p:nvSpPr>
        <p:spPr>
          <a:xfrm>
            <a:off x="658368" y="722376"/>
            <a:ext cx="7936992" cy="585216"/>
          </a:xfrm>
          <a:prstGeom prst="rect">
            <a:avLst/>
          </a:prstGeom>
        </p:spPr>
        <p:txBody>
          <a:bodyPr/>
          <a:lstStyle>
            <a:lvl1pPr marL="0" indent="0" algn="l">
              <a:spcBef>
                <a:spcPts val="0"/>
              </a:spcBef>
              <a:buNone/>
              <a:defRPr sz="3200" b="1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8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9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2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05C79F-51F0-4FB6-91D0-1AD69D8EF1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 Slide with 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8368" y="722376"/>
            <a:ext cx="7781544" cy="585216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3199CF-C938-46C0-8CC9-982FF24FE79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AF07AA-2FC9-47E1-A825-54C1935CF28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png"/><Relationship Id="rId5" Type="http://schemas.openxmlformats.org/officeDocument/2006/relationships/image" Target="../media/image1.jpeg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5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8" descr="IFAC_symbol_blue"/>
          <p:cNvPicPr>
            <a:picLocks noChangeAspect="1" noChangeArrowheads="1"/>
          </p:cNvPicPr>
          <p:nvPr userDrawn="1"/>
        </p:nvPicPr>
        <p:blipFill>
          <a:blip r:embed="rId6"/>
          <a:srcRect/>
          <a:stretch>
            <a:fillRect/>
          </a:stretch>
        </p:blipFill>
        <p:spPr bwMode="auto">
          <a:xfrm>
            <a:off x="8289925" y="6032500"/>
            <a:ext cx="561975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Rectangle 4"/>
          <p:cNvSpPr>
            <a:spLocks noGrp="1" noChangeArrowheads="1"/>
          </p:cNvSpPr>
          <p:nvPr>
            <p:ph type="dt" sz="half" idx="2"/>
          </p:nvPr>
        </p:nvSpPr>
        <p:spPr>
          <a:xfrm>
            <a:off x="457200" y="6102350"/>
            <a:ext cx="2133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Rectangle 5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102350"/>
            <a:ext cx="2895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" name="Rectangle 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102350"/>
            <a:ext cx="2133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1954FE-6DC9-4909-B5B0-C8579C4C14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0" name="Title Placeholder 15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1" name="Text Placeholder 16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  <p:sldLayoutId id="2147483652" r:id="rId2"/>
    <p:sldLayoutId id="2147483651" r:id="rId3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9pPr>
    </p:titleStyle>
    <p:bodyStyle>
      <a:lvl1pPr marL="176213" indent="-176213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628650" indent="-231775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–"/>
        <a:defRPr sz="2000">
          <a:solidFill>
            <a:schemeClr val="tx1"/>
          </a:solidFill>
          <a:latin typeface="+mn-lt"/>
          <a:cs typeface="+mn-cs"/>
        </a:defRPr>
      </a:lvl2pPr>
      <a:lvl3pPr marL="1023938" indent="-109538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•"/>
        <a:defRPr sz="1600">
          <a:solidFill>
            <a:schemeClr val="tx1"/>
          </a:solidFill>
          <a:latin typeface="+mn-lt"/>
          <a:cs typeface="+mn-cs"/>
        </a:defRPr>
      </a:lvl3pPr>
      <a:lvl4pPr marL="1311275" indent="-111125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–"/>
        <a:defRPr sz="1400">
          <a:solidFill>
            <a:schemeClr val="tx1"/>
          </a:solidFill>
          <a:latin typeface="+mn-lt"/>
          <a:cs typeface="+mn-cs"/>
        </a:defRPr>
      </a:lvl4pPr>
      <a:lvl5pPr marL="1597025" indent="-109538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5pPr>
      <a:lvl6pPr marL="20542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6pPr>
      <a:lvl7pPr marL="25114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7pPr>
      <a:lvl8pPr marL="29686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8pPr>
      <a:lvl9pPr marL="34258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05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805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805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E77F7526-6504-4D8A-BF67-F7CF5E78F15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5125" name="Picture 10" descr="IFAC_symbol_blue"/>
          <p:cNvPicPr>
            <a:picLocks noChangeAspect="1" noChangeArrowheads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8289925" y="6032500"/>
            <a:ext cx="561975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txStyles>
    <p:titleStyle>
      <a:lvl1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ea typeface="+mj-ea"/>
          <a:cs typeface="Times New Roman" pitchFamily="18" charset="0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9pPr>
    </p:titleStyle>
    <p:bodyStyle>
      <a:lvl1pPr marL="341313" indent="-341313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•"/>
        <a:defRPr sz="32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ea typeface="+mn-ea"/>
          <a:cs typeface="Times New Roman" pitchFamily="18" charset="0"/>
        </a:defRPr>
      </a:lvl1pPr>
      <a:lvl2pPr marL="682625" indent="-285750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–"/>
        <a:defRPr sz="30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2pPr>
      <a:lvl3pPr marL="1023938" indent="-109538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•"/>
        <a:defRPr sz="16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3pPr>
      <a:lvl4pPr marL="1311275" indent="-111125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–"/>
        <a:defRPr sz="14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4pPr>
      <a:lvl5pPr marL="1597025" indent="-109538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•"/>
        <a:defRPr sz="12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5pPr>
      <a:lvl6pPr marL="20542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6pPr>
      <a:lvl7pPr marL="25114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7pPr>
      <a:lvl8pPr marL="29686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8pPr>
      <a:lvl9pPr marL="34258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endParaRPr lang="it-IT" smtClean="0"/>
          </a:p>
        </p:txBody>
      </p:sp>
      <p:sp>
        <p:nvSpPr>
          <p:cNvPr id="8194" name="Content Placeholder 2"/>
          <p:cNvSpPr>
            <a:spLocks noGrp="1"/>
          </p:cNvSpPr>
          <p:nvPr>
            <p:ph idx="1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>
              <a:spcBef>
                <a:spcPct val="25000"/>
              </a:spcBef>
            </a:pPr>
            <a:r>
              <a:rPr lang="it-IT" smtClean="0"/>
              <a:t>Rationale for project</a:t>
            </a:r>
          </a:p>
          <a:p>
            <a:pPr>
              <a:spcBef>
                <a:spcPct val="25000"/>
              </a:spcBef>
            </a:pPr>
            <a:r>
              <a:rPr lang="it-IT" smtClean="0"/>
              <a:t>Matters to be considered </a:t>
            </a:r>
          </a:p>
          <a:p>
            <a:pPr>
              <a:spcBef>
                <a:spcPct val="25000"/>
              </a:spcBef>
            </a:pPr>
            <a:r>
              <a:rPr lang="it-IT" smtClean="0"/>
              <a:t>Approach and timetable </a:t>
            </a:r>
          </a:p>
        </p:txBody>
      </p:sp>
      <p:sp>
        <p:nvSpPr>
          <p:cNvPr id="8195" name="Text Placeholder 3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it-IT" sz="2800" smtClean="0"/>
              <a:t>Responding to Suspected Fraud and Illegal Acts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r>
              <a:rPr lang="en-CA" smtClean="0"/>
              <a:t>Rationale</a:t>
            </a:r>
          </a:p>
        </p:txBody>
      </p:sp>
      <p:sp>
        <p:nvSpPr>
          <p:cNvPr id="9218" name="Content Placeholder 2"/>
          <p:cNvSpPr>
            <a:spLocks noGrp="1"/>
          </p:cNvSpPr>
          <p:nvPr>
            <p:ph idx="1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>
              <a:buFontTx/>
              <a:buNone/>
            </a:pPr>
            <a:r>
              <a:rPr lang="en-US" smtClean="0">
                <a:cs typeface="Arial" charset="0"/>
              </a:rPr>
              <a:t>	“to respect the confidentiality of information acquired as a result of professional and business relationships and, therefore, not disclose any such information to third parties without proper and specific authority, unless there is a legal or professional right or duty to disclose, nor use the information for the personal advantage of the professional accountant or third parties</a:t>
            </a:r>
            <a:r>
              <a:rPr lang="en-CA" smtClean="0">
                <a:cs typeface="Arial" charset="0"/>
              </a:rPr>
              <a:t>”</a:t>
            </a:r>
            <a:endParaRPr lang="en-US" smtClean="0">
              <a:cs typeface="Arial" charset="0"/>
            </a:endParaRPr>
          </a:p>
        </p:txBody>
      </p:sp>
      <p:sp>
        <p:nvSpPr>
          <p:cNvPr id="9219" name="Text Placeholder 7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mtClean="0"/>
              <a:t>Confidentiality – Fundamental Principle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r>
              <a:rPr lang="en-CA" sz="2800" b="1" i="1" smtClean="0">
                <a:latin typeface="Times New Roman" pitchFamily="18" charset="0"/>
                <a:cs typeface="Times New Roman" pitchFamily="18" charset="0"/>
              </a:rPr>
              <a:t>Rationale</a:t>
            </a:r>
          </a:p>
        </p:txBody>
      </p:sp>
      <p:sp>
        <p:nvSpPr>
          <p:cNvPr id="20483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buClr>
                <a:srgbClr val="FFCC00"/>
              </a:buClr>
            </a:pPr>
            <a:r>
              <a:rPr lang="en-US" sz="32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Disclosure permitted by law and is authorized by client or employer</a:t>
            </a:r>
          </a:p>
          <a:p>
            <a:pPr marL="341313" indent="-341313">
              <a:buClr>
                <a:srgbClr val="FFCC00"/>
              </a:buClr>
            </a:pPr>
            <a:r>
              <a:rPr lang="en-US" sz="32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Disclosure required by law</a:t>
            </a:r>
          </a:p>
          <a:p>
            <a:pPr marL="341313" indent="-341313">
              <a:buClr>
                <a:srgbClr val="FFCC00"/>
              </a:buClr>
            </a:pPr>
            <a:r>
              <a:rPr lang="en-US" sz="3200" i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Professional duty or right to disclose when not prohibited by law</a:t>
            </a:r>
          </a:p>
          <a:p>
            <a:pPr marL="742950" lvl="1" indent="-285750">
              <a:buClr>
                <a:srgbClr val="FFCC00"/>
              </a:buClr>
            </a:pPr>
            <a:endParaRPr lang="en-US" sz="280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484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Circumstances for Disclosure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r>
              <a:rPr lang="en-CA" sz="2800" b="1" i="1" smtClean="0">
                <a:latin typeface="Times New Roman" pitchFamily="18" charset="0"/>
                <a:cs typeface="Times New Roman" pitchFamily="18" charset="0"/>
              </a:rPr>
              <a:t>Matters to be considered</a:t>
            </a:r>
          </a:p>
        </p:txBody>
      </p:sp>
      <p:sp>
        <p:nvSpPr>
          <p:cNvPr id="11266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Numerous examples of “whistleblowing” legislation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Project will recognize such legislation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Might learn from content of such legislation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Will not catalogue or cross-reference to legislation</a:t>
            </a:r>
          </a:p>
        </p:txBody>
      </p:sp>
      <p:sp>
        <p:nvSpPr>
          <p:cNvPr id="11267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Legislative Environment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r>
              <a:rPr lang="en-CA" sz="2800" b="1" i="1" smtClean="0">
                <a:latin typeface="Times New Roman" pitchFamily="18" charset="0"/>
                <a:cs typeface="Times New Roman" pitchFamily="18" charset="0"/>
              </a:rPr>
              <a:t>Matters to be considered</a:t>
            </a:r>
          </a:p>
        </p:txBody>
      </p:sp>
      <p:sp>
        <p:nvSpPr>
          <p:cNvPr id="22531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Mindful of ISA  definitions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Fraud - “intentional acts … involving the use of deception to obtain an unjust or illegal advantage”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Illegal acts – “acts of commission or commission by the entity which are contrary to prevailing laws and regulations”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Initial presumption to restrict to suspected fraud and illegal acts but will consider whether it should be broader – for example, “unethical” or “improper”</a:t>
            </a:r>
          </a:p>
        </p:txBody>
      </p:sp>
      <p:sp>
        <p:nvSpPr>
          <p:cNvPr id="22532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Types of Fraud and Illegal Acts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r>
              <a:rPr lang="en-CA" sz="2800" b="1" i="1" smtClean="0">
                <a:latin typeface="Times New Roman" pitchFamily="18" charset="0"/>
                <a:cs typeface="Times New Roman" pitchFamily="18" charset="0"/>
              </a:rPr>
              <a:t>Matters to be considered</a:t>
            </a:r>
          </a:p>
        </p:txBody>
      </p:sp>
      <p:sp>
        <p:nvSpPr>
          <p:cNvPr id="24579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Level of suspicion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Final determination ultimately a legal issue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Likely will only have levels of suspicion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Likely effect or magnitude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Degree of public interest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Minor breaches of regulation</a:t>
            </a:r>
          </a:p>
        </p:txBody>
      </p:sp>
      <p:sp>
        <p:nvSpPr>
          <p:cNvPr id="24580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Threshold for Taking Action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r>
              <a:rPr lang="en-CA" sz="2800" b="1" i="1" smtClean="0">
                <a:latin typeface="Times New Roman" pitchFamily="18" charset="0"/>
                <a:cs typeface="Times New Roman" pitchFamily="18" charset="0"/>
              </a:rPr>
              <a:t>Matters to be considered</a:t>
            </a:r>
          </a:p>
        </p:txBody>
      </p:sp>
      <p:sp>
        <p:nvSpPr>
          <p:cNvPr id="26627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Process for responding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Discuss with superior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Elevate matter if necessary, within the organization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Consider need to report outside the organization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Timing of disclosure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Documentation</a:t>
            </a:r>
          </a:p>
          <a:p>
            <a:pPr marL="742950" lvl="1" indent="-285750">
              <a:spcBef>
                <a:spcPct val="40000"/>
              </a:spcBef>
              <a:buClr>
                <a:srgbClr val="FFCC00"/>
              </a:buClr>
              <a:buFontTx/>
              <a:buNone/>
            </a:pPr>
            <a:endParaRPr lang="en-US" sz="240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6628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Other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r>
              <a:rPr lang="en-CA" sz="2800" b="1" i="1" smtClean="0">
                <a:latin typeface="Times New Roman" pitchFamily="18" charset="0"/>
                <a:cs typeface="Times New Roman" pitchFamily="18" charset="0"/>
              </a:rPr>
              <a:t>Approach</a:t>
            </a:r>
          </a:p>
        </p:txBody>
      </p:sp>
      <p:sp>
        <p:nvSpPr>
          <p:cNvPr id="30723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Approve project proposal Q2 2010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Release consultation paper Q2 2011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Release exposure draft Q4 2012</a:t>
            </a:r>
          </a:p>
          <a:p>
            <a:pPr marL="341313" indent="-341313">
              <a:spcBef>
                <a:spcPct val="4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Approve final standard Q1 2014</a:t>
            </a:r>
          </a:p>
        </p:txBody>
      </p:sp>
      <p:sp>
        <p:nvSpPr>
          <p:cNvPr id="30724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Timetable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extBox 1"/>
          <p:cNvSpPr txBox="1">
            <a:spLocks noChangeArrowheads="1"/>
          </p:cNvSpPr>
          <p:nvPr/>
        </p:nvSpPr>
        <p:spPr bwMode="auto">
          <a:xfrm>
            <a:off x="1541463" y="2755900"/>
            <a:ext cx="6073775" cy="5857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sz="32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Any other comments?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de Master">
  <a:themeElements>
    <a:clrScheme name="">
      <a:dk1>
        <a:srgbClr val="F2FF47"/>
      </a:dk1>
      <a:lt1>
        <a:srgbClr val="FFFFFF"/>
      </a:lt1>
      <a:dk2>
        <a:srgbClr val="F8F8F8"/>
      </a:dk2>
      <a:lt2>
        <a:srgbClr val="808080"/>
      </a:lt2>
      <a:accent1>
        <a:srgbClr val="0033CC"/>
      </a:accent1>
      <a:accent2>
        <a:srgbClr val="C13535"/>
      </a:accent2>
      <a:accent3>
        <a:srgbClr val="FFFFFF"/>
      </a:accent3>
      <a:accent4>
        <a:srgbClr val="CFDA3B"/>
      </a:accent4>
      <a:accent5>
        <a:srgbClr val="AAADE2"/>
      </a:accent5>
      <a:accent6>
        <a:srgbClr val="AF2F2F"/>
      </a:accent6>
      <a:hlink>
        <a:srgbClr val="C13535"/>
      </a:hlink>
      <a:folHlink>
        <a:srgbClr val="C13535"/>
      </a:folHlink>
    </a:clrScheme>
    <a:fontScheme name="Default Design">
      <a:majorFont>
        <a:latin typeface="Palatino Linotype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3">
        <a:dk1>
          <a:srgbClr val="7596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637F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4">
        <a:dk1>
          <a:srgbClr val="A7BC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8EA0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5">
        <a:dk1>
          <a:srgbClr val="A9A9A9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909090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6">
        <a:dk1>
          <a:srgbClr val="C2D1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A5B2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Custom Design">
  <a:themeElements>
    <a:clrScheme name="Custom Design 14">
      <a:dk1>
        <a:srgbClr val="A9A9A9"/>
      </a:dk1>
      <a:lt1>
        <a:srgbClr val="FFFFFF"/>
      </a:lt1>
      <a:dk2>
        <a:srgbClr val="F8F8F8"/>
      </a:dk2>
      <a:lt2>
        <a:srgbClr val="808080"/>
      </a:lt2>
      <a:accent1>
        <a:srgbClr val="0033CC"/>
      </a:accent1>
      <a:accent2>
        <a:srgbClr val="C13535"/>
      </a:accent2>
      <a:accent3>
        <a:srgbClr val="FFFFFF"/>
      </a:accent3>
      <a:accent4>
        <a:srgbClr val="909090"/>
      </a:accent4>
      <a:accent5>
        <a:srgbClr val="AAADE2"/>
      </a:accent5>
      <a:accent6>
        <a:srgbClr val="AF2F2F"/>
      </a:accent6>
      <a:hlink>
        <a:srgbClr val="C13535"/>
      </a:hlink>
      <a:folHlink>
        <a:srgbClr val="C13535"/>
      </a:folHlink>
    </a:clrScheme>
    <a:fontScheme name="Custom Design">
      <a:majorFont>
        <a:latin typeface="Palatino Linotype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3">
        <a:dk1>
          <a:srgbClr val="A7BC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8EA0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14">
        <a:dk1>
          <a:srgbClr val="A9A9A9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909090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15">
        <a:dk1>
          <a:srgbClr val="C2D1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A5B2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16">
        <a:dk1>
          <a:srgbClr val="F5FF71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D1DA5F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2023</TotalTime>
  <Words>305</Words>
  <Application>Microsoft Office PowerPoint</Application>
  <PresentationFormat>On-screen Show (4:3)</PresentationFormat>
  <Paragraphs>54</Paragraphs>
  <Slides>9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Arial</vt:lpstr>
      <vt:lpstr>Palatino Linotype</vt:lpstr>
      <vt:lpstr>Times New Roman</vt:lpstr>
      <vt:lpstr>Slide Master</vt:lpstr>
      <vt:lpstr>Custom Design</vt:lpstr>
      <vt:lpstr>Slide 1</vt:lpstr>
      <vt:lpstr>Rationale</vt:lpstr>
      <vt:lpstr>Rationale</vt:lpstr>
      <vt:lpstr>Matters to be considered</vt:lpstr>
      <vt:lpstr>Matters to be considered</vt:lpstr>
      <vt:lpstr>Matters to be considered</vt:lpstr>
      <vt:lpstr>Matters to be considered</vt:lpstr>
      <vt:lpstr>Approach</vt:lpstr>
      <vt:lpstr>Slide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Robin Dennis</dc:creator>
  <cp:lastModifiedBy>Jan Munro</cp:lastModifiedBy>
  <cp:revision>291</cp:revision>
  <dcterms:created xsi:type="dcterms:W3CDTF">2009-05-05T22:30:07Z</dcterms:created>
  <dcterms:modified xsi:type="dcterms:W3CDTF">2010-03-01T11:58:17Z</dcterms:modified>
</cp:coreProperties>
</file>