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2"/>
  </p:notesMasterIdLst>
  <p:handoutMasterIdLst>
    <p:handoutMasterId r:id="rId13"/>
  </p:handoutMasterIdLst>
  <p:sldIdLst>
    <p:sldId id="345" r:id="rId3"/>
    <p:sldId id="318" r:id="rId4"/>
    <p:sldId id="347" r:id="rId5"/>
    <p:sldId id="336" r:id="rId6"/>
    <p:sldId id="348" r:id="rId7"/>
    <p:sldId id="349" r:id="rId8"/>
    <p:sldId id="350" r:id="rId9"/>
    <p:sldId id="352" r:id="rId10"/>
    <p:sldId id="343" r:id="rId1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4B"/>
    <a:srgbClr val="000099"/>
    <a:srgbClr val="FFCC00"/>
    <a:srgbClr val="FFE870"/>
    <a:srgbClr val="FFFF00"/>
    <a:srgbClr val="FFCC66"/>
    <a:srgbClr val="333399"/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0" autoAdjust="0"/>
    <p:restoredTop sz="99176" autoAdjust="0"/>
  </p:normalViewPr>
  <p:slideViewPr>
    <p:cSldViewPr snapToGrid="0">
      <p:cViewPr varScale="1">
        <p:scale>
          <a:sx n="76" d="100"/>
          <a:sy n="76" d="100"/>
        </p:scale>
        <p:origin x="-3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D6B9CB0-BE7B-484A-BFAF-4867B6FFB6B4}" type="datetimeFigureOut">
              <a:rPr lang="en-CA"/>
              <a:pPr>
                <a:defRPr/>
              </a:pPr>
              <a:t>01/03/2010</a:t>
            </a:fld>
            <a:endParaRPr lang="en-CA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7782A4B-52DE-4382-BB35-7B86F2D90EF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8500"/>
            <a:ext cx="4646612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4838"/>
            <a:ext cx="54864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fld id="{E4E1366D-92CA-4703-909B-8D1845F4D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28287C-C7C1-433A-8241-96BDBAD1E8F6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6B4887D8-BFE7-4631-8413-0B619DA3E10A}" type="slidenum">
              <a:rPr lang="en-US" sz="1200"/>
              <a:pPr algn="r" defTabSz="922338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1229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C98D22FA-7E01-4AF6-ABE8-0A1695EC3F52}" type="slidenum">
              <a:rPr lang="en-US" sz="1200"/>
              <a:pPr algn="r" defTabSz="922338"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6AF70927-41BA-4F4D-81D6-20558298697E}" type="slidenum">
              <a:rPr lang="en-US" sz="1200"/>
              <a:pPr algn="r" defTabSz="922338"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E5FC9572-4782-41DD-827D-628BAD836F5C}" type="slidenum">
              <a:rPr lang="en-US" sz="1200"/>
              <a:pPr algn="r" defTabSz="922338"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74543CDC-B60D-4579-B558-4F00A8FCD145}" type="slidenum">
              <a:rPr lang="en-US" sz="1200"/>
              <a:pPr algn="r" defTabSz="922338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31748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0" tIns="46150" rIns="92300" bIns="46150" anchor="b"/>
          <a:lstStyle/>
          <a:p>
            <a:pPr algn="r" defTabSz="922338"/>
            <a:fld id="{017540BF-198B-4D2A-AB01-C48245107051}" type="slidenum">
              <a:rPr lang="en-US" sz="1200"/>
              <a:pPr algn="r" defTabSz="922338"/>
              <a:t>8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784"/>
          </a:xfrm>
          <a:prstGeom prst="rect">
            <a:avLst/>
          </a:prstGeom>
        </p:spPr>
        <p:txBody>
          <a:bodyPr/>
          <a:lstStyle>
            <a:lvl1pPr algn="r">
              <a:defRPr sz="2800" b="1" i="1"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408176"/>
            <a:ext cx="7936992" cy="4974336"/>
          </a:xfrm>
          <a:prstGeom prst="rect">
            <a:avLst/>
          </a:prstGeom>
        </p:spPr>
        <p:txBody>
          <a:bodyPr/>
          <a:lstStyle>
            <a:lvl1pPr marL="341313" indent="-341313">
              <a:buClr>
                <a:srgbClr val="FFCC00"/>
              </a:buClr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 marL="682625" indent="-285750">
              <a:buClr>
                <a:srgbClr val="FFCC00"/>
              </a:buClr>
              <a:defRPr sz="30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3pPr>
            <a:lvl4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58368" y="722376"/>
            <a:ext cx="7936992" cy="58521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5C79F-51F0-4FB6-91D0-1AD69D8EF1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722376"/>
            <a:ext cx="7781544" cy="585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199CF-C938-46C0-8CC9-982FF24FE7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F07AA-2FC9-47E1-A825-54C1935CF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IFAC_symbol_blue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1023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102350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1023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954FE-6DC9-4909-B5B0-C8579C4C14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itle Placeholder 15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16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  <p:sldLayoutId id="2147483651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Palatino Linotype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176213" indent="-176213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31775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A9938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77F7526-6504-4D8A-BF67-F7CF5E78F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125" name="Picture 10" descr="IFAC_symbol_blue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89925" y="6032500"/>
            <a:ext cx="5619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341313" indent="-341313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32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n-ea"/>
          <a:cs typeface="Times New Roman" pitchFamily="18" charset="0"/>
        </a:defRPr>
      </a:lvl1pPr>
      <a:lvl2pPr marL="682625" indent="-285750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30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6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14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200">
          <a:solidFill>
            <a:srgbClr val="0019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it-IT" smtClean="0"/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spcBef>
                <a:spcPct val="25000"/>
              </a:spcBef>
            </a:pPr>
            <a:r>
              <a:rPr lang="it-IT" smtClean="0"/>
              <a:t>Rationale for project</a:t>
            </a:r>
          </a:p>
          <a:p>
            <a:pPr>
              <a:spcBef>
                <a:spcPct val="25000"/>
              </a:spcBef>
            </a:pPr>
            <a:r>
              <a:rPr lang="it-IT" smtClean="0"/>
              <a:t>Matters to be considered </a:t>
            </a:r>
          </a:p>
          <a:p>
            <a:pPr>
              <a:spcBef>
                <a:spcPct val="25000"/>
              </a:spcBef>
            </a:pPr>
            <a:r>
              <a:rPr lang="it-IT" smtClean="0"/>
              <a:t>Approach and timetable </a:t>
            </a:r>
          </a:p>
        </p:txBody>
      </p:sp>
      <p:sp>
        <p:nvSpPr>
          <p:cNvPr id="819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it-IT" sz="2800" smtClean="0"/>
              <a:t>Responding to Suspected Fraud and Illegal Acts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CA" smtClean="0"/>
              <a:t>Rationale</a:t>
            </a:r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cs typeface="Arial" charset="0"/>
              </a:rPr>
              <a:t>	“to respect the confidentiality of information acquired as a result of professional and business relationships and, therefore, not disclose any such information to third parties without proper and specific authority, unless there is a legal or professional right or duty to disclose, nor use the information for the personal advantage of the professional accountant or third parties</a:t>
            </a:r>
            <a:r>
              <a:rPr lang="en-CA" smtClean="0">
                <a:cs typeface="Arial" charset="0"/>
              </a:rPr>
              <a:t>”</a:t>
            </a:r>
            <a:endParaRPr lang="en-US" smtClean="0">
              <a:cs typeface="Arial" charset="0"/>
            </a:endParaRPr>
          </a:p>
        </p:txBody>
      </p:sp>
      <p:sp>
        <p:nvSpPr>
          <p:cNvPr id="9219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Confidentiality – Fundamental Principle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r>
              <a:rPr lang="en-CA" sz="2800" b="1" i="1" smtClean="0">
                <a:latin typeface="Times New Roman" pitchFamily="18" charset="0"/>
                <a:cs typeface="Times New Roman" pitchFamily="18" charset="0"/>
              </a:rPr>
              <a:t>Rationale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Disclosure permitted by law and is authorized by client or employer</a:t>
            </a:r>
          </a:p>
          <a:p>
            <a:pPr marL="341313" indent="-341313">
              <a:buClr>
                <a:srgbClr val="FFCC00"/>
              </a:buClr>
            </a:pPr>
            <a:r>
              <a:rPr lang="en-US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Disclosure required by law</a:t>
            </a:r>
          </a:p>
          <a:p>
            <a:pPr marL="341313" indent="-341313">
              <a:buClr>
                <a:srgbClr val="FFCC00"/>
              </a:buClr>
            </a:pPr>
            <a:r>
              <a:rPr lang="en-US" sz="32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Professional duty or right to disclose when not prohibited by law</a:t>
            </a:r>
          </a:p>
          <a:p>
            <a:pPr marL="742950" lvl="1" indent="-285750">
              <a:buClr>
                <a:srgbClr val="FFCC00"/>
              </a:buClr>
            </a:pPr>
            <a:endParaRPr lang="en-US" sz="28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Circumstances for Disclosure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r>
              <a:rPr lang="en-CA" sz="2800" b="1" i="1" smtClean="0">
                <a:latin typeface="Times New Roman" pitchFamily="18" charset="0"/>
                <a:cs typeface="Times New Roman" pitchFamily="18" charset="0"/>
              </a:rPr>
              <a:t>Matters to be considered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Numerous examples of “whistleblowing” legislation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will recognize such legislation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Might learn from content of such legislation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Will not catalogue or cross-reference to legislation</a:t>
            </a:r>
          </a:p>
        </p:txBody>
      </p:sp>
      <p:sp>
        <p:nvSpPr>
          <p:cNvPr id="1126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Legislative Environment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r>
              <a:rPr lang="en-CA" sz="2800" b="1" i="1" smtClean="0">
                <a:latin typeface="Times New Roman" pitchFamily="18" charset="0"/>
                <a:cs typeface="Times New Roman" pitchFamily="18" charset="0"/>
              </a:rPr>
              <a:t>Matters to be considered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Mindful of ISA  definitions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Fraud - “intentional acts … involving the use of deception to obtain an unjust or illegal advantage”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Illegal acts – “acts of commission or commission by the entity which are contrary to prevailing laws and regulations”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Initial presumption to restrict to suspected fraud and illegal acts but will consider whether it should be broader – for example, “unethical” or “improper”</a:t>
            </a:r>
          </a:p>
        </p:txBody>
      </p:sp>
      <p:sp>
        <p:nvSpPr>
          <p:cNvPr id="22532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Types of Fraud and Illegal Acts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r>
              <a:rPr lang="en-CA" sz="2800" b="1" i="1" smtClean="0">
                <a:latin typeface="Times New Roman" pitchFamily="18" charset="0"/>
                <a:cs typeface="Times New Roman" pitchFamily="18" charset="0"/>
              </a:rPr>
              <a:t>Matters to be considered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Level of suspicion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Final determination ultimately a legal issue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Likely will only have levels of suspicion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Likely effect or magnitude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Degree of public interest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Minor breaches of regulation</a:t>
            </a:r>
          </a:p>
        </p:txBody>
      </p:sp>
      <p:sp>
        <p:nvSpPr>
          <p:cNvPr id="24580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Threshold for Taking 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r>
              <a:rPr lang="en-CA" sz="2800" b="1" i="1" smtClean="0">
                <a:latin typeface="Times New Roman" pitchFamily="18" charset="0"/>
                <a:cs typeface="Times New Roman" pitchFamily="18" charset="0"/>
              </a:rPr>
              <a:t>Matters to be considered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Process for responding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Discuss with superior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Elevate matter if necessary, within the organization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Consider need to report outside the organization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Timing of disclosure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Documentation</a:t>
            </a:r>
          </a:p>
          <a:p>
            <a:pPr marL="742950" lvl="1" indent="-285750">
              <a:spcBef>
                <a:spcPct val="40000"/>
              </a:spcBef>
              <a:buClr>
                <a:srgbClr val="FFCC00"/>
              </a:buClr>
              <a:buFontTx/>
              <a:buNone/>
            </a:pPr>
            <a:endParaRPr lang="en-US" sz="24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pPr algn="r"/>
            <a:r>
              <a:rPr lang="en-CA" sz="2800" b="1" i="1" smtClean="0">
                <a:latin typeface="Times New Roman" pitchFamily="18" charset="0"/>
                <a:cs typeface="Times New Roman" pitchFamily="18" charset="0"/>
              </a:rPr>
              <a:t>Approach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4294967295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Approve project proposal Q2 2010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Release consultation paper Q2 2011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Release exposure draft Q4 2012</a:t>
            </a:r>
          </a:p>
          <a:p>
            <a:pPr marL="341313" indent="-341313">
              <a:spcBef>
                <a:spcPct val="40000"/>
              </a:spcBef>
              <a:buClr>
                <a:srgbClr val="FFCC00"/>
              </a:buClr>
            </a:pP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Approve final standard Q1 2014</a:t>
            </a:r>
          </a:p>
        </p:txBody>
      </p:sp>
      <p:sp>
        <p:nvSpPr>
          <p:cNvPr id="30724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3200" b="1" smtClean="0">
                <a:solidFill>
                  <a:srgbClr val="FFEA4B"/>
                </a:solidFill>
                <a:latin typeface="Times New Roman" pitchFamily="18" charset="0"/>
                <a:cs typeface="Times New Roman" pitchFamily="18" charset="0"/>
              </a:rPr>
              <a:t>Timetable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1541463" y="2755900"/>
            <a:ext cx="60737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Any other 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">
      <a:dk1>
        <a:srgbClr val="F2FF47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CFDA3B"/>
      </a:accent4>
      <a:accent5>
        <a:srgbClr val="AAADE2"/>
      </a:accent5>
      <a:accent6>
        <a:srgbClr val="AF2F2F"/>
      </a:accent6>
      <a:hlink>
        <a:srgbClr val="C13535"/>
      </a:hlink>
      <a:folHlink>
        <a:srgbClr val="C13535"/>
      </a:folHlink>
    </a:clrScheme>
    <a:fontScheme name="Default Design">
      <a:majorFont>
        <a:latin typeface="Palatino Linotype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7596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637F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4">
      <a:dk1>
        <a:srgbClr val="A9A9A9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909090"/>
      </a:accent4>
      <a:accent5>
        <a:srgbClr val="AAADE2"/>
      </a:accent5>
      <a:accent6>
        <a:srgbClr val="AF2F2F"/>
      </a:accent6>
      <a:hlink>
        <a:srgbClr val="C13535"/>
      </a:hlink>
      <a:folHlink>
        <a:srgbClr val="C13535"/>
      </a:folHlink>
    </a:clrScheme>
    <a:fontScheme name="Custom Design">
      <a:majorFont>
        <a:latin typeface="Palatino Linotype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6">
        <a:dk1>
          <a:srgbClr val="F5FF71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D1DA5F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2023</TotalTime>
  <Words>305</Words>
  <Application>Microsoft Office PowerPoint</Application>
  <PresentationFormat>On-screen Show (4:3)</PresentationFormat>
  <Paragraphs>54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Palatino Linotype</vt:lpstr>
      <vt:lpstr>Times New Roman</vt:lpstr>
      <vt:lpstr>Slide Master</vt:lpstr>
      <vt:lpstr>Custom Design</vt:lpstr>
      <vt:lpstr>Slide 1</vt:lpstr>
      <vt:lpstr>Rationale</vt:lpstr>
      <vt:lpstr>Rationale</vt:lpstr>
      <vt:lpstr>Matters to be considered</vt:lpstr>
      <vt:lpstr>Matters to be considered</vt:lpstr>
      <vt:lpstr>Matters to be considered</vt:lpstr>
      <vt:lpstr>Matters to be considered</vt:lpstr>
      <vt:lpstr>Approach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Robin Dennis</dc:creator>
  <cp:lastModifiedBy>Jan Munro</cp:lastModifiedBy>
  <cp:revision>291</cp:revision>
  <dcterms:created xsi:type="dcterms:W3CDTF">2009-05-05T22:30:07Z</dcterms:created>
  <dcterms:modified xsi:type="dcterms:W3CDTF">2010-03-01T11:58:17Z</dcterms:modified>
</cp:coreProperties>
</file>