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1"/>
  </p:notesMasterIdLst>
  <p:handoutMasterIdLst>
    <p:handoutMasterId r:id="rId12"/>
  </p:handoutMasterIdLst>
  <p:sldIdLst>
    <p:sldId id="345" r:id="rId3"/>
    <p:sldId id="318" r:id="rId4"/>
    <p:sldId id="336" r:id="rId5"/>
    <p:sldId id="347" r:id="rId6"/>
    <p:sldId id="337" r:id="rId7"/>
    <p:sldId id="338" r:id="rId8"/>
    <p:sldId id="346" r:id="rId9"/>
    <p:sldId id="343" r:id="rId1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4B"/>
    <a:srgbClr val="000099"/>
    <a:srgbClr val="FFCC00"/>
    <a:srgbClr val="FFE870"/>
    <a:srgbClr val="FFFF00"/>
    <a:srgbClr val="FFCC66"/>
    <a:srgbClr val="333399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0" autoAdjust="0"/>
    <p:restoredTop sz="99176" autoAdjust="0"/>
  </p:normalViewPr>
  <p:slideViewPr>
    <p:cSldViewPr snapToGrid="0">
      <p:cViewPr varScale="1">
        <p:scale>
          <a:sx n="76" d="100"/>
          <a:sy n="76" d="100"/>
        </p:scale>
        <p:origin x="-3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A4D86A2-0F06-47AA-B98B-80C7C56BE255}" type="datetimeFigureOut">
              <a:rPr lang="en-CA"/>
              <a:pPr>
                <a:defRPr/>
              </a:pPr>
              <a:t>03/03/2010</a:t>
            </a:fld>
            <a:endParaRPr lang="en-CA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3A5CB94-BB6C-47C5-9363-86E1AA06E66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4838"/>
            <a:ext cx="54864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fld id="{289F7B50-97F3-416F-B769-8A59298DB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D549EB-2671-4AC8-A1A8-B5BEE518E783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229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CBAC2AA9-489B-4E2D-BF70-328E724C3918}" type="slidenum">
              <a:rPr lang="en-US" sz="1200"/>
              <a:pPr algn="r" defTabSz="922338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4339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DC1A329A-3D1C-48CE-A06B-FAE7522D354D}" type="slidenum">
              <a:rPr lang="en-US" sz="1200"/>
              <a:pPr algn="r" defTabSz="922338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6387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D39CEE8E-1169-4BFC-86BC-543D37610D30}" type="slidenum">
              <a:rPr lang="en-US" sz="1200"/>
              <a:pPr algn="r" defTabSz="922338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8435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C1ADDA3E-527D-4FB7-A4E8-3D439880CE47}" type="slidenum">
              <a:rPr lang="en-US" sz="1200"/>
              <a:pPr algn="r" defTabSz="922338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EF970B3A-E7A8-4B49-9F77-C273F00FBB77}" type="slidenum">
              <a:rPr lang="en-US" sz="1200"/>
              <a:pPr algn="r" defTabSz="922338"/>
              <a:t>7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70172-FCF2-4E76-A44B-483542AC1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722376"/>
            <a:ext cx="7781544" cy="585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58ECF-529D-495D-A868-31013001A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E89B3-7E05-4C83-AFBC-82D94724B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IFAC_symbol_blue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102350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94C66-75BC-4C3B-AEC7-A0A86B52A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itle Placeholder 1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16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176213" indent="-176213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3177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0D73068-8AF6-4985-86FE-F6CEB0DD2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125" name="Picture 10" descr="IFAC_symbol_blue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32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n-ea"/>
          <a:cs typeface="Times New Roman" pitchFamily="18" charset="0"/>
        </a:defRPr>
      </a:lvl1pPr>
      <a:lvl2pPr marL="682625" indent="-285750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30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6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14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2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it-IT" smtClean="0"/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ct val="25000"/>
              </a:spcBef>
            </a:pPr>
            <a:r>
              <a:rPr lang="it-IT" smtClean="0"/>
              <a:t>IAASB </a:t>
            </a:r>
          </a:p>
          <a:p>
            <a:pPr marL="742950" lvl="1">
              <a:spcBef>
                <a:spcPct val="25000"/>
              </a:spcBef>
            </a:pPr>
            <a:r>
              <a:rPr lang="it-IT" sz="2800" smtClean="0"/>
              <a:t>February 2010 – Task Force finalized draft for discussion with IAASB and IAASB CAG in March 2010</a:t>
            </a:r>
          </a:p>
          <a:p>
            <a:pPr marL="742950" lvl="1">
              <a:spcBef>
                <a:spcPct val="25000"/>
              </a:spcBef>
            </a:pPr>
            <a:r>
              <a:rPr lang="it-IT" sz="2800" smtClean="0"/>
              <a:t>June 2010  - approval of exposure draft</a:t>
            </a:r>
          </a:p>
          <a:p>
            <a:pPr>
              <a:spcBef>
                <a:spcPct val="25000"/>
              </a:spcBef>
            </a:pPr>
            <a:r>
              <a:rPr lang="it-IT" smtClean="0"/>
              <a:t>IESBA</a:t>
            </a:r>
          </a:p>
          <a:p>
            <a:pPr marL="742950" lvl="1">
              <a:spcBef>
                <a:spcPct val="25000"/>
              </a:spcBef>
            </a:pPr>
            <a:r>
              <a:rPr lang="it-IT" sz="2800" smtClean="0"/>
              <a:t>Closely following project, correspondent Task Force member</a:t>
            </a:r>
          </a:p>
          <a:p>
            <a:pPr marL="742950" lvl="1">
              <a:spcBef>
                <a:spcPct val="25000"/>
              </a:spcBef>
            </a:pPr>
            <a:r>
              <a:rPr lang="it-IT" sz="2800" smtClean="0"/>
              <a:t>October 2009 and February 2010 – IESBA discussed project</a:t>
            </a:r>
          </a:p>
          <a:p>
            <a:endParaRPr lang="it-IT" smtClean="0"/>
          </a:p>
        </p:txBody>
      </p:sp>
      <p:sp>
        <p:nvSpPr>
          <p:cNvPr id="819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it-IT" smtClean="0"/>
              <a:t>Internal Audit – Project Status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CA" smtClean="0"/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endParaRPr lang="en-US" smtClean="0"/>
          </a:p>
          <a:p>
            <a:r>
              <a:rPr lang="en-US" smtClean="0"/>
              <a:t>IAASB Revision to ISA 610 </a:t>
            </a:r>
            <a:r>
              <a:rPr lang="en-US" i="1" smtClean="0"/>
              <a:t>Using the Work  of the Internal Audit Function</a:t>
            </a:r>
            <a:endParaRPr lang="en-US" smtClean="0"/>
          </a:p>
          <a:p>
            <a:pPr marL="742950" lvl="1"/>
            <a:r>
              <a:rPr lang="en-US" sz="2800" smtClean="0"/>
              <a:t>Direct assistance by internal auditors</a:t>
            </a:r>
          </a:p>
        </p:txBody>
      </p:sp>
      <p:sp>
        <p:nvSpPr>
          <p:cNvPr id="921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Internal Audit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Expansion of scope of ISA 610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External auditor to evaluate level of competence and degree of objectivity of internal auditors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Direct, supervise and review work performed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Internal auditors are not independent therefore work is presumed to provide less reliable evidence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Direction, supervision and review will ordinarily be more extensive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endParaRPr lang="en-US" sz="28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Direct Assistance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Definition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  <a:buFontTx/>
              <a:buNone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“All partners and staff performing the engagement, and individuals engaged by the firm or a network firm who perform assurance procedures on the engagement. This excludes external experts engaged by the firm or a network firm.”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ISA 610 states internal audit is not independent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Additional review and supervision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IESBA of view no clarification to definition needed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  <a:buFontTx/>
              <a:buNone/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endParaRPr lang="en-US" sz="28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Engagement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firm shall not assume a management responsibility for an audit client (290.165)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Whether an activity is a management responsibility depends on circumstances and requires the exercise of judgment (290.163)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Example that would generally be considered a management responsibility… directing and taking responsibility for the actions of the entity’s employees (290.163)</a:t>
            </a:r>
          </a:p>
        </p:txBody>
      </p:sp>
      <p:sp>
        <p:nvSpPr>
          <p:cNvPr id="15363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Management Responsibilities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Depends on the circumstances and requires judgment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External audit is not a management responsibility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Yes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Without clarification readers might inappropriately interpret example as encompassing direct internal auditor assistance</a:t>
            </a:r>
          </a:p>
        </p:txBody>
      </p:sp>
      <p:sp>
        <p:nvSpPr>
          <p:cNvPr id="17411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Clarification needed?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endParaRPr lang="en-CA" sz="28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clarification needed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Clear intent of wording is direction and supervision of client’s employees in their day-to-day activities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Does not encompass direct assistance provided by internal auditors</a:t>
            </a:r>
          </a:p>
        </p:txBody>
      </p:sp>
      <p:sp>
        <p:nvSpPr>
          <p:cNvPr id="19459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February IESBA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1541463" y="2755900"/>
            <a:ext cx="60737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Any other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">
      <a:dk1>
        <a:srgbClr val="F2FF47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CFDA3B"/>
      </a:accent4>
      <a:accent5>
        <a:srgbClr val="AAADE2"/>
      </a:accent5>
      <a:accent6>
        <a:srgbClr val="AF2F2F"/>
      </a:accent6>
      <a:hlink>
        <a:srgbClr val="C13535"/>
      </a:hlink>
      <a:folHlink>
        <a:srgbClr val="C13535"/>
      </a:folHlink>
    </a:clrScheme>
    <a:fontScheme name="Default Design">
      <a:majorFont>
        <a:latin typeface="Palatino Linotyp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7596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637F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4">
      <a:dk1>
        <a:srgbClr val="A9A9A9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909090"/>
      </a:accent4>
      <a:accent5>
        <a:srgbClr val="AAADE2"/>
      </a:accent5>
      <a:accent6>
        <a:srgbClr val="AF2F2F"/>
      </a:accent6>
      <a:hlink>
        <a:srgbClr val="C13535"/>
      </a:hlink>
      <a:folHlink>
        <a:srgbClr val="C13535"/>
      </a:folHlink>
    </a:clrScheme>
    <a:fontScheme name="Custom Design">
      <a:majorFont>
        <a:latin typeface="Palatino Linotyp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6">
        <a:dk1>
          <a:srgbClr val="F5FF71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D1DA5F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2041</TotalTime>
  <Words>296</Words>
  <Application>Microsoft Office PowerPoint</Application>
  <PresentationFormat>On-screen Show (4:3)</PresentationFormat>
  <Paragraphs>45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Palatino Linotype</vt:lpstr>
      <vt:lpstr>Times New Roman</vt:lpstr>
      <vt:lpstr>Slide Master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Dennis</dc:creator>
  <cp:lastModifiedBy>Jan Munro</cp:lastModifiedBy>
  <cp:revision>291</cp:revision>
  <dcterms:created xsi:type="dcterms:W3CDTF">2009-05-05T22:30:07Z</dcterms:created>
  <dcterms:modified xsi:type="dcterms:W3CDTF">2010-03-03T14:51:29Z</dcterms:modified>
</cp:coreProperties>
</file>