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1"/>
  </p:notesMasterIdLst>
  <p:handoutMasterIdLst>
    <p:handoutMasterId r:id="rId12"/>
  </p:handoutMasterIdLst>
  <p:sldIdLst>
    <p:sldId id="314" r:id="rId2"/>
    <p:sldId id="321" r:id="rId3"/>
    <p:sldId id="322" r:id="rId4"/>
    <p:sldId id="323" r:id="rId5"/>
    <p:sldId id="328" r:id="rId6"/>
    <p:sldId id="324" r:id="rId7"/>
    <p:sldId id="325" r:id="rId8"/>
    <p:sldId id="326" r:id="rId9"/>
    <p:sldId id="327" r:id="rId10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4B"/>
    <a:srgbClr val="FFFF00"/>
    <a:srgbClr val="000099"/>
    <a:srgbClr val="FFCC00"/>
    <a:srgbClr val="FFE870"/>
    <a:srgbClr val="FFCC66"/>
    <a:srgbClr val="333399"/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0" autoAdjust="0"/>
    <p:restoredTop sz="99176" autoAdjust="0"/>
  </p:normalViewPr>
  <p:slideViewPr>
    <p:cSldViewPr snapToGrid="0">
      <p:cViewPr varScale="1">
        <p:scale>
          <a:sx n="76" d="100"/>
          <a:sy n="76" d="100"/>
        </p:scale>
        <p:origin x="-3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C185F44-3EF4-4316-AF83-B0BBECD1F423}" type="datetimeFigureOut">
              <a:rPr lang="en-CA"/>
              <a:pPr>
                <a:defRPr/>
              </a:pPr>
              <a:t>28/02/2010</a:t>
            </a:fld>
            <a:endParaRPr lang="en-CA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86A5665-5EBD-41F2-857A-18E534B1819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124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06488" y="698500"/>
            <a:ext cx="4646612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4838"/>
            <a:ext cx="54864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fld id="{57E3B08F-3BD5-4DA4-B06C-1429B47B2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29E996-48CD-43A6-9EDF-AA0C128775CB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229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967C7A90-0E01-4347-BCEC-F4DECD149505}" type="slidenum">
              <a:rPr lang="en-US" sz="1200"/>
              <a:pPr algn="r" defTabSz="922338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4339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49A91C56-6D57-41B6-BA76-306457720408}" type="slidenum">
              <a:rPr lang="en-US" sz="1200"/>
              <a:pPr algn="r" defTabSz="922338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6387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8FFFFC8C-094C-4261-8E77-880D17F0E4F0}" type="slidenum">
              <a:rPr lang="en-US" sz="1200"/>
              <a:pPr algn="r" defTabSz="922338"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C43350C1-6BED-4389-8264-3399AC8E9FDF}" type="slidenum">
              <a:rPr lang="en-US" sz="1200"/>
              <a:pPr algn="r" defTabSz="922338"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8435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A30A9EA8-4F68-4FF6-AFBF-A8017F62BB4E}" type="slidenum">
              <a:rPr lang="en-US" sz="1200"/>
              <a:pPr algn="r" defTabSz="922338"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0483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7FE5B070-8C9E-4A08-A3BD-9990FF16B862}" type="slidenum">
              <a:rPr lang="en-US" sz="1200"/>
              <a:pPr algn="r" defTabSz="922338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310F5E53-D408-4475-B39D-A8296648D02F}" type="slidenum">
              <a:rPr lang="en-US" sz="1200"/>
              <a:pPr algn="r" defTabSz="922338"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4579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ED57F762-E0C7-4327-8CC4-5E29B23249AE}" type="slidenum">
              <a:rPr lang="en-US" sz="1200"/>
              <a:pPr algn="r" defTabSz="922338"/>
              <a:t>9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368300" y="804863"/>
            <a:ext cx="838041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International Federation of Accountants</a:t>
            </a:r>
          </a:p>
        </p:txBody>
      </p:sp>
      <p:pic>
        <p:nvPicPr>
          <p:cNvPr id="8" name="Picture 9" descr="IFAC_symbol_blu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900752" y="1759472"/>
            <a:ext cx="7328848" cy="72237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3600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388823" y="2757256"/>
            <a:ext cx="8373039" cy="1350720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 baseline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3575304" y="4343672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3575304" y="4952088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21"/>
          </p:nvPr>
        </p:nvSpPr>
        <p:spPr>
          <a:xfrm>
            <a:off x="3575303" y="5560096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6DF8B-5BE4-4DCF-9795-A222498EA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784"/>
          </a:xfrm>
          <a:prstGeom prst="rect">
            <a:avLst/>
          </a:prstGeom>
        </p:spPr>
        <p:txBody>
          <a:bodyPr/>
          <a:lstStyle>
            <a:lvl1pPr algn="r">
              <a:defRPr sz="2800" b="1" i="1"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408176"/>
            <a:ext cx="7936992" cy="4974336"/>
          </a:xfrm>
          <a:prstGeom prst="rect">
            <a:avLst/>
          </a:prstGeom>
        </p:spPr>
        <p:txBody>
          <a:bodyPr/>
          <a:lstStyle>
            <a:lvl1pPr marL="341313" indent="-341313">
              <a:buClr>
                <a:srgbClr val="FFCC00"/>
              </a:buClr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 marL="682625" indent="-285750">
              <a:buClr>
                <a:srgbClr val="FFCC00"/>
              </a:buClr>
              <a:defRPr sz="30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3pPr>
            <a:lvl4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58368" y="722376"/>
            <a:ext cx="7936992" cy="58521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B83AA-4525-4061-8863-6B0E36691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1B983-19D4-4B43-BFAB-5451510CF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FD70937-9A7D-4653-8C4D-849C0D943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10" descr="IFAC_symbol_blue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3" r:id="rId2"/>
    <p:sldLayoutId id="2147483652" r:id="rId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ea typeface="+mj-ea"/>
          <a:cs typeface="Times New Roman" pitchFamily="18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341313" indent="-341313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3200">
          <a:solidFill>
            <a:schemeClr val="bg1"/>
          </a:solidFill>
          <a:latin typeface="Times New Roman" pitchFamily="18" charset="0"/>
          <a:ea typeface="+mn-ea"/>
          <a:cs typeface="Times New Roman" pitchFamily="18" charset="0"/>
        </a:defRPr>
      </a:lvl1pPr>
      <a:lvl2pPr marL="682625" indent="-285750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3000">
          <a:solidFill>
            <a:schemeClr val="bg1"/>
          </a:solidFill>
          <a:latin typeface="Times New Roman" pitchFamily="18" charset="0"/>
          <a:cs typeface="Times New Roman" pitchFamily="18" charset="0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600">
          <a:solidFill>
            <a:schemeClr val="bg1"/>
          </a:solidFill>
          <a:latin typeface="Times New Roman" pitchFamily="18" charset="0"/>
          <a:cs typeface="Times New Roman" pitchFamily="18" charset="0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1400">
          <a:solidFill>
            <a:schemeClr val="bg1"/>
          </a:solidFill>
          <a:latin typeface="Times New Roman" pitchFamily="18" charset="0"/>
          <a:cs typeface="Times New Roman" pitchFamily="18" charset="0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200">
          <a:solidFill>
            <a:schemeClr val="bg1"/>
          </a:solidFill>
          <a:latin typeface="Times New Roman" pitchFamily="18" charset="0"/>
          <a:cs typeface="Times New Roman" pitchFamily="18" charset="0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00113" y="1758950"/>
            <a:ext cx="7329487" cy="722313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400" smtClean="0"/>
              <a:t>International Ethics Standards Board for Accountants</a:t>
            </a:r>
          </a:p>
        </p:txBody>
      </p:sp>
      <p:sp>
        <p:nvSpPr>
          <p:cNvPr id="7171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88938" y="2757488"/>
            <a:ext cx="8372475" cy="1350962"/>
          </a:xfrm>
        </p:spPr>
        <p:txBody>
          <a:bodyPr/>
          <a:lstStyle/>
          <a:p>
            <a:r>
              <a:rPr lang="en-US" smtClean="0"/>
              <a:t>Ken Dakdduk, IESBA Chair</a:t>
            </a:r>
          </a:p>
        </p:txBody>
      </p:sp>
      <p:sp>
        <p:nvSpPr>
          <p:cNvPr id="7172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575050" y="4343400"/>
            <a:ext cx="4938713" cy="549275"/>
          </a:xfrm>
        </p:spPr>
        <p:txBody>
          <a:bodyPr/>
          <a:lstStyle/>
          <a:p>
            <a:r>
              <a:rPr lang="en-US" smtClean="0"/>
              <a:t>Ethics CAG Meeting</a:t>
            </a:r>
          </a:p>
        </p:txBody>
      </p:sp>
      <p:sp>
        <p:nvSpPr>
          <p:cNvPr id="7173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3575050" y="4951413"/>
            <a:ext cx="4938713" cy="549275"/>
          </a:xfrm>
        </p:spPr>
        <p:txBody>
          <a:bodyPr/>
          <a:lstStyle/>
          <a:p>
            <a:r>
              <a:rPr lang="en-US" smtClean="0"/>
              <a:t>Barcelona, Spain</a:t>
            </a:r>
          </a:p>
        </p:txBody>
      </p:sp>
      <p:sp>
        <p:nvSpPr>
          <p:cNvPr id="7174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3575050" y="5559425"/>
            <a:ext cx="4938713" cy="549275"/>
          </a:xfrm>
        </p:spPr>
        <p:txBody>
          <a:bodyPr/>
          <a:lstStyle/>
          <a:p>
            <a:r>
              <a:rPr lang="en-US" smtClean="0"/>
              <a:t>March 3, 2010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z="2800" smtClean="0"/>
          </a:p>
        </p:txBody>
      </p:sp>
      <p:sp>
        <p:nvSpPr>
          <p:cNvPr id="11266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Activities deferred in 2008-2009</a:t>
            </a:r>
          </a:p>
          <a:p>
            <a:pPr marL="742950" lvl="1"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Conflicts of interest</a:t>
            </a:r>
          </a:p>
          <a:p>
            <a:pPr marL="742950" lvl="1"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Fraud and illegal acts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New project</a:t>
            </a:r>
          </a:p>
          <a:p>
            <a:pPr marL="742950" lvl="1"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Independence – Related parties collective investment vehicles 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Adoption and implementation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Convergence</a:t>
            </a:r>
          </a:p>
        </p:txBody>
      </p:sp>
      <p:sp>
        <p:nvSpPr>
          <p:cNvPr id="1126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b="1" smtClean="0">
                <a:solidFill>
                  <a:srgbClr val="FFEA4B"/>
                </a:solidFill>
              </a:rPr>
              <a:t>2010-2012 Strategy and Work Plan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z="2800" smtClean="0"/>
          </a:p>
        </p:txBody>
      </p:sp>
      <p:sp>
        <p:nvSpPr>
          <p:cNvPr id="13314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Definition of conflict of interest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Examples of conflicts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Conflict identification, evaluation and management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Timing 2010-2012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endParaRPr lang="en-US" smtClean="0"/>
          </a:p>
        </p:txBody>
      </p:sp>
      <p:sp>
        <p:nvSpPr>
          <p:cNvPr id="13315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b="1" smtClean="0">
                <a:solidFill>
                  <a:srgbClr val="FFEA4B"/>
                </a:solidFill>
              </a:rPr>
              <a:t>Conflicts of Interest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z="2800" smtClean="0"/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Challenging project</a:t>
            </a:r>
          </a:p>
          <a:p>
            <a:pPr lvl="1"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Legislative and cultural differences</a:t>
            </a:r>
          </a:p>
          <a:p>
            <a:pPr lvl="1"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Interim consultation 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When to disclose confidential information when not required by law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Nature of items to be addressed, threshold for taking action, process for responding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Timing 2010-2014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endParaRPr lang="en-US" smtClean="0"/>
          </a:p>
        </p:txBody>
      </p:sp>
      <p:sp>
        <p:nvSpPr>
          <p:cNvPr id="15363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2800" b="1" smtClean="0">
                <a:solidFill>
                  <a:srgbClr val="FFEA4B"/>
                </a:solidFill>
              </a:rPr>
              <a:t>Responding to Suspected Fraud and Illegal Acts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z="2800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Related entity definition based on control and significant influence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Does not work well for collective investment funds, including mutual funds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Timing 2011-2014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endParaRPr lang="en-US" smtClean="0"/>
          </a:p>
        </p:txBody>
      </p:sp>
      <p:sp>
        <p:nvSpPr>
          <p:cNvPr id="2662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b="1" smtClean="0">
                <a:solidFill>
                  <a:srgbClr val="FFEA4B"/>
                </a:solidFill>
              </a:rPr>
              <a:t>Collective Investment  Vehicles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z="2800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Some material developed in 2009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Continue to assess what additional material might be useful</a:t>
            </a:r>
          </a:p>
          <a:p>
            <a:pPr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Work closely with</a:t>
            </a:r>
          </a:p>
          <a:p>
            <a:pPr marL="742950" lvl="1"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Compliance Advisory Panel</a:t>
            </a:r>
          </a:p>
          <a:p>
            <a:pPr marL="742950" lvl="1"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SMP Committee</a:t>
            </a:r>
          </a:p>
          <a:p>
            <a:pPr marL="742950" lvl="1">
              <a:spcBef>
                <a:spcPct val="30000"/>
              </a:spcBef>
              <a:buClr>
                <a:srgbClr val="FFEA4B"/>
              </a:buClr>
            </a:pPr>
            <a:r>
              <a:rPr lang="en-US" smtClean="0"/>
              <a:t>Developing Nations Committee</a:t>
            </a:r>
          </a:p>
          <a:p>
            <a:pPr>
              <a:spcBef>
                <a:spcPct val="30000"/>
              </a:spcBef>
              <a:buClr>
                <a:srgbClr val="FFEA4B"/>
              </a:buClr>
              <a:buFontTx/>
              <a:buNone/>
            </a:pPr>
            <a:endParaRPr lang="en-US" smtClean="0"/>
          </a:p>
        </p:txBody>
      </p:sp>
      <p:sp>
        <p:nvSpPr>
          <p:cNvPr id="17411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b="1" smtClean="0">
                <a:solidFill>
                  <a:srgbClr val="FFEA4B"/>
                </a:solidFill>
              </a:rPr>
              <a:t>Implementation and Adoption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z="2800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buClr>
                <a:srgbClr val="FFE870"/>
              </a:buClr>
            </a:pPr>
            <a:r>
              <a:rPr lang="en-US" smtClean="0">
                <a:solidFill>
                  <a:schemeClr val="tx2"/>
                </a:solidFill>
              </a:rPr>
              <a:t>Structure/format of Code</a:t>
            </a:r>
          </a:p>
          <a:p>
            <a:pPr marL="742950" lvl="1" eaLnBrk="1" hangingPunct="1">
              <a:spcBef>
                <a:spcPct val="30000"/>
              </a:spcBef>
              <a:buClr>
                <a:srgbClr val="FFE870"/>
              </a:buClr>
            </a:pPr>
            <a:r>
              <a:rPr lang="en-US" sz="3200" smtClean="0">
                <a:solidFill>
                  <a:schemeClr val="tx2"/>
                </a:solidFill>
              </a:rPr>
              <a:t>Visibility of independence prohibitions</a:t>
            </a:r>
          </a:p>
          <a:p>
            <a:pPr eaLnBrk="1" hangingPunct="1">
              <a:spcBef>
                <a:spcPct val="30000"/>
              </a:spcBef>
              <a:buClr>
                <a:srgbClr val="FFE870"/>
              </a:buClr>
            </a:pPr>
            <a:r>
              <a:rPr lang="en-US" smtClean="0">
                <a:solidFill>
                  <a:schemeClr val="tx2"/>
                </a:solidFill>
              </a:rPr>
              <a:t>Understanding the conceptual framework approach</a:t>
            </a:r>
          </a:p>
          <a:p>
            <a:pPr eaLnBrk="1" hangingPunct="1">
              <a:spcBef>
                <a:spcPct val="30000"/>
              </a:spcBef>
              <a:buClr>
                <a:srgbClr val="FFE870"/>
              </a:buClr>
            </a:pPr>
            <a:r>
              <a:rPr lang="en-US" smtClean="0">
                <a:solidFill>
                  <a:schemeClr val="tx2"/>
                </a:solidFill>
              </a:rPr>
              <a:t>Inadvertent violations</a:t>
            </a:r>
          </a:p>
          <a:p>
            <a:pPr eaLnBrk="1" hangingPunct="1">
              <a:spcBef>
                <a:spcPct val="30000"/>
              </a:spcBef>
              <a:buClr>
                <a:srgbClr val="FFE870"/>
              </a:buClr>
            </a:pPr>
            <a:r>
              <a:rPr lang="en-US" smtClean="0">
                <a:solidFill>
                  <a:schemeClr val="tx2"/>
                </a:solidFill>
              </a:rPr>
              <a:t>Other</a:t>
            </a:r>
            <a:endParaRPr lang="en-US" smtClean="0"/>
          </a:p>
          <a:p>
            <a:pPr>
              <a:spcBef>
                <a:spcPct val="30000"/>
              </a:spcBef>
              <a:buClr>
                <a:srgbClr val="FFEA4B"/>
              </a:buClr>
              <a:buFontTx/>
              <a:buNone/>
            </a:pPr>
            <a:endParaRPr lang="en-US" smtClean="0"/>
          </a:p>
        </p:txBody>
      </p:sp>
      <p:sp>
        <p:nvSpPr>
          <p:cNvPr id="19459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b="1" smtClean="0">
                <a:solidFill>
                  <a:srgbClr val="FFEA4B"/>
                </a:solidFill>
              </a:rPr>
              <a:t>Convergence Challenges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z="2800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Develop a “visual”</a:t>
            </a:r>
          </a:p>
          <a:p>
            <a:pPr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Extensive program of consultation with regulators and standard setters</a:t>
            </a:r>
          </a:p>
          <a:p>
            <a:pPr marL="742950" lvl="1"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Perspectives on convergence</a:t>
            </a:r>
          </a:p>
          <a:p>
            <a:pPr marL="742950" lvl="1"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How Code can be catalyst to achieve convergence</a:t>
            </a:r>
          </a:p>
          <a:p>
            <a:pPr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Seeking input on</a:t>
            </a:r>
          </a:p>
          <a:p>
            <a:pPr marL="742950" lvl="1"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Using Code as benchmark for foreign auditors</a:t>
            </a:r>
          </a:p>
          <a:p>
            <a:pPr marL="742950" lvl="1"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Improvements that may be necessary for Code to gain greater acceptance</a:t>
            </a:r>
          </a:p>
          <a:p>
            <a:pPr eaLnBrk="1" hangingPunct="1">
              <a:spcBef>
                <a:spcPct val="30000"/>
              </a:spcBef>
              <a:buClr>
                <a:srgbClr val="FFE870"/>
              </a:buClr>
            </a:pPr>
            <a:endParaRPr lang="en-US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30000"/>
              </a:spcBef>
              <a:buClr>
                <a:srgbClr val="FFE870"/>
              </a:buClr>
            </a:pPr>
            <a:endParaRPr lang="en-US" smtClean="0"/>
          </a:p>
        </p:txBody>
      </p:sp>
      <p:sp>
        <p:nvSpPr>
          <p:cNvPr id="2150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b="1" smtClean="0">
                <a:solidFill>
                  <a:srgbClr val="FFEA4B"/>
                </a:solidFill>
              </a:rPr>
              <a:t>Convergence Initiatives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z="2800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Standard setting</a:t>
            </a:r>
          </a:p>
          <a:p>
            <a:pPr marL="742950" lvl="1"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600" smtClean="0">
                <a:solidFill>
                  <a:schemeClr val="tx2"/>
                </a:solidFill>
              </a:rPr>
              <a:t>Two projects to begin in 2010 </a:t>
            </a:r>
            <a:endParaRPr lang="en-US" sz="1200" smtClean="0">
              <a:solidFill>
                <a:schemeClr val="tx2"/>
              </a:solidFill>
            </a:endParaRPr>
          </a:p>
          <a:p>
            <a:pPr marL="742950" lvl="1"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600" smtClean="0">
                <a:solidFill>
                  <a:schemeClr val="tx2"/>
                </a:solidFill>
              </a:rPr>
              <a:t>Seconded staffing from AICPA for no fee</a:t>
            </a:r>
          </a:p>
          <a:p>
            <a:pPr marL="1084263" lvl="2"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400" smtClean="0">
                <a:solidFill>
                  <a:schemeClr val="tx2"/>
                </a:solidFill>
              </a:rPr>
              <a:t>Cover out of pocket expenses only</a:t>
            </a:r>
          </a:p>
          <a:p>
            <a:pPr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Adoption and Implementation</a:t>
            </a:r>
          </a:p>
          <a:p>
            <a:pPr marL="742950" lvl="1"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Will increase over 2009</a:t>
            </a:r>
          </a:p>
          <a:p>
            <a:pPr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Convergence</a:t>
            </a:r>
          </a:p>
          <a:p>
            <a:pPr marL="742950" lvl="1"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Will significantly increase over past years</a:t>
            </a:r>
          </a:p>
          <a:p>
            <a:pPr marL="742950" lvl="1" eaLnBrk="1" hangingPunct="1">
              <a:spcBef>
                <a:spcPct val="20000"/>
              </a:spcBef>
              <a:buClr>
                <a:srgbClr val="FFE870"/>
              </a:buClr>
            </a:pPr>
            <a:r>
              <a:rPr lang="en-US" sz="2800" smtClean="0">
                <a:solidFill>
                  <a:schemeClr val="tx2"/>
                </a:solidFill>
              </a:rPr>
              <a:t>Build on strong base established by the Code</a:t>
            </a:r>
            <a:endParaRPr lang="en-US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30000"/>
              </a:spcBef>
              <a:buClr>
                <a:srgbClr val="FFE870"/>
              </a:buClr>
            </a:pPr>
            <a:endParaRPr lang="en-US" smtClean="0"/>
          </a:p>
        </p:txBody>
      </p:sp>
      <p:sp>
        <p:nvSpPr>
          <p:cNvPr id="23555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b="1" smtClean="0">
                <a:solidFill>
                  <a:srgbClr val="FFEA4B"/>
                </a:solidFill>
              </a:rPr>
              <a:t>2010 Activities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5">
      <a:dk1>
        <a:srgbClr val="C2D1FF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A5B2DA"/>
      </a:accent4>
      <a:accent5>
        <a:srgbClr val="AAADE2"/>
      </a:accent5>
      <a:accent6>
        <a:srgbClr val="AF2F2F"/>
      </a:accent6>
      <a:hlink>
        <a:srgbClr val="FFEA4B"/>
      </a:hlink>
      <a:folHlink>
        <a:srgbClr val="FFEA4B"/>
      </a:folHlink>
    </a:clrScheme>
    <a:fontScheme name="Custom 1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6">
        <a:dk1>
          <a:srgbClr val="F5FF71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D1DA5F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1763</TotalTime>
  <Words>274</Words>
  <Application>Microsoft Office PowerPoint</Application>
  <PresentationFormat>On-screen Show (4:3)</PresentationFormat>
  <Paragraphs>69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Custom Design</vt:lpstr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Robin Dennis</dc:creator>
  <cp:lastModifiedBy>Jan Munro</cp:lastModifiedBy>
  <cp:revision>296</cp:revision>
  <dcterms:created xsi:type="dcterms:W3CDTF">2009-05-05T22:30:07Z</dcterms:created>
  <dcterms:modified xsi:type="dcterms:W3CDTF">2010-02-28T20:50:51Z</dcterms:modified>
</cp:coreProperties>
</file>