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67" r:id="rId2"/>
    <p:sldId id="299" r:id="rId3"/>
    <p:sldId id="321" r:id="rId4"/>
    <p:sldId id="304" r:id="rId5"/>
    <p:sldId id="317" r:id="rId6"/>
    <p:sldId id="305" r:id="rId7"/>
    <p:sldId id="323" r:id="rId8"/>
    <p:sldId id="315" r:id="rId9"/>
    <p:sldId id="316" r:id="rId10"/>
    <p:sldId id="318" r:id="rId11"/>
    <p:sldId id="324" r:id="rId12"/>
  </p:sldIdLst>
  <p:sldSz cx="9144000" cy="6858000" type="letter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D53D20"/>
    <a:srgbClr val="12A9D9"/>
    <a:srgbClr val="013C80"/>
    <a:srgbClr val="2D8EC2"/>
    <a:srgbClr val="68B133"/>
    <a:srgbClr val="168136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0" autoAdjust="0"/>
    <p:restoredTop sz="50799" autoAdjust="0"/>
  </p:normalViewPr>
  <p:slideViewPr>
    <p:cSldViewPr showGuides="1">
      <p:cViewPr>
        <p:scale>
          <a:sx n="70" d="100"/>
          <a:sy n="70" d="100"/>
        </p:scale>
        <p:origin x="-1146" y="-72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ulraine\Desktop\Karlene's%20Docs\Strategy\Summary%20Report%20as%20of%20March%2026%20v2.xm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Respondents by Perspective</a:t>
            </a:r>
          </a:p>
        </c:rich>
      </c:tx>
      <c:layout>
        <c:manualLayout>
          <c:xMode val="edge"/>
          <c:yMode val="edge"/>
          <c:x val="0.20934383202099738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2.2191541125852417E-2"/>
                  <c:y val="-0.10995179689077327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Other
36%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4771829320421704E-2"/>
                  <c:y val="-0.29545454545454547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Professional Accountant
29%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9361992992885022"/>
                  <c:y val="6.9452636602242906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IFAC </a:t>
                    </a:r>
                    <a:r>
                      <a:rPr lang="en-US" sz="1400" dirty="0"/>
                      <a:t>Member Body
28%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5022855019834849"/>
                  <c:y val="5.3687186828919112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Regulators &amp; Oversight Bodies
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'Sheet 1'!$E$61:$E$64</c:f>
              <c:strCache>
                <c:ptCount val="4"/>
                <c:pt idx="0">
                  <c:v>Other</c:v>
                </c:pt>
                <c:pt idx="1">
                  <c:v>Professional Accountant</c:v>
                </c:pt>
                <c:pt idx="2">
                  <c:v>Representative of an IFAC Member Body</c:v>
                </c:pt>
                <c:pt idx="3">
                  <c:v>Regulators &amp; Oversight Bodies</c:v>
                </c:pt>
              </c:strCache>
            </c:strRef>
          </c:cat>
          <c:val>
            <c:numRef>
              <c:f>'Sheet 1'!$F$61:$F$64</c:f>
              <c:numCache>
                <c:formatCode>0%</c:formatCode>
                <c:ptCount val="4"/>
                <c:pt idx="0">
                  <c:v>0.36499999999999999</c:v>
                </c:pt>
                <c:pt idx="1">
                  <c:v>0.28700000000000003</c:v>
                </c:pt>
                <c:pt idx="2">
                  <c:v>0.27800000000000002</c:v>
                </c:pt>
                <c:pt idx="3">
                  <c:v>6.9000000000000006E-2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2" y="0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853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2" y="8772853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0880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4244" indent="-29009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037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452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8674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2825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69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8112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52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4244" indent="-29009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037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452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8674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2825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69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8112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52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4244" indent="-29009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037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452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8674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2825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69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8112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52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4244" indent="-29009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037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452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8674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2825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69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8112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52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4244" indent="-29009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037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4525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8674" indent="-23207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52825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69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8112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45274" indent="-2320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Strategy Survey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2014-2016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2"/>
            <a:ext cx="4495800" cy="3240087"/>
          </a:xfrm>
        </p:spPr>
        <p:txBody>
          <a:bodyPr/>
          <a:lstStyle/>
          <a:p>
            <a:pPr marL="231775" indent="-231775"/>
            <a:r>
              <a:rPr lang="en-US" sz="2400" dirty="0" smtClean="0">
                <a:latin typeface="Arial" charset="0"/>
              </a:rPr>
              <a:t>Ken </a:t>
            </a:r>
            <a:r>
              <a:rPr lang="en-US" sz="2400" dirty="0" err="1" smtClean="0">
                <a:latin typeface="Arial" charset="0"/>
              </a:rPr>
              <a:t>Siong</a:t>
            </a:r>
            <a:r>
              <a:rPr lang="en-US" sz="2400" dirty="0" smtClean="0">
                <a:latin typeface="Arial" charset="0"/>
              </a:rPr>
              <a:t>, IESBA Technical Director</a:t>
            </a:r>
          </a:p>
          <a:p>
            <a:endParaRPr lang="en-US" sz="2400" dirty="0" smtClean="0">
              <a:latin typeface="Arial" charset="0"/>
            </a:endParaRPr>
          </a:p>
          <a:p>
            <a:r>
              <a:rPr lang="en-US" sz="2200" dirty="0" smtClean="0">
                <a:latin typeface="Arial" charset="0"/>
              </a:rPr>
              <a:t>IESBA CAG Meeting</a:t>
            </a:r>
          </a:p>
          <a:p>
            <a:r>
              <a:rPr lang="en-US" sz="2200" dirty="0" smtClean="0">
                <a:latin typeface="Arial" charset="0"/>
              </a:rPr>
              <a:t>April 10, 2013</a:t>
            </a:r>
          </a:p>
          <a:p>
            <a:r>
              <a:rPr lang="en-US" sz="2200" dirty="0" smtClean="0">
                <a:latin typeface="Arial" charset="0"/>
              </a:rPr>
              <a:t>New York</a:t>
            </a:r>
            <a:endParaRPr lang="en-US" sz="2200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495800"/>
          </a:xfrm>
        </p:spPr>
        <p:txBody>
          <a:bodyPr/>
          <a:lstStyle/>
          <a:p>
            <a:pPr lvl="0"/>
            <a:r>
              <a:rPr lang="en-US" sz="2200" dirty="0" smtClean="0"/>
              <a:t>Place </a:t>
            </a:r>
            <a:r>
              <a:rPr lang="en-US" sz="2200" dirty="0"/>
              <a:t>additional emphasis on more countries adopting the Code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Perform </a:t>
            </a:r>
            <a:r>
              <a:rPr lang="en-US" sz="2200" dirty="0"/>
              <a:t>analysis </a:t>
            </a:r>
            <a:r>
              <a:rPr lang="en-US" sz="2200" dirty="0" smtClean="0"/>
              <a:t>of reasons </a:t>
            </a:r>
            <a:r>
              <a:rPr lang="en-US" sz="2200" dirty="0"/>
              <a:t>for differences between the </a:t>
            </a:r>
            <a:r>
              <a:rPr lang="en-US" sz="2200" dirty="0" smtClean="0"/>
              <a:t>Code </a:t>
            </a:r>
            <a:r>
              <a:rPr lang="en-US" sz="2200" dirty="0"/>
              <a:t>and </a:t>
            </a:r>
            <a:r>
              <a:rPr lang="en-US" sz="2200" dirty="0" smtClean="0"/>
              <a:t>national </a:t>
            </a:r>
            <a:r>
              <a:rPr lang="en-US" sz="2200" dirty="0"/>
              <a:t>requirements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Analyze </a:t>
            </a:r>
            <a:r>
              <a:rPr lang="en-US" sz="2200" dirty="0"/>
              <a:t>efforts of IFAC member bodies to implement the Code</a:t>
            </a:r>
          </a:p>
          <a:p>
            <a:pPr lvl="0">
              <a:spcBef>
                <a:spcPts val="1200"/>
              </a:spcBef>
            </a:pPr>
            <a:r>
              <a:rPr lang="en-US" sz="2200" dirty="0"/>
              <a:t>Better </a:t>
            </a:r>
            <a:r>
              <a:rPr lang="en-US" sz="2200" dirty="0" smtClean="0"/>
              <a:t>coordination </a:t>
            </a:r>
            <a:r>
              <a:rPr lang="en-US" sz="2200" dirty="0"/>
              <a:t>between the IESBA and IAASB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Coordinate </a:t>
            </a:r>
            <a:r>
              <a:rPr lang="en-US" sz="2200" dirty="0"/>
              <a:t>with INTOSAI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Scope </a:t>
            </a:r>
            <a:r>
              <a:rPr lang="en-US" sz="2200" dirty="0"/>
              <a:t>Sections 290 and 291 out of the independence requirements to facilitate </a:t>
            </a:r>
            <a:r>
              <a:rPr lang="en-US" sz="2200" dirty="0" smtClean="0"/>
              <a:t>convergence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Develop clear guidance on meaning of convergence and it would take to achieve it</a:t>
            </a:r>
            <a:endParaRPr lang="en-US" sz="22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94648"/>
            <a:ext cx="7543800" cy="685800"/>
          </a:xfrm>
        </p:spPr>
        <p:txBody>
          <a:bodyPr/>
          <a:lstStyle/>
          <a:p>
            <a:r>
              <a:rPr lang="en-US" dirty="0" smtClean="0"/>
              <a:t>Convergence – Various Suggestions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114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NSS discussion May 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IESBA consideration of survey input and draft consultation paper June 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CAG discussion September 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IESBA approval final strategy December 2013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84496"/>
            <a:ext cx="7772400" cy="533400"/>
          </a:xfrm>
        </p:spPr>
        <p:txBody>
          <a:bodyPr/>
          <a:lstStyle/>
          <a:p>
            <a:r>
              <a:rPr lang="en-US" dirty="0" smtClean="0"/>
              <a:t>Forward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9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pPr marL="355600" indent="-355600"/>
            <a:r>
              <a:rPr lang="en-US" dirty="0" smtClean="0"/>
              <a:t>Survey distributed electronically to 700+ stakeholder contacts – 115 </a:t>
            </a:r>
            <a:r>
              <a:rPr lang="en-US" dirty="0"/>
              <a:t>r</a:t>
            </a:r>
            <a:r>
              <a:rPr lang="en-US" dirty="0" smtClean="0"/>
              <a:t>esponses were received</a:t>
            </a:r>
          </a:p>
          <a:p>
            <a:pPr marL="355600" indent="-355600"/>
            <a:endParaRPr lang="en-US" dirty="0" smtClean="0"/>
          </a:p>
          <a:p>
            <a:pPr marL="355600" indent="-355600" algn="ctr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685800"/>
            <a:ext cx="7543800" cy="533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Overview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96957468"/>
              </p:ext>
            </p:extLst>
          </p:nvPr>
        </p:nvGraphicFramePr>
        <p:xfrm>
          <a:off x="1219200" y="2133600"/>
          <a:ext cx="6257925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355600" indent="-355600" algn="ctr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685800"/>
            <a:ext cx="7543800" cy="533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Overview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523729"/>
              </p:ext>
            </p:extLst>
          </p:nvPr>
        </p:nvGraphicFramePr>
        <p:xfrm>
          <a:off x="574344" y="1371605"/>
          <a:ext cx="7848600" cy="462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103"/>
                <a:gridCol w="1737020"/>
                <a:gridCol w="1590477"/>
              </a:tblGrid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Stakeholder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Responses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Regulators and audit</a:t>
                      </a:r>
                      <a:r>
                        <a:rPr lang="en-US" baseline="0" dirty="0" smtClean="0"/>
                        <a:t> oversight bodies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Users of financial statements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setters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Academia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accountants in business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accountants in government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accountants in public</a:t>
                      </a:r>
                      <a:r>
                        <a:rPr lang="en-US" baseline="0" dirty="0" smtClean="0"/>
                        <a:t> practice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Representative of an IFAC member body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</a:tr>
              <a:tr h="4204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115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100%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3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53704" y="1447799"/>
            <a:ext cx="8458200" cy="4441209"/>
          </a:xfrm>
        </p:spPr>
        <p:txBody>
          <a:bodyPr/>
          <a:lstStyle/>
          <a:p>
            <a:r>
              <a:rPr lang="en-US" dirty="0" smtClean="0"/>
              <a:t>Most frequently identified issues relate to: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Smaller enterprises, SMPs and non-public entities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Relationships, including independence requirements for component auditors, and ethical requirements for entities that are not audit clients but parents or subsidiaries of audit clients</a:t>
            </a:r>
          </a:p>
          <a:p>
            <a:pPr marL="400050">
              <a:spcBef>
                <a:spcPts val="1200"/>
              </a:spcBef>
            </a:pPr>
            <a:r>
              <a:rPr lang="en-US" dirty="0" smtClean="0"/>
              <a:t>Other commonly recurring themes include: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Focus on learning, application material, adoption and implementation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Stable platform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Summary of requirements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Ethical issues pertaining to PAIBs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Further emphasis on outreach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644856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Possible Projects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114800"/>
          </a:xfrm>
        </p:spPr>
        <p:txBody>
          <a:bodyPr/>
          <a:lstStyle/>
          <a:p>
            <a:r>
              <a:rPr lang="en-US" dirty="0" smtClean="0"/>
              <a:t>Remediation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Enforceability of </a:t>
            </a:r>
            <a:r>
              <a:rPr lang="en-US" dirty="0" smtClean="0"/>
              <a:t>the Code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dirty="0" smtClean="0"/>
              <a:t>Ethical requirements for joint auditors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Ethical requirements </a:t>
            </a:r>
            <a:r>
              <a:rPr lang="en-US" dirty="0" smtClean="0"/>
              <a:t>relative to non-audit clients that are parents </a:t>
            </a:r>
            <a:r>
              <a:rPr lang="en-US" dirty="0"/>
              <a:t>or subsidiaries of audit clients 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Auditors’ </a:t>
            </a:r>
            <a:r>
              <a:rPr lang="en-US" dirty="0"/>
              <a:t>cooperation with financial markets </a:t>
            </a:r>
            <a:r>
              <a:rPr lang="en-US" dirty="0" smtClean="0"/>
              <a:t>regulators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How to improve compliance through education and training</a:t>
            </a:r>
            <a:endParaRPr lang="en-US" dirty="0"/>
          </a:p>
        </p:txBody>
      </p:sp>
      <p:sp>
        <p:nvSpPr>
          <p:cNvPr id="5" name="Title 14"/>
          <p:cNvSpPr>
            <a:spLocks noGrp="1"/>
          </p:cNvSpPr>
          <p:nvPr>
            <p:ph type="title"/>
          </p:nvPr>
        </p:nvSpPr>
        <p:spPr>
          <a:xfrm>
            <a:off x="381000" y="644856"/>
            <a:ext cx="78486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Possible Projects – Regulators and Oversight Bodies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3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70848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Relative Prioritizations of Identified Items – Top 5</a:t>
            </a:r>
            <a:endParaRPr lang="en-US" dirty="0">
              <a:latin typeface="Arial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74825" y="2070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  <a:tab pos="3429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656998"/>
              </p:ext>
            </p:extLst>
          </p:nvPr>
        </p:nvGraphicFramePr>
        <p:xfrm>
          <a:off x="457200" y="1524000"/>
          <a:ext cx="8229600" cy="4333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4495800"/>
                <a:gridCol w="2971800"/>
              </a:tblGrid>
              <a:tr h="722207"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or Initiative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Ranking as Important / Very Important</a:t>
                      </a:r>
                      <a:endParaRPr lang="en-US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Structure of the Code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76%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Guidance for PAs in public practice</a:t>
                      </a:r>
                      <a:r>
                        <a:rPr lang="en-US" sz="2000" baseline="0" dirty="0" smtClean="0"/>
                        <a:t> providing non-assurance services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74%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Guidance on meaning of the public interest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74%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Linkage</a:t>
                      </a:r>
                      <a:r>
                        <a:rPr lang="en-US" sz="2000" baseline="0" dirty="0" smtClean="0"/>
                        <a:t> between ISAs and the Code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73%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Preparation of accounting records and financial statements for an audit client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63%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70848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Relative Prioritizations of Identified Items – Others</a:t>
            </a:r>
            <a:endParaRPr lang="en-US" dirty="0">
              <a:latin typeface="Arial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74825" y="2070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800" algn="l"/>
                <a:tab pos="3429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404854"/>
              </p:ext>
            </p:extLst>
          </p:nvPr>
        </p:nvGraphicFramePr>
        <p:xfrm>
          <a:off x="457200" y="1524000"/>
          <a:ext cx="8229600" cy="3894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4495800"/>
                <a:gridCol w="2971800"/>
              </a:tblGrid>
              <a:tr h="722207"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or Initiative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Ranking as Important / Very Important</a:t>
                      </a:r>
                      <a:endParaRPr lang="en-US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400" dirty="0" smtClean="0">
                          <a:effectLst/>
                        </a:rPr>
                        <a:t>Disclosure of compliance with ethical requirements in auditors’ reports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59%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400" dirty="0" smtClean="0">
                          <a:effectLst/>
                        </a:rPr>
                        <a:t>Guidance on reasonable and informed third-party test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58%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400" dirty="0" smtClean="0">
                          <a:effectLst/>
                        </a:rPr>
                        <a:t>Guidance on objectivity when independence is not required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54%</a:t>
                      </a:r>
                      <a:endParaRPr lang="en-US" sz="2000" dirty="0"/>
                    </a:p>
                  </a:txBody>
                  <a:tcPr/>
                </a:tc>
              </a:tr>
              <a:tr h="7222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400" dirty="0" smtClean="0">
                          <a:effectLst/>
                        </a:rPr>
                        <a:t>Independence requirements for PAs not in public practice who perform assurance engagements</a:t>
                      </a:r>
                      <a:endParaRPr lang="en-US" sz="20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51%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1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114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Development of </a:t>
            </a:r>
            <a:r>
              <a:rPr lang="en-US" dirty="0"/>
              <a:t>application and implementation </a:t>
            </a:r>
            <a:r>
              <a:rPr lang="en-US" dirty="0" smtClean="0"/>
              <a:t>resources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Improving </a:t>
            </a:r>
            <a:r>
              <a:rPr lang="en-US" dirty="0"/>
              <a:t>the content of the </a:t>
            </a:r>
            <a:r>
              <a:rPr lang="en-US" dirty="0" smtClean="0"/>
              <a:t>Code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Understand and address issues relevant </a:t>
            </a:r>
            <a:r>
              <a:rPr lang="en-US" dirty="0"/>
              <a:t>to </a:t>
            </a:r>
            <a:r>
              <a:rPr lang="en-US" dirty="0" smtClean="0"/>
              <a:t>SMEs/SMPs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Enhance communication initiatives, including: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T</a:t>
            </a:r>
            <a:r>
              <a:rPr lang="en-US" sz="2000" dirty="0" smtClean="0"/>
              <a:t>hought leadership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R</a:t>
            </a:r>
            <a:r>
              <a:rPr lang="en-US" sz="2000" dirty="0" smtClean="0"/>
              <a:t>oundtables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84496"/>
            <a:ext cx="7772400" cy="533400"/>
          </a:xfrm>
        </p:spPr>
        <p:txBody>
          <a:bodyPr/>
          <a:lstStyle/>
          <a:p>
            <a:r>
              <a:rPr lang="en-US" dirty="0" smtClean="0"/>
              <a:t>Adoption and Implementation – Most Common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6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419600"/>
          </a:xfrm>
        </p:spPr>
        <p:txBody>
          <a:bodyPr/>
          <a:lstStyle/>
          <a:p>
            <a:pPr lvl="0"/>
            <a:r>
              <a:rPr lang="en-US" dirty="0" smtClean="0"/>
              <a:t>Work </a:t>
            </a:r>
            <a:r>
              <a:rPr lang="en-US" dirty="0"/>
              <a:t>with </a:t>
            </a:r>
            <a:r>
              <a:rPr lang="en-US" dirty="0" smtClean="0"/>
              <a:t>academic </a:t>
            </a:r>
            <a:r>
              <a:rPr lang="en-US" dirty="0"/>
              <a:t>community to undertake </a:t>
            </a:r>
            <a:r>
              <a:rPr lang="en-US" dirty="0" smtClean="0"/>
              <a:t>research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dirty="0" smtClean="0"/>
              <a:t>Liaise </a:t>
            </a:r>
            <a:r>
              <a:rPr lang="en-US" dirty="0"/>
              <a:t>with academics to add accounting material to curricula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Work </a:t>
            </a:r>
            <a:r>
              <a:rPr lang="en-US" dirty="0"/>
              <a:t>with the IFAC Advisory Compliance Panel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Implement </a:t>
            </a:r>
            <a:r>
              <a:rPr lang="en-US" dirty="0"/>
              <a:t>support structures for non-English speaking 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Simplify standard-setting </a:t>
            </a:r>
            <a:r>
              <a:rPr lang="en-US" dirty="0"/>
              <a:t>process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Institute </a:t>
            </a:r>
            <a:r>
              <a:rPr lang="en-US" dirty="0"/>
              <a:t>a stable platform to allow </a:t>
            </a:r>
            <a:r>
              <a:rPr lang="en-US" dirty="0" smtClean="0"/>
              <a:t>IFAC member </a:t>
            </a:r>
            <a:r>
              <a:rPr lang="en-US" dirty="0"/>
              <a:t>bodies and firms </a:t>
            </a:r>
            <a:r>
              <a:rPr lang="en-US" dirty="0" smtClean="0"/>
              <a:t>time </a:t>
            </a:r>
            <a:r>
              <a:rPr lang="en-US" dirty="0"/>
              <a:t>to implement the Code</a:t>
            </a: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484496"/>
            <a:ext cx="7772400" cy="533400"/>
          </a:xfrm>
        </p:spPr>
        <p:txBody>
          <a:bodyPr/>
          <a:lstStyle/>
          <a:p>
            <a:r>
              <a:rPr lang="en-US" dirty="0" smtClean="0"/>
              <a:t>Adoption and Implementation – Other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7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2438</TotalTime>
  <Words>577</Words>
  <Application>Microsoft Office PowerPoint</Application>
  <PresentationFormat>Letter Paper (8.5x11 in)</PresentationFormat>
  <Paragraphs>132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IFAC_Powerpoint_template_BLUE RIBBON_IESBA</vt:lpstr>
      <vt:lpstr>IESBA Strategy Survey 2014-2016</vt:lpstr>
      <vt:lpstr>Overview of Responses </vt:lpstr>
      <vt:lpstr>Overview of Responses </vt:lpstr>
      <vt:lpstr>Possible Projects </vt:lpstr>
      <vt:lpstr>Possible Projects – Regulators and Oversight Bodies </vt:lpstr>
      <vt:lpstr>Relative Prioritizations of Identified Items – Top 5</vt:lpstr>
      <vt:lpstr>Relative Prioritizations of Identified Items – Others</vt:lpstr>
      <vt:lpstr>Adoption and Implementation – Most Common Ideas</vt:lpstr>
      <vt:lpstr>Adoption and Implementation – Other Ideas</vt:lpstr>
      <vt:lpstr>Convergence – Various Suggestions</vt:lpstr>
      <vt:lpstr>Forward 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ksiong</cp:lastModifiedBy>
  <cp:revision>185</cp:revision>
  <cp:lastPrinted>2013-04-08T18:23:09Z</cp:lastPrinted>
  <dcterms:created xsi:type="dcterms:W3CDTF">2012-02-10T19:11:35Z</dcterms:created>
  <dcterms:modified xsi:type="dcterms:W3CDTF">2013-04-10T12:47:34Z</dcterms:modified>
</cp:coreProperties>
</file>