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4"/>
  </p:notesMasterIdLst>
  <p:handoutMasterIdLst>
    <p:handoutMasterId r:id="rId15"/>
  </p:handoutMasterIdLst>
  <p:sldIdLst>
    <p:sldId id="267" r:id="rId2"/>
    <p:sldId id="298" r:id="rId3"/>
    <p:sldId id="305" r:id="rId4"/>
    <p:sldId id="306" r:id="rId5"/>
    <p:sldId id="307" r:id="rId6"/>
    <p:sldId id="308" r:id="rId7"/>
    <p:sldId id="309" r:id="rId8"/>
    <p:sldId id="310" r:id="rId9"/>
    <p:sldId id="301" r:id="rId10"/>
    <p:sldId id="303" r:id="rId11"/>
    <p:sldId id="302" r:id="rId12"/>
    <p:sldId id="311" r:id="rId13"/>
  </p:sldIdLst>
  <p:sldSz cx="9144000" cy="6858000" type="letter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66604" autoAdjust="0"/>
  </p:normalViewPr>
  <p:slideViewPr>
    <p:cSldViewPr showGuides="1">
      <p:cViewPr>
        <p:scale>
          <a:sx n="50" d="100"/>
          <a:sy n="50" d="100"/>
        </p:scale>
        <p:origin x="-1950" y="-432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352" cy="4961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786" y="0"/>
            <a:ext cx="2945352" cy="4961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07/04/2013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782"/>
            <a:ext cx="2945352" cy="4961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786" y="9428782"/>
            <a:ext cx="2945352" cy="4961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3524" indent="-28981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9266" indent="-2318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2972" indent="-2318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6678" indent="-2318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50385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4092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7798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41504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3524" indent="-28981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9266" indent="-2318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2972" indent="-2318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6678" indent="-2318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50385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4092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7798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41504" indent="-2318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=""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Robert </a:t>
            </a:r>
            <a:r>
              <a:rPr lang="en-US" dirty="0" err="1" smtClean="0">
                <a:latin typeface="Arial" charset="0"/>
              </a:rPr>
              <a:t>Franchini</a:t>
            </a:r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New York, April 2013</a:t>
            </a:r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724400"/>
          </a:xfrm>
        </p:spPr>
        <p:txBody>
          <a:bodyPr/>
          <a:lstStyle/>
          <a:p>
            <a:r>
              <a:rPr lang="en-US" dirty="0" smtClean="0"/>
              <a:t>Part A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Avoidance of association with client or employer who engages in:</a:t>
            </a:r>
          </a:p>
          <a:p>
            <a:pPr lvl="2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US" dirty="0" smtClean="0"/>
              <a:t>Illegal acts </a:t>
            </a:r>
          </a:p>
          <a:p>
            <a:pPr lvl="2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US" dirty="0" smtClean="0"/>
              <a:t>Unethical behavior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Section 140 – Confidentiality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PA is </a:t>
            </a:r>
            <a:r>
              <a:rPr lang="en-US" b="1" i="1" dirty="0" smtClean="0"/>
              <a:t>permitted</a:t>
            </a:r>
            <a:r>
              <a:rPr lang="en-US" dirty="0" smtClean="0"/>
              <a:t> to override confidentiality in the Code in certain circumstances and if in public interest</a:t>
            </a:r>
          </a:p>
          <a:p>
            <a:pPr lvl="1">
              <a:spcBef>
                <a:spcPts val="1200"/>
              </a:spcBef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Exploring an Alternative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r>
              <a:rPr lang="en-US" dirty="0" smtClean="0"/>
              <a:t>Sections 225 and 360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Consider </a:t>
            </a:r>
            <a:r>
              <a:rPr lang="en-US" dirty="0"/>
              <a:t>regulatory requirements regarding reporting of SIAs and comply with them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Align guidance with ISAs </a:t>
            </a:r>
            <a:r>
              <a:rPr lang="en-US" dirty="0"/>
              <a:t>240 and </a:t>
            </a:r>
            <a:r>
              <a:rPr lang="en-US" dirty="0" smtClean="0"/>
              <a:t>250 with respect to SIAs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 smtClean="0"/>
              <a:t>Beyond ISAs 240/250, assess additional guidance for PAs on who they should be talking to, who they should obtain advice from, assisting management and TCWG understand their responsibilities,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Determine whether management or TCWG have taken appropriate action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If management response is not appropriate, then consider actions to take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Determine whether disclosure to an appropriate authority would be justified in the public interest (</a:t>
            </a:r>
            <a:r>
              <a:rPr lang="en-US" dirty="0" err="1"/>
              <a:t>cf</a:t>
            </a:r>
            <a:r>
              <a:rPr lang="en-US" dirty="0"/>
              <a:t> first provision in the Code re distinguishing mark of the profession)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Consider factors to make determination on whether to disclose</a:t>
            </a:r>
          </a:p>
          <a:p>
            <a:pPr lvl="1">
              <a:spcBef>
                <a:spcPts val="1200"/>
              </a:spcBef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Exploring an Alternative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0444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648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Requirement for auditor to disclose to an appropriate authority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Requirement to disclose to external auditor for PAIB and PA performing non-assurance services to non-audit clients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Right with </a:t>
            </a:r>
            <a:r>
              <a:rPr lang="en-US" b="1" i="1" dirty="0" smtClean="0"/>
              <a:t>expectation</a:t>
            </a:r>
            <a:r>
              <a:rPr lang="en-US" dirty="0" smtClean="0"/>
              <a:t> to disclose to an appropriate authority for PAIB and PA performing non-assurance services to non-audit clients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Other areas of concern of respondents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Discussion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724400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it-IT" dirty="0" smtClean="0"/>
          </a:p>
          <a:p>
            <a:endParaRPr lang="en-US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533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Summary of Responses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4290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6" name="Content Placeholder 8"/>
          <p:cNvGraphicFramePr>
            <a:graphicFrameLocks/>
          </p:cNvGraphicFramePr>
          <p:nvPr/>
        </p:nvGraphicFramePr>
        <p:xfrm>
          <a:off x="380999" y="1524002"/>
          <a:ext cx="8458202" cy="4267197"/>
        </p:xfrm>
        <a:graphic>
          <a:graphicData uri="http://schemas.openxmlformats.org/drawingml/2006/table">
            <a:tbl>
              <a:tblPr/>
              <a:tblGrid>
                <a:gridCol w="3922150"/>
                <a:gridCol w="1193698"/>
                <a:gridCol w="1108434"/>
                <a:gridCol w="1108434"/>
                <a:gridCol w="1125486"/>
              </a:tblGrid>
              <a:tr h="47516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Overall Support?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47016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Category of Respondent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Yes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Part Support/ Concerns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Arial"/>
                          <a:ea typeface="Calibri"/>
                          <a:cs typeface="Times New Roman"/>
                        </a:rPr>
                        <a:t>IFAC </a:t>
                      </a: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Member Bodies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33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Firms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Regulators and Public Authorities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National Standard Setters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Other Professional organizations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18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Individuals &amp; Others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54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73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pPr marL="355600" indent="-355600"/>
            <a:r>
              <a:rPr lang="en-US" dirty="0" smtClean="0"/>
              <a:t>Pivotal issues:</a:t>
            </a:r>
          </a:p>
          <a:p>
            <a:pPr marL="755650" lvl="1" indent="-355600"/>
            <a:r>
              <a:rPr lang="en-US" dirty="0" smtClean="0"/>
              <a:t>Requirement for auditor to disclose to an appropriate authority</a:t>
            </a:r>
          </a:p>
          <a:p>
            <a:pPr marL="755650" lvl="1" indent="-355600"/>
            <a:r>
              <a:rPr lang="en-US" dirty="0" smtClean="0"/>
              <a:t>Requirement to disclose to external auditor for PAIB and PA performing non-assurance services to non-audit clients</a:t>
            </a:r>
          </a:p>
          <a:p>
            <a:pPr marL="755650" lvl="1" indent="-355600"/>
            <a:r>
              <a:rPr lang="en-US" dirty="0" smtClean="0"/>
              <a:t>Right with </a:t>
            </a:r>
            <a:r>
              <a:rPr lang="en-US" b="1" i="1" dirty="0" smtClean="0"/>
              <a:t>expectation</a:t>
            </a:r>
            <a:r>
              <a:rPr lang="en-US" dirty="0" smtClean="0"/>
              <a:t> to disclose to an appropriate authority for PAIB and PA performing non-assurance services to non-audit clients</a:t>
            </a:r>
          </a:p>
          <a:p>
            <a:pPr marL="355600" indent="-355600"/>
            <a:r>
              <a:rPr lang="en-US" dirty="0" smtClean="0"/>
              <a:t>Resolution of secondary issues will depend on how pivotal issues are addressed </a:t>
            </a:r>
          </a:p>
          <a:p>
            <a:pPr marL="355600" indent="-355600"/>
            <a:r>
              <a:rPr lang="en-US" dirty="0" smtClean="0"/>
              <a:t>Regulators were supportive but raised concerns about the direction of the project </a:t>
            </a:r>
          </a:p>
          <a:p>
            <a:pPr marL="355600" indent="-355600"/>
            <a:r>
              <a:rPr lang="en-US" u="sng" dirty="0" smtClean="0"/>
              <a:t>However</a:t>
            </a:r>
            <a:r>
              <a:rPr lang="en-US" dirty="0" smtClean="0"/>
              <a:t>: almost all respondents were supportive of the IESBA tackling the subject of illegal acts</a:t>
            </a:r>
          </a:p>
          <a:p>
            <a:pPr marL="355600" indent="-355600" algn="ctr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Summary of Responses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5720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Requirement for auditor to disclose to an appropriate authority</a:t>
            </a:r>
          </a:p>
          <a:p>
            <a:pPr lvl="1"/>
            <a:r>
              <a:rPr lang="en-US" dirty="0" smtClean="0"/>
              <a:t>Purview of national regulators and lawmakers</a:t>
            </a:r>
          </a:p>
          <a:p>
            <a:pPr lvl="1"/>
            <a:r>
              <a:rPr lang="en-US" dirty="0" smtClean="0"/>
              <a:t>Potential conflicts with local regulations</a:t>
            </a:r>
          </a:p>
          <a:p>
            <a:pPr lvl="1"/>
            <a:r>
              <a:rPr lang="en-US" dirty="0" smtClean="0"/>
              <a:t>Disproportionate to require without legal protections</a:t>
            </a:r>
          </a:p>
          <a:p>
            <a:pPr lvl="1"/>
            <a:r>
              <a:rPr lang="it-IT" dirty="0" err="1" smtClean="0"/>
              <a:t>Does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consider</a:t>
            </a:r>
            <a:r>
              <a:rPr lang="it-IT" dirty="0" smtClean="0"/>
              <a:t> authority’s </a:t>
            </a:r>
            <a:r>
              <a:rPr lang="it-IT" dirty="0" err="1" smtClean="0"/>
              <a:t>ability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intake</a:t>
            </a:r>
            <a:r>
              <a:rPr lang="it-IT" dirty="0" smtClean="0"/>
              <a:t> and </a:t>
            </a:r>
            <a:r>
              <a:rPr lang="it-IT" dirty="0" err="1" smtClean="0"/>
              <a:t>process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disclosures</a:t>
            </a:r>
            <a:endParaRPr lang="en-US" dirty="0" smtClean="0"/>
          </a:p>
          <a:p>
            <a:pPr lvl="1"/>
            <a:r>
              <a:rPr lang="en-US" dirty="0" smtClean="0"/>
              <a:t>Will fundamentally impact “PA-Client” relationship</a:t>
            </a:r>
          </a:p>
          <a:p>
            <a:pPr lvl="1"/>
            <a:r>
              <a:rPr lang="en-US" dirty="0" smtClean="0"/>
              <a:t>Primary responsibility for reporting lies with management and TCWG</a:t>
            </a:r>
          </a:p>
          <a:p>
            <a:pPr lvl="1"/>
            <a:r>
              <a:rPr lang="en-US" dirty="0" smtClean="0"/>
              <a:t>Could create conflicts:</a:t>
            </a:r>
          </a:p>
          <a:p>
            <a:pPr lvl="2"/>
            <a:r>
              <a:rPr lang="en-US" dirty="0" smtClean="0"/>
              <a:t>PAs that are also lawyers</a:t>
            </a:r>
          </a:p>
          <a:p>
            <a:pPr lvl="2"/>
            <a:r>
              <a:rPr lang="en-US" dirty="0" smtClean="0"/>
              <a:t>Lawyers that practice within an accounting network</a:t>
            </a:r>
          </a:p>
          <a:p>
            <a:pPr lvl="2"/>
            <a:r>
              <a:rPr lang="en-US" dirty="0" smtClean="0"/>
              <a:t>In services being provided by PAs under legal privilege</a:t>
            </a:r>
          </a:p>
          <a:p>
            <a:pPr lvl="1"/>
            <a:r>
              <a:rPr lang="en-US" dirty="0" smtClean="0"/>
              <a:t>Reference made to OECD anti-bribery recommendations of 2009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5720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Requirement for auditor to disclose to an appropriate authority</a:t>
            </a: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/>
              <a:t>Most respondents were supportive of providing guidance that would help PAs address SIAs</a:t>
            </a:r>
          </a:p>
          <a:p>
            <a:pPr lvl="1"/>
            <a:r>
              <a:rPr lang="en-US" dirty="0" smtClean="0"/>
              <a:t>A number of respondents supported the concept that the auditor be permitted to disclose in certain circumstances</a:t>
            </a:r>
          </a:p>
          <a:p>
            <a:pPr lvl="1"/>
            <a:r>
              <a:rPr lang="en-US" dirty="0" smtClean="0"/>
              <a:t>Some respondents suggested the IESBA and IFAC engage with governments and regulators through the G20 and IOSCO to explore global principles for reporting of illegal acts (similar to AML)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/>
            <a:r>
              <a:rPr lang="en-US" dirty="0" smtClean="0"/>
              <a:t>Requirement for other PAs to disclose to the external auditor</a:t>
            </a:r>
            <a:endParaRPr lang="it-IT" dirty="0" smtClean="0"/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Receiving such disclosures is the role of management and TCWG and not the external auditor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Conflicts with legal and confidentiality requirements 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Companies may be discouraged from engaging PAs to perform forensic accounting, due diligence and services performed under attorney-client privilege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Unclear external auditors’ responsibilities with respect to such disclosures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Auditor forced to deal with vexatious reports or reports unrelated to audit</a:t>
            </a: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 number of respondents considered such a disclosure as an option that was available to other PAs faced with an SIA rather than a requirement</a:t>
            </a:r>
          </a:p>
          <a:p>
            <a:pPr lvl="1">
              <a:buNone/>
            </a:pPr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/>
            <a:r>
              <a:rPr lang="en-US" dirty="0" smtClean="0"/>
              <a:t>Right with expectation for other PAs to disclose to an appropriate authority</a:t>
            </a:r>
          </a:p>
          <a:p>
            <a:pPr lvl="1"/>
            <a:r>
              <a:rPr lang="en-US" dirty="0" smtClean="0"/>
              <a:t>Right + expectation = De facto requirement</a:t>
            </a:r>
          </a:p>
          <a:p>
            <a:pPr lvl="1"/>
            <a:r>
              <a:rPr lang="en-US" dirty="0" smtClean="0"/>
              <a:t>Purview of national regulators and lawmakers</a:t>
            </a:r>
          </a:p>
          <a:p>
            <a:pPr lvl="1"/>
            <a:r>
              <a:rPr lang="en-US" dirty="0" smtClean="0"/>
              <a:t>A professional code cannot provide for a “right” that overrides statutory and regulatory confidentiality</a:t>
            </a: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/>
              <a:t>Many supported simply a “right” or being “permitted “ to disclose without the expectation to exercise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r>
              <a:rPr lang="en-US" sz="2800" dirty="0" smtClean="0"/>
              <a:t>Public interest  test and escalation threshold</a:t>
            </a:r>
          </a:p>
          <a:p>
            <a:pPr lvl="0"/>
            <a:r>
              <a:rPr lang="en-US" sz="2800" dirty="0" smtClean="0"/>
              <a:t>Requirement to confirm or dispel the suspicion</a:t>
            </a:r>
            <a:endParaRPr lang="it-IT" sz="2800" dirty="0" smtClean="0"/>
          </a:p>
          <a:p>
            <a:pPr lvl="0"/>
            <a:r>
              <a:rPr lang="it-IT" sz="2800" dirty="0" err="1" smtClean="0"/>
              <a:t>Meaning</a:t>
            </a:r>
            <a:r>
              <a:rPr lang="it-IT" sz="2800" dirty="0" smtClean="0"/>
              <a:t> </a:t>
            </a:r>
            <a:r>
              <a:rPr lang="it-IT" sz="2800" dirty="0" err="1" smtClean="0"/>
              <a:t>of</a:t>
            </a:r>
            <a:r>
              <a:rPr lang="it-IT" sz="2800" dirty="0" smtClean="0"/>
              <a:t> key </a:t>
            </a:r>
            <a:r>
              <a:rPr lang="it-IT" sz="2800" dirty="0" err="1" smtClean="0"/>
              <a:t>terms</a:t>
            </a:r>
            <a:r>
              <a:rPr lang="it-IT" sz="2800" dirty="0" smtClean="0"/>
              <a:t> </a:t>
            </a:r>
            <a:r>
              <a:rPr lang="it-IT" sz="2800" dirty="0" err="1" smtClean="0"/>
              <a:t>such</a:t>
            </a:r>
            <a:r>
              <a:rPr lang="it-IT" sz="2800" dirty="0" smtClean="0"/>
              <a:t> </a:t>
            </a:r>
            <a:r>
              <a:rPr lang="it-IT" sz="2800" dirty="0" err="1" smtClean="0"/>
              <a:t>as</a:t>
            </a:r>
            <a:r>
              <a:rPr lang="it-IT" sz="2800" dirty="0" smtClean="0"/>
              <a:t> “appropriate authority” and </a:t>
            </a:r>
            <a:r>
              <a:rPr lang="en-US" sz="2800" dirty="0" smtClean="0"/>
              <a:t>“suspected illegal act”</a:t>
            </a:r>
          </a:p>
          <a:p>
            <a:pPr lvl="0"/>
            <a:r>
              <a:rPr lang="en-US" sz="2800" dirty="0" smtClean="0"/>
              <a:t>Types of SIAs to be disclosed</a:t>
            </a:r>
            <a:endParaRPr lang="it-IT" sz="2800" dirty="0" smtClean="0"/>
          </a:p>
          <a:p>
            <a:pPr lvl="0"/>
            <a:r>
              <a:rPr lang="en-US" sz="2800" dirty="0" smtClean="0"/>
              <a:t>Interaction with ISAs</a:t>
            </a:r>
            <a:endParaRPr lang="it-IT" sz="28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Other Areas of Concern of Respondents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724400"/>
          </a:xfrm>
        </p:spPr>
        <p:txBody>
          <a:bodyPr/>
          <a:lstStyle/>
          <a:p>
            <a:pPr lvl="0"/>
            <a:r>
              <a:rPr lang="it-IT" sz="2000" dirty="0" err="1" smtClean="0"/>
              <a:t>Support</a:t>
            </a:r>
            <a:r>
              <a:rPr lang="it-IT" sz="2000" dirty="0" smtClean="0"/>
              <a:t> </a:t>
            </a:r>
            <a:r>
              <a:rPr lang="it-IT" sz="2000" dirty="0" err="1" smtClean="0"/>
              <a:t>for</a:t>
            </a:r>
            <a:r>
              <a:rPr lang="it-IT" sz="2000" dirty="0" smtClean="0"/>
              <a:t> </a:t>
            </a:r>
            <a:r>
              <a:rPr lang="it-IT" sz="2000" dirty="0" err="1" smtClean="0"/>
              <a:t>guidance</a:t>
            </a:r>
            <a:r>
              <a:rPr lang="it-IT" sz="2000" dirty="0" smtClean="0"/>
              <a:t> in Code </a:t>
            </a:r>
            <a:r>
              <a:rPr lang="it-IT" sz="2000" dirty="0" err="1" smtClean="0"/>
              <a:t>but</a:t>
            </a:r>
            <a:r>
              <a:rPr lang="it-IT" sz="2000" dirty="0" smtClean="0"/>
              <a:t> </a:t>
            </a:r>
            <a:r>
              <a:rPr lang="it-IT" sz="2000" dirty="0" err="1" smtClean="0"/>
              <a:t>should</a:t>
            </a:r>
            <a:r>
              <a:rPr lang="it-IT" sz="2000" dirty="0" smtClean="0"/>
              <a:t> </a:t>
            </a:r>
            <a:r>
              <a:rPr lang="it-IT" sz="2000" dirty="0" err="1" smtClean="0"/>
              <a:t>also</a:t>
            </a:r>
            <a:r>
              <a:rPr lang="it-IT" sz="2000" dirty="0" smtClean="0"/>
              <a:t> </a:t>
            </a:r>
            <a:r>
              <a:rPr lang="it-IT" sz="2000" dirty="0" err="1" smtClean="0"/>
              <a:t>establish</a:t>
            </a:r>
            <a:r>
              <a:rPr lang="it-IT" sz="2000" dirty="0" smtClean="0"/>
              <a:t> </a:t>
            </a:r>
            <a:r>
              <a:rPr lang="it-IT" sz="2000" dirty="0" err="1" smtClean="0"/>
              <a:t>requirements</a:t>
            </a:r>
            <a:endParaRPr lang="it-IT" sz="2000" dirty="0" smtClean="0"/>
          </a:p>
          <a:p>
            <a:r>
              <a:rPr lang="it-IT" sz="2000" dirty="0" err="1" smtClean="0"/>
              <a:t>Redeliberate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a </a:t>
            </a:r>
            <a:r>
              <a:rPr lang="it-IT" sz="2000" dirty="0" err="1" smtClean="0"/>
              <a:t>proper</a:t>
            </a:r>
            <a:r>
              <a:rPr lang="it-IT" sz="2000" dirty="0" smtClean="0"/>
              <a:t> </a:t>
            </a:r>
            <a:r>
              <a:rPr lang="it-IT" sz="2000" dirty="0" err="1" smtClean="0"/>
              <a:t>balance</a:t>
            </a:r>
            <a:r>
              <a:rPr lang="it-IT" sz="2000" dirty="0" smtClean="0"/>
              <a:t> </a:t>
            </a:r>
            <a:r>
              <a:rPr lang="it-IT" sz="2000" dirty="0" err="1" smtClean="0"/>
              <a:t>between</a:t>
            </a:r>
            <a:r>
              <a:rPr lang="it-IT" sz="2000" dirty="0" smtClean="0"/>
              <a:t> </a:t>
            </a:r>
            <a:r>
              <a:rPr lang="it-IT" sz="2000" dirty="0" err="1" smtClean="0"/>
              <a:t>what</a:t>
            </a:r>
            <a:r>
              <a:rPr lang="it-IT" sz="2000" dirty="0" smtClean="0"/>
              <a:t> PA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called</a:t>
            </a:r>
            <a:r>
              <a:rPr lang="it-IT" sz="2000" dirty="0" smtClean="0"/>
              <a:t> </a:t>
            </a:r>
            <a:r>
              <a:rPr lang="it-IT" sz="2000" dirty="0" err="1" smtClean="0"/>
              <a:t>upon</a:t>
            </a:r>
            <a:r>
              <a:rPr lang="it-IT" sz="2000" dirty="0" smtClean="0"/>
              <a:t> and </a:t>
            </a:r>
            <a:r>
              <a:rPr lang="it-IT" sz="2000" dirty="0" err="1" smtClean="0"/>
              <a:t>allowed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do </a:t>
            </a:r>
            <a:r>
              <a:rPr lang="it-IT" sz="2000" dirty="0" err="1" smtClean="0"/>
              <a:t>with</a:t>
            </a:r>
            <a:r>
              <a:rPr lang="it-IT" sz="2000" dirty="0" smtClean="0"/>
              <a:t> </a:t>
            </a:r>
            <a:r>
              <a:rPr lang="it-IT" sz="2000" dirty="0" err="1" smtClean="0"/>
              <a:t>respect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SIAs</a:t>
            </a:r>
            <a:endParaRPr lang="it-IT" sz="2000" dirty="0" smtClean="0"/>
          </a:p>
          <a:p>
            <a:r>
              <a:rPr lang="it-IT" sz="2000" dirty="0" err="1" smtClean="0"/>
              <a:t>Does</a:t>
            </a:r>
            <a:r>
              <a:rPr lang="it-IT" sz="2000" dirty="0" smtClean="0"/>
              <a:t> </a:t>
            </a:r>
            <a:r>
              <a:rPr lang="it-IT" sz="2000" dirty="0" err="1" smtClean="0"/>
              <a:t>not</a:t>
            </a:r>
            <a:r>
              <a:rPr lang="it-IT" sz="2000" dirty="0" smtClean="0"/>
              <a:t> </a:t>
            </a:r>
            <a:r>
              <a:rPr lang="it-IT" sz="2000" dirty="0" err="1" smtClean="0"/>
              <a:t>consider</a:t>
            </a:r>
            <a:r>
              <a:rPr lang="it-IT" sz="2000" dirty="0" smtClean="0"/>
              <a:t> authority’s </a:t>
            </a:r>
            <a:r>
              <a:rPr lang="it-IT" sz="2000" dirty="0" err="1" smtClean="0"/>
              <a:t>ability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intake</a:t>
            </a:r>
            <a:r>
              <a:rPr lang="it-IT" sz="2000" dirty="0" smtClean="0"/>
              <a:t> and </a:t>
            </a:r>
            <a:r>
              <a:rPr lang="it-IT" sz="2000" dirty="0" err="1" smtClean="0"/>
              <a:t>process</a:t>
            </a:r>
            <a:r>
              <a:rPr lang="it-IT" sz="2000" dirty="0" smtClean="0"/>
              <a:t> </a:t>
            </a:r>
            <a:r>
              <a:rPr lang="it-IT" sz="2000" dirty="0" err="1" smtClean="0"/>
              <a:t>such</a:t>
            </a:r>
            <a:r>
              <a:rPr lang="it-IT" sz="2000" dirty="0" smtClean="0"/>
              <a:t> </a:t>
            </a:r>
            <a:r>
              <a:rPr lang="it-IT" sz="2000" dirty="0" err="1" smtClean="0"/>
              <a:t>disclosures</a:t>
            </a:r>
            <a:endParaRPr lang="it-IT" sz="2000" dirty="0" smtClean="0"/>
          </a:p>
          <a:p>
            <a:r>
              <a:rPr lang="it-IT" sz="2000" dirty="0" err="1" smtClean="0"/>
              <a:t>Confirms</a:t>
            </a:r>
            <a:r>
              <a:rPr lang="it-IT" sz="2000" dirty="0" smtClean="0"/>
              <a:t> </a:t>
            </a:r>
            <a:r>
              <a:rPr lang="it-IT" sz="2000" dirty="0" err="1" smtClean="0"/>
              <a:t>need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address</a:t>
            </a:r>
            <a:r>
              <a:rPr lang="it-IT" sz="2000" dirty="0" smtClean="0"/>
              <a:t> </a:t>
            </a:r>
            <a:r>
              <a:rPr lang="it-IT" sz="2000" dirty="0" err="1" smtClean="0"/>
              <a:t>PAs</a:t>
            </a:r>
            <a:r>
              <a:rPr lang="it-IT" sz="2000" dirty="0" smtClean="0"/>
              <a:t> </a:t>
            </a:r>
            <a:r>
              <a:rPr lang="it-IT" sz="2000" dirty="0" err="1" smtClean="0"/>
              <a:t>other</a:t>
            </a:r>
            <a:r>
              <a:rPr lang="it-IT" sz="2000" dirty="0" smtClean="0"/>
              <a:t> </a:t>
            </a:r>
            <a:r>
              <a:rPr lang="it-IT" sz="2000" dirty="0" err="1" smtClean="0"/>
              <a:t>than</a:t>
            </a:r>
            <a:r>
              <a:rPr lang="it-IT" sz="2000" dirty="0" smtClean="0"/>
              <a:t> </a:t>
            </a:r>
            <a:r>
              <a:rPr lang="it-IT" sz="2000" dirty="0" err="1" smtClean="0"/>
              <a:t>auditors</a:t>
            </a:r>
            <a:r>
              <a:rPr lang="it-IT" sz="2000" dirty="0" smtClean="0"/>
              <a:t> </a:t>
            </a:r>
          </a:p>
          <a:p>
            <a:pPr lvl="0"/>
            <a:r>
              <a:rPr lang="it-IT" sz="2000" dirty="0" err="1" smtClean="0"/>
              <a:t>Reconsider</a:t>
            </a:r>
            <a:r>
              <a:rPr lang="it-IT" sz="2000" dirty="0" smtClean="0"/>
              <a:t>:</a:t>
            </a:r>
          </a:p>
          <a:p>
            <a:pPr lvl="1"/>
            <a:r>
              <a:rPr lang="it-IT" dirty="0" err="1" smtClean="0"/>
              <a:t>Types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illegal</a:t>
            </a:r>
            <a:r>
              <a:rPr lang="it-IT" dirty="0" smtClean="0"/>
              <a:t> </a:t>
            </a:r>
            <a:r>
              <a:rPr lang="it-IT" dirty="0" err="1" smtClean="0"/>
              <a:t>acts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covered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the </a:t>
            </a:r>
            <a:r>
              <a:rPr lang="it-IT" dirty="0" err="1" smtClean="0"/>
              <a:t>proposals</a:t>
            </a:r>
            <a:endParaRPr lang="it-IT" dirty="0" smtClean="0"/>
          </a:p>
          <a:p>
            <a:pPr lvl="1"/>
            <a:r>
              <a:rPr lang="it-IT" dirty="0" err="1" smtClean="0"/>
              <a:t>Responsibilities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management and TCWG</a:t>
            </a:r>
          </a:p>
          <a:p>
            <a:pPr lvl="1"/>
            <a:r>
              <a:rPr lang="it-IT" dirty="0" err="1" smtClean="0"/>
              <a:t>Responsibilities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auditor </a:t>
            </a:r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disagreement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client</a:t>
            </a:r>
          </a:p>
          <a:p>
            <a:pPr lvl="1"/>
            <a:r>
              <a:rPr lang="it-IT" dirty="0" err="1" smtClean="0"/>
              <a:t>Establish</a:t>
            </a:r>
            <a:r>
              <a:rPr lang="it-IT" dirty="0" smtClean="0"/>
              <a:t> </a:t>
            </a:r>
            <a:r>
              <a:rPr lang="it-IT" dirty="0" err="1" smtClean="0"/>
              <a:t>illegal</a:t>
            </a:r>
            <a:r>
              <a:rPr lang="it-IT" dirty="0" smtClean="0"/>
              <a:t> </a:t>
            </a:r>
            <a:r>
              <a:rPr lang="it-IT" dirty="0" err="1" smtClean="0"/>
              <a:t>acts</a:t>
            </a:r>
            <a:r>
              <a:rPr lang="it-IT" dirty="0" smtClean="0"/>
              <a:t> </a:t>
            </a:r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call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r>
              <a:rPr lang="it-IT" dirty="0" smtClean="0"/>
              <a:t> </a:t>
            </a:r>
            <a:r>
              <a:rPr lang="it-IT" dirty="0" err="1" smtClean="0"/>
              <a:t>incremental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ISAs</a:t>
            </a:r>
            <a:endParaRPr lang="it-IT" dirty="0" smtClean="0"/>
          </a:p>
          <a:p>
            <a:r>
              <a:rPr lang="it-IT" sz="2000" dirty="0" err="1" smtClean="0"/>
              <a:t>Interaction</a:t>
            </a:r>
            <a:r>
              <a:rPr lang="it-IT" sz="2000" dirty="0" smtClean="0"/>
              <a:t> </a:t>
            </a:r>
            <a:r>
              <a:rPr lang="it-IT" sz="2000" dirty="0" err="1" smtClean="0"/>
              <a:t>with</a:t>
            </a:r>
            <a:r>
              <a:rPr lang="it-IT" sz="2000" dirty="0" smtClean="0"/>
              <a:t> IAASB and </a:t>
            </a:r>
            <a:r>
              <a:rPr lang="it-IT" sz="2000" dirty="0" err="1" smtClean="0"/>
              <a:t>its</a:t>
            </a:r>
            <a:r>
              <a:rPr lang="it-IT" sz="2000" dirty="0" smtClean="0"/>
              <a:t> project </a:t>
            </a:r>
            <a:r>
              <a:rPr lang="it-IT" sz="2000" dirty="0" err="1" smtClean="0"/>
              <a:t>of</a:t>
            </a:r>
            <a:r>
              <a:rPr lang="it-IT" sz="2000" dirty="0" smtClean="0"/>
              <a:t> auditor </a:t>
            </a:r>
            <a:r>
              <a:rPr lang="it-IT" sz="2000" dirty="0" err="1" smtClean="0"/>
              <a:t>communications</a:t>
            </a:r>
            <a:endParaRPr lang="it-IT" sz="2000" dirty="0" smtClean="0"/>
          </a:p>
          <a:p>
            <a:r>
              <a:rPr lang="it-IT" sz="2000" dirty="0" err="1" smtClean="0"/>
              <a:t>Offer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discuss</a:t>
            </a:r>
            <a:r>
              <a:rPr lang="it-IT" sz="2000" dirty="0" smtClean="0"/>
              <a:t> </a:t>
            </a:r>
            <a:r>
              <a:rPr lang="it-IT" sz="2000" dirty="0" err="1" smtClean="0"/>
              <a:t>experiences</a:t>
            </a:r>
            <a:r>
              <a:rPr lang="it-IT" sz="2000" dirty="0" smtClean="0"/>
              <a:t> </a:t>
            </a:r>
            <a:r>
              <a:rPr lang="it-IT" sz="2000" dirty="0" err="1" smtClean="0"/>
              <a:t>with</a:t>
            </a:r>
            <a:r>
              <a:rPr lang="it-IT" sz="2000" dirty="0" smtClean="0"/>
              <a:t> </a:t>
            </a:r>
            <a:r>
              <a:rPr lang="it-IT" sz="2000" dirty="0" err="1" smtClean="0"/>
              <a:t>individual</a:t>
            </a:r>
            <a:r>
              <a:rPr lang="it-IT" sz="2000" dirty="0" smtClean="0"/>
              <a:t> IOSCO </a:t>
            </a:r>
            <a:r>
              <a:rPr lang="it-IT" sz="2000" dirty="0" err="1" smtClean="0"/>
              <a:t>members</a:t>
            </a:r>
            <a:endParaRPr lang="it-IT" sz="2000" dirty="0" smtClean="0"/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IOSCO – Key Comments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1743</TotalTime>
  <Words>926</Words>
  <Application>Microsoft Office PowerPoint</Application>
  <PresentationFormat>Letter Paper (8.5x11 in)</PresentationFormat>
  <Paragraphs>149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IFAC_Powerpoint_template_BLUE RIBBON_IESBA</vt:lpstr>
      <vt:lpstr>Responding to Suspected Illegal Acts</vt:lpstr>
      <vt:lpstr>Summary of Responses </vt:lpstr>
      <vt:lpstr>Summary of Responses </vt:lpstr>
      <vt:lpstr>Pivotal Issues Raised by Respondents  </vt:lpstr>
      <vt:lpstr>Pivotal Issues Raised by Respondents  </vt:lpstr>
      <vt:lpstr>Pivotal Issues Raised by Respondents  </vt:lpstr>
      <vt:lpstr>Pivotal Issues Raised by Respondents  </vt:lpstr>
      <vt:lpstr>Other Areas of Concern of Respondents </vt:lpstr>
      <vt:lpstr>IOSCO – Key Comments  </vt:lpstr>
      <vt:lpstr>Exploring an Alternative </vt:lpstr>
      <vt:lpstr>Exploring an Alternative 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Robert Franchini</cp:lastModifiedBy>
  <cp:revision>149</cp:revision>
  <cp:lastPrinted>2011-09-27T17:54:21Z</cp:lastPrinted>
  <dcterms:created xsi:type="dcterms:W3CDTF">2012-02-10T19:11:35Z</dcterms:created>
  <dcterms:modified xsi:type="dcterms:W3CDTF">2013-04-07T14:25:30Z</dcterms:modified>
</cp:coreProperties>
</file>