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9"/>
  </p:notesMasterIdLst>
  <p:handoutMasterIdLst>
    <p:handoutMasterId r:id="rId10"/>
  </p:handoutMasterIdLst>
  <p:sldIdLst>
    <p:sldId id="287" r:id="rId2"/>
    <p:sldId id="346" r:id="rId3"/>
    <p:sldId id="321" r:id="rId4"/>
    <p:sldId id="347" r:id="rId5"/>
    <p:sldId id="348" r:id="rId6"/>
    <p:sldId id="349" r:id="rId7"/>
    <p:sldId id="350" r:id="rId8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3" autoAdjust="0"/>
    <p:restoredTop sz="94638" autoAdjust="0"/>
  </p:normalViewPr>
  <p:slideViewPr>
    <p:cSldViewPr showGuides="1">
      <p:cViewPr varScale="1">
        <p:scale>
          <a:sx n="85" d="100"/>
          <a:sy n="85" d="100"/>
        </p:scale>
        <p:origin x="-882" y="-78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03C95-584F-4A5F-BC54-5F9935019E5F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B1FF5-9629-4741-BB7A-D4CB3A3C1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46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69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1788" y="695325"/>
            <a:ext cx="6196012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3738"/>
            <a:ext cx="6197600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3738"/>
            <a:ext cx="6197600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3738"/>
            <a:ext cx="6197600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3738"/>
            <a:ext cx="6197600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3738"/>
            <a:ext cx="6197600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2" y="334327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Future Strategy and Work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419600" y="3638550"/>
            <a:ext cx="4572000" cy="990600"/>
          </a:xfrm>
        </p:spPr>
        <p:txBody>
          <a:bodyPr/>
          <a:lstStyle/>
          <a:p>
            <a:pPr marL="236538" indent="-236538"/>
            <a:r>
              <a:rPr lang="en-US" sz="1800" dirty="0" smtClean="0"/>
              <a:t>IESBA CAG Meeting</a:t>
            </a:r>
          </a:p>
          <a:p>
            <a:pPr marL="236538" indent="-236538"/>
            <a:r>
              <a:rPr lang="en-US" sz="1800" dirty="0" smtClean="0"/>
              <a:t>September 11, 2013</a:t>
            </a:r>
          </a:p>
          <a:p>
            <a:pPr marL="236538" indent="-236538"/>
            <a:r>
              <a:rPr lang="en-US" sz="1800" dirty="0" smtClean="0"/>
              <a:t>New York</a:t>
            </a: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419600" y="2466973"/>
            <a:ext cx="4419600" cy="71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Ken </a:t>
            </a:r>
            <a:r>
              <a:rPr lang="en-US" sz="2200" dirty="0" err="1" smtClean="0"/>
              <a:t>Siong</a:t>
            </a:r>
            <a:r>
              <a:rPr lang="en-US" sz="2200" dirty="0" smtClean="0"/>
              <a:t>, IESBA Technical Director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85850"/>
            <a:ext cx="8458200" cy="3429000"/>
          </a:xfrm>
        </p:spPr>
        <p:txBody>
          <a:bodyPr/>
          <a:lstStyle/>
          <a:p>
            <a:pPr lvl="0"/>
            <a:r>
              <a:rPr lang="en-US" sz="2000" dirty="0"/>
              <a:t>January 2013 strategy survey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April 2013 CAG: high-level overview of survey responses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May 2013 NSS discussion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IESBA consideration of survey responses June 2013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Key tentative decisions</a:t>
            </a:r>
          </a:p>
          <a:p>
            <a:pPr lvl="1">
              <a:spcBef>
                <a:spcPts val="1200"/>
              </a:spcBef>
            </a:pPr>
            <a:r>
              <a:rPr lang="en-US" sz="1600" dirty="0"/>
              <a:t>Maintain current work plan but extend 2011-2012 SWP to end of 2014</a:t>
            </a:r>
            <a:endParaRPr lang="en-US" sz="2400" dirty="0"/>
          </a:p>
          <a:p>
            <a:pPr lvl="1">
              <a:spcBef>
                <a:spcPts val="1200"/>
              </a:spcBef>
            </a:pPr>
            <a:r>
              <a:rPr lang="en-US" sz="1600" dirty="0"/>
              <a:t>Articulate longer term vision for strategy to guide Board actions</a:t>
            </a:r>
            <a:endParaRPr lang="en-US" sz="2400" dirty="0"/>
          </a:p>
          <a:p>
            <a:pPr lvl="1">
              <a:spcBef>
                <a:spcPts val="1200"/>
              </a:spcBef>
            </a:pPr>
            <a:r>
              <a:rPr lang="en-US" sz="1600" dirty="0"/>
              <a:t>Shortlist of possible projects identified for further </a:t>
            </a:r>
            <a:r>
              <a:rPr lang="en-US" sz="1600" dirty="0" smtClean="0"/>
              <a:t>consideration</a:t>
            </a:r>
            <a:endParaRPr lang="en-US" sz="24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47750"/>
            <a:ext cx="8763000" cy="3524250"/>
          </a:xfrm>
        </p:spPr>
        <p:txBody>
          <a:bodyPr/>
          <a:lstStyle/>
          <a:p>
            <a:pPr lvl="0"/>
            <a:r>
              <a:rPr lang="en-US" sz="2000" dirty="0"/>
              <a:t>To be considered </a:t>
            </a:r>
            <a:r>
              <a:rPr lang="en-US" sz="2000" dirty="0" smtClean="0"/>
              <a:t>at </a:t>
            </a:r>
            <a:r>
              <a:rPr lang="en-US" sz="2000" smtClean="0"/>
              <a:t>IESBA meeting next </a:t>
            </a:r>
            <a:r>
              <a:rPr lang="en-US" sz="2000" dirty="0"/>
              <a:t>week</a:t>
            </a:r>
          </a:p>
          <a:p>
            <a:pPr lvl="0">
              <a:spcBef>
                <a:spcPts val="1000"/>
              </a:spcBef>
            </a:pPr>
            <a:r>
              <a:rPr lang="en-US" sz="2000" dirty="0"/>
              <a:t>Proposal to extend strategy period to four years from current three</a:t>
            </a:r>
          </a:p>
          <a:p>
            <a:pPr lvl="1">
              <a:spcBef>
                <a:spcPts val="1000"/>
              </a:spcBef>
            </a:pPr>
            <a:r>
              <a:rPr lang="en-US" dirty="0"/>
              <a:t>SWP 2015-2018</a:t>
            </a:r>
          </a:p>
          <a:p>
            <a:pPr>
              <a:spcBef>
                <a:spcPts val="1000"/>
              </a:spcBef>
            </a:pPr>
            <a:r>
              <a:rPr lang="en-US" sz="2000" dirty="0"/>
              <a:t>Four strategic themes proposed</a:t>
            </a:r>
            <a:endParaRPr lang="en-US" sz="2200" dirty="0" smtClean="0"/>
          </a:p>
          <a:p>
            <a:pPr lvl="1">
              <a:spcBef>
                <a:spcPts val="1000"/>
              </a:spcBef>
            </a:pPr>
            <a:r>
              <a:rPr lang="en-US" dirty="0"/>
              <a:t>Promoting and facilitating adoption and implementation </a:t>
            </a:r>
          </a:p>
          <a:p>
            <a:pPr lvl="1">
              <a:spcBef>
                <a:spcPts val="1000"/>
              </a:spcBef>
            </a:pPr>
            <a:r>
              <a:rPr lang="en-US" dirty="0"/>
              <a:t>Maintaining high-quality Code for global application</a:t>
            </a:r>
          </a:p>
          <a:p>
            <a:pPr lvl="1">
              <a:spcBef>
                <a:spcPts val="1000"/>
              </a:spcBef>
            </a:pPr>
            <a:r>
              <a:rPr lang="en-US" dirty="0"/>
              <a:t>Evolving Code for continued relevance in changing environment</a:t>
            </a:r>
          </a:p>
          <a:p>
            <a:pPr lvl="1">
              <a:spcBef>
                <a:spcPts val="1000"/>
              </a:spcBef>
            </a:pPr>
            <a:r>
              <a:rPr lang="en-US" dirty="0"/>
              <a:t>Increasing engagement and cooperation with </a:t>
            </a:r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264484"/>
            <a:ext cx="7543800" cy="571500"/>
          </a:xfrm>
        </p:spPr>
        <p:txBody>
          <a:bodyPr/>
          <a:lstStyle/>
          <a:p>
            <a:r>
              <a:rPr lang="en-US" dirty="0"/>
              <a:t>Draft SWP Consultation Paper</a:t>
            </a:r>
          </a:p>
        </p:txBody>
      </p:sp>
    </p:spTree>
    <p:extLst>
      <p:ext uri="{BB962C8B-B14F-4D97-AF65-F5344CB8AC3E}">
        <p14:creationId xmlns:p14="http://schemas.microsoft.com/office/powerpoint/2010/main" val="24937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47750"/>
            <a:ext cx="8763000" cy="3524250"/>
          </a:xfrm>
        </p:spPr>
        <p:txBody>
          <a:bodyPr/>
          <a:lstStyle/>
          <a:p>
            <a:pPr lvl="0"/>
            <a:r>
              <a:rPr lang="en-US" sz="2000" dirty="0" smtClean="0"/>
              <a:t>Some current </a:t>
            </a:r>
            <a:r>
              <a:rPr lang="en-US" sz="2000" dirty="0"/>
              <a:t>projects </a:t>
            </a:r>
            <a:r>
              <a:rPr lang="en-US" sz="2000" dirty="0" smtClean="0"/>
              <a:t>/ initiatives </a:t>
            </a:r>
            <a:r>
              <a:rPr lang="en-US" sz="2000" dirty="0"/>
              <a:t>to extend into 2015 and beyond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A number of factors guiding identification of potential actions and priorities, e.g.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Potential benefits to the public interest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Extent to which public trust and confidence in profession will be further </a:t>
            </a:r>
            <a:r>
              <a:rPr lang="en-US" dirty="0" smtClean="0"/>
              <a:t>enhanced</a:t>
            </a:r>
            <a:endParaRPr lang="en-US" dirty="0"/>
          </a:p>
          <a:p>
            <a:pPr lvl="0">
              <a:spcBef>
                <a:spcPts val="1200"/>
              </a:spcBef>
            </a:pPr>
            <a:r>
              <a:rPr lang="en-US" sz="2000" dirty="0"/>
              <a:t>Need to maintain flexibility important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Key assumption: high priority and resource allocation to Structure of the Code </a:t>
            </a:r>
            <a:r>
              <a:rPr lang="en-US" sz="2000" dirty="0" smtClean="0"/>
              <a:t>work</a:t>
            </a:r>
            <a:endParaRPr lang="en-US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264484"/>
            <a:ext cx="7543800" cy="571500"/>
          </a:xfrm>
        </p:spPr>
        <p:txBody>
          <a:bodyPr/>
          <a:lstStyle/>
          <a:p>
            <a:r>
              <a:rPr lang="en-US" dirty="0"/>
              <a:t>Draft SWP </a:t>
            </a:r>
            <a:r>
              <a:rPr lang="en-US" dirty="0" smtClean="0"/>
              <a:t>CP – Key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9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47750"/>
            <a:ext cx="8763000" cy="3524250"/>
          </a:xfrm>
        </p:spPr>
        <p:txBody>
          <a:bodyPr/>
          <a:lstStyle/>
          <a:p>
            <a:pPr lvl="0"/>
            <a:r>
              <a:rPr lang="en-US" sz="2000" dirty="0"/>
              <a:t>Prioritize Structure of the Code work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Address enforceability and related matters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Develop greater understanding of extent of adoption of 2009 Code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Maintain strong focus on stakeholder outreach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Review guidance regarding safeguards in the Code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Undertake broad review of topic of fee dependency</a:t>
            </a:r>
          </a:p>
          <a:p>
            <a:pPr lvl="0">
              <a:spcBef>
                <a:spcPts val="1200"/>
              </a:spcBef>
            </a:pPr>
            <a:r>
              <a:rPr lang="en-US" sz="2000" dirty="0"/>
              <a:t>Explore guidance on topic of collective investment </a:t>
            </a:r>
            <a:r>
              <a:rPr lang="en-US" sz="2000" dirty="0" smtClean="0"/>
              <a:t>vehicles</a:t>
            </a:r>
            <a:endParaRPr lang="en-US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264484"/>
            <a:ext cx="7543800" cy="571500"/>
          </a:xfrm>
        </p:spPr>
        <p:txBody>
          <a:bodyPr/>
          <a:lstStyle/>
          <a:p>
            <a:r>
              <a:rPr lang="en-US" dirty="0"/>
              <a:t>Draft SWP </a:t>
            </a:r>
            <a:r>
              <a:rPr lang="en-US" dirty="0" smtClean="0"/>
              <a:t>CP – Key Proposed 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2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47750"/>
            <a:ext cx="8763000" cy="3524250"/>
          </a:xfrm>
        </p:spPr>
        <p:txBody>
          <a:bodyPr/>
          <a:lstStyle/>
          <a:p>
            <a:pPr lvl="0"/>
            <a:r>
              <a:rPr lang="en-US" sz="1800" dirty="0"/>
              <a:t>IESBA consideration of draft CP Sept 2013</a:t>
            </a:r>
          </a:p>
          <a:p>
            <a:pPr lvl="0">
              <a:spcBef>
                <a:spcPts val="1000"/>
              </a:spcBef>
            </a:pPr>
            <a:r>
              <a:rPr lang="en-US" sz="1800" dirty="0"/>
              <a:t>PIOB approval of extension of 2011-2012 SWP Nov 2013</a:t>
            </a:r>
          </a:p>
          <a:p>
            <a:pPr lvl="0">
              <a:spcBef>
                <a:spcPts val="1000"/>
              </a:spcBef>
            </a:pPr>
            <a:r>
              <a:rPr lang="en-US" sz="1800" dirty="0"/>
              <a:t>IESBA approval of CP Dec 2013</a:t>
            </a:r>
          </a:p>
          <a:p>
            <a:pPr lvl="0">
              <a:spcBef>
                <a:spcPts val="1000"/>
              </a:spcBef>
            </a:pPr>
            <a:r>
              <a:rPr lang="en-US" sz="1800" dirty="0" smtClean="0"/>
              <a:t>CAG update March 2014</a:t>
            </a:r>
          </a:p>
          <a:p>
            <a:pPr lvl="0">
              <a:spcBef>
                <a:spcPts val="1000"/>
              </a:spcBef>
            </a:pPr>
            <a:r>
              <a:rPr lang="en-US" sz="1800" dirty="0" smtClean="0"/>
              <a:t>IESBA </a:t>
            </a:r>
            <a:r>
              <a:rPr lang="en-US" sz="1800" dirty="0"/>
              <a:t>consideration of CP responses April 2014</a:t>
            </a:r>
          </a:p>
          <a:p>
            <a:pPr lvl="0">
              <a:spcBef>
                <a:spcPts val="1000"/>
              </a:spcBef>
            </a:pPr>
            <a:r>
              <a:rPr lang="en-US" sz="1800" dirty="0"/>
              <a:t>NSS discussion May 2014</a:t>
            </a:r>
          </a:p>
          <a:p>
            <a:pPr lvl="0">
              <a:spcBef>
                <a:spcPts val="1000"/>
              </a:spcBef>
            </a:pPr>
            <a:r>
              <a:rPr lang="en-US" sz="1800" dirty="0"/>
              <a:t>IESBA first-read of revised SWP July 2014</a:t>
            </a:r>
          </a:p>
          <a:p>
            <a:pPr lvl="0">
              <a:spcBef>
                <a:spcPts val="1000"/>
              </a:spcBef>
            </a:pPr>
            <a:r>
              <a:rPr lang="en-US" sz="1800" dirty="0"/>
              <a:t>CAG discussion Sept 2014</a:t>
            </a:r>
          </a:p>
          <a:p>
            <a:pPr lvl="0">
              <a:spcBef>
                <a:spcPts val="1000"/>
              </a:spcBef>
            </a:pPr>
            <a:r>
              <a:rPr lang="en-US" sz="1800" dirty="0"/>
              <a:t>Final </a:t>
            </a:r>
            <a:r>
              <a:rPr lang="en-US" sz="1800" dirty="0" smtClean="0"/>
              <a:t>IESBA approval </a:t>
            </a:r>
            <a:r>
              <a:rPr lang="en-US" sz="1800" dirty="0"/>
              <a:t>Oct 2014 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264484"/>
            <a:ext cx="7543800" cy="571500"/>
          </a:xfrm>
        </p:spPr>
        <p:txBody>
          <a:bodyPr/>
          <a:lstStyle/>
          <a:p>
            <a:r>
              <a:rPr lang="en-US" dirty="0" smtClean="0"/>
              <a:t>Forward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47750"/>
            <a:ext cx="8305800" cy="3524250"/>
          </a:xfrm>
        </p:spPr>
        <p:txBody>
          <a:bodyPr/>
          <a:lstStyle/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/>
              <a:t>Are the proposed strategic themes appropriate?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/>
              <a:t>Do the potential actions identified represent appropriate priorities for the period?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/>
              <a:t>Are the relative priorities of identified actions appropriate?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/>
              <a:t>Are there actions not identified that should be included?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/>
              <a:t>Are there any other matters that the Board should consider in finalizing CP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264484"/>
            <a:ext cx="7543800" cy="571500"/>
          </a:xfrm>
        </p:spPr>
        <p:txBody>
          <a:bodyPr/>
          <a:lstStyle/>
          <a:p>
            <a:r>
              <a:rPr lang="en-US" dirty="0" smtClean="0"/>
              <a:t>Matters 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2874</TotalTime>
  <Words>369</Words>
  <Application>Microsoft Office PowerPoint</Application>
  <PresentationFormat>On-screen Show (16:9)</PresentationFormat>
  <Paragraphs>54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IFAC_Powerpoint_template_GREEN RIBBON_IESBA</vt:lpstr>
      <vt:lpstr>Future Strategy and Work Plan</vt:lpstr>
      <vt:lpstr>Background</vt:lpstr>
      <vt:lpstr>Draft SWP Consultation Paper</vt:lpstr>
      <vt:lpstr>Draft SWP CP – Key Considerations</vt:lpstr>
      <vt:lpstr>Draft SWP CP – Key Proposed Actions</vt:lpstr>
      <vt:lpstr>Forward Timeline</vt:lpstr>
      <vt:lpstr>Matters for Consideration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ksiong</cp:lastModifiedBy>
  <cp:revision>264</cp:revision>
  <cp:lastPrinted>2013-06-13T13:53:38Z</cp:lastPrinted>
  <dcterms:created xsi:type="dcterms:W3CDTF">2012-06-13T13:25:15Z</dcterms:created>
  <dcterms:modified xsi:type="dcterms:W3CDTF">2013-09-11T12:03:17Z</dcterms:modified>
</cp:coreProperties>
</file>