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1"/>
  </p:notesMasterIdLst>
  <p:sldIdLst>
    <p:sldId id="260" r:id="rId2"/>
    <p:sldId id="261" r:id="rId3"/>
    <p:sldId id="278" r:id="rId4"/>
    <p:sldId id="273" r:id="rId5"/>
    <p:sldId id="275" r:id="rId6"/>
    <p:sldId id="274" r:id="rId7"/>
    <p:sldId id="279" r:id="rId8"/>
    <p:sldId id="264" r:id="rId9"/>
    <p:sldId id="277" r:id="rId10"/>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43" autoAdjust="0"/>
    <p:restoredTop sz="94638" autoAdjust="0"/>
  </p:normalViewPr>
  <p:slideViewPr>
    <p:cSldViewPr showGuides="1">
      <p:cViewPr>
        <p:scale>
          <a:sx n="100" d="100"/>
          <a:sy n="100" d="100"/>
        </p:scale>
        <p:origin x="-1584" y="-256"/>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13-09-06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4233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hyperlink" Target="http://www.ethicsboard.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t>Part C - Pressure</a:t>
            </a:r>
            <a:endParaRPr lang="en-US" dirty="0"/>
          </a:p>
        </p:txBody>
      </p:sp>
      <p:sp>
        <p:nvSpPr>
          <p:cNvPr id="4" name="Subtitle 3"/>
          <p:cNvSpPr>
            <a:spLocks noGrp="1"/>
          </p:cNvSpPr>
          <p:nvPr>
            <p:ph type="subTitle" idx="1"/>
          </p:nvPr>
        </p:nvSpPr>
        <p:spPr>
          <a:xfrm>
            <a:off x="4267200" y="2484834"/>
            <a:ext cx="4572000" cy="2144316"/>
          </a:xfrm>
        </p:spPr>
        <p:txBody>
          <a:bodyPr/>
          <a:lstStyle/>
          <a:p>
            <a:pPr marL="228600" indent="-228600"/>
            <a:r>
              <a:rPr lang="en-US" sz="2000" b="1" dirty="0" smtClean="0">
                <a:latin typeface="Arial" charset="0"/>
              </a:rPr>
              <a:t>Jim Gaa, Task Force Chair and IESBA Member</a:t>
            </a:r>
          </a:p>
          <a:p>
            <a:endParaRPr lang="en-US" sz="2400" b="1" dirty="0" smtClean="0">
              <a:latin typeface="Arial" charset="0"/>
            </a:endParaRPr>
          </a:p>
          <a:p>
            <a:r>
              <a:rPr lang="en-US" sz="1800" b="1" dirty="0" smtClean="0">
                <a:latin typeface="Arial" charset="0"/>
              </a:rPr>
              <a:t>IESBA CAG Meeting</a:t>
            </a:r>
          </a:p>
          <a:p>
            <a:r>
              <a:rPr lang="en-US" sz="1800" b="1" dirty="0" smtClean="0">
                <a:latin typeface="Arial" charset="0"/>
              </a:rPr>
              <a:t>September 10, 2013</a:t>
            </a:r>
          </a:p>
          <a:p>
            <a:r>
              <a:rPr lang="en-US" sz="1800" b="1" dirty="0" smtClean="0">
                <a:latin typeface="Arial" charset="0"/>
              </a:rPr>
              <a:t>New York</a:t>
            </a:r>
          </a:p>
          <a:p>
            <a:endParaRPr lang="en-US" dirty="0" smtClean="0">
              <a:latin typeface="Arial" charset="0"/>
            </a:endParaRPr>
          </a:p>
          <a:p>
            <a:endParaRPr lang="en-US"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smtClean="0"/>
              <a:t>March 2013: Project Proposal approved by IESBA:</a:t>
            </a:r>
          </a:p>
          <a:p>
            <a:pPr marL="0" indent="0">
              <a:buNone/>
            </a:pPr>
            <a:r>
              <a:rPr lang="en-US" dirty="0"/>
              <a:t> </a:t>
            </a:r>
            <a:r>
              <a:rPr lang="en-US" dirty="0" smtClean="0"/>
              <a:t>   - Issues: Pressure; Faithful Representation; Inducements</a:t>
            </a:r>
          </a:p>
          <a:p>
            <a:pPr>
              <a:spcBef>
                <a:spcPts val="1200"/>
              </a:spcBef>
            </a:pPr>
            <a:r>
              <a:rPr lang="en-US" dirty="0" smtClean="0"/>
              <a:t>June 2013: IESBA considered application of Part C to PAPPs</a:t>
            </a:r>
          </a:p>
          <a:p>
            <a:pPr>
              <a:spcBef>
                <a:spcPts val="1200"/>
              </a:spcBef>
            </a:pPr>
            <a:r>
              <a:rPr lang="en-US" dirty="0" smtClean="0"/>
              <a:t>September 2013: TF proposes straw man on Pressure to engage in unethical or illegal acts</a:t>
            </a:r>
            <a:endParaRPr lang="en-US" dirty="0"/>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Background</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458200" cy="3333750"/>
          </a:xfrm>
        </p:spPr>
        <p:txBody>
          <a:bodyPr/>
          <a:lstStyle/>
          <a:p>
            <a:r>
              <a:rPr lang="en-US" dirty="0" smtClean="0"/>
              <a:t>Should Pressure be </a:t>
            </a:r>
            <a:r>
              <a:rPr lang="en-US" dirty="0"/>
              <a:t>addressed as a new Section 3x0 in addition to Section 340, rather than replacing it? </a:t>
            </a:r>
            <a:endParaRPr lang="en-US" dirty="0" smtClean="0"/>
          </a:p>
          <a:p>
            <a:r>
              <a:rPr lang="en-US" dirty="0" smtClean="0">
                <a:latin typeface="Arial" charset="0"/>
              </a:rPr>
              <a:t>Section 3x0  </a:t>
            </a:r>
          </a:p>
          <a:p>
            <a:pPr lvl="1"/>
            <a:r>
              <a:rPr lang="en-US" dirty="0" smtClean="0">
                <a:latin typeface="Arial" charset="0"/>
              </a:rPr>
              <a:t>Directly addresses primary concern of PAIBs (in surveys done by working group) – pressure from others</a:t>
            </a:r>
          </a:p>
          <a:p>
            <a:pPr lvl="1"/>
            <a:r>
              <a:rPr lang="en-US" dirty="0" smtClean="0">
                <a:latin typeface="Arial" charset="0"/>
              </a:rPr>
              <a:t>Provides </a:t>
            </a:r>
            <a:r>
              <a:rPr lang="en-US" dirty="0">
                <a:latin typeface="Arial" charset="0"/>
              </a:rPr>
              <a:t>general guidance on pressure to support </a:t>
            </a:r>
            <a:r>
              <a:rPr lang="en-US" dirty="0" smtClean="0">
                <a:latin typeface="Arial" charset="0"/>
              </a:rPr>
              <a:t>PAIBs</a:t>
            </a:r>
          </a:p>
          <a:p>
            <a:pPr lvl="1"/>
            <a:r>
              <a:rPr lang="en-US" dirty="0" smtClean="0">
                <a:latin typeface="Arial" charset="0"/>
              </a:rPr>
              <a:t>Provides additional guidance to support 310, 320, 330, 340, 350</a:t>
            </a:r>
          </a:p>
          <a:p>
            <a:pPr lvl="1"/>
            <a:r>
              <a:rPr lang="en-US" dirty="0" smtClean="0">
                <a:latin typeface="Arial" charset="0"/>
              </a:rPr>
              <a:t>Retains specific guidance in 340</a:t>
            </a:r>
          </a:p>
          <a:p>
            <a:pPr lvl="2"/>
            <a:r>
              <a:rPr lang="en-US" dirty="0" smtClean="0">
                <a:latin typeface="Arial" charset="0"/>
              </a:rPr>
              <a:t>Self-interest threats in financial reporting</a:t>
            </a:r>
          </a:p>
          <a:p>
            <a:pPr marL="0" indent="0">
              <a:buNone/>
            </a:pPr>
            <a:endParaRPr lang="en-US" dirty="0">
              <a:latin typeface="Arial" charset="0"/>
            </a:endParaRPr>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New Section addressing Pressure</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a:t>A</a:t>
            </a:r>
            <a:r>
              <a:rPr lang="en-US" dirty="0" smtClean="0"/>
              <a:t>ddress </a:t>
            </a:r>
            <a:r>
              <a:rPr lang="en-US" dirty="0"/>
              <a:t>“unethical and illegal activities” </a:t>
            </a:r>
            <a:r>
              <a:rPr lang="en-US" dirty="0" smtClean="0"/>
              <a:t>rather </a:t>
            </a:r>
            <a:r>
              <a:rPr lang="en-US" dirty="0"/>
              <a:t>than “undue or inappropriate pressure</a:t>
            </a:r>
            <a:r>
              <a:rPr lang="en-US" dirty="0" smtClean="0"/>
              <a:t>”</a:t>
            </a:r>
          </a:p>
          <a:p>
            <a:r>
              <a:rPr lang="en-US" dirty="0" smtClean="0"/>
              <a:t>“</a:t>
            </a:r>
            <a:r>
              <a:rPr lang="en-US" dirty="0"/>
              <a:t>Undue influence” occurs in the </a:t>
            </a:r>
            <a:r>
              <a:rPr lang="en-US" dirty="0" smtClean="0"/>
              <a:t>Code – (Objectivity)</a:t>
            </a:r>
            <a:endParaRPr lang="en-US" dirty="0"/>
          </a:p>
          <a:p>
            <a:pPr lvl="1"/>
            <a:r>
              <a:rPr lang="en-US" dirty="0" smtClean="0">
                <a:latin typeface="Arial" charset="0"/>
              </a:rPr>
              <a:t>“Undue” and “influence” appear subjective and imprecise. </a:t>
            </a:r>
            <a:endParaRPr lang="en-US" dirty="0"/>
          </a:p>
          <a:p>
            <a:r>
              <a:rPr lang="en-US" dirty="0" smtClean="0">
                <a:latin typeface="Arial" charset="0"/>
              </a:rPr>
              <a:t>The issue revealed in the surveys was pressure. Pressure is not unethical per se. A PAIB needs to evaluate the threat that may lead to </a:t>
            </a:r>
            <a:r>
              <a:rPr lang="en-US" dirty="0"/>
              <a:t>unethical and illegal </a:t>
            </a:r>
            <a:r>
              <a:rPr lang="en-US" dirty="0" smtClean="0"/>
              <a:t>activities. </a:t>
            </a:r>
          </a:p>
          <a:p>
            <a:pPr lvl="1"/>
            <a:endParaRPr lang="en-US" dirty="0"/>
          </a:p>
          <a:p>
            <a:pPr lvl="1"/>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Type of Activities vs. Type of Pressure</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Whether </a:t>
            </a:r>
            <a:r>
              <a:rPr lang="en-US" dirty="0"/>
              <a:t>an activity is illegal is a matter for legal determination by a court of </a:t>
            </a:r>
            <a:r>
              <a:rPr lang="en-US" dirty="0" smtClean="0"/>
              <a:t>law. (SIA June 2013)</a:t>
            </a:r>
          </a:p>
          <a:p>
            <a:r>
              <a:rPr lang="en-US" dirty="0"/>
              <a:t>An unethical activity is one that breaches any of the fundamental principles contained in Part A of the Code </a:t>
            </a:r>
            <a:r>
              <a:rPr lang="en-US" dirty="0" smtClean="0"/>
              <a:t>or</a:t>
            </a:r>
            <a:r>
              <a:rPr lang="en-US" dirty="0" smtClean="0"/>
              <a:t> </a:t>
            </a:r>
            <a:r>
              <a:rPr lang="en-US" dirty="0"/>
              <a:t>the interpretative guidance contained in Part </a:t>
            </a:r>
            <a:r>
              <a:rPr lang="en-US" dirty="0" smtClean="0"/>
              <a:t>C.</a:t>
            </a:r>
          </a:p>
          <a:p>
            <a:r>
              <a:rPr lang="en-US" dirty="0"/>
              <a:t>The </a:t>
            </a:r>
            <a:r>
              <a:rPr lang="en-US" dirty="0" smtClean="0"/>
              <a:t>PAIB </a:t>
            </a:r>
            <a:r>
              <a:rPr lang="en-US" dirty="0"/>
              <a:t>shall not yield to pressure to engage in activities that the professional accountant knows or has reason to believe are unethical or illegal.</a:t>
            </a:r>
            <a:endParaRPr lang="en-US" dirty="0" smtClean="0"/>
          </a:p>
        </p:txBody>
      </p:sp>
      <p:sp>
        <p:nvSpPr>
          <p:cNvPr id="3" name="Title 2"/>
          <p:cNvSpPr>
            <a:spLocks noGrp="1"/>
          </p:cNvSpPr>
          <p:nvPr>
            <p:ph type="title"/>
          </p:nvPr>
        </p:nvSpPr>
        <p:spPr>
          <a:xfrm>
            <a:off x="381000" y="330200"/>
            <a:ext cx="7543800" cy="400050"/>
          </a:xfrm>
        </p:spPr>
        <p:txBody>
          <a:bodyPr/>
          <a:lstStyle/>
          <a:p>
            <a:r>
              <a:rPr lang="en-US" sz="2800" dirty="0" smtClean="0"/>
              <a:t>Description of </a:t>
            </a:r>
            <a:r>
              <a:rPr lang="en-US" sz="2800" dirty="0"/>
              <a:t>u</a:t>
            </a:r>
            <a:r>
              <a:rPr lang="en-US" sz="2800" dirty="0" smtClean="0"/>
              <a:t>nethical and illegal activities</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686800" cy="3333750"/>
          </a:xfrm>
        </p:spPr>
        <p:txBody>
          <a:bodyPr/>
          <a:lstStyle/>
          <a:p>
            <a:r>
              <a:rPr lang="en-US" sz="2600" dirty="0"/>
              <a:t>Consideration of the effect that the culture of the organization, or subset thereof, the industry and the country may have on ethical norms may assist the professional accountant when evaluating such threats. </a:t>
            </a:r>
          </a:p>
          <a:p>
            <a:r>
              <a:rPr lang="en-US" sz="2600" dirty="0" smtClean="0"/>
              <a:t>The </a:t>
            </a:r>
            <a:r>
              <a:rPr lang="en-US" sz="2600" dirty="0"/>
              <a:t>culture of some organizations may slowly erode the professional accountant’s awareness of unethical activities. </a:t>
            </a:r>
          </a:p>
        </p:txBody>
      </p:sp>
      <p:sp>
        <p:nvSpPr>
          <p:cNvPr id="30722" name="Title 14"/>
          <p:cNvSpPr>
            <a:spLocks noGrp="1"/>
          </p:cNvSpPr>
          <p:nvPr>
            <p:ph type="title"/>
          </p:nvPr>
        </p:nvSpPr>
        <p:spPr>
          <a:xfrm>
            <a:off x="381000" y="336550"/>
            <a:ext cx="7543800" cy="400050"/>
          </a:xfrm>
        </p:spPr>
        <p:txBody>
          <a:bodyPr/>
          <a:lstStyle/>
          <a:p>
            <a:r>
              <a:rPr lang="en-US" sz="2800" dirty="0" smtClean="0">
                <a:latin typeface="Arial" charset="0"/>
              </a:rPr>
              <a:t>Recognition of diversity of ethical norms? </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US" dirty="0"/>
              <a:t>Description of pressure and linkage to fundamental principle(s) </a:t>
            </a:r>
          </a:p>
          <a:p>
            <a:pPr marL="457200" indent="-457200">
              <a:buFont typeface="+mj-lt"/>
              <a:buAutoNum type="arabicPeriod"/>
            </a:pPr>
            <a:r>
              <a:rPr lang="en-US" dirty="0" smtClean="0"/>
              <a:t>Examples </a:t>
            </a:r>
            <a:r>
              <a:rPr lang="en-US" dirty="0"/>
              <a:t>of pressure</a:t>
            </a:r>
          </a:p>
          <a:p>
            <a:pPr marL="457200" indent="-457200">
              <a:buFont typeface="+mj-lt"/>
              <a:buAutoNum type="arabicPeriod"/>
            </a:pPr>
            <a:r>
              <a:rPr lang="en-US" dirty="0" smtClean="0"/>
              <a:t>Identification </a:t>
            </a:r>
            <a:r>
              <a:rPr lang="en-US" dirty="0"/>
              <a:t>of threats to compliance</a:t>
            </a:r>
          </a:p>
          <a:p>
            <a:pPr marL="457200" indent="-457200">
              <a:buFont typeface="+mj-lt"/>
              <a:buAutoNum type="arabicPeriod"/>
            </a:pPr>
            <a:r>
              <a:rPr lang="en-US" dirty="0" smtClean="0"/>
              <a:t>Evaluation </a:t>
            </a:r>
            <a:r>
              <a:rPr lang="en-US" dirty="0"/>
              <a:t>of threats</a:t>
            </a:r>
          </a:p>
          <a:p>
            <a:pPr marL="457200" indent="-457200">
              <a:buFont typeface="+mj-lt"/>
              <a:buAutoNum type="arabicPeriod"/>
            </a:pPr>
            <a:r>
              <a:rPr lang="en-US" dirty="0" smtClean="0"/>
              <a:t>Application </a:t>
            </a:r>
            <a:r>
              <a:rPr lang="en-US" dirty="0"/>
              <a:t>of safeguards</a:t>
            </a:r>
          </a:p>
          <a:p>
            <a:endParaRPr lang="en-US" dirty="0"/>
          </a:p>
        </p:txBody>
      </p:sp>
      <p:sp>
        <p:nvSpPr>
          <p:cNvPr id="3" name="Title 2"/>
          <p:cNvSpPr>
            <a:spLocks noGrp="1"/>
          </p:cNvSpPr>
          <p:nvPr>
            <p:ph type="title"/>
          </p:nvPr>
        </p:nvSpPr>
        <p:spPr/>
        <p:txBody>
          <a:bodyPr/>
          <a:lstStyle/>
          <a:p>
            <a:r>
              <a:rPr lang="en-US" dirty="0" smtClean="0"/>
              <a:t>Straw Man: New Section 3x0</a:t>
            </a:r>
            <a:endParaRPr lang="en-US" dirty="0"/>
          </a:p>
        </p:txBody>
      </p:sp>
      <p:sp>
        <p:nvSpPr>
          <p:cNvPr id="4" name="Subtitle 3"/>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5428267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458200" cy="3409950"/>
          </a:xfrm>
        </p:spPr>
        <p:txBody>
          <a:bodyPr/>
          <a:lstStyle/>
          <a:p>
            <a:r>
              <a:rPr lang="en-US" dirty="0" smtClean="0">
                <a:latin typeface="Arial" charset="0"/>
              </a:rPr>
              <a:t>Comments or questions on the straw man Section 3x0?</a:t>
            </a: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336550"/>
            <a:ext cx="7543800" cy="400050"/>
          </a:xfrm>
        </p:spPr>
        <p:txBody>
          <a:bodyPr/>
          <a:lstStyle/>
          <a:p>
            <a:r>
              <a:rPr lang="en-US" sz="2800" dirty="0" smtClean="0">
                <a:latin typeface="Arial" charset="0"/>
              </a:rPr>
              <a:t>Questions?</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551921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2028</TotalTime>
  <Words>414</Words>
  <Application>Microsoft Macintosh PowerPoint</Application>
  <PresentationFormat>On-screen Show (16:9)</PresentationFormat>
  <Paragraphs>45</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IFAC_Powerpoint_template_GREEN RIBBON_IESBA</vt:lpstr>
      <vt:lpstr>Part C - Pressure</vt:lpstr>
      <vt:lpstr>Background</vt:lpstr>
      <vt:lpstr>New Section addressing Pressure</vt:lpstr>
      <vt:lpstr>Type of Activities vs. Type of Pressure</vt:lpstr>
      <vt:lpstr>Description of unethical and illegal activities</vt:lpstr>
      <vt:lpstr>Recognition of diversity of ethical norms? </vt:lpstr>
      <vt:lpstr>Straw Man: New Section 3x0</vt:lpstr>
      <vt:lpstr>Questions?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Jim Gaa</cp:lastModifiedBy>
  <cp:revision>182</cp:revision>
  <cp:lastPrinted>2011-09-27T17:54:21Z</cp:lastPrinted>
  <dcterms:created xsi:type="dcterms:W3CDTF">2012-06-13T13:25:15Z</dcterms:created>
  <dcterms:modified xsi:type="dcterms:W3CDTF">2013-09-07T02:13:40Z</dcterms:modified>
</cp:coreProperties>
</file>