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0"/>
  </p:notesMasterIdLst>
  <p:handoutMasterIdLst>
    <p:handoutMasterId r:id="rId11"/>
  </p:handoutMasterIdLst>
  <p:sldIdLst>
    <p:sldId id="260" r:id="rId2"/>
    <p:sldId id="261" r:id="rId3"/>
    <p:sldId id="278" r:id="rId4"/>
    <p:sldId id="273" r:id="rId5"/>
    <p:sldId id="279" r:id="rId6"/>
    <p:sldId id="264" r:id="rId7"/>
    <p:sldId id="272" r:id="rId8"/>
    <p:sldId id="277" r:id="rId9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43" autoAdjust="0"/>
    <p:restoredTop sz="94638" autoAdjust="0"/>
  </p:normalViewPr>
  <p:slideViewPr>
    <p:cSldViewPr showGuides="1">
      <p:cViewPr>
        <p:scale>
          <a:sx n="75" d="100"/>
          <a:sy n="75" d="100"/>
        </p:scale>
        <p:origin x="-1578" y="-444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43CBD-717A-4CDD-9BB1-5654387E0514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2A997-D632-4494-9285-A7CB32F9A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96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3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Structure of the Code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572000" cy="2144316"/>
          </a:xfrm>
        </p:spPr>
        <p:txBody>
          <a:bodyPr/>
          <a:lstStyle/>
          <a:p>
            <a:pPr marL="228600" indent="-228600"/>
            <a:r>
              <a:rPr lang="en-US" sz="2000" b="1" dirty="0" smtClean="0">
                <a:latin typeface="Arial" charset="0"/>
              </a:rPr>
              <a:t>Don Thomson, Working Group Chair and IESBA Member</a:t>
            </a:r>
          </a:p>
          <a:p>
            <a:endParaRPr lang="en-US" sz="2400" b="1" dirty="0" smtClean="0">
              <a:latin typeface="Arial" charset="0"/>
            </a:endParaRPr>
          </a:p>
          <a:p>
            <a:r>
              <a:rPr lang="en-US" sz="1800" b="1" dirty="0" smtClean="0">
                <a:latin typeface="Arial" charset="0"/>
              </a:rPr>
              <a:t>IESBA CAG Meeting</a:t>
            </a:r>
          </a:p>
          <a:p>
            <a:r>
              <a:rPr lang="en-US" sz="1800" b="1" dirty="0" smtClean="0">
                <a:latin typeface="Arial" charset="0"/>
              </a:rPr>
              <a:t>September 11, 2013</a:t>
            </a:r>
          </a:p>
          <a:p>
            <a:r>
              <a:rPr lang="en-US" sz="1800" b="1" dirty="0" smtClean="0">
                <a:latin typeface="Arial" charset="0"/>
              </a:rPr>
              <a:t>New York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Input from certain regulators</a:t>
            </a:r>
          </a:p>
          <a:p>
            <a:pPr lvl="1"/>
            <a:r>
              <a:rPr lang="en-US" sz="2800" dirty="0" smtClean="0"/>
              <a:t>Raise visibility of requirements and prohibitions</a:t>
            </a:r>
          </a:p>
          <a:p>
            <a:pPr lvl="1"/>
            <a:r>
              <a:rPr lang="en-US" sz="2800" dirty="0" smtClean="0"/>
              <a:t>Clarify who is responsible for meeting them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SME/SMP input – enhance understandability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April 2013 – CAG input received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June 2013 – terms of reference approved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49250"/>
            <a:ext cx="7543800" cy="40005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Background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3333750"/>
          </a:xfrm>
        </p:spPr>
        <p:txBody>
          <a:bodyPr/>
          <a:lstStyle/>
          <a:p>
            <a:r>
              <a:rPr lang="en-US" sz="2800" dirty="0" smtClean="0"/>
              <a:t>Questions - usability, understandability, navigability</a:t>
            </a:r>
          </a:p>
          <a:p>
            <a:r>
              <a:rPr lang="en-US" sz="2800" dirty="0" smtClean="0"/>
              <a:t>Research being performed May to October 2013</a:t>
            </a:r>
          </a:p>
          <a:p>
            <a:pPr lvl="1"/>
            <a:r>
              <a:rPr lang="en-US" sz="2800" dirty="0" smtClean="0"/>
              <a:t>34 participants to date; 5 continents</a:t>
            </a:r>
          </a:p>
          <a:p>
            <a:pPr lvl="1"/>
            <a:r>
              <a:rPr lang="en-US" sz="2800" dirty="0" smtClean="0"/>
              <a:t>NSS, IFAC member bodies, regulators</a:t>
            </a:r>
          </a:p>
          <a:p>
            <a:pPr lvl="1"/>
            <a:r>
              <a:rPr lang="en-US" sz="2800" dirty="0" smtClean="0"/>
              <a:t>Large firm, SMP Committee</a:t>
            </a:r>
          </a:p>
          <a:p>
            <a:r>
              <a:rPr lang="en-US" sz="2800" dirty="0" smtClean="0"/>
              <a:t>Preliminary analysis; still finalizing conclusions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49250"/>
            <a:ext cx="7543800" cy="40005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Research Overview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Arial" charset="0"/>
              </a:rPr>
              <a:t>Support for </a:t>
            </a:r>
            <a:r>
              <a:rPr lang="en-US" sz="2800" dirty="0">
                <a:latin typeface="Arial" charset="0"/>
              </a:rPr>
              <a:t>change</a:t>
            </a:r>
          </a:p>
          <a:p>
            <a:r>
              <a:rPr lang="en-US" sz="2800" dirty="0" smtClean="0">
                <a:latin typeface="Arial" charset="0"/>
              </a:rPr>
              <a:t>Visibility </a:t>
            </a:r>
          </a:p>
          <a:p>
            <a:pPr lvl="1"/>
            <a:r>
              <a:rPr lang="en-US" sz="2200" dirty="0">
                <a:latin typeface="Arial" charset="0"/>
                <a:cs typeface="+mn-cs"/>
              </a:rPr>
              <a:t>Understandability, enforceability, convergence</a:t>
            </a:r>
          </a:p>
          <a:p>
            <a:r>
              <a:rPr lang="en-US" sz="2800" dirty="0" smtClean="0">
                <a:latin typeface="Arial" charset="0"/>
              </a:rPr>
              <a:t>Plain English, drafting conventions</a:t>
            </a:r>
          </a:p>
          <a:p>
            <a:pPr lvl="1"/>
            <a:r>
              <a:rPr lang="en-US" sz="2200" dirty="0">
                <a:latin typeface="Arial" charset="0"/>
              </a:rPr>
              <a:t>Long &amp; complex sentences, quasi-legal style</a:t>
            </a:r>
          </a:p>
          <a:p>
            <a:pPr lvl="1"/>
            <a:r>
              <a:rPr lang="en-US" sz="2200" dirty="0">
                <a:latin typeface="Arial" charset="0"/>
              </a:rPr>
              <a:t>Understandability, translation</a:t>
            </a:r>
          </a:p>
          <a:p>
            <a:r>
              <a:rPr lang="en-US" sz="2800" dirty="0" smtClean="0">
                <a:latin typeface="Arial" charset="0"/>
              </a:rPr>
              <a:t>Repackaging – pros and cons more balanced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49250"/>
            <a:ext cx="7543800" cy="40005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Options that Would Change Code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Responsibility</a:t>
            </a:r>
          </a:p>
          <a:p>
            <a:pPr lvl="1"/>
            <a:r>
              <a:rPr lang="en-US" sz="2800" dirty="0" smtClean="0"/>
              <a:t>290 does not generally prescribe responsibility</a:t>
            </a:r>
          </a:p>
          <a:p>
            <a:pPr lvl="1"/>
            <a:r>
              <a:rPr lang="en-US" sz="2800" dirty="0" smtClean="0"/>
              <a:t>290.12 refers to compliance with ISQC 1</a:t>
            </a:r>
          </a:p>
          <a:p>
            <a:pPr lvl="2"/>
            <a:r>
              <a:rPr lang="en-US" sz="2800" dirty="0" smtClean="0"/>
              <a:t>No specific reference to responsibility</a:t>
            </a:r>
          </a:p>
          <a:p>
            <a:pPr lvl="1"/>
            <a:r>
              <a:rPr lang="en-US" sz="2800" dirty="0" smtClean="0"/>
              <a:t>154 “shall” statements in Section 290</a:t>
            </a:r>
          </a:p>
          <a:p>
            <a:pPr lvl="1"/>
            <a:r>
              <a:rPr lang="en-US" sz="2800" dirty="0" smtClean="0"/>
              <a:t>Some regulators, not all, expressed concern</a:t>
            </a:r>
          </a:p>
          <a:p>
            <a:pPr lvl="2"/>
            <a:r>
              <a:rPr lang="en-US" sz="2800" dirty="0" smtClean="0"/>
              <a:t>Enforcement and consistency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Options that Would Change Code</a:t>
            </a:r>
            <a:endParaRPr lang="en-US" sz="3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28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Off-Code Guidance/Complementary </a:t>
            </a:r>
            <a:r>
              <a:rPr lang="en-US" sz="2800" dirty="0">
                <a:latin typeface="Arial" charset="0"/>
              </a:rPr>
              <a:t>Materials</a:t>
            </a:r>
          </a:p>
          <a:p>
            <a:pPr lvl="1"/>
            <a:r>
              <a:rPr lang="en-US" sz="2800" dirty="0" smtClean="0">
                <a:latin typeface="Arial" charset="0"/>
              </a:rPr>
              <a:t>Additional guidance for trainers and users</a:t>
            </a:r>
          </a:p>
          <a:p>
            <a:pPr lvl="2"/>
            <a:r>
              <a:rPr lang="en-US" sz="2800" dirty="0" smtClean="0">
                <a:latin typeface="Arial" charset="0"/>
              </a:rPr>
              <a:t>Particularly SMPs and PAs in business</a:t>
            </a:r>
          </a:p>
          <a:p>
            <a:pPr lvl="1"/>
            <a:r>
              <a:rPr lang="en-US" sz="2800" dirty="0" smtClean="0">
                <a:latin typeface="Arial" charset="0"/>
              </a:rPr>
              <a:t>Summaries, flow charts, FAQs, case studies</a:t>
            </a:r>
          </a:p>
          <a:p>
            <a:pPr lvl="1"/>
            <a:r>
              <a:rPr lang="en-US" sz="2800" dirty="0" smtClean="0">
                <a:latin typeface="Arial" charset="0"/>
              </a:rPr>
              <a:t>Reinforce and not detract from Code</a:t>
            </a:r>
          </a:p>
          <a:p>
            <a:pPr lvl="1"/>
            <a:r>
              <a:rPr lang="en-US" sz="2800" dirty="0" smtClean="0">
                <a:latin typeface="Arial" charset="0"/>
              </a:rPr>
              <a:t>Need impacted by structural improvements</a:t>
            </a:r>
          </a:p>
          <a:p>
            <a:pPr lvl="1"/>
            <a:r>
              <a:rPr lang="en-US" sz="2800" dirty="0" smtClean="0">
                <a:latin typeface="Arial" charset="0"/>
              </a:rPr>
              <a:t>Electronic Code helpful but not urgent need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36550"/>
            <a:ext cx="7543800" cy="400050"/>
          </a:xfrm>
        </p:spPr>
        <p:txBody>
          <a:bodyPr/>
          <a:lstStyle/>
          <a:p>
            <a:r>
              <a:rPr lang="en-US" sz="3200" dirty="0">
                <a:latin typeface="Arial" charset="0"/>
              </a:rPr>
              <a:t>Options that Would </a:t>
            </a:r>
            <a:r>
              <a:rPr lang="en-US" sz="3200" dirty="0" smtClean="0">
                <a:latin typeface="Arial" charset="0"/>
              </a:rPr>
              <a:t>not Change Code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800" dirty="0" smtClean="0"/>
              <a:t>Comments or Questions ?</a:t>
            </a:r>
          </a:p>
          <a:p>
            <a:endParaRPr lang="en-US" dirty="0" smtClean="0"/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36550"/>
            <a:ext cx="7543800" cy="40005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Matters for IESBA CAG Consideration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551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2417</TotalTime>
  <Words>240</Words>
  <Application>Microsoft Office PowerPoint</Application>
  <PresentationFormat>On-screen Show (16:9)</PresentationFormat>
  <Paragraphs>55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IFAC_Powerpoint_template_GREEN RIBBON_IESBA</vt:lpstr>
      <vt:lpstr>Structure of the Code</vt:lpstr>
      <vt:lpstr>Background</vt:lpstr>
      <vt:lpstr>Research Overview</vt:lpstr>
      <vt:lpstr>Options that Would Change Code</vt:lpstr>
      <vt:lpstr>Options that Would Change Code</vt:lpstr>
      <vt:lpstr>Options that Would not Change Code</vt:lpstr>
      <vt:lpstr>Matters for IESBA CAG Consideration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Chris Jackson</cp:lastModifiedBy>
  <cp:revision>181</cp:revision>
  <cp:lastPrinted>2011-09-27T17:54:21Z</cp:lastPrinted>
  <dcterms:created xsi:type="dcterms:W3CDTF">2012-06-13T13:25:15Z</dcterms:created>
  <dcterms:modified xsi:type="dcterms:W3CDTF">2013-09-06T19:48:07Z</dcterms:modified>
</cp:coreProperties>
</file>