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12"/>
  </p:notesMasterIdLst>
  <p:handoutMasterIdLst>
    <p:handoutMasterId r:id="rId13"/>
  </p:handoutMasterIdLst>
  <p:sldIdLst>
    <p:sldId id="267" r:id="rId2"/>
    <p:sldId id="310" r:id="rId3"/>
    <p:sldId id="321" r:id="rId4"/>
    <p:sldId id="312" r:id="rId5"/>
    <p:sldId id="313" r:id="rId6"/>
    <p:sldId id="314" r:id="rId7"/>
    <p:sldId id="316" r:id="rId8"/>
    <p:sldId id="322" r:id="rId9"/>
    <p:sldId id="323" r:id="rId10"/>
    <p:sldId id="315" r:id="rId11"/>
  </p:sldIdLst>
  <p:sldSz cx="9144000" cy="6858000" type="letter"/>
  <p:notesSz cx="7019925" cy="93059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obert Franchini" initials="RF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80" autoAdjust="0"/>
    <p:restoredTop sz="50622" autoAdjust="0"/>
  </p:normalViewPr>
  <p:slideViewPr>
    <p:cSldViewPr showGuides="1">
      <p:cViewPr>
        <p:scale>
          <a:sx n="60" d="100"/>
          <a:sy n="60" d="100"/>
        </p:scale>
        <p:origin x="-1620" y="-198"/>
      </p:cViewPr>
      <p:guideLst>
        <p:guide orient="horz" pos="1991"/>
        <p:guide pos="26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6688" y="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BE95D0-024B-44B4-A072-2991A19D43DB}" type="datetimeFigureOut">
              <a:rPr lang="it-IT" smtClean="0"/>
              <a:pPr/>
              <a:t>11/09/2013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920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6688" y="883920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6021DC-E6E2-4275-9D99-2C94E19A8C12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333" y="0"/>
            <a:ext cx="3041968" cy="465296"/>
          </a:xfrm>
          <a:prstGeom prst="rect">
            <a:avLst/>
          </a:prstGeom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9/11/2013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287" tIns="46644" rIns="93287" bIns="46644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993" y="4420315"/>
            <a:ext cx="5615940" cy="4187666"/>
          </a:xfrm>
          <a:prstGeom prst="rect">
            <a:avLst/>
          </a:prstGeom>
        </p:spPr>
        <p:txBody>
          <a:bodyPr vert="horz" lIns="93287" tIns="46644" rIns="93287" bIns="46644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333" y="8839014"/>
            <a:ext cx="3041968" cy="465296"/>
          </a:xfrm>
          <a:prstGeom prst="rect">
            <a:avLst/>
          </a:prstGeom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82688" y="695325"/>
            <a:ext cx="4654550" cy="34909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82688" y="695325"/>
            <a:ext cx="4654550" cy="34909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82688" y="695325"/>
            <a:ext cx="4654550" cy="34909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82688" y="695325"/>
            <a:ext cx="4654550" cy="34909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82688" y="695325"/>
            <a:ext cx="4654550" cy="34909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82688" y="695325"/>
            <a:ext cx="4654550" cy="34909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82688" y="695325"/>
            <a:ext cx="4654550" cy="34909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82688" y="695325"/>
            <a:ext cx="4654550" cy="34909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82688" y="695325"/>
            <a:ext cx="4654550" cy="34909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fac.org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1598613"/>
            <a:ext cx="9144000" cy="5256212"/>
          </a:xfrm>
          <a:prstGeom prst="rect">
            <a:avLst/>
          </a:prstGeom>
          <a:gradFill rotWithShape="0">
            <a:gsLst>
              <a:gs pos="0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6" descr="Ribbon_blue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593850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IFAC_Logo_MASTERcolor_092711-CS4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304800" y="732421"/>
            <a:ext cx="2058988" cy="598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676400"/>
            <a:ext cx="4648200" cy="99060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3313113"/>
            <a:ext cx="3060700" cy="1752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63081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IFAC_Logo_MASTERcolor_092711-CS4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3151870" y="2200324"/>
            <a:ext cx="2946809" cy="857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 userDrawn="1"/>
        </p:nvSpPr>
        <p:spPr>
          <a:xfrm>
            <a:off x="3462103" y="510540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 flipH="1">
            <a:off x="381000" y="6096000"/>
            <a:ext cx="8763000" cy="46038"/>
          </a:xfrm>
          <a:prstGeom prst="rect">
            <a:avLst/>
          </a:prstGeom>
          <a:gradFill rotWithShape="1">
            <a:gsLst>
              <a:gs pos="0">
                <a:srgbClr val="1A276D"/>
              </a:gs>
              <a:gs pos="999">
                <a:srgbClr val="1A276D"/>
              </a:gs>
              <a:gs pos="100000">
                <a:srgbClr val="2D8EC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12911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346475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98178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791200" cy="641350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1"/>
            <a:ext cx="5111750" cy="42672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1600201"/>
            <a:ext cx="3084513" cy="42671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596068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406900"/>
            <a:ext cx="8113713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906713"/>
            <a:ext cx="8113713" cy="1500187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333027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981200"/>
            <a:ext cx="4114800" cy="41148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7100" y="1981200"/>
            <a:ext cx="4114800" cy="41148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733283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300490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337911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600200"/>
            <a:ext cx="8458200" cy="4191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xmlns="" val="3412911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 descr="Ribbon_blue_top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31300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5"/>
          <p:cNvSpPr>
            <a:spLocks noChangeArrowheads="1"/>
          </p:cNvSpPr>
          <p:nvPr/>
        </p:nvSpPr>
        <p:spPr bwMode="auto">
          <a:xfrm flipH="1">
            <a:off x="381000" y="6096000"/>
            <a:ext cx="8763000" cy="46038"/>
          </a:xfrm>
          <a:prstGeom prst="rect">
            <a:avLst/>
          </a:prstGeom>
          <a:gradFill rotWithShape="1">
            <a:gsLst>
              <a:gs pos="0">
                <a:srgbClr val="1A276D"/>
              </a:gs>
              <a:gs pos="999">
                <a:srgbClr val="1A276D"/>
              </a:gs>
              <a:gs pos="100000">
                <a:srgbClr val="2D8EC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7543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524000"/>
            <a:ext cx="8458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1270" name="Picture 6" descr="IFAC_Logo_MASTERcolor_092711-CS4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 bwMode="auto">
          <a:xfrm>
            <a:off x="381000" y="6350005"/>
            <a:ext cx="1096963" cy="319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3" y="6432550"/>
            <a:ext cx="241458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 |  Confidential and Proprietary Information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  <a:endParaRPr lang="en-US" dirty="0"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Robert </a:t>
            </a:r>
            <a:r>
              <a:rPr lang="en-US" dirty="0" err="1" smtClean="0">
                <a:latin typeface="Arial" charset="0"/>
              </a:rPr>
              <a:t>Franchini</a:t>
            </a:r>
            <a:endParaRPr lang="en-US" dirty="0" smtClean="0">
              <a:latin typeface="Arial" charset="0"/>
            </a:endParaRPr>
          </a:p>
          <a:p>
            <a:endParaRPr lang="en-US" dirty="0" smtClean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New York, September 2013</a:t>
            </a:r>
            <a:endParaRPr lang="en-US" dirty="0">
              <a:latin typeface="Arial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04800" y="1447800"/>
            <a:ext cx="8458200" cy="4572000"/>
          </a:xfrm>
        </p:spPr>
        <p:txBody>
          <a:bodyPr/>
          <a:lstStyle/>
          <a:p>
            <a:pPr lvl="1">
              <a:spcBef>
                <a:spcPts val="1000"/>
              </a:spcBef>
              <a:buNone/>
            </a:pPr>
            <a:endParaRPr lang="en-US" sz="2200" dirty="0" smtClean="0"/>
          </a:p>
          <a:p>
            <a:pPr lvl="1">
              <a:spcBef>
                <a:spcPts val="1000"/>
              </a:spcBef>
            </a:pPr>
            <a:endParaRPr lang="en-US" sz="2200" dirty="0" smtClean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60155"/>
            <a:ext cx="7543800" cy="660400"/>
          </a:xfrm>
        </p:spPr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124200" cy="3302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381000" y="1295400"/>
            <a:ext cx="8001000" cy="48006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indent="19050">
              <a:spcBef>
                <a:spcPts val="1000"/>
              </a:spcBef>
              <a:buNone/>
            </a:pPr>
            <a:r>
              <a:rPr lang="en-US" sz="28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CAG members are asked whether they support the Task Force’s proposed changes to Section 225 and 360 in particular:</a:t>
            </a:r>
          </a:p>
          <a:p>
            <a:pPr marL="361950" indent="-342900">
              <a:spcBef>
                <a:spcPts val="1000"/>
              </a:spcBef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Alignment with terminology of ISAs</a:t>
            </a:r>
          </a:p>
          <a:p>
            <a:pPr marL="361950" indent="-342900">
              <a:spcBef>
                <a:spcPts val="1000"/>
              </a:spcBef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“Permission” </a:t>
            </a:r>
            <a:r>
              <a:rPr lang="en-US" sz="22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to override confidentiality rather than “requirement” or “right with expectation to exercise”</a:t>
            </a:r>
          </a:p>
          <a:p>
            <a:pPr marL="361950" indent="-342900">
              <a:spcBef>
                <a:spcPts val="1000"/>
              </a:spcBef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Ethical obligation to respond to non-compliance</a:t>
            </a:r>
          </a:p>
          <a:p>
            <a:pPr marL="361950" indent="-342900">
              <a:spcBef>
                <a:spcPts val="1000"/>
              </a:spcBef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Alternative approach </a:t>
            </a:r>
            <a:r>
              <a:rPr lang="en-US" sz="22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to addressing the </a:t>
            </a:r>
            <a:r>
              <a:rPr lang="en-US" sz="22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matter</a:t>
            </a:r>
            <a:endParaRPr lang="en-US" sz="2200" dirty="0" smtClean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361950" indent="-342900">
              <a:spcBef>
                <a:spcPts val="1000"/>
              </a:spcBef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Presumption of disclosure for auditors </a:t>
            </a:r>
            <a:r>
              <a:rPr lang="en-US" sz="22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of PIEs</a:t>
            </a:r>
            <a:r>
              <a:rPr lang="en-US" sz="22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? Does this create a </a:t>
            </a:r>
            <a:r>
              <a:rPr lang="en-US" sz="2200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de facto</a:t>
            </a:r>
            <a:r>
              <a:rPr lang="en-US" sz="22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 requirement</a:t>
            </a:r>
          </a:p>
          <a:p>
            <a:pPr marL="361950" indent="-342900">
              <a:spcBef>
                <a:spcPts val="1000"/>
              </a:spcBef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Proposed changes to provisions for PAIBs</a:t>
            </a:r>
            <a:endParaRPr lang="en-US" sz="2200" dirty="0" smtClean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9136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295400"/>
            <a:ext cx="8458200" cy="4800600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sz="2800" dirty="0" smtClean="0"/>
              <a:t>Alignment with ISA terminology of “non-compliance”: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Definition currently proposed for SIA is identical to the ISA definition of “non-compliance with laws and regulations”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Use of “identified or suspected” is more precise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Use of “non-compliance” is less emotive and recognizes that all forms of non-compliance should be brought to the attention of management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Reduces differences with ISA 250 and will facilitate discussions with IAASB</a:t>
            </a:r>
          </a:p>
          <a:p>
            <a:pPr>
              <a:spcBef>
                <a:spcPts val="1000"/>
              </a:spcBef>
              <a:buNone/>
            </a:pPr>
            <a:endParaRPr lang="en-US" sz="2000" dirty="0" smtClean="0"/>
          </a:p>
          <a:p>
            <a:pPr lvl="1">
              <a:spcBef>
                <a:spcPts val="1000"/>
              </a:spcBef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 lvl="1">
              <a:spcBef>
                <a:spcPts val="1000"/>
              </a:spcBef>
            </a:pPr>
            <a:endParaRPr lang="en-US" sz="2000" dirty="0" smtClean="0"/>
          </a:p>
          <a:p>
            <a:pPr>
              <a:spcBef>
                <a:spcPts val="1000"/>
              </a:spcBef>
              <a:buNone/>
            </a:pPr>
            <a:endParaRPr lang="en-US" sz="2800" dirty="0" smtClean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60155"/>
            <a:ext cx="7543800" cy="660400"/>
          </a:xfrm>
        </p:spPr>
        <p:txBody>
          <a:bodyPr/>
          <a:lstStyle/>
          <a:p>
            <a:r>
              <a:rPr lang="en-US" dirty="0" smtClean="0"/>
              <a:t>Task Force Proposals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124200" cy="3302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9136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295400"/>
            <a:ext cx="8458200" cy="4800600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sz="2800" dirty="0" smtClean="0"/>
              <a:t>PA “permitted” to override duty of confidentiality in certain circumstances (Section 140):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For the reasons set out in existing Code, and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When disclosing identified or suspected non-compliance in the circumstances described in Sections 225 and 360</a:t>
            </a:r>
          </a:p>
          <a:p>
            <a:pPr>
              <a:spcBef>
                <a:spcPts val="1000"/>
              </a:spcBef>
            </a:pPr>
            <a:r>
              <a:rPr lang="en-US" sz="2800" dirty="0" smtClean="0"/>
              <a:t>Section 150 amended to clarify that </a:t>
            </a:r>
            <a:r>
              <a:rPr lang="en-US" sz="2800" dirty="0" smtClean="0"/>
              <a:t>not </a:t>
            </a:r>
            <a:r>
              <a:rPr lang="en-US" sz="2800" dirty="0" smtClean="0"/>
              <a:t>responding to identified or suspected </a:t>
            </a:r>
            <a:r>
              <a:rPr lang="en-US" sz="2800" dirty="0" smtClean="0"/>
              <a:t>non-compliance would be inappropriate </a:t>
            </a:r>
            <a:r>
              <a:rPr lang="en-US" sz="2800" dirty="0" smtClean="0"/>
              <a:t>conduct</a:t>
            </a:r>
            <a:endParaRPr lang="en-US" sz="2800" dirty="0" smtClean="0"/>
          </a:p>
          <a:p>
            <a:pPr>
              <a:spcBef>
                <a:spcPts val="1000"/>
              </a:spcBef>
            </a:pPr>
            <a:endParaRPr lang="en-US" sz="2800" dirty="0" smtClean="0"/>
          </a:p>
          <a:p>
            <a:pPr algn="ctr">
              <a:spcBef>
                <a:spcPts val="1000"/>
              </a:spcBef>
              <a:buNone/>
            </a:pPr>
            <a:r>
              <a:rPr lang="en-US" sz="2600" dirty="0" smtClean="0"/>
              <a:t>	</a:t>
            </a:r>
          </a:p>
          <a:p>
            <a:pPr lvl="1">
              <a:spcBef>
                <a:spcPts val="1000"/>
              </a:spcBef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 lvl="1">
              <a:spcBef>
                <a:spcPts val="1000"/>
              </a:spcBef>
            </a:pPr>
            <a:endParaRPr lang="en-US" sz="2000" dirty="0" smtClean="0"/>
          </a:p>
          <a:p>
            <a:pPr>
              <a:spcBef>
                <a:spcPts val="1000"/>
              </a:spcBef>
              <a:buNone/>
            </a:pPr>
            <a:endParaRPr lang="en-US" sz="2800" dirty="0" smtClean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60155"/>
            <a:ext cx="7543800" cy="660400"/>
          </a:xfrm>
        </p:spPr>
        <p:txBody>
          <a:bodyPr/>
          <a:lstStyle/>
          <a:p>
            <a:r>
              <a:rPr lang="en-US" dirty="0" smtClean="0"/>
              <a:t>Task Force Proposals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124200" cy="3302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9136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04800" y="1447800"/>
            <a:ext cx="8458200" cy="4572000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sz="2800" dirty="0" smtClean="0"/>
              <a:t>Task Force proposals: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One section dealing with all PAs in public </a:t>
            </a:r>
            <a:r>
              <a:rPr lang="en-US" sz="2200" dirty="0" smtClean="0"/>
              <a:t>practice, although some distinction is made where necessary</a:t>
            </a:r>
            <a:endParaRPr lang="en-US" sz="2200" dirty="0" smtClean="0"/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No differentiation between clients that are individuals and that are entities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Need to comply with regulatory process for addressing illegal acts, if any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Primary responsibility of addressing </a:t>
            </a:r>
            <a:r>
              <a:rPr lang="en-US" sz="2200" dirty="0" smtClean="0"/>
              <a:t>the matter</a:t>
            </a:r>
            <a:r>
              <a:rPr lang="en-US" sz="2200" dirty="0" smtClean="0"/>
              <a:t> </a:t>
            </a:r>
            <a:r>
              <a:rPr lang="en-US" sz="2200" dirty="0" smtClean="0"/>
              <a:t>lies with the client, its management and TCWG 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Provide more guidance to assist the PA deal with difficult situation</a:t>
            </a:r>
          </a:p>
          <a:p>
            <a:pPr lvl="1">
              <a:spcBef>
                <a:spcPts val="1000"/>
              </a:spcBef>
            </a:pPr>
            <a:endParaRPr lang="en-US" sz="2200" dirty="0" smtClean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60155"/>
            <a:ext cx="7543800" cy="660400"/>
          </a:xfrm>
        </p:spPr>
        <p:txBody>
          <a:bodyPr/>
          <a:lstStyle/>
          <a:p>
            <a:r>
              <a:rPr lang="en-US" dirty="0" smtClean="0"/>
              <a:t>Task Force Proposals on Section 225 (1/5)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124200" cy="3302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9136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04800" y="1447800"/>
            <a:ext cx="8458200" cy="4572000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sz="2800" dirty="0" smtClean="0"/>
              <a:t>Task Force proposes the following around the process of </a:t>
            </a:r>
            <a:r>
              <a:rPr lang="en-US" sz="2800" i="1" dirty="0" smtClean="0"/>
              <a:t>understanding the matter and communicating </a:t>
            </a:r>
            <a:r>
              <a:rPr lang="en-US" sz="2800" i="1" dirty="0" smtClean="0"/>
              <a:t>with the client</a:t>
            </a:r>
            <a:r>
              <a:rPr lang="en-US" sz="2800" dirty="0" smtClean="0"/>
              <a:t>: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Less prescription / more guidance and explanation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Explain why the PA should discuss with the client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Explain need for a PA performing a NAS to an audit client to discuss with audit engagement partner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Assessing whether the client understands its responsibilities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Obtain legal advice if </a:t>
            </a:r>
            <a:r>
              <a:rPr lang="en-US" sz="2200" dirty="0" smtClean="0"/>
              <a:t>it is suspected that management and TCWG are involved or information is not forthcoming</a:t>
            </a:r>
          </a:p>
          <a:p>
            <a:pPr lvl="1">
              <a:spcBef>
                <a:spcPts val="1000"/>
              </a:spcBef>
            </a:pPr>
            <a:endParaRPr lang="en-US" sz="2200" dirty="0" smtClean="0"/>
          </a:p>
          <a:p>
            <a:pPr lvl="1">
              <a:spcBef>
                <a:spcPts val="1000"/>
              </a:spcBef>
            </a:pPr>
            <a:endParaRPr lang="en-US" sz="2200" dirty="0" smtClean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60155"/>
            <a:ext cx="7543800" cy="660400"/>
          </a:xfrm>
        </p:spPr>
        <p:txBody>
          <a:bodyPr/>
          <a:lstStyle/>
          <a:p>
            <a:r>
              <a:rPr lang="en-US" dirty="0" smtClean="0"/>
              <a:t>Task Force Proposals on Section 225 (2/5)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124200" cy="3302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9136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04800" y="1447800"/>
            <a:ext cx="8458200" cy="4572000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sz="2800" dirty="0" smtClean="0"/>
              <a:t>Task Force proposes the following around the process of </a:t>
            </a:r>
            <a:r>
              <a:rPr lang="en-US" sz="2800" i="1" dirty="0" smtClean="0"/>
              <a:t>evaluating the response of the client</a:t>
            </a:r>
            <a:r>
              <a:rPr lang="en-US" sz="2800" dirty="0" smtClean="0"/>
              <a:t>: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Requirement to assess the response of the client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Possible courses of action if response is not appropriate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If client has not appropriately addressed the matter or the PA is unable to so the PA determines whether to disclose the matter to an appropriate authority</a:t>
            </a:r>
            <a:endParaRPr lang="en-US" sz="2000" dirty="0" smtClean="0"/>
          </a:p>
          <a:p>
            <a:pPr lvl="1">
              <a:spcBef>
                <a:spcPts val="1000"/>
              </a:spcBef>
            </a:pPr>
            <a:endParaRPr lang="en-US" sz="2200" dirty="0" smtClean="0"/>
          </a:p>
          <a:p>
            <a:pPr lvl="1">
              <a:spcBef>
                <a:spcPts val="1000"/>
              </a:spcBef>
            </a:pPr>
            <a:endParaRPr lang="en-US" sz="2200" dirty="0" smtClean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60155"/>
            <a:ext cx="7543800" cy="660400"/>
          </a:xfrm>
        </p:spPr>
        <p:txBody>
          <a:bodyPr/>
          <a:lstStyle/>
          <a:p>
            <a:r>
              <a:rPr lang="en-US" dirty="0" smtClean="0"/>
              <a:t>Task Force Proposals on Section 225 (3/5)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124200" cy="3302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9136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04800" y="1447800"/>
            <a:ext cx="8458200" cy="4572000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sz="2800" dirty="0" smtClean="0"/>
              <a:t>Task Force has developed the following guidance to assist the PA in determining whether to disclose: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Overriding confidentiality is only appropriate when the PA judges disclosure to be in the public interest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Factors to consider in determining whether to disclose:</a:t>
            </a:r>
          </a:p>
          <a:p>
            <a:pPr lvl="2">
              <a:spcBef>
                <a:spcPts val="1000"/>
              </a:spcBef>
            </a:pPr>
            <a:r>
              <a:rPr lang="en-US" sz="2000" dirty="0" smtClean="0"/>
              <a:t>Whether it is in the public interest (225.19)</a:t>
            </a:r>
          </a:p>
          <a:p>
            <a:pPr lvl="2">
              <a:spcBef>
                <a:spcPts val="1000"/>
              </a:spcBef>
            </a:pPr>
            <a:r>
              <a:rPr lang="en-US" sz="2000" dirty="0" smtClean="0"/>
              <a:t>Degree to which information is substantiated, identifying an appropriate authority, and assessing whether there is protection (225.20)</a:t>
            </a:r>
          </a:p>
          <a:p>
            <a:pPr lvl="1">
              <a:spcBef>
                <a:spcPts val="1000"/>
              </a:spcBef>
            </a:pPr>
            <a:endParaRPr lang="en-US" sz="2200" dirty="0" smtClean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60155"/>
            <a:ext cx="7543800" cy="660400"/>
          </a:xfrm>
        </p:spPr>
        <p:txBody>
          <a:bodyPr/>
          <a:lstStyle/>
          <a:p>
            <a:r>
              <a:rPr lang="en-US" dirty="0" smtClean="0"/>
              <a:t>Task Force Proposals on Section 225 (4/5)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124200" cy="3302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9136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04800" y="1447800"/>
            <a:ext cx="8458200" cy="4572000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sz="2800" dirty="0" smtClean="0"/>
              <a:t>For audit clients that are PIEs there is a presumption that the PA will disclose when: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The matter is material to the financial statements and the statements do not reflect the matter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There is an appropriate authority to receive the disclosure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The client has not self-reported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There is protection from civil and criminal liability</a:t>
            </a:r>
          </a:p>
          <a:p>
            <a:pPr>
              <a:spcBef>
                <a:spcPts val="1000"/>
              </a:spcBef>
            </a:pPr>
            <a:r>
              <a:rPr lang="en-US" sz="2800" dirty="0" smtClean="0"/>
              <a:t>Requirement to document when disclosure has not been made</a:t>
            </a:r>
          </a:p>
          <a:p>
            <a:pPr lvl="1">
              <a:spcBef>
                <a:spcPts val="1000"/>
              </a:spcBef>
            </a:pPr>
            <a:endParaRPr lang="en-US" sz="2000" dirty="0" smtClean="0"/>
          </a:p>
          <a:p>
            <a:pPr lvl="1">
              <a:spcBef>
                <a:spcPts val="1000"/>
              </a:spcBef>
            </a:pPr>
            <a:endParaRPr lang="en-US" sz="2200" dirty="0" smtClean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60155"/>
            <a:ext cx="7543800" cy="660400"/>
          </a:xfrm>
        </p:spPr>
        <p:txBody>
          <a:bodyPr/>
          <a:lstStyle/>
          <a:p>
            <a:r>
              <a:rPr lang="en-US" dirty="0" smtClean="0"/>
              <a:t>Task Force Proposals on Section 225 (5/5)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124200" cy="3302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9136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04800" y="1447800"/>
            <a:ext cx="8458200" cy="4572000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sz="2800" dirty="0" smtClean="0"/>
              <a:t>For PAIBs the proposed section is aligned to the new proposals for Section 225</a:t>
            </a:r>
          </a:p>
          <a:p>
            <a:pPr>
              <a:spcBef>
                <a:spcPts val="1000"/>
              </a:spcBef>
            </a:pPr>
            <a:r>
              <a:rPr lang="en-US" sz="2800" dirty="0" smtClean="0"/>
              <a:t>No “presumption” to disclose for PIEs</a:t>
            </a:r>
            <a:endParaRPr lang="en-US" sz="2200" dirty="0" smtClean="0"/>
          </a:p>
          <a:p>
            <a:pPr lvl="1">
              <a:spcBef>
                <a:spcPts val="1000"/>
              </a:spcBef>
            </a:pPr>
            <a:endParaRPr lang="en-US" sz="2000" dirty="0" smtClean="0"/>
          </a:p>
          <a:p>
            <a:pPr lvl="1">
              <a:spcBef>
                <a:spcPts val="1000"/>
              </a:spcBef>
            </a:pPr>
            <a:endParaRPr lang="en-US" sz="2200" dirty="0" smtClean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60155"/>
            <a:ext cx="7543800" cy="660400"/>
          </a:xfrm>
        </p:spPr>
        <p:txBody>
          <a:bodyPr/>
          <a:lstStyle/>
          <a:p>
            <a:r>
              <a:rPr lang="en-US" dirty="0" smtClean="0"/>
              <a:t>Task Force Proposals on Section 360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124200" cy="3302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9136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FAC_Powerpoint_template_BLUE RIBBON_IESBA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IFAC_Powerpoint_template_BLUE RIBBON_IESBA</Template>
  <TotalTime>2787</TotalTime>
  <Words>689</Words>
  <Application>Microsoft Office PowerPoint</Application>
  <PresentationFormat>Letter Paper (8.5x11 in)</PresentationFormat>
  <Paragraphs>73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IFAC_Powerpoint_template_BLUE RIBBON_IESBA</vt:lpstr>
      <vt:lpstr>Responding to Suspected Illegal Acts</vt:lpstr>
      <vt:lpstr>Task Force Proposals</vt:lpstr>
      <vt:lpstr>Task Force Proposals</vt:lpstr>
      <vt:lpstr>Task Force Proposals on Section 225 (1/5)</vt:lpstr>
      <vt:lpstr>Task Force Proposals on Section 225 (2/5)</vt:lpstr>
      <vt:lpstr>Task Force Proposals on Section 225 (3/5)</vt:lpstr>
      <vt:lpstr>Task Force Proposals on Section 225 (4/5)</vt:lpstr>
      <vt:lpstr>Task Force Proposals on Section 225 (5/5)</vt:lpstr>
      <vt:lpstr>Task Force Proposals on Section 360</vt:lpstr>
      <vt:lpstr>Discussion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X100</dc:creator>
  <cp:lastModifiedBy>Robert Franchini</cp:lastModifiedBy>
  <cp:revision>154</cp:revision>
  <cp:lastPrinted>2011-09-27T17:54:21Z</cp:lastPrinted>
  <dcterms:created xsi:type="dcterms:W3CDTF">2012-02-10T19:11:35Z</dcterms:created>
  <dcterms:modified xsi:type="dcterms:W3CDTF">2013-09-11T02:53:08Z</dcterms:modified>
</cp:coreProperties>
</file>