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1"/>
  </p:notesMasterIdLst>
  <p:sldIdLst>
    <p:sldId id="260" r:id="rId2"/>
    <p:sldId id="295" r:id="rId3"/>
    <p:sldId id="292" r:id="rId4"/>
    <p:sldId id="301" r:id="rId5"/>
    <p:sldId id="298" r:id="rId6"/>
    <p:sldId id="299" r:id="rId7"/>
    <p:sldId id="309" r:id="rId8"/>
    <p:sldId id="310" r:id="rId9"/>
    <p:sldId id="294" r:id="rId1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5" autoAdjust="0"/>
    <p:restoredTop sz="99121" autoAdjust="0"/>
  </p:normalViewPr>
  <p:slideViewPr>
    <p:cSldViewPr showGuides="1">
      <p:cViewPr>
        <p:scale>
          <a:sx n="75" d="100"/>
          <a:sy n="75" d="100"/>
        </p:scale>
        <p:origin x="-1068" y="-23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  <a:endParaRPr lang="en-US" dirty="0"/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419600" y="3638550"/>
            <a:ext cx="457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6538" indent="-236538"/>
            <a:r>
              <a:rPr lang="en-US" sz="1800" kern="0" smtClean="0"/>
              <a:t>IESBA CAG Meeting</a:t>
            </a:r>
          </a:p>
          <a:p>
            <a:pPr marL="236538" indent="-236538"/>
            <a:r>
              <a:rPr lang="en-US" sz="1800" kern="0" smtClean="0"/>
              <a:t>September 11, 2013</a:t>
            </a:r>
          </a:p>
          <a:p>
            <a:pPr marL="236538" indent="-236538"/>
            <a:r>
              <a:rPr lang="en-US" sz="1800" kern="0" smtClean="0"/>
              <a:t>New York</a:t>
            </a:r>
            <a:endParaRPr lang="en-US" sz="1800" kern="0" dirty="0" smtClean="0"/>
          </a:p>
        </p:txBody>
      </p:sp>
      <p:sp>
        <p:nvSpPr>
          <p:cNvPr id="6" name="Subtitle 3"/>
          <p:cNvSpPr txBox="1">
            <a:spLocks/>
          </p:cNvSpPr>
          <p:nvPr/>
        </p:nvSpPr>
        <p:spPr bwMode="auto">
          <a:xfrm>
            <a:off x="4419600" y="2466973"/>
            <a:ext cx="4419600" cy="71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Isabelle </a:t>
            </a:r>
            <a:r>
              <a:rPr lang="en-US" sz="2200" dirty="0" err="1" smtClean="0"/>
              <a:t>Sapet</a:t>
            </a:r>
            <a:r>
              <a:rPr lang="en-US" sz="2200" dirty="0" smtClean="0"/>
              <a:t>, </a:t>
            </a:r>
            <a:r>
              <a:rPr lang="en-US" sz="2200" dirty="0" smtClean="0"/>
              <a:t>IESBA </a:t>
            </a:r>
            <a:r>
              <a:rPr lang="en-US" sz="2200" dirty="0" smtClean="0"/>
              <a:t>Deputy Chair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6250" y="981074"/>
            <a:ext cx="8458200" cy="3571875"/>
          </a:xfrm>
        </p:spPr>
        <p:txBody>
          <a:bodyPr/>
          <a:lstStyle/>
          <a:p>
            <a:r>
              <a:rPr lang="en-US" dirty="0" smtClean="0"/>
              <a:t>Non-assurance </a:t>
            </a:r>
            <a:r>
              <a:rPr lang="en-US" dirty="0" smtClean="0"/>
              <a:t>services (NAS) work stream </a:t>
            </a:r>
            <a:r>
              <a:rPr lang="en-US" dirty="0" smtClean="0"/>
              <a:t>added </a:t>
            </a:r>
            <a:r>
              <a:rPr lang="en-US" dirty="0"/>
              <a:t>to work plan in </a:t>
            </a:r>
            <a:r>
              <a:rPr lang="en-US" dirty="0" smtClean="0"/>
              <a:t>2012</a:t>
            </a:r>
            <a:endParaRPr lang="en-US" dirty="0" smtClean="0"/>
          </a:p>
          <a:p>
            <a:pPr lvl="1"/>
            <a:r>
              <a:rPr lang="en-US" dirty="0" smtClean="0"/>
              <a:t>Consider additional restrictions concerning NAS</a:t>
            </a:r>
          </a:p>
          <a:p>
            <a:pPr lvl="1"/>
            <a:r>
              <a:rPr lang="en-US" dirty="0" smtClean="0"/>
              <a:t>Determine if materiality is still appropriate as a basis for prohibiting certain NAS and if guidance is necessary to apply it</a:t>
            </a:r>
          </a:p>
          <a:p>
            <a:pPr lvl="1"/>
            <a:r>
              <a:rPr lang="en-US" dirty="0" smtClean="0"/>
              <a:t>Consider if preapproval </a:t>
            </a:r>
            <a:r>
              <a:rPr lang="en-US" dirty="0" smtClean="0"/>
              <a:t>of NAS </a:t>
            </a:r>
            <a:r>
              <a:rPr lang="en-US" dirty="0" smtClean="0"/>
              <a:t>by those charged with governance (TCWG) is appropriate</a:t>
            </a:r>
          </a:p>
          <a:p>
            <a:r>
              <a:rPr lang="en-US" dirty="0" smtClean="0"/>
              <a:t>General Board agreement </a:t>
            </a:r>
            <a:r>
              <a:rPr lang="en-US" dirty="0" smtClean="0"/>
              <a:t>to </a:t>
            </a:r>
            <a:r>
              <a:rPr lang="en-US" dirty="0" smtClean="0"/>
              <a:t>objective </a:t>
            </a:r>
            <a:r>
              <a:rPr lang="en-US" dirty="0" smtClean="0"/>
              <a:t>of </a:t>
            </a:r>
            <a:r>
              <a:rPr lang="en-US" dirty="0" smtClean="0"/>
              <a:t>project but with </a:t>
            </a:r>
            <a:r>
              <a:rPr lang="en-US" dirty="0" smtClean="0"/>
              <a:t>some concern as to </a:t>
            </a:r>
            <a:r>
              <a:rPr lang="en-US" dirty="0" smtClean="0"/>
              <a:t>scope given the </a:t>
            </a:r>
            <a:r>
              <a:rPr lang="en-US" dirty="0" smtClean="0"/>
              <a:t>recent independence projects (Independence I &amp; II)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19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85850"/>
            <a:ext cx="8458200" cy="3543300"/>
          </a:xfrm>
        </p:spPr>
        <p:txBody>
          <a:bodyPr/>
          <a:lstStyle/>
          <a:p>
            <a:r>
              <a:rPr lang="en-US" dirty="0" smtClean="0"/>
              <a:t>Surveys </a:t>
            </a:r>
            <a:r>
              <a:rPr lang="en-US" dirty="0" smtClean="0"/>
              <a:t>requesting information sent to 26 jurisdictions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Information sought with respect to PIEs </a:t>
            </a:r>
            <a:r>
              <a:rPr lang="en-US" dirty="0" smtClean="0"/>
              <a:t>and non-PIEs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National </a:t>
            </a:r>
            <a:r>
              <a:rPr lang="en-US" dirty="0" smtClean="0"/>
              <a:t>provisions concerning NAS that are not addressed in the Code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Survey also covered five key areas:</a:t>
            </a:r>
          </a:p>
          <a:p>
            <a:pPr marL="1035050" lvl="2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US" dirty="0" smtClean="0"/>
              <a:t>Assuming management responsibility</a:t>
            </a:r>
          </a:p>
          <a:p>
            <a:pPr marL="1035050" lvl="2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US" dirty="0" smtClean="0"/>
              <a:t>Preparing accounting records and financial statements</a:t>
            </a:r>
          </a:p>
          <a:p>
            <a:pPr marL="1035050" lvl="2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US" dirty="0" smtClean="0"/>
              <a:t>Valuation services</a:t>
            </a:r>
          </a:p>
          <a:p>
            <a:pPr marL="1035050" lvl="2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US" dirty="0" smtClean="0"/>
              <a:t>Taxation services</a:t>
            </a:r>
          </a:p>
          <a:p>
            <a:pPr marL="1035050" lvl="2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US" dirty="0" smtClean="0"/>
              <a:t>Internal audit services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Non-Assurance Surveys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en-US" dirty="0" smtClean="0"/>
              <a:t>noted </a:t>
            </a:r>
            <a:r>
              <a:rPr lang="en-US" dirty="0" smtClean="0"/>
              <a:t>the following: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Jurisdictions are in line with the Code </a:t>
            </a:r>
            <a:r>
              <a:rPr lang="en-US" dirty="0" smtClean="0"/>
              <a:t>regarding most </a:t>
            </a:r>
            <a:r>
              <a:rPr lang="en-US" dirty="0" smtClean="0"/>
              <a:t>of </a:t>
            </a:r>
            <a:r>
              <a:rPr lang="en-US" dirty="0" smtClean="0"/>
              <a:t>Code’s </a:t>
            </a:r>
            <a:r>
              <a:rPr lang="en-US" dirty="0" smtClean="0"/>
              <a:t>provisions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Approximately half of the jurisdictions surveyed specified more restrictive provisions concerning taxation, valuation and internal audit services mostly due to local laws and regulations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Significant </a:t>
            </a:r>
            <a:r>
              <a:rPr lang="en-US" dirty="0" smtClean="0"/>
              <a:t>number of jurisdictions do not have emergency provisions for bookkeeping or taxation services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Re materiality</a:t>
            </a:r>
            <a:r>
              <a:rPr lang="en-US" dirty="0" smtClean="0"/>
              <a:t>, responses varied in terms of services to which materiality may be applied, if at all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Survey Responses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23950"/>
            <a:ext cx="8458200" cy="3429000"/>
          </a:xfrm>
        </p:spPr>
        <p:txBody>
          <a:bodyPr/>
          <a:lstStyle/>
          <a:p>
            <a:r>
              <a:rPr lang="en-US" dirty="0" smtClean="0"/>
              <a:t>Code’s approach to, </a:t>
            </a:r>
            <a:r>
              <a:rPr lang="en-US" dirty="0" smtClean="0"/>
              <a:t>and provisions </a:t>
            </a:r>
            <a:r>
              <a:rPr lang="en-US" dirty="0" smtClean="0"/>
              <a:t>for, </a:t>
            </a:r>
            <a:r>
              <a:rPr lang="en-US" dirty="0" smtClean="0"/>
              <a:t>taxation, internal audit and valuation services </a:t>
            </a:r>
            <a:r>
              <a:rPr lang="en-US" dirty="0" smtClean="0"/>
              <a:t>remain </a:t>
            </a:r>
            <a:r>
              <a:rPr lang="en-US" dirty="0" smtClean="0"/>
              <a:t>appropriate and will not be part of </a:t>
            </a:r>
            <a:r>
              <a:rPr lang="en-US" dirty="0" smtClean="0"/>
              <a:t>project scope</a:t>
            </a:r>
            <a:endParaRPr lang="en-US" dirty="0" smtClean="0"/>
          </a:p>
          <a:p>
            <a:r>
              <a:rPr lang="en-US" dirty="0" smtClean="0"/>
              <a:t>Code will benefit from and thus the scope of the project will include:</a:t>
            </a:r>
          </a:p>
          <a:p>
            <a:pPr lvl="1"/>
            <a:r>
              <a:rPr lang="en-US" dirty="0" smtClean="0"/>
              <a:t>Clarification concerning “management responsibilities” and bookkeeping services that are “routine and mechanical” for consistency in </a:t>
            </a:r>
            <a:r>
              <a:rPr lang="en-US" dirty="0" smtClean="0"/>
              <a:t>application</a:t>
            </a:r>
            <a:endParaRPr lang="en-US" dirty="0" smtClean="0"/>
          </a:p>
          <a:p>
            <a:pPr lvl="1"/>
            <a:r>
              <a:rPr lang="en-US" dirty="0" smtClean="0"/>
              <a:t>Reconsideration of the emergency provisions for bookkeeping and taxation services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IESBA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5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05200"/>
          </a:xfrm>
        </p:spPr>
        <p:txBody>
          <a:bodyPr/>
          <a:lstStyle/>
          <a:p>
            <a:r>
              <a:rPr lang="en-US" dirty="0" smtClean="0"/>
              <a:t>IESBA also will </a:t>
            </a:r>
            <a:r>
              <a:rPr lang="en-US" dirty="0" smtClean="0"/>
              <a:t>develop a paper concerning NAS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Used as </a:t>
            </a:r>
            <a:r>
              <a:rPr lang="en-US" dirty="0" smtClean="0"/>
              <a:t>communication </a:t>
            </a:r>
            <a:r>
              <a:rPr lang="en-US" dirty="0" smtClean="0"/>
              <a:t>vehicle to raise awareness of Code’s approach to NAS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Emphasize </a:t>
            </a:r>
            <a:r>
              <a:rPr lang="en-US" dirty="0" smtClean="0"/>
              <a:t>robustness </a:t>
            </a:r>
            <a:r>
              <a:rPr lang="en-US" dirty="0" smtClean="0"/>
              <a:t>of </a:t>
            </a:r>
            <a:r>
              <a:rPr lang="en-US" dirty="0" smtClean="0"/>
              <a:t>Code’s </a:t>
            </a:r>
            <a:r>
              <a:rPr lang="en-US" dirty="0" smtClean="0"/>
              <a:t>NAS provisions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Highlight supplementary approaches to enhance “threats &amp; safeguards” approach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Increase visibility and transparency of Code’s relevant provisions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Discuss taxation, valuation and internal audit services</a:t>
            </a:r>
          </a:p>
          <a:p>
            <a:pPr>
              <a:spcBef>
                <a:spcPts val="800"/>
              </a:spcBef>
            </a:pPr>
            <a:r>
              <a:rPr lang="en-US" dirty="0" smtClean="0"/>
              <a:t>IESBA to consider outline of paper next week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IESBA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47750"/>
            <a:ext cx="8458200" cy="3581400"/>
          </a:xfrm>
        </p:spPr>
        <p:txBody>
          <a:bodyPr/>
          <a:lstStyle/>
          <a:p>
            <a:r>
              <a:rPr lang="en-US" dirty="0" smtClean="0"/>
              <a:t>IESBA consideration of revised project </a:t>
            </a:r>
            <a:r>
              <a:rPr lang="en-US" dirty="0" smtClean="0"/>
              <a:t>proposal </a:t>
            </a:r>
            <a:r>
              <a:rPr lang="en-US" dirty="0" smtClean="0"/>
              <a:t>next week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Proposed </a:t>
            </a:r>
            <a:r>
              <a:rPr lang="en-US" dirty="0" smtClean="0"/>
              <a:t>changes to the Code for approval for exposure at </a:t>
            </a:r>
            <a:r>
              <a:rPr lang="en-US" dirty="0" smtClean="0"/>
              <a:t>April </a:t>
            </a:r>
            <a:r>
              <a:rPr lang="en-US" dirty="0" smtClean="0"/>
              <a:t>2014 IESBA meeting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First draft of NAS paper December 2013 IESBA meeting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CAG discussion March 2014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Final </a:t>
            </a:r>
            <a:r>
              <a:rPr lang="en-US" dirty="0" smtClean="0"/>
              <a:t>draft of the NAS paper </a:t>
            </a:r>
            <a:r>
              <a:rPr lang="en-US" dirty="0"/>
              <a:t>for </a:t>
            </a:r>
            <a:r>
              <a:rPr lang="en-US" dirty="0" smtClean="0"/>
              <a:t>IESBA approval July 2014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1550"/>
            <a:ext cx="8458200" cy="3086100"/>
          </a:xfrm>
        </p:spPr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707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7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2239</TotalTime>
  <Words>415</Words>
  <Application>Microsoft Office PowerPoint</Application>
  <PresentationFormat>On-screen Show (16:9)</PresentationFormat>
  <Paragraphs>81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IFAC_Powerpoint_template_GREEN RIBBON_IESBA</vt:lpstr>
      <vt:lpstr>Non-Assurance Services</vt:lpstr>
      <vt:lpstr>  Background </vt:lpstr>
      <vt:lpstr>  Non-Assurance Surveys </vt:lpstr>
      <vt:lpstr> Survey Responses</vt:lpstr>
      <vt:lpstr>IESBA Conclusions</vt:lpstr>
      <vt:lpstr>IESBA Conclusions</vt:lpstr>
      <vt:lpstr> Next Steps</vt:lpstr>
      <vt:lpstr> 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ksiong</cp:lastModifiedBy>
  <cp:revision>184</cp:revision>
  <cp:lastPrinted>2011-09-27T17:54:21Z</cp:lastPrinted>
  <dcterms:created xsi:type="dcterms:W3CDTF">2012-06-13T13:25:15Z</dcterms:created>
  <dcterms:modified xsi:type="dcterms:W3CDTF">2013-09-11T12:21:11Z</dcterms:modified>
</cp:coreProperties>
</file>