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5"/>
  </p:notesMasterIdLst>
  <p:handoutMasterIdLst>
    <p:handoutMasterId r:id="rId16"/>
  </p:handoutMasterIdLst>
  <p:sldIdLst>
    <p:sldId id="267" r:id="rId2"/>
    <p:sldId id="283" r:id="rId3"/>
    <p:sldId id="300" r:id="rId4"/>
    <p:sldId id="304" r:id="rId5"/>
    <p:sldId id="305" r:id="rId6"/>
    <p:sldId id="287" r:id="rId7"/>
    <p:sldId id="298" r:id="rId8"/>
    <p:sldId id="302" r:id="rId9"/>
    <p:sldId id="303" r:id="rId10"/>
    <p:sldId id="301" r:id="rId11"/>
    <p:sldId id="296" r:id="rId12"/>
    <p:sldId id="297" r:id="rId13"/>
    <p:sldId id="276" r:id="rId14"/>
  </p:sldIdLst>
  <p:sldSz cx="9144000" cy="5143500" type="screen16x9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80" autoAdjust="0"/>
    <p:restoredTop sz="94660"/>
  </p:normalViewPr>
  <p:slideViewPr>
    <p:cSldViewPr showGuides="1">
      <p:cViewPr varScale="1">
        <p:scale>
          <a:sx n="98" d="100"/>
          <a:sy n="98" d="100"/>
        </p:scale>
        <p:origin x="642" y="90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3682A5F-F17B-4C40-B99D-30D9C2CFAA66}" type="datetimeFigureOut">
              <a:rPr lang="en-US" smtClean="0"/>
              <a:t>9/10/2014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507F8FB-B504-446D-8915-3A268CFC7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6563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9/10/2014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546325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ifac.org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84188"/>
            <a:ext cx="2075688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3825610" y="3829050"/>
            <a:ext cx="1492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2"/>
              </a:rPr>
              <a:t>www.ifac.org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370" y="1662424"/>
            <a:ext cx="2651261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|  Confidential and Proprietary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739925"/>
            <a:ext cx="1037844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Review of Part </a:t>
            </a:r>
            <a:r>
              <a:rPr lang="en-US" dirty="0">
                <a:latin typeface="Arial" charset="0"/>
              </a:rPr>
              <a:t>C </a:t>
            </a:r>
            <a:br>
              <a:rPr lang="en-US" dirty="0">
                <a:latin typeface="Arial" charset="0"/>
              </a:rPr>
            </a:br>
            <a:endParaRPr lang="en-US" dirty="0">
              <a:latin typeface="Arial" charset="0"/>
            </a:endParaRP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4267200" y="2647950"/>
            <a:ext cx="4343400" cy="2133599"/>
          </a:xfrm>
        </p:spPr>
        <p:txBody>
          <a:bodyPr/>
          <a:lstStyle/>
          <a:p>
            <a:r>
              <a:rPr lang="en-US" sz="2200" dirty="0" smtClean="0">
                <a:latin typeface="Arial" charset="0"/>
              </a:rPr>
              <a:t>Jim </a:t>
            </a:r>
            <a:r>
              <a:rPr lang="en-US" sz="2200" dirty="0" err="1" smtClean="0">
                <a:latin typeface="Arial" charset="0"/>
              </a:rPr>
              <a:t>Gaa</a:t>
            </a:r>
            <a:r>
              <a:rPr lang="en-US" sz="2200" dirty="0">
                <a:latin typeface="Arial" charset="0"/>
              </a:rPr>
              <a:t>, Chair, Part C Task </a:t>
            </a:r>
            <a:r>
              <a:rPr lang="en-US" sz="2200" dirty="0" smtClean="0">
                <a:latin typeface="Arial" charset="0"/>
              </a:rPr>
              <a:t>Force</a:t>
            </a:r>
          </a:p>
          <a:p>
            <a:endParaRPr lang="en-US" sz="1800" dirty="0" smtClean="0">
              <a:latin typeface="Arial" charset="0"/>
            </a:endParaRPr>
          </a:p>
          <a:p>
            <a:r>
              <a:rPr lang="en-US" sz="1800" dirty="0" smtClean="0">
                <a:latin typeface="Arial" charset="0"/>
              </a:rPr>
              <a:t>IESBA CAG Meeting</a:t>
            </a:r>
          </a:p>
          <a:p>
            <a:r>
              <a:rPr lang="en-US" sz="1800" dirty="0">
                <a:latin typeface="Arial" charset="0"/>
              </a:rPr>
              <a:t>New York, USA</a:t>
            </a:r>
          </a:p>
          <a:p>
            <a:r>
              <a:rPr lang="en-US" sz="1800" dirty="0" smtClean="0">
                <a:latin typeface="Arial" charset="0"/>
              </a:rPr>
              <a:t>September 10,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Diversity of views on Board on whether or not to use language of threats and safeguards in s.370.</a:t>
            </a:r>
          </a:p>
          <a:p>
            <a:r>
              <a:rPr lang="en-US" dirty="0" smtClean="0"/>
              <a:t>TF considered merits of both views.</a:t>
            </a:r>
          </a:p>
          <a:p>
            <a:r>
              <a:rPr lang="en-US" dirty="0" smtClean="0"/>
              <a:t>Large majority of Board agreed not to use language of threats and safeguards in s370. </a:t>
            </a:r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Pressure: Language </a:t>
            </a:r>
            <a:r>
              <a:rPr lang="en-US" dirty="0" smtClean="0"/>
              <a:t>of threats and safeguards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60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</a:t>
            </a:r>
            <a:r>
              <a:rPr lang="en-US" dirty="0"/>
              <a:t>representatives </a:t>
            </a:r>
            <a:r>
              <a:rPr lang="en-US" dirty="0" smtClean="0"/>
              <a:t>agree </a:t>
            </a:r>
            <a:r>
              <a:rPr lang="en-US" dirty="0"/>
              <a:t>with the Board’s approach to drafting </a:t>
            </a:r>
            <a:r>
              <a:rPr lang="en-US" dirty="0" smtClean="0"/>
              <a:t>S.370 emphasizing clear guidance rather than in terms of threats and safeguards?</a:t>
            </a:r>
            <a:endParaRPr lang="en-US" dirty="0"/>
          </a:p>
          <a:p>
            <a:r>
              <a:rPr lang="en-US" dirty="0" smtClean="0"/>
              <a:t>Are the actions a PAIB may consider when faced with pressure appropriate?</a:t>
            </a:r>
          </a:p>
          <a:p>
            <a:r>
              <a:rPr lang="en-US" dirty="0" smtClean="0"/>
              <a:t>Are there any other actions a PAIB could take?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Pressure: Matters </a:t>
            </a:r>
            <a:r>
              <a:rPr lang="en-US" dirty="0" smtClean="0"/>
              <a:t>for Consideration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37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Section 350 focuses on receiving offers.</a:t>
            </a:r>
          </a:p>
          <a:p>
            <a:pPr lvl="1"/>
            <a:r>
              <a:rPr lang="en-US" dirty="0"/>
              <a:t>TF plans to provide additional guidance when encountering the making of offers. </a:t>
            </a:r>
          </a:p>
          <a:p>
            <a:pPr lvl="0"/>
            <a:r>
              <a:rPr lang="en-US" dirty="0"/>
              <a:t>Without creating a “movable bar”, do Representatives have views about recognizing cultural diversity?</a:t>
            </a:r>
          </a:p>
          <a:p>
            <a:pPr lvl="1"/>
            <a:r>
              <a:rPr lang="en-US" dirty="0"/>
              <a:t>E.g., what is a gift and what does a gift imply or suggest?</a:t>
            </a:r>
          </a:p>
          <a:p>
            <a:pPr lvl="0"/>
            <a:r>
              <a:rPr lang="en-US" dirty="0"/>
              <a:t>Do Representatives know of useful sources of information or policy about Inducements?</a:t>
            </a:r>
          </a:p>
          <a:p>
            <a:pPr lvl="0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2: Inducements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36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066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March 2013: Project Proposal approved by IESBA</a:t>
            </a:r>
            <a:r>
              <a:rPr lang="en-US" dirty="0" smtClean="0"/>
              <a:t>.</a:t>
            </a:r>
          </a:p>
          <a:p>
            <a:r>
              <a:rPr lang="en-US" dirty="0" smtClean="0"/>
              <a:t>Sept 2013: CAG reviews s. 370</a:t>
            </a:r>
          </a:p>
          <a:p>
            <a:r>
              <a:rPr lang="en-US" dirty="0" smtClean="0"/>
              <a:t>March 2014: CAG reviews s. 320</a:t>
            </a:r>
            <a:endParaRPr lang="en-US" dirty="0"/>
          </a:p>
          <a:p>
            <a:r>
              <a:rPr lang="en-US" dirty="0"/>
              <a:t>July 2014: </a:t>
            </a:r>
            <a:r>
              <a:rPr lang="en-US" dirty="0" smtClean="0"/>
              <a:t>IESBA reviews s. 320 &amp; s.370</a:t>
            </a:r>
          </a:p>
          <a:p>
            <a:r>
              <a:rPr lang="en-US" dirty="0" smtClean="0"/>
              <a:t>October </a:t>
            </a:r>
            <a:r>
              <a:rPr lang="en-US" dirty="0"/>
              <a:t>2014: Exposure Draft scheduled</a:t>
            </a:r>
          </a:p>
          <a:p>
            <a:r>
              <a:rPr lang="en-US" dirty="0" smtClean="0"/>
              <a:t>January 2015: </a:t>
            </a:r>
            <a:r>
              <a:rPr lang="en-US" dirty="0"/>
              <a:t>Begin Phase II (issues)</a:t>
            </a:r>
          </a:p>
          <a:p>
            <a:endParaRPr lang="en-US" dirty="0"/>
          </a:p>
          <a:p>
            <a:pPr marL="347472" lvl="1" indent="0">
              <a:buNone/>
            </a:pP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</a:t>
            </a:r>
            <a:endParaRPr lang="en-US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Background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71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Greater emphasis on non statutory information.</a:t>
            </a:r>
          </a:p>
          <a:p>
            <a:r>
              <a:rPr lang="en-US" dirty="0" smtClean="0"/>
              <a:t>Intention is to maintain a strong requirement without being overly prescriptive.</a:t>
            </a:r>
          </a:p>
          <a:p>
            <a:r>
              <a:rPr lang="en-US" dirty="0" smtClean="0"/>
              <a:t>The overarching </a:t>
            </a:r>
            <a:r>
              <a:rPr lang="en-US" dirty="0"/>
              <a:t>requirement </a:t>
            </a:r>
            <a:r>
              <a:rPr lang="en-US" dirty="0" smtClean="0"/>
              <a:t>is to present </a:t>
            </a:r>
            <a:r>
              <a:rPr lang="en-US" dirty="0"/>
              <a:t>information in a fair and honest </a:t>
            </a:r>
            <a:r>
              <a:rPr lang="en-US" dirty="0" smtClean="0"/>
              <a:t>manner.</a:t>
            </a:r>
            <a:endParaRPr lang="en-US" dirty="0"/>
          </a:p>
          <a:p>
            <a:r>
              <a:rPr lang="en-US" smtClean="0"/>
              <a:t>And </a:t>
            </a:r>
            <a:r>
              <a:rPr lang="en-US" smtClean="0"/>
              <a:t>to </a:t>
            </a:r>
            <a:r>
              <a:rPr lang="en-US" dirty="0" smtClean="0"/>
              <a:t>provide guidance </a:t>
            </a:r>
            <a:r>
              <a:rPr lang="en-US" dirty="0"/>
              <a:t>of meaning of </a:t>
            </a:r>
            <a:r>
              <a:rPr lang="en-US" dirty="0" smtClean="0"/>
              <a:t>fair </a:t>
            </a:r>
            <a:r>
              <a:rPr lang="en-US" dirty="0"/>
              <a:t>and honest </a:t>
            </a:r>
            <a:r>
              <a:rPr lang="en-US" dirty="0" smtClean="0"/>
              <a:t>manner.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from extant 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48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No intention to mislead</a:t>
            </a:r>
          </a:p>
          <a:p>
            <a:pPr lvl="1"/>
            <a:r>
              <a:rPr lang="en-US" dirty="0"/>
              <a:t>Not omitting information</a:t>
            </a:r>
          </a:p>
          <a:p>
            <a:pPr lvl="1"/>
            <a:r>
              <a:rPr lang="en-US" dirty="0"/>
              <a:t>In accordance with an applicable reporting framework, and</a:t>
            </a:r>
          </a:p>
          <a:p>
            <a:pPr lvl="1"/>
            <a:r>
              <a:rPr lang="en-US" dirty="0" smtClean="0"/>
              <a:t>Taking </a:t>
            </a:r>
            <a:r>
              <a:rPr lang="en-US" dirty="0"/>
              <a:t>reasonable </a:t>
            </a:r>
            <a:r>
              <a:rPr lang="en-US" dirty="0" smtClean="0"/>
              <a:t>steps to: </a:t>
            </a:r>
            <a:endParaRPr lang="en-US" dirty="0"/>
          </a:p>
          <a:p>
            <a:pPr lvl="2"/>
            <a:r>
              <a:rPr lang="en-US" dirty="0" smtClean="0"/>
              <a:t>Represent facts accurately </a:t>
            </a:r>
            <a:r>
              <a:rPr lang="en-US" dirty="0"/>
              <a:t>and completely, </a:t>
            </a:r>
            <a:endParaRPr lang="en-US" dirty="0" smtClean="0"/>
          </a:p>
          <a:p>
            <a:pPr lvl="2"/>
            <a:r>
              <a:rPr lang="en-US" dirty="0" smtClean="0"/>
              <a:t>Describe clearly the true nature of activities, </a:t>
            </a:r>
          </a:p>
          <a:p>
            <a:pPr lvl="2"/>
            <a:r>
              <a:rPr lang="en-US" dirty="0" smtClean="0"/>
              <a:t>Classify and record information in a timely </a:t>
            </a:r>
            <a:r>
              <a:rPr lang="en-US" dirty="0"/>
              <a:t>and proper manner</a:t>
            </a:r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Meaning of fair and honest manner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80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Board supported enhanced guidance on misuse of discretion but not too detailed, including a few examples.</a:t>
            </a:r>
          </a:p>
          <a:p>
            <a:r>
              <a:rPr lang="en-US" dirty="0" smtClean="0"/>
              <a:t>Proposed categories :</a:t>
            </a:r>
          </a:p>
          <a:p>
            <a:pPr lvl="1"/>
            <a:r>
              <a:rPr lang="en-US" sz="1800" dirty="0" smtClean="0"/>
              <a:t>Determining estimates</a:t>
            </a:r>
          </a:p>
          <a:p>
            <a:pPr lvl="1"/>
            <a:r>
              <a:rPr lang="en-US" sz="1800" dirty="0" smtClean="0"/>
              <a:t>Selecting a particular accounting method</a:t>
            </a:r>
          </a:p>
          <a:p>
            <a:pPr lvl="1"/>
            <a:r>
              <a:rPr lang="en-US" sz="1800" dirty="0" smtClean="0"/>
              <a:t>Determining the timing of transactions</a:t>
            </a:r>
          </a:p>
          <a:p>
            <a:pPr lvl="1"/>
            <a:r>
              <a:rPr lang="en-US" sz="1800" dirty="0" smtClean="0"/>
              <a:t>Determining the structuring transactions</a:t>
            </a:r>
          </a:p>
          <a:p>
            <a:pPr lvl="1"/>
            <a:r>
              <a:rPr lang="en-US" sz="1800" dirty="0" smtClean="0"/>
              <a:t>Determining disclosures</a:t>
            </a:r>
            <a:endParaRPr lang="en-US" sz="1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Misuse of discretion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95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Pressure now addressed in s.370</a:t>
            </a:r>
            <a:r>
              <a:rPr lang="en-US" dirty="0" smtClean="0"/>
              <a:t>.</a:t>
            </a:r>
          </a:p>
          <a:p>
            <a:r>
              <a:rPr lang="en-US" dirty="0" smtClean="0"/>
              <a:t>Guidance on presenting </a:t>
            </a:r>
            <a:r>
              <a:rPr lang="en-US" dirty="0"/>
              <a:t>non statutory </a:t>
            </a:r>
            <a:r>
              <a:rPr lang="en-US" dirty="0" smtClean="0"/>
              <a:t>information added.</a:t>
            </a:r>
            <a:endParaRPr lang="en-US" dirty="0"/>
          </a:p>
          <a:p>
            <a:r>
              <a:rPr lang="en-US" dirty="0" smtClean="0"/>
              <a:t>Guidance on steps to resolve the matter if PAIB is associated with misleading information added. </a:t>
            </a:r>
          </a:p>
          <a:p>
            <a:r>
              <a:rPr lang="en-US" dirty="0" smtClean="0"/>
              <a:t>Guidance on how </a:t>
            </a:r>
            <a:r>
              <a:rPr lang="en-US" dirty="0"/>
              <a:t>to disassociate </a:t>
            </a:r>
            <a:r>
              <a:rPr lang="en-US" dirty="0" smtClean="0"/>
              <a:t>if information is still misleading added.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</a:t>
            </a:r>
            <a:r>
              <a:rPr lang="en-US" dirty="0"/>
              <a:t>from extant Code</a:t>
            </a:r>
          </a:p>
        </p:txBody>
      </p:sp>
    </p:spTree>
    <p:extLst>
      <p:ext uri="{BB962C8B-B14F-4D97-AF65-F5344CB8AC3E}">
        <p14:creationId xmlns:p14="http://schemas.microsoft.com/office/powerpoint/2010/main" val="157554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000" dirty="0"/>
              <a:t>Do </a:t>
            </a:r>
            <a:r>
              <a:rPr lang="en-US" sz="2000" dirty="0" smtClean="0"/>
              <a:t>representatives agree the </a:t>
            </a:r>
            <a:r>
              <a:rPr lang="en-US" sz="2000" dirty="0"/>
              <a:t>five categories of misuse of discretion and related examples (320.3) provide useful guidance to PAIBs?</a:t>
            </a:r>
          </a:p>
          <a:p>
            <a:pPr lvl="0"/>
            <a:r>
              <a:rPr lang="en-US" sz="2000" dirty="0"/>
              <a:t>Do </a:t>
            </a:r>
            <a:r>
              <a:rPr lang="en-US" sz="2000" dirty="0" smtClean="0"/>
              <a:t>representatives </a:t>
            </a:r>
            <a:r>
              <a:rPr lang="en-US" sz="2000" dirty="0"/>
              <a:t>agree that the proposed approach to materiality and to the guidance relating to disassociation (paragraphs 320.6-320.8) is appropriate and helpful?</a:t>
            </a:r>
          </a:p>
          <a:p>
            <a:pPr lvl="0"/>
            <a:r>
              <a:rPr lang="en-US" sz="2000" dirty="0"/>
              <a:t>Do </a:t>
            </a:r>
            <a:r>
              <a:rPr lang="en-US" sz="2000" dirty="0" smtClean="0"/>
              <a:t>representatives </a:t>
            </a:r>
            <a:r>
              <a:rPr lang="en-US" sz="2000" dirty="0"/>
              <a:t>agree that materiality is implicit within the term “misleading”?</a:t>
            </a:r>
          </a:p>
          <a:p>
            <a:r>
              <a:rPr lang="en-US" sz="2000" dirty="0"/>
              <a:t>Is the degree of prescription in the proposed revised Section 320 appropriate?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320: Matters for Consideration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35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Users requested more guidance on Pressure.</a:t>
            </a:r>
          </a:p>
          <a:p>
            <a:r>
              <a:rPr lang="en-US" dirty="0" smtClean="0"/>
              <a:t>Section addresses pressure that could create threats to compliance with the fundamental principles.</a:t>
            </a:r>
          </a:p>
          <a:p>
            <a:r>
              <a:rPr lang="en-US" dirty="0" smtClean="0"/>
              <a:t>Two requirements:</a:t>
            </a:r>
          </a:p>
          <a:p>
            <a:pPr lvl="1"/>
            <a:r>
              <a:rPr lang="en-US" dirty="0" smtClean="0"/>
              <a:t>PAIB shall not allow pressure to result in breach of fundamental principles.</a:t>
            </a:r>
          </a:p>
          <a:p>
            <a:pPr lvl="1"/>
            <a:r>
              <a:rPr lang="en-US" dirty="0" smtClean="0"/>
              <a:t>PAIB shall not place pressure on others.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Section on Pressure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94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370.5 provides factors a PAIB may consider in determining whether pressure could lead to a breach.</a:t>
            </a:r>
          </a:p>
          <a:p>
            <a:r>
              <a:rPr lang="en-US" dirty="0" smtClean="0"/>
              <a:t>370.6 provides actions a PAIB may consider if PAIB determines the pressure could lead to a breach.</a:t>
            </a:r>
          </a:p>
          <a:p>
            <a:r>
              <a:rPr lang="en-US" dirty="0" smtClean="0"/>
              <a:t>The factors and actions may overlap, e.g. constructive challenge.</a:t>
            </a:r>
          </a:p>
          <a:p>
            <a:r>
              <a:rPr lang="en-US" dirty="0" smtClean="0"/>
              <a:t>Board proposes a requirement  to decline or discontinue activity, when pressure cannot be alleviated.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Pressure: Practical Guidance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339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IESBA_Powerpoint_template_GREEN RIBBON_WIDESCREEN</Template>
  <TotalTime>825</TotalTime>
  <Words>627</Words>
  <Application>Microsoft Office PowerPoint</Application>
  <PresentationFormat>On-screen Show (16:9)</PresentationFormat>
  <Paragraphs>76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ＭＳ Ｐゴシック</vt:lpstr>
      <vt:lpstr>ＭＳ Ｐゴシック</vt:lpstr>
      <vt:lpstr>Arial</vt:lpstr>
      <vt:lpstr>Bauer Bodoni Std</vt:lpstr>
      <vt:lpstr>Calibri</vt:lpstr>
      <vt:lpstr>ヒラギノ角ゴ Pro W3</vt:lpstr>
      <vt:lpstr>IESBA_Powerpoint_template_GREEN RIBBON_WIDESCREEN</vt:lpstr>
      <vt:lpstr>Review of Part C  </vt:lpstr>
      <vt:lpstr>Background</vt:lpstr>
      <vt:lpstr>Changes from extant Code</vt:lpstr>
      <vt:lpstr>Meaning of fair and honest manner</vt:lpstr>
      <vt:lpstr>Misuse of discretion</vt:lpstr>
      <vt:lpstr>Changes from extant Code</vt:lpstr>
      <vt:lpstr>Section 320: Matters for Consideration</vt:lpstr>
      <vt:lpstr>New Section on Pressure</vt:lpstr>
      <vt:lpstr>Pressure: Practical Guidance</vt:lpstr>
      <vt:lpstr>Pressure: Language of threats and safeguards</vt:lpstr>
      <vt:lpstr>Pressure: Matters for Consideration</vt:lpstr>
      <vt:lpstr>Phase 2: Inducements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Chris Jackson</dc:creator>
  <cp:lastModifiedBy>Asteway Tilahun</cp:lastModifiedBy>
  <cp:revision>48</cp:revision>
  <cp:lastPrinted>2014-03-05T15:57:12Z</cp:lastPrinted>
  <dcterms:created xsi:type="dcterms:W3CDTF">2014-03-04T20:18:41Z</dcterms:created>
  <dcterms:modified xsi:type="dcterms:W3CDTF">2014-09-10T17:46:26Z</dcterms:modified>
</cp:coreProperties>
</file>