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2"/>
  </p:notesMasterIdLst>
  <p:handoutMasterIdLst>
    <p:handoutMasterId r:id="rId13"/>
  </p:handoutMasterIdLst>
  <p:sldIdLst>
    <p:sldId id="267" r:id="rId2"/>
    <p:sldId id="284" r:id="rId3"/>
    <p:sldId id="298" r:id="rId4"/>
    <p:sldId id="299" r:id="rId5"/>
    <p:sldId id="300" r:id="rId6"/>
    <p:sldId id="301" r:id="rId7"/>
    <p:sldId id="302" r:id="rId8"/>
    <p:sldId id="303" r:id="rId9"/>
    <p:sldId id="283" r:id="rId10"/>
    <p:sldId id="276" r:id="rId11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 varScale="1">
        <p:scale>
          <a:sx n="148" d="100"/>
          <a:sy n="148" d="100"/>
        </p:scale>
        <p:origin x="-636" y="-9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766ACD0-AF1F-41D1-A82B-34523FC7DF7A}" type="datetimeFigureOut">
              <a:rPr lang="en-US" smtClean="0"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4AA7A3-907C-4E5A-BE29-124E698EC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1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46200"/>
            <a:ext cx="4152900" cy="3062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346200"/>
            <a:ext cx="4152900" cy="3062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3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</a:t>
            </a:r>
            <a:r>
              <a:rPr lang="en-US" sz="2200" dirty="0" smtClean="0">
                <a:latin typeface="Arial" charset="0"/>
              </a:rPr>
              <a:t>Task Force </a:t>
            </a:r>
            <a:r>
              <a:rPr lang="en-US" sz="2200" dirty="0" smtClean="0">
                <a:latin typeface="Arial" charset="0"/>
              </a:rPr>
              <a:t>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September10, </a:t>
            </a:r>
            <a:r>
              <a:rPr lang="en-US" sz="1800" dirty="0" smtClean="0">
                <a:latin typeface="Arial" charset="0"/>
              </a:rPr>
              <a:t>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4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Prior years 		– Concerns expressed</a:t>
            </a:r>
          </a:p>
          <a:p>
            <a:r>
              <a:rPr lang="en-US" sz="2800" dirty="0"/>
              <a:t>March 2014		– CAG input</a:t>
            </a:r>
          </a:p>
          <a:p>
            <a:r>
              <a:rPr lang="en-US" sz="2800" dirty="0"/>
              <a:t>April 2014		– Final Recommendations</a:t>
            </a:r>
          </a:p>
          <a:p>
            <a:pPr marL="3657600" lvl="8" indent="0">
              <a:buNone/>
            </a:pPr>
            <a:r>
              <a:rPr lang="en-US" sz="2800" dirty="0">
                <a:solidFill>
                  <a:schemeClr val="tx2">
                    <a:lumMod val="65000"/>
                    <a:lumOff val="35000"/>
                  </a:schemeClr>
                </a:solidFill>
                <a:ea typeface="ＭＳ Ｐゴシック" charset="0"/>
                <a:cs typeface="ＭＳ Ｐゴシック" charset="0"/>
              </a:rPr>
              <a:t>– Project proposal</a:t>
            </a:r>
          </a:p>
          <a:p>
            <a:r>
              <a:rPr lang="en-US" sz="2800" dirty="0"/>
              <a:t>October 2014		– Consultation Paper</a:t>
            </a:r>
          </a:p>
          <a:p>
            <a:r>
              <a:rPr lang="en-US" sz="2800" dirty="0"/>
              <a:t>October 2015		– Exposure Draft</a:t>
            </a:r>
          </a:p>
          <a:p>
            <a:pPr marL="3657600" lvl="8" indent="0">
              <a:buNone/>
            </a:pPr>
            <a:endParaRPr lang="en-US" sz="28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71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Consultation Paper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Restructuring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of Language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Re-organization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Responsibility</a:t>
            </a:r>
          </a:p>
          <a:p>
            <a:pPr marL="0" indent="0">
              <a:buNone/>
            </a:pPr>
            <a:r>
              <a:rPr lang="en-US" dirty="0" smtClean="0"/>
              <a:t>7. Electronic</a:t>
            </a:r>
            <a:r>
              <a:rPr lang="en-US" dirty="0" smtClean="0"/>
              <a:t> Code</a:t>
            </a:r>
          </a:p>
          <a:p>
            <a:pPr marL="0" indent="0">
              <a:buNone/>
            </a:pPr>
            <a:r>
              <a:rPr lang="en-US" dirty="0" smtClean="0"/>
              <a:t>8. Illustrative </a:t>
            </a:r>
            <a:r>
              <a:rPr lang="en-US" dirty="0" smtClean="0"/>
              <a:t>examples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9. </a:t>
            </a:r>
            <a:r>
              <a:rPr lang="en-US" dirty="0" smtClean="0"/>
              <a:t>Table of Concordance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3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Introduction</a:t>
            </a:r>
          </a:p>
          <a:p>
            <a:pPr lvl="1"/>
            <a:r>
              <a:rPr lang="en-US" dirty="0" smtClean="0"/>
              <a:t>Purpose of the project: improve usability of the Code</a:t>
            </a:r>
          </a:p>
          <a:p>
            <a:r>
              <a:rPr lang="en-US" sz="2800" dirty="0" smtClean="0"/>
              <a:t>Background</a:t>
            </a:r>
          </a:p>
          <a:p>
            <a:pPr lvl="1"/>
            <a:r>
              <a:rPr lang="en-US" dirty="0" smtClean="0"/>
              <a:t>Basis for the proposals</a:t>
            </a:r>
          </a:p>
          <a:p>
            <a:r>
              <a:rPr lang="en-US" sz="2800" dirty="0" smtClean="0"/>
              <a:t>Restructuring</a:t>
            </a:r>
          </a:p>
          <a:p>
            <a:pPr lvl="1"/>
            <a:r>
              <a:rPr lang="en-US" dirty="0" smtClean="0"/>
              <a:t>Purpose / Requirements / Explanatory material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4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Use of language</a:t>
            </a:r>
          </a:p>
          <a:p>
            <a:pPr lvl="1"/>
            <a:r>
              <a:rPr lang="en-US" dirty="0"/>
              <a:t>Make Code easier to understand, where possible</a:t>
            </a:r>
          </a:p>
          <a:p>
            <a:r>
              <a:rPr lang="en-US" sz="2800" dirty="0"/>
              <a:t>Re-organization of the Code</a:t>
            </a:r>
          </a:p>
          <a:p>
            <a:pPr lvl="1"/>
            <a:r>
              <a:rPr lang="en-US" dirty="0" smtClean="0"/>
              <a:t>Re-numbering</a:t>
            </a:r>
            <a:r>
              <a:rPr lang="en-US" dirty="0"/>
              <a:t>, re-ordering, clarifying linkage of independence to objectivity; Independence to remain integral to Code.</a:t>
            </a:r>
          </a:p>
          <a:p>
            <a:r>
              <a:rPr lang="en-US" sz="2800" dirty="0" smtClean="0"/>
              <a:t>Identification of Responsibility</a:t>
            </a:r>
            <a:endParaRPr lang="en-US" sz="2800" dirty="0"/>
          </a:p>
          <a:p>
            <a:pPr lvl="1"/>
            <a:r>
              <a:rPr lang="en-US" dirty="0"/>
              <a:t>Clarification; firm policies; no change in meaning</a:t>
            </a:r>
          </a:p>
          <a:p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9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Electronic</a:t>
            </a:r>
            <a:r>
              <a:rPr lang="en-US" sz="2800" dirty="0"/>
              <a:t> </a:t>
            </a:r>
            <a:r>
              <a:rPr lang="en-US" sz="2800" dirty="0" smtClean="0"/>
              <a:t>Code</a:t>
            </a:r>
            <a:endParaRPr lang="en-US" sz="2800" dirty="0"/>
          </a:p>
          <a:p>
            <a:pPr lvl="1"/>
            <a:r>
              <a:rPr lang="en-US" dirty="0"/>
              <a:t>Improved navigability / filtering / linkages</a:t>
            </a:r>
          </a:p>
          <a:p>
            <a:r>
              <a:rPr lang="en-US" sz="2800" dirty="0" smtClean="0"/>
              <a:t>Examples </a:t>
            </a:r>
            <a:r>
              <a:rPr lang="en-US" sz="2800" dirty="0" smtClean="0"/>
              <a:t>of restructured Code</a:t>
            </a:r>
          </a:p>
          <a:p>
            <a:pPr lvl="1"/>
            <a:r>
              <a:rPr lang="en-US" dirty="0" smtClean="0"/>
              <a:t>From Part </a:t>
            </a:r>
            <a:r>
              <a:rPr lang="en-US" dirty="0" smtClean="0"/>
              <a:t>A (100; 120)</a:t>
            </a:r>
          </a:p>
          <a:p>
            <a:pPr lvl="1"/>
            <a:r>
              <a:rPr lang="en-US" dirty="0" smtClean="0"/>
              <a:t>From Part B</a:t>
            </a:r>
            <a:r>
              <a:rPr lang="en-US" dirty="0"/>
              <a:t> </a:t>
            </a:r>
            <a:r>
              <a:rPr lang="en-US" dirty="0" smtClean="0"/>
              <a:t>(200; 210; 280)</a:t>
            </a:r>
            <a:endParaRPr lang="en-US" dirty="0" smtClean="0"/>
          </a:p>
          <a:p>
            <a:pPr lvl="1"/>
            <a:r>
              <a:rPr lang="en-US" dirty="0" smtClean="0"/>
              <a:t>From Part </a:t>
            </a:r>
            <a:r>
              <a:rPr lang="en-US" dirty="0" smtClean="0"/>
              <a:t>B (</a:t>
            </a:r>
            <a:r>
              <a:rPr lang="en-US" dirty="0" smtClean="0"/>
              <a:t>290 – Approach; Business Relationships; Valuations)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200400"/>
          </a:xfrm>
        </p:spPr>
        <p:txBody>
          <a:bodyPr/>
          <a:lstStyle/>
          <a:p>
            <a:r>
              <a:rPr lang="en-US" sz="2800" dirty="0" smtClean="0"/>
              <a:t>Foreword will provide an overview</a:t>
            </a:r>
          </a:p>
          <a:p>
            <a:r>
              <a:rPr lang="en-US" sz="2800" dirty="0" smtClean="0"/>
              <a:t>For all sections</a:t>
            </a:r>
          </a:p>
          <a:p>
            <a:pPr lvl="1"/>
            <a:r>
              <a:rPr lang="en-US" sz="2800" dirty="0" smtClean="0"/>
              <a:t>Purpose, requirements, explanatory material </a:t>
            </a:r>
          </a:p>
          <a:p>
            <a:pPr lvl="1"/>
            <a:r>
              <a:rPr lang="en-US" sz="2800" dirty="0" smtClean="0"/>
              <a:t>Clear language, defined terms identified</a:t>
            </a:r>
          </a:p>
          <a:p>
            <a:r>
              <a:rPr lang="en-US" sz="2800" dirty="0" smtClean="0"/>
              <a:t>s.300 </a:t>
            </a:r>
            <a:r>
              <a:rPr lang="en-US" sz="2800" dirty="0" smtClean="0"/>
              <a:t>introduces networks and network firms</a:t>
            </a:r>
          </a:p>
          <a:p>
            <a:r>
              <a:rPr lang="en-US" sz="2800" dirty="0" smtClean="0"/>
              <a:t>300.200-203 </a:t>
            </a:r>
            <a:r>
              <a:rPr lang="en-US" sz="2800" dirty="0" smtClean="0"/>
              <a:t>identify responsibility for firms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CP – Illustrative Examples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65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Oct'14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approve CP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Jan'15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continue review of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Mar'15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CAG – CP responses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Apr'15 – IESBA – CP responses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91000" cy="3070225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Jun-Jul'15 – IESBA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Sep'15 – CAG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Oct'15 – IESBA – approve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Early 2017 – Finalize and issue a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Jan'18 – Code effective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9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Any </a:t>
            </a:r>
            <a:r>
              <a:rPr lang="en-US" sz="2800" dirty="0" smtClean="0">
                <a:solidFill>
                  <a:schemeClr val="tx1"/>
                </a:solidFill>
              </a:rPr>
              <a:t>Comments </a:t>
            </a:r>
            <a:r>
              <a:rPr lang="en-US" sz="2800" dirty="0" smtClean="0">
                <a:solidFill>
                  <a:schemeClr val="tx1"/>
                </a:solidFill>
              </a:rPr>
              <a:t>or Questions ?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Matters for IESBA CAG Consideration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275</Words>
  <Application>Microsoft Office PowerPoint</Application>
  <PresentationFormat>On-screen Show (16:9)</PresentationFormat>
  <Paragraphs>68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IESBA_Powerpoint_template_GREEN RIBBON_WIDESCREEN</vt:lpstr>
      <vt:lpstr>Structure of the Code</vt:lpstr>
      <vt:lpstr>Background</vt:lpstr>
      <vt:lpstr>Consultation Paper</vt:lpstr>
      <vt:lpstr>Consultation Paper</vt:lpstr>
      <vt:lpstr>Consultation Paper</vt:lpstr>
      <vt:lpstr>Consultation Paper</vt:lpstr>
      <vt:lpstr>CP – Illustrative Examples </vt:lpstr>
      <vt:lpstr>Forward timeline (tentative) </vt:lpstr>
      <vt:lpstr>Matters for IESBA CAG Consideration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Chris Jackson</cp:lastModifiedBy>
  <cp:revision>28</cp:revision>
  <cp:lastPrinted>2014-09-02T20:32:19Z</cp:lastPrinted>
  <dcterms:created xsi:type="dcterms:W3CDTF">2014-03-04T17:37:15Z</dcterms:created>
  <dcterms:modified xsi:type="dcterms:W3CDTF">2014-09-02T20:33:14Z</dcterms:modified>
</cp:coreProperties>
</file>