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267" r:id="rId2"/>
    <p:sldId id="313" r:id="rId3"/>
    <p:sldId id="306" r:id="rId4"/>
    <p:sldId id="311" r:id="rId5"/>
    <p:sldId id="312" r:id="rId6"/>
    <p:sldId id="300" r:id="rId7"/>
    <p:sldId id="307" r:id="rId8"/>
    <p:sldId id="308" r:id="rId9"/>
    <p:sldId id="310" r:id="rId10"/>
    <p:sldId id="309" r:id="rId11"/>
    <p:sldId id="304" r:id="rId12"/>
    <p:sldId id="276" r:id="rId13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 varScale="1">
        <p:scale>
          <a:sx n="87" d="100"/>
          <a:sy n="87" d="100"/>
        </p:scale>
        <p:origin x="758" y="5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28815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46325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17528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4126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64858" y="37909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267200" y="1563566"/>
            <a:ext cx="4648200" cy="381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Emerging Issues </a:t>
            </a: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Gaa, </a:t>
            </a:r>
            <a:r>
              <a:rPr lang="en-US" sz="1800" dirty="0" smtClean="0">
                <a:latin typeface="Arial" charset="0"/>
              </a:rPr>
              <a:t>Member – Emerging Issues and Outreach Committee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</a:t>
            </a:r>
            <a:r>
              <a:rPr lang="en-US" sz="1800" dirty="0">
                <a:latin typeface="Arial" charset="0"/>
              </a:rPr>
              <a:t>9</a:t>
            </a:r>
            <a:r>
              <a:rPr lang="en-US" sz="1800" dirty="0" smtClean="0">
                <a:latin typeface="Arial" charset="0"/>
              </a:rPr>
              <a:t>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86800" cy="3276600"/>
          </a:xfrm>
        </p:spPr>
        <p:txBody>
          <a:bodyPr/>
          <a:lstStyle/>
          <a:p>
            <a:r>
              <a:rPr lang="en-US" dirty="0" smtClean="0"/>
              <a:t>Trend </a:t>
            </a:r>
            <a:r>
              <a:rPr lang="en-US" dirty="0"/>
              <a:t>in audit quality is </a:t>
            </a:r>
            <a:r>
              <a:rPr lang="en-US" dirty="0" smtClean="0"/>
              <a:t>positive</a:t>
            </a:r>
          </a:p>
          <a:p>
            <a:pPr>
              <a:spcBef>
                <a:spcPts val="1200"/>
              </a:spcBef>
            </a:pPr>
            <a:r>
              <a:rPr lang="en-US" dirty="0"/>
              <a:t>Canadian firms </a:t>
            </a:r>
            <a:r>
              <a:rPr lang="en-US" dirty="0" smtClean="0"/>
              <a:t>taking </a:t>
            </a:r>
            <a:r>
              <a:rPr lang="en-US" dirty="0"/>
              <a:t>challenge to improve audit quality </a:t>
            </a:r>
            <a:r>
              <a:rPr lang="en-US" dirty="0" smtClean="0"/>
              <a:t>seriously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Improvements </a:t>
            </a:r>
            <a:r>
              <a:rPr lang="en-US" dirty="0" smtClean="0"/>
              <a:t>mainly </a:t>
            </a:r>
            <a:r>
              <a:rPr lang="en-US" dirty="0"/>
              <a:t>due to action </a:t>
            </a:r>
            <a:r>
              <a:rPr lang="en-US" dirty="0" smtClean="0"/>
              <a:t>plans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No access </a:t>
            </a:r>
            <a:r>
              <a:rPr lang="en-US" dirty="0"/>
              <a:t>to audit work done in foreign </a:t>
            </a:r>
            <a:r>
              <a:rPr lang="en-US" dirty="0" smtClean="0"/>
              <a:t>jurisdictions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Recent Audit Inspection Reports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Canadian </a:t>
            </a:r>
            <a:r>
              <a:rPr lang="en-US" dirty="0"/>
              <a:t>Public Accountability Board </a:t>
            </a:r>
          </a:p>
        </p:txBody>
      </p:sp>
    </p:spTree>
    <p:extLst>
      <p:ext uri="{BB962C8B-B14F-4D97-AF65-F5344CB8AC3E}">
        <p14:creationId xmlns:p14="http://schemas.microsoft.com/office/powerpoint/2010/main" val="30159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763000" cy="3276600"/>
          </a:xfrm>
        </p:spPr>
        <p:txBody>
          <a:bodyPr/>
          <a:lstStyle/>
          <a:p>
            <a:r>
              <a:rPr lang="en-US" dirty="0"/>
              <a:t>Big Data / Data Analytics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Availability </a:t>
            </a:r>
            <a:r>
              <a:rPr lang="en-US" dirty="0"/>
              <a:t>of </a:t>
            </a:r>
            <a:r>
              <a:rPr lang="en-US" dirty="0" smtClean="0"/>
              <a:t>data and science </a:t>
            </a:r>
            <a:r>
              <a:rPr lang="en-US" dirty="0"/>
              <a:t>of examining this </a:t>
            </a:r>
            <a:r>
              <a:rPr lang="en-US" dirty="0" smtClean="0"/>
              <a:t>data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Firms moving quickly into this – auditing and consulting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Could </a:t>
            </a:r>
            <a:r>
              <a:rPr lang="en-US" dirty="0"/>
              <a:t>change the way </a:t>
            </a:r>
            <a:r>
              <a:rPr lang="en-US" dirty="0" smtClean="0"/>
              <a:t>audits performed (internal and external)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Ethical and </a:t>
            </a:r>
            <a:r>
              <a:rPr lang="en-US" dirty="0"/>
              <a:t>i</a:t>
            </a:r>
            <a:r>
              <a:rPr lang="en-US" dirty="0" smtClean="0"/>
              <a:t>ndependence issues – e.g., self-review threats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European </a:t>
            </a:r>
            <a:r>
              <a:rPr lang="en-US" dirty="0"/>
              <a:t>Union (EU) Audit Reform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8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763000" cy="3276600"/>
          </a:xfrm>
        </p:spPr>
        <p:txBody>
          <a:bodyPr/>
          <a:lstStyle/>
          <a:p>
            <a:r>
              <a:rPr lang="en-US" dirty="0" smtClean="0"/>
              <a:t>To consider fixed agenda, starting with Oct 2014 IESBA meeting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Presentation on potential emerging issues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Update on developments in key jurisdictions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Update on global adoption of the Code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Strategy for </a:t>
            </a:r>
            <a:r>
              <a:rPr lang="en-US" dirty="0" smtClean="0"/>
              <a:t>outreach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763000" cy="3276600"/>
          </a:xfrm>
        </p:spPr>
        <p:txBody>
          <a:bodyPr/>
          <a:lstStyle/>
          <a:p>
            <a:r>
              <a:rPr lang="en-US" sz="2200" dirty="0"/>
              <a:t>SWP 2014-18 commitment to formalize monitoring of adoption</a:t>
            </a:r>
          </a:p>
          <a:p>
            <a:r>
              <a:rPr lang="en-US" sz="2200" dirty="0" smtClean="0"/>
              <a:t>Data </a:t>
            </a:r>
            <a:r>
              <a:rPr lang="en-US" sz="2200" dirty="0" smtClean="0"/>
              <a:t>as of March 2014</a:t>
            </a:r>
          </a:p>
          <a:p>
            <a:r>
              <a:rPr lang="en-US" sz="2200" dirty="0"/>
              <a:t>Information to be made available on IESBA website</a:t>
            </a:r>
          </a:p>
          <a:p>
            <a:r>
              <a:rPr lang="en-US" sz="2200" dirty="0" smtClean="0"/>
              <a:t>IESBA </a:t>
            </a:r>
            <a:r>
              <a:rPr lang="en-US" sz="2200" dirty="0" smtClean="0"/>
              <a:t>noted:</a:t>
            </a:r>
          </a:p>
          <a:p>
            <a:pPr lvl="1"/>
            <a:r>
              <a:rPr lang="en-US" sz="1700" dirty="0" smtClean="0"/>
              <a:t>Regular updates useful</a:t>
            </a:r>
          </a:p>
          <a:p>
            <a:pPr lvl="1"/>
            <a:r>
              <a:rPr lang="en-US" sz="1700" dirty="0" smtClean="0"/>
              <a:t>Helpful </a:t>
            </a:r>
            <a:r>
              <a:rPr lang="en-US" sz="1700" dirty="0"/>
              <a:t>to understand how jurisdictions have adopted </a:t>
            </a:r>
            <a:endParaRPr lang="en-US" sz="1700" dirty="0" smtClean="0"/>
          </a:p>
          <a:p>
            <a:pPr lvl="1"/>
            <a:r>
              <a:rPr lang="en-US" sz="1700" dirty="0" smtClean="0"/>
              <a:t>Beneficial </a:t>
            </a:r>
            <a:r>
              <a:rPr lang="en-US" sz="1700" dirty="0"/>
              <a:t>to </a:t>
            </a:r>
            <a:r>
              <a:rPr lang="en-US" sz="1700" dirty="0" smtClean="0"/>
              <a:t>have </a:t>
            </a:r>
            <a:r>
              <a:rPr lang="en-US" sz="1700" dirty="0"/>
              <a:t>more granular </a:t>
            </a:r>
            <a:r>
              <a:rPr lang="en-US" sz="1700" dirty="0" smtClean="0"/>
              <a:t>data</a:t>
            </a:r>
          </a:p>
          <a:p>
            <a:pPr lvl="1"/>
            <a:r>
              <a:rPr lang="en-US" sz="1700" dirty="0" smtClean="0"/>
              <a:t>Responsibility </a:t>
            </a:r>
            <a:r>
              <a:rPr lang="en-US" sz="1700" dirty="0"/>
              <a:t>for overseeing </a:t>
            </a:r>
            <a:r>
              <a:rPr lang="en-US" sz="1700" dirty="0" smtClean="0"/>
              <a:t>adoption</a:t>
            </a:r>
            <a:r>
              <a:rPr lang="en-US" sz="1700" dirty="0" smtClean="0"/>
              <a:t>?</a:t>
            </a:r>
            <a:endParaRPr lang="en-US" sz="17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Status of Global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Adoption of IESBA Code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7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Adopted (84)</a:t>
            </a:r>
            <a:r>
              <a:rPr lang="en-US" baseline="30000" dirty="0" smtClean="0">
                <a:latin typeface="Arial" charset="0"/>
              </a:rPr>
              <a:t>#</a:t>
            </a:r>
            <a:endParaRPr lang="en-US" baseline="30000" dirty="0">
              <a:latin typeface="Arial" charset="0"/>
            </a:endParaRP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/>
          </p:nvPr>
        </p:nvGraphicFramePr>
        <p:xfrm>
          <a:off x="231648" y="1276350"/>
          <a:ext cx="8686800" cy="2804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236"/>
                <a:gridCol w="6890564"/>
              </a:tblGrid>
              <a:tr h="851905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Europe (30)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Azerbaijan, Albania, Bosnia and Herzegovina, Bulgaria, Croatia, Cyprus, Czech Republic, Denmark, Estonia, Finland, Georgia, Hungary, Iceland, </a:t>
                      </a:r>
                      <a:r>
                        <a:rPr lang="en-US" sz="1300" b="0" i="1" dirty="0" smtClean="0">
                          <a:solidFill>
                            <a:schemeClr val="tx1"/>
                          </a:solidFill>
                        </a:rPr>
                        <a:t>Ireland,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en-US" sz="1300" b="0" baseline="3000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†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 Kosovo, Latvia, Lithuania, Luxembourg, Macedonia, </a:t>
                      </a:r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Moldova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, Montenegro, </a:t>
                      </a:r>
                      <a:r>
                        <a:rPr lang="en-US" sz="1300" b="0" i="1" dirty="0" smtClean="0">
                          <a:solidFill>
                            <a:schemeClr val="tx1"/>
                          </a:solidFill>
                        </a:rPr>
                        <a:t>Poland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,* Romania, Serbia, Slovakia, Slovenia, Sweden, Turkey,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UK,</a:t>
                      </a:r>
                      <a:r>
                        <a:rPr lang="en-US" sz="1300" b="0" baseline="3000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†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Ukraine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07159">
                <a:tc>
                  <a:txBody>
                    <a:bodyPr/>
                    <a:lstStyle/>
                    <a:p>
                      <a:r>
                        <a:rPr lang="en-US" sz="1300" b="1" dirty="0" smtClean="0"/>
                        <a:t>Americas (14)</a:t>
                      </a:r>
                      <a:endParaRPr lang="en-US" sz="13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/>
                        <a:t>Barbados, Bolivia, Brazil, Cayman Islands, Chile, Colombia, El Salvador, Guatemala, Guyana, Mexico, Panama, Peru, Trinidad and Tobago, Uruguay</a:t>
                      </a:r>
                      <a:endParaRPr lang="en-US" sz="13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60961">
                <a:tc>
                  <a:txBody>
                    <a:bodyPr/>
                    <a:lstStyle/>
                    <a:p>
                      <a:r>
                        <a:rPr lang="en-US" sz="1300" b="1" dirty="0" smtClean="0"/>
                        <a:t>Asia / Oceania (18)</a:t>
                      </a:r>
                      <a:endParaRPr lang="en-US" sz="130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/>
                        <a:t>Australia, </a:t>
                      </a:r>
                      <a:r>
                        <a:rPr lang="en-US" sz="1300" i="1" dirty="0" smtClean="0"/>
                        <a:t>Bangladesh</a:t>
                      </a:r>
                      <a:r>
                        <a:rPr lang="en-US" sz="1300" dirty="0" smtClean="0"/>
                        <a:t>,* Brunei Darussalam, Cambodia, Fiji, Hong Kong SAR, Japan, Kazakhstan,  Kyrgyzstan, Malaysia, Mongolia, Nepal, New Zealand, Philippines, Russian Federation, South Korea, </a:t>
                      </a:r>
                      <a:r>
                        <a:rPr lang="en-US" sz="1300" i="1" dirty="0" smtClean="0"/>
                        <a:t>Sri Lanka</a:t>
                      </a:r>
                      <a:r>
                        <a:rPr lang="en-US" sz="1300" dirty="0" smtClean="0"/>
                        <a:t>,* Uzbekistan</a:t>
                      </a:r>
                      <a:endParaRPr lang="en-US" sz="13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27418">
                <a:tc>
                  <a:txBody>
                    <a:bodyPr/>
                    <a:lstStyle/>
                    <a:p>
                      <a:r>
                        <a:rPr lang="en-US" sz="1300" b="1" dirty="0" smtClean="0"/>
                        <a:t>Africa / Middle East (22)</a:t>
                      </a:r>
                      <a:endParaRPr lang="en-US" sz="13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/>
                        <a:t>Benin, Botswana, Côte d’Ivoire, Ghana, Jordan, Kuwait, Lesotho, Kenya, Madagascar, Malawi, Mauritius, Namibia, Palestine,  Rwanda, Senegal, Sierra Leone, </a:t>
                      </a:r>
                      <a:r>
                        <a:rPr lang="en-US" sz="1300" i="1" dirty="0" smtClean="0"/>
                        <a:t>South Africa</a:t>
                      </a:r>
                      <a:r>
                        <a:rPr lang="en-US" sz="1300" dirty="0" smtClean="0"/>
                        <a:t>,* Swaziland, Tanzania, Uganda, Zambia, Zimbabwe</a:t>
                      </a:r>
                      <a:endParaRPr lang="en-US" sz="13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228600" y="4019550"/>
            <a:ext cx="87660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aseline="30000" dirty="0" smtClean="0"/>
              <a:t>#</a:t>
            </a:r>
            <a:r>
              <a:rPr lang="en-US" sz="1100" dirty="0"/>
              <a:t> </a:t>
            </a:r>
            <a:r>
              <a:rPr lang="en-US" sz="1100" dirty="0" smtClean="0"/>
              <a:t>Parts </a:t>
            </a:r>
            <a:r>
              <a:rPr lang="en-US" sz="1100" dirty="0"/>
              <a:t>A, B and C of the 2009 Code, effective January 1, 2011</a:t>
            </a:r>
            <a:endParaRPr lang="en-US" sz="1100" dirty="0" smtClean="0"/>
          </a:p>
          <a:p>
            <a:r>
              <a:rPr lang="en-US" sz="1100" dirty="0" smtClean="0"/>
              <a:t>* Country has more than one professional body at different stages of convergence</a:t>
            </a:r>
          </a:p>
          <a:p>
            <a:r>
              <a:rPr lang="en-US" sz="1100" baseline="30000" dirty="0">
                <a:cs typeface="Arial"/>
              </a:rPr>
              <a:t>†</a:t>
            </a:r>
            <a:r>
              <a:rPr lang="en-US" sz="1100" dirty="0" smtClean="0"/>
              <a:t> UK/Ireland audits subject to </a:t>
            </a:r>
            <a:r>
              <a:rPr lang="en-US" sz="1100" dirty="0"/>
              <a:t>UK </a:t>
            </a:r>
            <a:r>
              <a:rPr lang="en-US" sz="1100" dirty="0" smtClean="0"/>
              <a:t>FRC’s independence requirements, compliance with which will ensure compliance with IESBA Code</a:t>
            </a:r>
            <a:endParaRPr lang="en-US" sz="11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Example of Tracking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24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G20 Countries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027588"/>
              </p:ext>
            </p:extLst>
          </p:nvPr>
        </p:nvGraphicFramePr>
        <p:xfrm>
          <a:off x="5316760" y="1353258"/>
          <a:ext cx="3378670" cy="3024000"/>
        </p:xfrm>
        <a:graphic>
          <a:graphicData uri="http://schemas.openxmlformats.org/drawingml/2006/table">
            <a:tbl>
              <a:tblPr firstRow="1" bandRow="1"/>
              <a:tblGrid>
                <a:gridCol w="590911"/>
                <a:gridCol w="2787759"/>
              </a:tblGrid>
              <a:tr h="432000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Converging (4)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Canada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Indonesia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Germany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USA (Unlisted entities)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Committed to adopt</a:t>
                      </a:r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(1)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India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487579"/>
              </p:ext>
            </p:extLst>
          </p:nvPr>
        </p:nvGraphicFramePr>
        <p:xfrm>
          <a:off x="575107" y="1352550"/>
          <a:ext cx="4454081" cy="3024000"/>
        </p:xfrm>
        <a:graphic>
          <a:graphicData uri="http://schemas.openxmlformats.org/drawingml/2006/table">
            <a:tbl>
              <a:tblPr firstRow="1" bandRow="1"/>
              <a:tblGrid>
                <a:gridCol w="615351"/>
                <a:gridCol w="1328468"/>
                <a:gridCol w="672860"/>
                <a:gridCol w="1837402"/>
              </a:tblGrid>
              <a:tr h="43200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Adopted /</a:t>
                      </a:r>
                      <a:r>
                        <a:rPr lang="en-GB" sz="1600" baseline="0" dirty="0" smtClean="0">
                          <a:latin typeface="+mn-lt"/>
                        </a:rPr>
                        <a:t> Based on (12)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Australia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South Africa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Brazil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/>
                        <a:t>Saudi Arabia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China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South Korea</a:t>
                      </a:r>
                      <a:endParaRPr lang="en-US" sz="1600" dirty="0" smtClean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Italy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Mexico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Japan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Turkey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Russia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/>
                        <a:t>United Kingdom</a:t>
                      </a:r>
                      <a:endParaRPr lang="en-US" sz="16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5" y="2244526"/>
            <a:ext cx="51184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60" y="3115872"/>
            <a:ext cx="537232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89" y="2682160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59" y="1825667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5" y="3559412"/>
            <a:ext cx="51184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88" y="3982120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1813226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2684452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3976996"/>
            <a:ext cx="537232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3551893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2253152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60" y="2259298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59" y="2680859"/>
            <a:ext cx="53723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88" y="3115444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15" y="3160378"/>
            <a:ext cx="537231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45" y="1822226"/>
            <a:ext cx="489584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61" y="3982120"/>
            <a:ext cx="53723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Example of Tracking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1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International </a:t>
            </a:r>
            <a:r>
              <a:rPr lang="en-US" dirty="0"/>
              <a:t>Forum of Independent Audit Regulators (</a:t>
            </a:r>
            <a:r>
              <a:rPr lang="en-US" dirty="0" smtClean="0"/>
              <a:t>IFIAR)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UK </a:t>
            </a:r>
            <a:r>
              <a:rPr lang="en-US" dirty="0"/>
              <a:t>Financial Reporting Council (FRC) 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Canadian </a:t>
            </a:r>
            <a:r>
              <a:rPr lang="en-US" dirty="0"/>
              <a:t>Public Accountability Board (CPAB)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Audit Inspection Reports</a:t>
            </a:r>
          </a:p>
        </p:txBody>
      </p:sp>
    </p:spTree>
    <p:extLst>
      <p:ext uri="{BB962C8B-B14F-4D97-AF65-F5344CB8AC3E}">
        <p14:creationId xmlns:p14="http://schemas.microsoft.com/office/powerpoint/2010/main" val="294148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/>
              <a:t>Report highlights: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For </a:t>
            </a:r>
            <a:r>
              <a:rPr lang="en-US" dirty="0"/>
              <a:t>audits of listed </a:t>
            </a:r>
            <a:r>
              <a:rPr lang="en-US" dirty="0" smtClean="0"/>
              <a:t>PIEs, </a:t>
            </a:r>
            <a:r>
              <a:rPr lang="en-US" dirty="0"/>
              <a:t>SIFIs and </a:t>
            </a:r>
            <a:r>
              <a:rPr lang="en-US" dirty="0" smtClean="0"/>
              <a:t>G-SIBs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Inspections of quality control </a:t>
            </a:r>
            <a:r>
              <a:rPr lang="en-US" dirty="0" smtClean="0"/>
              <a:t>systems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Recurrence </a:t>
            </a:r>
            <a:r>
              <a:rPr lang="en-US" dirty="0"/>
              <a:t>of inspection findings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Matters </a:t>
            </a:r>
            <a:r>
              <a:rPr lang="en-US" dirty="0"/>
              <a:t>p</a:t>
            </a:r>
            <a:r>
              <a:rPr lang="en-US" dirty="0" smtClean="0"/>
              <a:t>ertaining </a:t>
            </a:r>
            <a:r>
              <a:rPr lang="en-US" dirty="0"/>
              <a:t>to </a:t>
            </a:r>
            <a:r>
              <a:rPr lang="en-US" dirty="0" smtClean="0"/>
              <a:t>independence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Need </a:t>
            </a:r>
            <a:r>
              <a:rPr lang="en-US" dirty="0"/>
              <a:t>for </a:t>
            </a:r>
            <a:r>
              <a:rPr lang="en-US" dirty="0" smtClean="0"/>
              <a:t>Board </a:t>
            </a:r>
            <a:r>
              <a:rPr lang="en-US" dirty="0"/>
              <a:t>to work more closely with </a:t>
            </a:r>
            <a:r>
              <a:rPr lang="en-US" dirty="0" smtClean="0"/>
              <a:t>IFIAR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Recent Audit Inspection Reports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International Forum of Independent Audit Regulators </a:t>
            </a:r>
          </a:p>
        </p:txBody>
      </p:sp>
    </p:spTree>
    <p:extLst>
      <p:ext uri="{BB962C8B-B14F-4D97-AF65-F5344CB8AC3E}">
        <p14:creationId xmlns:p14="http://schemas.microsoft.com/office/powerpoint/2010/main" val="40101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86800" cy="3276600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eport highlights: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Improvement </a:t>
            </a:r>
            <a:r>
              <a:rPr lang="en-US" dirty="0"/>
              <a:t>in </a:t>
            </a:r>
            <a:r>
              <a:rPr lang="en-US" dirty="0" smtClean="0"/>
              <a:t>overall </a:t>
            </a:r>
            <a:r>
              <a:rPr lang="en-US" dirty="0"/>
              <a:t>standard of audit </a:t>
            </a:r>
            <a:r>
              <a:rPr lang="en-US" dirty="0" smtClean="0"/>
              <a:t>work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Increase </a:t>
            </a:r>
            <a:r>
              <a:rPr lang="en-US" dirty="0"/>
              <a:t>in </a:t>
            </a:r>
            <a:r>
              <a:rPr lang="en-US" dirty="0" smtClean="0"/>
              <a:t>proportion </a:t>
            </a:r>
            <a:r>
              <a:rPr lang="en-US" dirty="0"/>
              <a:t>of audits of entities outside </a:t>
            </a:r>
            <a:r>
              <a:rPr lang="en-US" dirty="0" smtClean="0"/>
              <a:t>FTSE 350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</a:t>
            </a:r>
            <a:r>
              <a:rPr lang="en-US" dirty="0" smtClean="0"/>
              <a:t>ncreased focus </a:t>
            </a:r>
            <a:r>
              <a:rPr lang="en-US" dirty="0"/>
              <a:t>on professional skepticism and </a:t>
            </a:r>
            <a:r>
              <a:rPr lang="en-US" dirty="0" smtClean="0"/>
              <a:t>effectiveness </a:t>
            </a:r>
            <a:r>
              <a:rPr lang="en-US" dirty="0"/>
              <a:t>of </a:t>
            </a:r>
            <a:r>
              <a:rPr lang="en-US" dirty="0" smtClean="0"/>
              <a:t>independence &amp; ethical </a:t>
            </a:r>
            <a:r>
              <a:rPr lang="en-US" dirty="0"/>
              <a:t>policies and </a:t>
            </a:r>
            <a:r>
              <a:rPr lang="en-US" dirty="0" smtClean="0"/>
              <a:t>procedures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Key </a:t>
            </a:r>
            <a:r>
              <a:rPr lang="en-US" dirty="0"/>
              <a:t>areas requiring </a:t>
            </a:r>
            <a:r>
              <a:rPr lang="en-US" dirty="0" smtClean="0"/>
              <a:t>improvement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Recent Audit Inspection Reports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Financial Reporting </a:t>
            </a:r>
            <a:r>
              <a:rPr lang="en-US" dirty="0" smtClean="0"/>
              <a:t>Council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25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86800" cy="3276600"/>
          </a:xfrm>
        </p:spPr>
        <p:txBody>
          <a:bodyPr/>
          <a:lstStyle/>
          <a:p>
            <a:r>
              <a:rPr lang="en-US" sz="2200" dirty="0" smtClean="0"/>
              <a:t>Matters </a:t>
            </a:r>
            <a:r>
              <a:rPr lang="en-US" sz="2200" dirty="0"/>
              <a:t>p</a:t>
            </a:r>
            <a:r>
              <a:rPr lang="en-US" sz="2200" dirty="0" smtClean="0"/>
              <a:t>ertaining </a:t>
            </a:r>
            <a:r>
              <a:rPr lang="en-US" sz="2200" dirty="0"/>
              <a:t>to </a:t>
            </a:r>
            <a:r>
              <a:rPr lang="en-US" sz="2200" dirty="0" smtClean="0"/>
              <a:t>independence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Nature </a:t>
            </a:r>
            <a:r>
              <a:rPr lang="en-US" sz="1800" dirty="0"/>
              <a:t>and extent of </a:t>
            </a:r>
            <a:r>
              <a:rPr lang="en-US" sz="1800" dirty="0" smtClean="0"/>
              <a:t>issues continues </a:t>
            </a:r>
            <a:r>
              <a:rPr lang="en-US" sz="1800" dirty="0"/>
              <a:t>to </a:t>
            </a:r>
            <a:r>
              <a:rPr lang="en-US" sz="1800" dirty="0" smtClean="0"/>
              <a:t>concern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Audit committees should </a:t>
            </a:r>
            <a:r>
              <a:rPr lang="en-US" sz="1800" dirty="0" smtClean="0"/>
              <a:t>challenge </a:t>
            </a:r>
            <a:r>
              <a:rPr lang="en-US" sz="1800" dirty="0"/>
              <a:t>firms to demonstrate </a:t>
            </a:r>
            <a:r>
              <a:rPr lang="en-US" sz="1800" dirty="0" smtClean="0"/>
              <a:t>independence</a:t>
            </a:r>
          </a:p>
          <a:p>
            <a:r>
              <a:rPr lang="en-US" sz="2200" dirty="0"/>
              <a:t>Matters </a:t>
            </a:r>
            <a:r>
              <a:rPr lang="en-US" sz="2200" dirty="0" smtClean="0"/>
              <a:t>pertaining </a:t>
            </a:r>
            <a:r>
              <a:rPr lang="en-US" sz="2200" dirty="0"/>
              <a:t>to </a:t>
            </a:r>
            <a:r>
              <a:rPr lang="en-US" sz="2200" dirty="0" smtClean="0"/>
              <a:t>Ethics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Targets </a:t>
            </a:r>
            <a:r>
              <a:rPr lang="en-US" sz="1800" dirty="0"/>
              <a:t>for </a:t>
            </a:r>
            <a:r>
              <a:rPr lang="en-US" sz="1800" dirty="0" smtClean="0"/>
              <a:t>cross-selling </a:t>
            </a:r>
            <a:r>
              <a:rPr lang="en-US" sz="1800" dirty="0"/>
              <a:t>of </a:t>
            </a:r>
            <a:r>
              <a:rPr lang="en-US" sz="1800" dirty="0" smtClean="0"/>
              <a:t>NAS </a:t>
            </a:r>
            <a:r>
              <a:rPr lang="en-US" sz="1800" dirty="0"/>
              <a:t>in partner </a:t>
            </a:r>
            <a:r>
              <a:rPr lang="en-US" sz="1800" dirty="0" smtClean="0"/>
              <a:t>appraisal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</a:t>
            </a:r>
            <a:r>
              <a:rPr lang="en-US" sz="1800" dirty="0" smtClean="0"/>
              <a:t>ppropriateness </a:t>
            </a:r>
            <a:r>
              <a:rPr lang="en-US" sz="1800" dirty="0"/>
              <a:t>of contingent fee arrangements for certain tax </a:t>
            </a:r>
            <a:r>
              <a:rPr lang="en-US" sz="1800" dirty="0" smtClean="0"/>
              <a:t>services</a:t>
            </a:r>
            <a:endParaRPr lang="en-US" sz="1800" dirty="0"/>
          </a:p>
          <a:p>
            <a:pPr lvl="1">
              <a:spcBef>
                <a:spcPts val="600"/>
              </a:spcBef>
            </a:pPr>
            <a:r>
              <a:rPr lang="en-US" sz="1800" dirty="0" smtClean="0"/>
              <a:t>Identification and monitoring of KAPs </a:t>
            </a:r>
            <a:r>
              <a:rPr lang="en-US" sz="1800" dirty="0"/>
              <a:t>from other network firms </a:t>
            </a:r>
            <a:r>
              <a:rPr lang="en-US" sz="1800" dirty="0" smtClean="0"/>
              <a:t>involved in audits</a:t>
            </a:r>
            <a:endParaRPr lang="en-US" sz="1800" dirty="0"/>
          </a:p>
          <a:p>
            <a:pPr lvl="1">
              <a:spcBef>
                <a:spcPts val="600"/>
              </a:spcBef>
            </a:pPr>
            <a:r>
              <a:rPr lang="en-US" sz="1800" dirty="0" smtClean="0"/>
              <a:t>Disposal of shareholdings </a:t>
            </a:r>
            <a:r>
              <a:rPr lang="en-US" sz="1800" dirty="0"/>
              <a:t>in audited </a:t>
            </a:r>
            <a:r>
              <a:rPr lang="en-US" sz="1800" dirty="0" smtClean="0"/>
              <a:t>entities</a:t>
            </a:r>
            <a:endParaRPr lang="en-US" sz="1800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Recent Audit Inspection Reports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Financial Reporting </a:t>
            </a:r>
            <a:r>
              <a:rPr lang="en-US" dirty="0" smtClean="0"/>
              <a:t>Council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977</TotalTime>
  <Words>695</Words>
  <Application>Microsoft Office PowerPoint</Application>
  <PresentationFormat>On-screen Show (16:9)</PresentationFormat>
  <Paragraphs>117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Emerging Issues </vt:lpstr>
      <vt:lpstr>Emerging Issues and Outreach Committee</vt:lpstr>
      <vt:lpstr>Status of Global Adoption of IESBA Code</vt:lpstr>
      <vt:lpstr>Adopted (84)#</vt:lpstr>
      <vt:lpstr>G20 Countries</vt:lpstr>
      <vt:lpstr>Recent Audit Inspection Reports</vt:lpstr>
      <vt:lpstr>International Forum of Independent Audit Regulators </vt:lpstr>
      <vt:lpstr>UK Financial Reporting Council </vt:lpstr>
      <vt:lpstr>UK Financial Reporting Council </vt:lpstr>
      <vt:lpstr>Canadian Public Accountability Board </vt:lpstr>
      <vt:lpstr>Other Matters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Ken Siong</cp:lastModifiedBy>
  <cp:revision>65</cp:revision>
  <cp:lastPrinted>2014-03-05T15:57:12Z</cp:lastPrinted>
  <dcterms:created xsi:type="dcterms:W3CDTF">2014-03-04T20:18:41Z</dcterms:created>
  <dcterms:modified xsi:type="dcterms:W3CDTF">2014-09-08T13:46:13Z</dcterms:modified>
</cp:coreProperties>
</file>