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6" r:id="rId1"/>
  </p:sldMasterIdLst>
  <p:notesMasterIdLst>
    <p:notesMasterId r:id="rId28"/>
  </p:notesMasterIdLst>
  <p:sldIdLst>
    <p:sldId id="281" r:id="rId2"/>
    <p:sldId id="348" r:id="rId3"/>
    <p:sldId id="349" r:id="rId4"/>
    <p:sldId id="354" r:id="rId5"/>
    <p:sldId id="355" r:id="rId6"/>
    <p:sldId id="352" r:id="rId7"/>
    <p:sldId id="357" r:id="rId8"/>
    <p:sldId id="353" r:id="rId9"/>
    <p:sldId id="371" r:id="rId10"/>
    <p:sldId id="372" r:id="rId11"/>
    <p:sldId id="356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69" r:id="rId24"/>
    <p:sldId id="370" r:id="rId25"/>
    <p:sldId id="350" r:id="rId26"/>
    <p:sldId id="299" r:id="rId27"/>
  </p:sldIdLst>
  <p:sldSz cx="9144000" cy="5143500" type="screen16x9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493">
          <p15:clr>
            <a:srgbClr val="A4A3A4"/>
          </p15:clr>
        </p15:guide>
        <p15:guide id="2" orient="horz" pos="295">
          <p15:clr>
            <a:srgbClr val="A4A3A4"/>
          </p15:clr>
        </p15:guide>
        <p15:guide id="3" orient="horz" pos="850">
          <p15:clr>
            <a:srgbClr val="A4A3A4"/>
          </p15:clr>
        </p15:guide>
        <p15:guide id="4" orient="horz" pos="2784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ushal Gandhi" initials="KG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3C80"/>
    <a:srgbClr val="1A276D"/>
    <a:srgbClr val="12A9D9"/>
    <a:srgbClr val="2D8EC2"/>
    <a:srgbClr val="68B133"/>
    <a:srgbClr val="168136"/>
    <a:srgbClr val="D53D20"/>
    <a:srgbClr val="D56229"/>
    <a:srgbClr val="E58D23"/>
    <a:srgbClr val="2953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0" autoAdjust="0"/>
    <p:restoredTop sz="94660"/>
  </p:normalViewPr>
  <p:slideViewPr>
    <p:cSldViewPr showGuides="1">
      <p:cViewPr varScale="1">
        <p:scale>
          <a:sx n="92" d="100"/>
          <a:sy n="92" d="100"/>
        </p:scale>
        <p:origin x="614" y="67"/>
      </p:cViewPr>
      <p:guideLst>
        <p:guide orient="horz" pos="1493"/>
        <p:guide orient="horz" pos="295"/>
        <p:guide orient="horz" pos="850"/>
        <p:guide orient="horz" pos="278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Stakeholder Representation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5.7888280269314165E-3"/>
                  <c:y val="7.4999999999999997E-2"/>
                </c:manualLayout>
              </c:layout>
              <c:tx>
                <c:rich>
                  <a:bodyPr/>
                  <a:lstStyle/>
                  <a:p>
                    <a:fld id="{87480A34-575C-4647-9A58-8DEA900B4644}" type="CATEGORYNAME">
                      <a:rPr lang="en-US" sz="1400"/>
                      <a:pPr/>
                      <a:t>[CATEGORY NAME]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9630132440339"/>
                      <c:h val="0.12694206974128233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1.4930103845714806E-2"/>
                  <c:y val="1.428571428571428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borderCallout1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dLbl>
              <c:idx val="2"/>
              <c:layout>
                <c:manualLayout>
                  <c:x val="8.0376298071436723E-3"/>
                  <c:y val="1.0714285714285648E-2"/>
                </c:manualLayout>
              </c:layout>
              <c:tx>
                <c:rich>
                  <a:bodyPr/>
                  <a:lstStyle/>
                  <a:p>
                    <a:fld id="{84A26820-3108-4D0F-8493-731D6E62BC8E}" type="CATEGORYNAME">
                      <a:rPr lang="en-US" sz="1400"/>
                      <a:pPr/>
                      <a:t>[CATEGORY NAME]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3.9480200844459662E-2"/>
                  <c:y val="-3.9285714285714285E-2"/>
                </c:manualLayout>
              </c:layout>
              <c:tx>
                <c:rich>
                  <a:bodyPr/>
                  <a:lstStyle/>
                  <a:p>
                    <a:fld id="{53C25CC0-4B1A-4936-AF1A-6A9059070C09}" type="CATEGORYNAME">
                      <a:rPr lang="en-US" sz="1400"/>
                      <a:pPr/>
                      <a:t>[CATEGORY NAME]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2.5279014036288926E-2"/>
                  <c:y val="-4.6428571428571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borderCallout1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dLbl>
              <c:idx val="5"/>
              <c:layout>
                <c:manualLayout>
                  <c:x val="6.0386711171973237E-3"/>
                  <c:y val="1.07142857142856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borderCallout1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1733806981023923"/>
                      <c:h val="0.12694206974128233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4.2104016889193234E-2"/>
                  <c:y val="0.0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borderCallout1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borderCallout1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Sheet1!$A$2:$A$8</c:f>
              <c:strCache>
                <c:ptCount val="7"/>
                <c:pt idx="0">
                  <c:v>Regulators/Pulic Authorities</c:v>
                </c:pt>
                <c:pt idx="1">
                  <c:v>Preparers</c:v>
                </c:pt>
                <c:pt idx="2">
                  <c:v>Standard Setters</c:v>
                </c:pt>
                <c:pt idx="3">
                  <c:v>Firms</c:v>
                </c:pt>
                <c:pt idx="4">
                  <c:v>IFAC Member Bodies</c:v>
                </c:pt>
                <c:pt idx="5">
                  <c:v>TCWG/Investors</c:v>
                </c:pt>
                <c:pt idx="6">
                  <c:v>Others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15.8</c:v>
                </c:pt>
                <c:pt idx="1">
                  <c:v>8.5</c:v>
                </c:pt>
                <c:pt idx="2">
                  <c:v>7.3</c:v>
                </c:pt>
                <c:pt idx="3">
                  <c:v>22.6</c:v>
                </c:pt>
                <c:pt idx="4">
                  <c:v>19.5</c:v>
                </c:pt>
                <c:pt idx="5">
                  <c:v>5.5</c:v>
                </c:pt>
                <c:pt idx="6">
                  <c:v>20.8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189AB3-A7A3-4BA4-992F-1C17CA363E20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A1CD43-CDF4-474A-8197-BDEA02261B44}">
      <dgm:prSet phldrT="[Text]" custT="1"/>
      <dgm:spPr/>
      <dgm:t>
        <a:bodyPr/>
        <a:lstStyle/>
        <a:p>
          <a:r>
            <a:rPr lang="en-US" sz="2000" dirty="0" smtClean="0"/>
            <a:t>Auditors</a:t>
          </a:r>
          <a:endParaRPr lang="en-US" sz="2000" dirty="0"/>
        </a:p>
      </dgm:t>
    </dgm:pt>
    <dgm:pt modelId="{B731687F-22BA-4182-B302-CD3B2F6B23CF}" type="parTrans" cxnId="{248C8E74-693E-4217-B5BE-B3875C7D0F6D}">
      <dgm:prSet/>
      <dgm:spPr/>
      <dgm:t>
        <a:bodyPr/>
        <a:lstStyle/>
        <a:p>
          <a:endParaRPr lang="en-US"/>
        </a:p>
      </dgm:t>
    </dgm:pt>
    <dgm:pt modelId="{6B49B741-AEBE-4D5A-B3F4-2E43BDECCB13}" type="sibTrans" cxnId="{248C8E74-693E-4217-B5BE-B3875C7D0F6D}">
      <dgm:prSet/>
      <dgm:spPr/>
      <dgm:t>
        <a:bodyPr/>
        <a:lstStyle/>
        <a:p>
          <a:endParaRPr lang="en-US"/>
        </a:p>
      </dgm:t>
    </dgm:pt>
    <dgm:pt modelId="{44F9A2B3-1ECD-4299-953E-42D536CD4B96}">
      <dgm:prSet phldrT="[Text]" custT="1"/>
      <dgm:spPr/>
      <dgm:t>
        <a:bodyPr/>
        <a:lstStyle/>
        <a:p>
          <a:r>
            <a:rPr lang="en-US" sz="2000" dirty="0" smtClean="0"/>
            <a:t>Non-Auditors</a:t>
          </a:r>
          <a:endParaRPr lang="en-US" sz="2000" dirty="0"/>
        </a:p>
      </dgm:t>
    </dgm:pt>
    <dgm:pt modelId="{E6161AD5-1771-4EEB-A007-4AEC4720CA36}" type="parTrans" cxnId="{F35E5519-5AD0-4137-A5E4-D138AC7B340D}">
      <dgm:prSet/>
      <dgm:spPr/>
      <dgm:t>
        <a:bodyPr/>
        <a:lstStyle/>
        <a:p>
          <a:endParaRPr lang="en-US"/>
        </a:p>
      </dgm:t>
    </dgm:pt>
    <dgm:pt modelId="{D1A471A5-244A-4930-AA9F-B744A4D2EB46}" type="sibTrans" cxnId="{F35E5519-5AD0-4137-A5E4-D138AC7B340D}">
      <dgm:prSet/>
      <dgm:spPr/>
      <dgm:t>
        <a:bodyPr/>
        <a:lstStyle/>
        <a:p>
          <a:endParaRPr lang="en-US"/>
        </a:p>
      </dgm:t>
    </dgm:pt>
    <dgm:pt modelId="{F727B8FC-BFD7-4EA4-8498-6379069520C3}" type="pres">
      <dgm:prSet presAssocID="{77189AB3-A7A3-4BA4-992F-1C17CA363E2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8B5193-DCAB-4CE6-9C31-6726EDB8ABDD}" type="pres">
      <dgm:prSet presAssocID="{77189AB3-A7A3-4BA4-992F-1C17CA363E20}" presName="divider" presStyleLbl="fgShp" presStyleIdx="0" presStyleCnt="1" custAng="20852670"/>
      <dgm:spPr/>
    </dgm:pt>
    <dgm:pt modelId="{BA832845-490F-4367-967B-8F40EC9631E2}" type="pres">
      <dgm:prSet presAssocID="{87A1CD43-CDF4-474A-8197-BDEA02261B44}" presName="downArrow" presStyleLbl="node1" presStyleIdx="0" presStyleCnt="2" custScaleX="75238" custScaleY="94828"/>
      <dgm:spPr/>
    </dgm:pt>
    <dgm:pt modelId="{5C74CD6C-DDC5-4ADC-812D-A84083E07109}" type="pres">
      <dgm:prSet presAssocID="{87A1CD43-CDF4-474A-8197-BDEA02261B44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E6494-592C-4338-924C-83075893EDA9}" type="pres">
      <dgm:prSet presAssocID="{44F9A2B3-1ECD-4299-953E-42D536CD4B96}" presName="upArrow" presStyleLbl="node1" presStyleIdx="1" presStyleCnt="2" custScaleX="70476" custScaleY="90517"/>
      <dgm:spPr/>
    </dgm:pt>
    <dgm:pt modelId="{9BAE6A0C-9F45-426F-94B4-9FBFE454C50B}" type="pres">
      <dgm:prSet presAssocID="{44F9A2B3-1ECD-4299-953E-42D536CD4B96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12DBF4-9726-4263-A2DC-10120D9C7A5A}" type="presOf" srcId="{44F9A2B3-1ECD-4299-953E-42D536CD4B96}" destId="{9BAE6A0C-9F45-426F-94B4-9FBFE454C50B}" srcOrd="0" destOrd="0" presId="urn:microsoft.com/office/officeart/2005/8/layout/arrow3"/>
    <dgm:cxn modelId="{FE968F73-FEEB-4BA0-8F82-CF42FEA1E163}" type="presOf" srcId="{77189AB3-A7A3-4BA4-992F-1C17CA363E20}" destId="{F727B8FC-BFD7-4EA4-8498-6379069520C3}" srcOrd="0" destOrd="0" presId="urn:microsoft.com/office/officeart/2005/8/layout/arrow3"/>
    <dgm:cxn modelId="{F35E5519-5AD0-4137-A5E4-D138AC7B340D}" srcId="{77189AB3-A7A3-4BA4-992F-1C17CA363E20}" destId="{44F9A2B3-1ECD-4299-953E-42D536CD4B96}" srcOrd="1" destOrd="0" parTransId="{E6161AD5-1771-4EEB-A007-4AEC4720CA36}" sibTransId="{D1A471A5-244A-4930-AA9F-B744A4D2EB46}"/>
    <dgm:cxn modelId="{248C8E74-693E-4217-B5BE-B3875C7D0F6D}" srcId="{77189AB3-A7A3-4BA4-992F-1C17CA363E20}" destId="{87A1CD43-CDF4-474A-8197-BDEA02261B44}" srcOrd="0" destOrd="0" parTransId="{B731687F-22BA-4182-B302-CD3B2F6B23CF}" sibTransId="{6B49B741-AEBE-4D5A-B3F4-2E43BDECCB13}"/>
    <dgm:cxn modelId="{ADDF9396-450C-4372-BD6A-C33656C874F1}" type="presOf" srcId="{87A1CD43-CDF4-474A-8197-BDEA02261B44}" destId="{5C74CD6C-DDC5-4ADC-812D-A84083E07109}" srcOrd="0" destOrd="0" presId="urn:microsoft.com/office/officeart/2005/8/layout/arrow3"/>
    <dgm:cxn modelId="{595E85BF-1152-4E0A-B8B7-9DC8AC34AB3E}" type="presParOf" srcId="{F727B8FC-BFD7-4EA4-8498-6379069520C3}" destId="{A98B5193-DCAB-4CE6-9C31-6726EDB8ABDD}" srcOrd="0" destOrd="0" presId="urn:microsoft.com/office/officeart/2005/8/layout/arrow3"/>
    <dgm:cxn modelId="{8EB7C967-2B0E-44A3-AFD5-0F56FCFE62C6}" type="presParOf" srcId="{F727B8FC-BFD7-4EA4-8498-6379069520C3}" destId="{BA832845-490F-4367-967B-8F40EC9631E2}" srcOrd="1" destOrd="0" presId="urn:microsoft.com/office/officeart/2005/8/layout/arrow3"/>
    <dgm:cxn modelId="{8C5782D0-03BE-4110-8882-081E4FC58712}" type="presParOf" srcId="{F727B8FC-BFD7-4EA4-8498-6379069520C3}" destId="{5C74CD6C-DDC5-4ADC-812D-A84083E07109}" srcOrd="2" destOrd="0" presId="urn:microsoft.com/office/officeart/2005/8/layout/arrow3"/>
    <dgm:cxn modelId="{44CCA369-96FE-434F-9ACF-3207C9FB666E}" type="presParOf" srcId="{F727B8FC-BFD7-4EA4-8498-6379069520C3}" destId="{39AE6494-592C-4338-924C-83075893EDA9}" srcOrd="3" destOrd="0" presId="urn:microsoft.com/office/officeart/2005/8/layout/arrow3"/>
    <dgm:cxn modelId="{047F141B-04AA-49B2-87AE-02522491F0D7}" type="presParOf" srcId="{F727B8FC-BFD7-4EA4-8498-6379069520C3}" destId="{9BAE6A0C-9F45-426F-94B4-9FBFE454C50B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189AB3-A7A3-4BA4-992F-1C17CA363E20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A1CD43-CDF4-474A-8197-BDEA02261B44}">
      <dgm:prSet phldrT="[Text]" custT="1"/>
      <dgm:spPr/>
      <dgm:t>
        <a:bodyPr/>
        <a:lstStyle/>
        <a:p>
          <a:r>
            <a:rPr lang="en-US" sz="2000" dirty="0" smtClean="0"/>
            <a:t>Senior PAIBs</a:t>
          </a:r>
          <a:endParaRPr lang="en-US" sz="2000" dirty="0"/>
        </a:p>
      </dgm:t>
    </dgm:pt>
    <dgm:pt modelId="{B731687F-22BA-4182-B302-CD3B2F6B23CF}" type="parTrans" cxnId="{248C8E74-693E-4217-B5BE-B3875C7D0F6D}">
      <dgm:prSet/>
      <dgm:spPr/>
      <dgm:t>
        <a:bodyPr/>
        <a:lstStyle/>
        <a:p>
          <a:endParaRPr lang="en-US"/>
        </a:p>
      </dgm:t>
    </dgm:pt>
    <dgm:pt modelId="{6B49B741-AEBE-4D5A-B3F4-2E43BDECCB13}" type="sibTrans" cxnId="{248C8E74-693E-4217-B5BE-B3875C7D0F6D}">
      <dgm:prSet/>
      <dgm:spPr/>
      <dgm:t>
        <a:bodyPr/>
        <a:lstStyle/>
        <a:p>
          <a:endParaRPr lang="en-US"/>
        </a:p>
      </dgm:t>
    </dgm:pt>
    <dgm:pt modelId="{44F9A2B3-1ECD-4299-953E-42D536CD4B96}">
      <dgm:prSet phldrT="[Text]" custT="1"/>
      <dgm:spPr/>
      <dgm:t>
        <a:bodyPr/>
        <a:lstStyle/>
        <a:p>
          <a:r>
            <a:rPr lang="en-US" sz="2000" dirty="0" smtClean="0"/>
            <a:t>Other PAIBs</a:t>
          </a:r>
          <a:endParaRPr lang="en-US" sz="2000" dirty="0"/>
        </a:p>
      </dgm:t>
    </dgm:pt>
    <dgm:pt modelId="{E6161AD5-1771-4EEB-A007-4AEC4720CA36}" type="parTrans" cxnId="{F35E5519-5AD0-4137-A5E4-D138AC7B340D}">
      <dgm:prSet/>
      <dgm:spPr/>
      <dgm:t>
        <a:bodyPr/>
        <a:lstStyle/>
        <a:p>
          <a:endParaRPr lang="en-US"/>
        </a:p>
      </dgm:t>
    </dgm:pt>
    <dgm:pt modelId="{D1A471A5-244A-4930-AA9F-B744A4D2EB46}" type="sibTrans" cxnId="{F35E5519-5AD0-4137-A5E4-D138AC7B340D}">
      <dgm:prSet/>
      <dgm:spPr/>
      <dgm:t>
        <a:bodyPr/>
        <a:lstStyle/>
        <a:p>
          <a:endParaRPr lang="en-US"/>
        </a:p>
      </dgm:t>
    </dgm:pt>
    <dgm:pt modelId="{F727B8FC-BFD7-4EA4-8498-6379069520C3}" type="pres">
      <dgm:prSet presAssocID="{77189AB3-A7A3-4BA4-992F-1C17CA363E2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8B5193-DCAB-4CE6-9C31-6726EDB8ABDD}" type="pres">
      <dgm:prSet presAssocID="{77189AB3-A7A3-4BA4-992F-1C17CA363E20}" presName="divider" presStyleLbl="fgShp" presStyleIdx="0" presStyleCnt="1" custAng="20852670"/>
      <dgm:spPr/>
    </dgm:pt>
    <dgm:pt modelId="{BA832845-490F-4367-967B-8F40EC9631E2}" type="pres">
      <dgm:prSet presAssocID="{87A1CD43-CDF4-474A-8197-BDEA02261B44}" presName="downArrow" presStyleLbl="node1" presStyleIdx="0" presStyleCnt="2" custScaleX="75238" custScaleY="94828"/>
      <dgm:spPr>
        <a:solidFill>
          <a:schemeClr val="accent4"/>
        </a:solidFill>
      </dgm:spPr>
    </dgm:pt>
    <dgm:pt modelId="{5C74CD6C-DDC5-4ADC-812D-A84083E07109}" type="pres">
      <dgm:prSet presAssocID="{87A1CD43-CDF4-474A-8197-BDEA02261B44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E6494-592C-4338-924C-83075893EDA9}" type="pres">
      <dgm:prSet presAssocID="{44F9A2B3-1ECD-4299-953E-42D536CD4B96}" presName="upArrow" presStyleLbl="node1" presStyleIdx="1" presStyleCnt="2" custScaleX="70476" custScaleY="90517"/>
      <dgm:spPr>
        <a:solidFill>
          <a:schemeClr val="accent4"/>
        </a:solidFill>
      </dgm:spPr>
    </dgm:pt>
    <dgm:pt modelId="{9BAE6A0C-9F45-426F-94B4-9FBFE454C50B}" type="pres">
      <dgm:prSet presAssocID="{44F9A2B3-1ECD-4299-953E-42D536CD4B96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8C8E74-693E-4217-B5BE-B3875C7D0F6D}" srcId="{77189AB3-A7A3-4BA4-992F-1C17CA363E20}" destId="{87A1CD43-CDF4-474A-8197-BDEA02261B44}" srcOrd="0" destOrd="0" parTransId="{B731687F-22BA-4182-B302-CD3B2F6B23CF}" sibTransId="{6B49B741-AEBE-4D5A-B3F4-2E43BDECCB13}"/>
    <dgm:cxn modelId="{65DCEA11-C870-4508-A8D8-C04F975F372C}" type="presOf" srcId="{44F9A2B3-1ECD-4299-953E-42D536CD4B96}" destId="{9BAE6A0C-9F45-426F-94B4-9FBFE454C50B}" srcOrd="0" destOrd="0" presId="urn:microsoft.com/office/officeart/2005/8/layout/arrow3"/>
    <dgm:cxn modelId="{F35E5519-5AD0-4137-A5E4-D138AC7B340D}" srcId="{77189AB3-A7A3-4BA4-992F-1C17CA363E20}" destId="{44F9A2B3-1ECD-4299-953E-42D536CD4B96}" srcOrd="1" destOrd="0" parTransId="{E6161AD5-1771-4EEB-A007-4AEC4720CA36}" sibTransId="{D1A471A5-244A-4930-AA9F-B744A4D2EB46}"/>
    <dgm:cxn modelId="{F6906C33-ECE6-4170-AE89-45629F04CB09}" type="presOf" srcId="{77189AB3-A7A3-4BA4-992F-1C17CA363E20}" destId="{F727B8FC-BFD7-4EA4-8498-6379069520C3}" srcOrd="0" destOrd="0" presId="urn:microsoft.com/office/officeart/2005/8/layout/arrow3"/>
    <dgm:cxn modelId="{27DE914D-275D-4FD2-A306-5903930F00BC}" type="presOf" srcId="{87A1CD43-CDF4-474A-8197-BDEA02261B44}" destId="{5C74CD6C-DDC5-4ADC-812D-A84083E07109}" srcOrd="0" destOrd="0" presId="urn:microsoft.com/office/officeart/2005/8/layout/arrow3"/>
    <dgm:cxn modelId="{4E7741D2-CA41-4D63-936F-16328366D997}" type="presParOf" srcId="{F727B8FC-BFD7-4EA4-8498-6379069520C3}" destId="{A98B5193-DCAB-4CE6-9C31-6726EDB8ABDD}" srcOrd="0" destOrd="0" presId="urn:microsoft.com/office/officeart/2005/8/layout/arrow3"/>
    <dgm:cxn modelId="{A4DB5540-F049-4184-9A1B-14AD4DE9FD60}" type="presParOf" srcId="{F727B8FC-BFD7-4EA4-8498-6379069520C3}" destId="{BA832845-490F-4367-967B-8F40EC9631E2}" srcOrd="1" destOrd="0" presId="urn:microsoft.com/office/officeart/2005/8/layout/arrow3"/>
    <dgm:cxn modelId="{3C4D97E0-6FF7-43DA-BF08-66D08E5BD025}" type="presParOf" srcId="{F727B8FC-BFD7-4EA4-8498-6379069520C3}" destId="{5C74CD6C-DDC5-4ADC-812D-A84083E07109}" srcOrd="2" destOrd="0" presId="urn:microsoft.com/office/officeart/2005/8/layout/arrow3"/>
    <dgm:cxn modelId="{56345CFD-3603-4AED-AB98-7EB854D1385B}" type="presParOf" srcId="{F727B8FC-BFD7-4EA4-8498-6379069520C3}" destId="{39AE6494-592C-4338-924C-83075893EDA9}" srcOrd="3" destOrd="0" presId="urn:microsoft.com/office/officeart/2005/8/layout/arrow3"/>
    <dgm:cxn modelId="{07B7BE54-ED88-4C5E-B61E-B9BF94096490}" type="presParOf" srcId="{F727B8FC-BFD7-4EA4-8498-6379069520C3}" destId="{9BAE6A0C-9F45-426F-94B4-9FBFE454C50B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12CF44F-EFC8-E748-80EB-4ED396B872D8}" type="datetime1">
              <a:rPr lang="en-US"/>
              <a:pPr>
                <a:defRPr/>
              </a:pPr>
              <a:t>9/10/2014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177551F-2C26-5D4E-AA97-F437309E4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5575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ifac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776"/>
              </a:spcBef>
              <a:defRPr/>
            </a:lvl2pPr>
            <a:lvl3pPr>
              <a:spcBef>
                <a:spcPts val="776"/>
              </a:spcBef>
              <a:defRPr/>
            </a:lvl3pPr>
            <a:lvl4pPr>
              <a:spcBef>
                <a:spcPts val="776"/>
              </a:spcBef>
              <a:defRPr/>
            </a:lvl4pPr>
            <a:lvl5pPr>
              <a:spcBef>
                <a:spcPts val="776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61930"/>
            <a:ext cx="7543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c="http://schemas.openxmlformats.org/markup-compatibility/2006" xmlns:mv="urn:schemas-microsoft-com:mac:vml"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47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198961"/>
            <a:ext cx="9144000" cy="3950208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198961"/>
            <a:ext cx="6629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7200" y="1398986"/>
            <a:ext cx="4648200" cy="742950"/>
          </a:xfr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267200" y="2484835"/>
            <a:ext cx="3060700" cy="1314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4188"/>
            <a:ext cx="2075688" cy="60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718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785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9078"/>
            <a:ext cx="5791200" cy="481012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49374"/>
            <a:ext cx="5111750" cy="3070225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6" y="1349377"/>
            <a:ext cx="3084513" cy="30702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6068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6" y="3305177"/>
            <a:ext cx="8113713" cy="102155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6" y="2180035"/>
            <a:ext cx="8113713" cy="1125140"/>
          </a:xfrm>
        </p:spPr>
        <p:txBody>
          <a:bodyPr anchor="b"/>
          <a:lstStyle>
            <a:lvl1pPr marL="0" indent="0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302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349375"/>
            <a:ext cx="4114800" cy="3070225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9375"/>
            <a:ext cx="4114800" cy="3070225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7543800" cy="40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381000" y="13716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33283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7543800" cy="40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381000" y="13716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00490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911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349375"/>
            <a:ext cx="8458200" cy="3070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12911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3825610" y="3829050"/>
            <a:ext cx="1492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hlinkClick r:id="rId2"/>
              </a:rPr>
              <a:t>www.ifac.org</a:t>
            </a:r>
            <a:endParaRPr lang="en-US" sz="1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370" y="1662424"/>
            <a:ext cx="2651261" cy="767091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384175" y="4572000"/>
            <a:ext cx="8759825" cy="46038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2215068" y="2744562"/>
            <a:ext cx="4713863" cy="76944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4400" kern="300" dirty="0" smtClean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  <a:endParaRPr lang="en-US" sz="4400" kern="300" dirty="0">
              <a:solidFill>
                <a:srgbClr val="005BAA"/>
              </a:solidFill>
              <a:latin typeface="Bauer Bodoni St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911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9" y="2"/>
            <a:ext cx="9140971" cy="1258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384175" y="4572000"/>
            <a:ext cx="8759825" cy="46038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61930"/>
            <a:ext cx="7543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c="http://schemas.openxmlformats.org/markup-compatibility/2006" xmlns:mv="urn:schemas-microsoft-com:mac:vml"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45876"/>
            <a:ext cx="8458200" cy="306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c="http://schemas.openxmlformats.org/markup-compatibility/2006" xmlns:mv="urn:schemas-microsoft-com:mac:vml"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6424616" y="4824412"/>
            <a:ext cx="241458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 dirty="0" smtClean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800" dirty="0" smtClean="0">
                <a:solidFill>
                  <a:schemeClr val="bg2"/>
                </a:solidFill>
                <a:cs typeface="MS PGothic" charset="0"/>
              </a:rPr>
              <a:t>  |  Confidential and Proprietary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739925"/>
            <a:ext cx="1037844" cy="3002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45" r:id="rId2"/>
    <p:sldLayoutId id="2147483846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44" r:id="rId9"/>
    <p:sldLayoutId id="2147483847" r:id="rId10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rtl="0" eaLnBrk="1" fontAlgn="base" hangingPunct="1">
        <a:spcBef>
          <a:spcPts val="776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694944" indent="-347472" algn="l" rtl="0" eaLnBrk="1" fontAlgn="base" hangingPunct="1">
        <a:spcBef>
          <a:spcPts val="776"/>
        </a:spcBef>
        <a:spcAft>
          <a:spcPct val="0"/>
        </a:spcAft>
        <a:buChar char="–"/>
        <a:defRPr sz="20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042416" indent="-347472" algn="l" rtl="0" eaLnBrk="1" fontAlgn="base" hangingPunct="1">
        <a:spcBef>
          <a:spcPts val="776"/>
        </a:spcBef>
        <a:spcAft>
          <a:spcPct val="0"/>
        </a:spcAft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389888" indent="-347472" algn="l" rtl="0" eaLnBrk="1" fontAlgn="base" hangingPunct="1">
        <a:spcBef>
          <a:spcPts val="776"/>
        </a:spcBef>
        <a:spcAft>
          <a:spcPct val="0"/>
        </a:spcAft>
        <a:buChar char="–"/>
        <a:defRPr sz="16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1737360" indent="-347472" algn="l" rtl="0" eaLnBrk="1" fontAlgn="base" hangingPunct="1">
        <a:spcBef>
          <a:spcPts val="776"/>
        </a:spcBef>
        <a:spcAft>
          <a:spcPct val="0"/>
        </a:spcAft>
        <a:buChar char="»"/>
        <a:defRPr sz="1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ctrTitle"/>
          </p:nvPr>
        </p:nvSpPr>
        <p:spPr>
          <a:xfrm>
            <a:off x="3962400" y="1398986"/>
            <a:ext cx="5105400" cy="742950"/>
          </a:xfrm>
        </p:spPr>
        <p:txBody>
          <a:bodyPr/>
          <a:lstStyle/>
          <a:p>
            <a:r>
              <a:rPr lang="en-US" dirty="0" smtClean="0"/>
              <a:t>NOCLAR</a:t>
            </a:r>
            <a:endParaRPr lang="en-US" dirty="0">
              <a:latin typeface="Arial" charset="0"/>
            </a:endParaRPr>
          </a:p>
        </p:txBody>
      </p:sp>
      <p:sp>
        <p:nvSpPr>
          <p:cNvPr id="5" name="Subtitle 3"/>
          <p:cNvSpPr txBox="1">
            <a:spLocks/>
          </p:cNvSpPr>
          <p:nvPr/>
        </p:nvSpPr>
        <p:spPr bwMode="auto">
          <a:xfrm>
            <a:off x="4114800" y="2771773"/>
            <a:ext cx="4724400" cy="942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c="http://schemas.openxmlformats.org/markup-compatibility/2006" xmlns:mv="urn:schemas-microsoft-com:mac:vml"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3700" indent="-393700"/>
            <a:r>
              <a:rPr lang="en-US" sz="2200" dirty="0" smtClean="0"/>
              <a:t>Caroline Gardner</a:t>
            </a:r>
          </a:p>
          <a:p>
            <a:pPr marL="635000" indent="-393700"/>
            <a:r>
              <a:rPr lang="en-US" sz="2200" dirty="0" smtClean="0"/>
              <a:t>NOCLAR Task Force Chair</a:t>
            </a:r>
          </a:p>
        </p:txBody>
      </p:sp>
      <p:sp>
        <p:nvSpPr>
          <p:cNvPr id="6" name="Subtitle 3"/>
          <p:cNvSpPr>
            <a:spLocks noGrp="1"/>
          </p:cNvSpPr>
          <p:nvPr>
            <p:ph type="subTitle" idx="1"/>
          </p:nvPr>
        </p:nvSpPr>
        <p:spPr>
          <a:xfrm>
            <a:off x="4114800" y="3714750"/>
            <a:ext cx="4876800" cy="1143000"/>
          </a:xfrm>
        </p:spPr>
        <p:txBody>
          <a:bodyPr/>
          <a:lstStyle/>
          <a:p>
            <a:pPr marL="236538" indent="-236538"/>
            <a:r>
              <a:rPr lang="en-US" sz="1800" dirty="0" smtClean="0"/>
              <a:t>IESBA CAG Meeting</a:t>
            </a:r>
          </a:p>
          <a:p>
            <a:pPr marL="236538" indent="-236538"/>
            <a:r>
              <a:rPr lang="en-US" sz="1800" dirty="0" smtClean="0">
                <a:latin typeface="Arial" charset="0"/>
              </a:rPr>
              <a:t>New York</a:t>
            </a:r>
            <a:endParaRPr lang="en-US" sz="1800" dirty="0">
              <a:latin typeface="Arial" charset="0"/>
            </a:endParaRPr>
          </a:p>
          <a:p>
            <a:pPr marL="236538" indent="-236538"/>
            <a:r>
              <a:rPr lang="en-US" sz="1800" dirty="0" smtClean="0"/>
              <a:t>September 10, 2014</a:t>
            </a:r>
          </a:p>
        </p:txBody>
      </p:sp>
    </p:spTree>
    <p:extLst>
      <p:ext uri="{BB962C8B-B14F-4D97-AF65-F5344CB8AC3E}">
        <p14:creationId xmlns:p14="http://schemas.microsoft.com/office/powerpoint/2010/main" val="309862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/>
              <a:t>Snapshot – Case </a:t>
            </a:r>
            <a:r>
              <a:rPr lang="en-US" sz="2200" dirty="0" smtClean="0"/>
              <a:t>Study 2</a:t>
            </a:r>
            <a:endParaRPr lang="en-US" sz="22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5966" y="1491386"/>
            <a:ext cx="3586019" cy="26895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25699" y="1396990"/>
            <a:ext cx="3854217" cy="28906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28989" y="1311854"/>
            <a:ext cx="40386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0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610600" cy="32766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000" dirty="0"/>
              <a:t>No support for doing </a:t>
            </a:r>
            <a:r>
              <a:rPr lang="en-US" sz="2000" dirty="0" smtClean="0"/>
              <a:t>nothing</a:t>
            </a:r>
          </a:p>
          <a:p>
            <a:pPr>
              <a:spcBef>
                <a:spcPts val="1000"/>
              </a:spcBef>
            </a:pPr>
            <a:r>
              <a:rPr lang="en-US" sz="2000" dirty="0" smtClean="0"/>
              <a:t>Responsibility to deal with suspected NOCLAR rests with management</a:t>
            </a:r>
          </a:p>
          <a:p>
            <a:pPr lvl="1">
              <a:spcBef>
                <a:spcPts val="1000"/>
              </a:spcBef>
            </a:pPr>
            <a:r>
              <a:rPr lang="en-US" sz="1700" dirty="0" smtClean="0"/>
              <a:t>In most cases, management or TCWG will do the right thing</a:t>
            </a:r>
            <a:endParaRPr lang="en-US" sz="1700" dirty="0"/>
          </a:p>
          <a:p>
            <a:pPr>
              <a:spcBef>
                <a:spcPts val="1000"/>
              </a:spcBef>
            </a:pPr>
            <a:r>
              <a:rPr lang="en-US" sz="2000" dirty="0" smtClean="0"/>
              <a:t>Applying </a:t>
            </a:r>
            <a:r>
              <a:rPr lang="en-US" sz="2000" dirty="0"/>
              <a:t>laws and regulations must be the starting point</a:t>
            </a:r>
          </a:p>
          <a:p>
            <a:pPr lvl="1">
              <a:spcBef>
                <a:spcPts val="1000"/>
              </a:spcBef>
            </a:pPr>
            <a:r>
              <a:rPr lang="en-US" sz="1700" dirty="0"/>
              <a:t>Will cover most situations</a:t>
            </a:r>
          </a:p>
          <a:p>
            <a:pPr>
              <a:spcBef>
                <a:spcPts val="1000"/>
              </a:spcBef>
            </a:pPr>
            <a:r>
              <a:rPr lang="en-US" sz="2000" dirty="0" smtClean="0"/>
              <a:t>PAs are not the police</a:t>
            </a:r>
            <a:endParaRPr lang="en-US" sz="2000" dirty="0"/>
          </a:p>
          <a:p>
            <a:pPr>
              <a:spcBef>
                <a:spcPts val="1000"/>
              </a:spcBef>
            </a:pPr>
            <a:r>
              <a:rPr lang="en-US" sz="2000" dirty="0" smtClean="0"/>
              <a:t>Application of professional judgment essential throughout the process</a:t>
            </a:r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Overarching Themes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348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Scope – Key Concerns Heard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  <p:sp>
        <p:nvSpPr>
          <p:cNvPr id="3" name="Oval Callout 2"/>
          <p:cNvSpPr/>
          <p:nvPr/>
        </p:nvSpPr>
        <p:spPr bwMode="auto">
          <a:xfrm>
            <a:off x="1577227" y="2355476"/>
            <a:ext cx="1305485" cy="1034303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Taking on too much?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7" name="Oval Callout 6"/>
          <p:cNvSpPr/>
          <p:nvPr/>
        </p:nvSpPr>
        <p:spPr bwMode="auto">
          <a:xfrm>
            <a:off x="758356" y="1409138"/>
            <a:ext cx="2077571" cy="91440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Any law could be relevant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8" name="Oval Callout 7"/>
          <p:cNvSpPr/>
          <p:nvPr/>
        </p:nvSpPr>
        <p:spPr bwMode="auto">
          <a:xfrm>
            <a:off x="2932018" y="1409698"/>
            <a:ext cx="1752600" cy="1491503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Confusing to apply to all categories of PAs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9" name="Oval Callout 8"/>
          <p:cNvSpPr/>
          <p:nvPr/>
        </p:nvSpPr>
        <p:spPr bwMode="auto">
          <a:xfrm>
            <a:off x="4800600" y="1342838"/>
            <a:ext cx="1447800" cy="129540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Trying to solve all problems?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0" name="Oval Callout 9"/>
          <p:cNvSpPr/>
          <p:nvPr/>
        </p:nvSpPr>
        <p:spPr bwMode="auto">
          <a:xfrm>
            <a:off x="6096000" y="1990538"/>
            <a:ext cx="2438400" cy="1477215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Burdening PAs with greater responsibility than anyone else?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1" name="Oval Callout 10"/>
          <p:cNvSpPr/>
          <p:nvPr/>
        </p:nvSpPr>
        <p:spPr bwMode="auto">
          <a:xfrm>
            <a:off x="4025713" y="2802190"/>
            <a:ext cx="2070287" cy="155930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Auditor expected to whistle blow on all NOCLARs?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3" name="Oval Callout 12"/>
          <p:cNvSpPr/>
          <p:nvPr/>
        </p:nvSpPr>
        <p:spPr bwMode="auto">
          <a:xfrm>
            <a:off x="2165566" y="3206306"/>
            <a:ext cx="1808070" cy="1034303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Legal competence?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5100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610600" cy="327660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000" dirty="0" smtClean="0"/>
              <a:t>Broad consensus that matter should be related to PA’s expertise</a:t>
            </a:r>
          </a:p>
          <a:p>
            <a:pPr lvl="1">
              <a:spcBef>
                <a:spcPts val="1000"/>
              </a:spcBef>
            </a:pPr>
            <a:r>
              <a:rPr lang="en-US" sz="1700" dirty="0" smtClean="0"/>
              <a:t>Challenges become greater the further the suspected NOCLAR is outside PA’s expertise</a:t>
            </a:r>
            <a:endParaRPr lang="en-US" sz="1700" dirty="0"/>
          </a:p>
          <a:p>
            <a:pPr>
              <a:spcBef>
                <a:spcPts val="1000"/>
              </a:spcBef>
            </a:pPr>
            <a:r>
              <a:rPr lang="en-US" sz="2000" dirty="0" smtClean="0"/>
              <a:t>Suggestions:</a:t>
            </a:r>
          </a:p>
          <a:p>
            <a:pPr lvl="1">
              <a:spcBef>
                <a:spcPts val="1000"/>
              </a:spcBef>
            </a:pPr>
            <a:r>
              <a:rPr lang="en-US" sz="1700" dirty="0" smtClean="0"/>
              <a:t>Consider hard core of issues – criminal acts?</a:t>
            </a:r>
          </a:p>
          <a:p>
            <a:pPr lvl="1">
              <a:spcBef>
                <a:spcPts val="1000"/>
              </a:spcBef>
            </a:pPr>
            <a:r>
              <a:rPr lang="en-US" sz="1700" dirty="0" smtClean="0"/>
              <a:t>Distinguish between NOCLARs within PA’s expertise and other NOCLARs</a:t>
            </a:r>
          </a:p>
          <a:p>
            <a:pPr lvl="1">
              <a:spcBef>
                <a:spcPts val="1000"/>
              </a:spcBef>
            </a:pPr>
            <a:r>
              <a:rPr lang="en-US" sz="1700" dirty="0" smtClean="0"/>
              <a:t>Differentiate between PIEs/non-PIEs?</a:t>
            </a:r>
          </a:p>
          <a:p>
            <a:pPr>
              <a:spcBef>
                <a:spcPts val="1000"/>
              </a:spcBef>
            </a:pPr>
            <a:r>
              <a:rPr lang="en-US" sz="2000" dirty="0" smtClean="0"/>
              <a:t>Mixed views on provision of examples</a:t>
            </a:r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Scope – Other Feedback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390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Materiality Thresholds – Key Concerns Heard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  <p:sp>
        <p:nvSpPr>
          <p:cNvPr id="7" name="Oval Callout 6"/>
          <p:cNvSpPr/>
          <p:nvPr/>
        </p:nvSpPr>
        <p:spPr bwMode="auto">
          <a:xfrm>
            <a:off x="758356" y="1409138"/>
            <a:ext cx="2213444" cy="1086412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“Clearly inconsequentia</a:t>
            </a:r>
            <a:r>
              <a:rPr lang="en-US" sz="1400" dirty="0">
                <a:ea typeface="ヒラギノ角ゴ Pro W3" charset="-128"/>
                <a:cs typeface="ヒラギノ角ゴ Pro W3" charset="-128"/>
              </a:rPr>
              <a:t>l</a:t>
            </a: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” threshold too low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4" name="Oval Callout 13"/>
          <p:cNvSpPr/>
          <p:nvPr/>
        </p:nvSpPr>
        <p:spPr bwMode="auto">
          <a:xfrm>
            <a:off x="2523348" y="2106098"/>
            <a:ext cx="1676400" cy="1172418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Unworkable with broad scope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5" name="Oval Callout 14"/>
          <p:cNvSpPr/>
          <p:nvPr/>
        </p:nvSpPr>
        <p:spPr bwMode="auto">
          <a:xfrm>
            <a:off x="3921709" y="1332938"/>
            <a:ext cx="1901356" cy="1238812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Unnecessary diversion to pursue small matters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6" name="Oval Callout 15"/>
          <p:cNvSpPr/>
          <p:nvPr/>
        </p:nvSpPr>
        <p:spPr bwMode="auto">
          <a:xfrm>
            <a:off x="5943600" y="1453495"/>
            <a:ext cx="1901356" cy="1238812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Who will pay for investigation costs?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7" name="Oval Callout 16"/>
          <p:cNvSpPr/>
          <p:nvPr/>
        </p:nvSpPr>
        <p:spPr bwMode="auto">
          <a:xfrm>
            <a:off x="3361548" y="2800350"/>
            <a:ext cx="3298332" cy="1447800"/>
          </a:xfrm>
          <a:prstGeom prst="wedgeEllipseCallou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More guidance needed – “clearly inconsequential”, “significant consequences”, “gravity”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444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610600" cy="327660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200" dirty="0" smtClean="0"/>
              <a:t>Introduce reasonable and informed third party test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Consider definition of a PIE when evaluating significance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Make threshold consistent with objective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Introduce filter along public interest line</a:t>
            </a:r>
            <a:endParaRPr lang="en-US" sz="2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Materiality Thresholds – Suggestions Received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82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Categories of PAs – Level of Expectations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15389151"/>
              </p:ext>
            </p:extLst>
          </p:nvPr>
        </p:nvGraphicFramePr>
        <p:xfrm>
          <a:off x="320040" y="1428750"/>
          <a:ext cx="4267200" cy="294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02998068"/>
              </p:ext>
            </p:extLst>
          </p:nvPr>
        </p:nvGraphicFramePr>
        <p:xfrm>
          <a:off x="4572000" y="1428750"/>
          <a:ext cx="4267200" cy="294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302848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610600" cy="327660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200" dirty="0" smtClean="0"/>
              <a:t>Ethical principles should be the same for all PAs</a:t>
            </a:r>
          </a:p>
          <a:p>
            <a:pPr lvl="1">
              <a:spcBef>
                <a:spcPts val="900"/>
              </a:spcBef>
            </a:pPr>
            <a:r>
              <a:rPr lang="en-US" sz="1800" dirty="0" smtClean="0"/>
              <a:t>But implementation can be different</a:t>
            </a:r>
          </a:p>
          <a:p>
            <a:pPr>
              <a:spcBef>
                <a:spcPts val="900"/>
              </a:spcBef>
            </a:pPr>
            <a:r>
              <a:rPr lang="en-US" sz="2200" dirty="0" smtClean="0"/>
              <a:t>Will depend on:</a:t>
            </a:r>
          </a:p>
          <a:p>
            <a:pPr lvl="1">
              <a:spcBef>
                <a:spcPts val="900"/>
              </a:spcBef>
            </a:pPr>
            <a:r>
              <a:rPr lang="en-US" sz="1800" dirty="0" smtClean="0"/>
              <a:t>Sphere of influence</a:t>
            </a:r>
          </a:p>
          <a:p>
            <a:pPr lvl="1">
              <a:spcBef>
                <a:spcPts val="900"/>
              </a:spcBef>
            </a:pPr>
            <a:r>
              <a:rPr lang="en-US" sz="1800" dirty="0" smtClean="0"/>
              <a:t>Operating context, e.g., individual PA vs. firm</a:t>
            </a:r>
          </a:p>
          <a:p>
            <a:pPr>
              <a:spcBef>
                <a:spcPts val="900"/>
              </a:spcBef>
            </a:pPr>
            <a:r>
              <a:rPr lang="en-US" sz="2200" dirty="0" smtClean="0"/>
              <a:t>Unbundle the different dimensions?</a:t>
            </a:r>
          </a:p>
          <a:p>
            <a:pPr lvl="1">
              <a:spcBef>
                <a:spcPts val="900"/>
              </a:spcBef>
            </a:pPr>
            <a:r>
              <a:rPr lang="en-US" sz="1800" dirty="0" smtClean="0"/>
              <a:t>Different roles of PA; positions in entity’s hierarchy; public expectations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/>
              <a:t>Categories of PAs </a:t>
            </a:r>
            <a:r>
              <a:rPr lang="en-US" sz="2200" dirty="0" smtClean="0"/>
              <a:t>– Other Feedback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910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610600" cy="327660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000" dirty="0" smtClean="0"/>
              <a:t>Little support for junior PAIBs to report externally</a:t>
            </a:r>
          </a:p>
          <a:p>
            <a:pPr lvl="1">
              <a:spcBef>
                <a:spcPts val="900"/>
              </a:spcBef>
            </a:pPr>
            <a:r>
              <a:rPr lang="en-US" sz="1700" dirty="0" smtClean="0"/>
              <a:t>Majority expectation of escalation to supervisor or through internal WB system</a:t>
            </a:r>
          </a:p>
          <a:p>
            <a:pPr>
              <a:spcBef>
                <a:spcPts val="900"/>
              </a:spcBef>
            </a:pPr>
            <a:r>
              <a:rPr lang="en-US" sz="2000" dirty="0" smtClean="0"/>
              <a:t>Split views re whether CFOs and PAs providing NAS should go further and report to external auditor or to an appropriate authority</a:t>
            </a:r>
          </a:p>
          <a:p>
            <a:pPr>
              <a:spcBef>
                <a:spcPts val="900"/>
              </a:spcBef>
            </a:pPr>
            <a:r>
              <a:rPr lang="en-US" sz="2000" dirty="0" smtClean="0"/>
              <a:t>Recognition that for PA providing NAS, easier to discuss the matter with the external auditor if both are from the same firm</a:t>
            </a:r>
          </a:p>
          <a:p>
            <a:pPr>
              <a:spcBef>
                <a:spcPts val="900"/>
              </a:spcBef>
            </a:pPr>
            <a:r>
              <a:rPr lang="en-US" sz="2000" dirty="0" smtClean="0"/>
              <a:t>Recognize potential for non-level playing field</a:t>
            </a:r>
          </a:p>
          <a:p>
            <a:pPr lvl="1">
              <a:spcBef>
                <a:spcPts val="900"/>
              </a:spcBef>
            </a:pPr>
            <a:r>
              <a:rPr lang="en-US" sz="1800" dirty="0" smtClean="0"/>
              <a:t>PAs vs other accountants; CFOs who are PAs vs other CFOs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/>
              <a:t>Categories of PAs </a:t>
            </a:r>
            <a:r>
              <a:rPr lang="en-US" sz="2200" dirty="0" smtClean="0"/>
              <a:t>– Other Feedback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268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Requirement to Report Suspected NOCLAR to an Appropriate Authority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  <p:sp>
        <p:nvSpPr>
          <p:cNvPr id="7" name="Oval Callout 6"/>
          <p:cNvSpPr/>
          <p:nvPr/>
        </p:nvSpPr>
        <p:spPr bwMode="auto">
          <a:xfrm>
            <a:off x="544700" y="2009301"/>
            <a:ext cx="2213444" cy="1086412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Legal framework must be starting point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5" name="Oval Callout 14"/>
          <p:cNvSpPr/>
          <p:nvPr/>
        </p:nvSpPr>
        <p:spPr bwMode="auto">
          <a:xfrm>
            <a:off x="2438400" y="1919121"/>
            <a:ext cx="3169778" cy="1222519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Unrealistic for reporting requirement premised on perfect world conditions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6" name="Oval Callout 15"/>
          <p:cNvSpPr/>
          <p:nvPr/>
        </p:nvSpPr>
        <p:spPr bwMode="auto">
          <a:xfrm>
            <a:off x="5300415" y="1788142"/>
            <a:ext cx="2133600" cy="129540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Unenforceable without robust and credible legal protection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610600" cy="524948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000" dirty="0" smtClean="0"/>
              <a:t>Majority view across the three roundtables: no requirement</a:t>
            </a:r>
          </a:p>
        </p:txBody>
      </p:sp>
      <p:sp>
        <p:nvSpPr>
          <p:cNvPr id="10" name="Oval Callout 9"/>
          <p:cNvSpPr/>
          <p:nvPr/>
        </p:nvSpPr>
        <p:spPr bwMode="auto">
          <a:xfrm>
            <a:off x="1864704" y="3082466"/>
            <a:ext cx="1524000" cy="114300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What does protection mean?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1" name="Oval Callout 10"/>
          <p:cNvSpPr/>
          <p:nvPr/>
        </p:nvSpPr>
        <p:spPr bwMode="auto">
          <a:xfrm>
            <a:off x="3625310" y="2972071"/>
            <a:ext cx="1834279" cy="1106456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ヒラギノ角ゴ Pro W3" charset="-128"/>
              </a:rPr>
              <a:t>Trusted legal due process?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2" name="Oval Callout 11"/>
          <p:cNvSpPr/>
          <p:nvPr/>
        </p:nvSpPr>
        <p:spPr bwMode="auto">
          <a:xfrm>
            <a:off x="5606793" y="3019923"/>
            <a:ext cx="2921872" cy="1344578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ヒラギノ角ゴ Pro W3" charset="-128"/>
              </a:rPr>
              <a:t>How to identify appropriate authority and can it act on the information?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966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610600" cy="32766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200" dirty="0" smtClean="0"/>
              <a:t>Key project objective</a:t>
            </a:r>
          </a:p>
          <a:p>
            <a:pPr lvl="1">
              <a:spcBef>
                <a:spcPts val="1000"/>
              </a:spcBef>
            </a:pPr>
            <a:r>
              <a:rPr lang="en-US" sz="1800" dirty="0"/>
              <a:t>To create </a:t>
            </a:r>
            <a:r>
              <a:rPr lang="en-US" sz="1800" dirty="0" smtClean="0"/>
              <a:t>framework </a:t>
            </a:r>
            <a:r>
              <a:rPr lang="en-US" sz="1800" dirty="0"/>
              <a:t>to </a:t>
            </a:r>
            <a:r>
              <a:rPr lang="en-US" sz="1800" dirty="0" smtClean="0"/>
              <a:t>guide </a:t>
            </a:r>
            <a:r>
              <a:rPr lang="en-US" sz="1800" dirty="0"/>
              <a:t>professional accountants (PAs) </a:t>
            </a:r>
            <a:r>
              <a:rPr lang="en-US" sz="1800" dirty="0" smtClean="0"/>
              <a:t>in </a:t>
            </a:r>
            <a:r>
              <a:rPr lang="en-US" sz="1800" dirty="0"/>
              <a:t>deciding how best to serve </a:t>
            </a:r>
            <a:r>
              <a:rPr lang="en-US" sz="1800" dirty="0" smtClean="0"/>
              <a:t>public </a:t>
            </a:r>
            <a:r>
              <a:rPr lang="en-US" sz="1800" dirty="0"/>
              <a:t>interest when they come across suspected NOCLAR </a:t>
            </a:r>
            <a:endParaRPr lang="en-US" sz="1800" dirty="0" smtClean="0"/>
          </a:p>
          <a:p>
            <a:pPr>
              <a:spcBef>
                <a:spcPts val="1000"/>
              </a:spcBef>
            </a:pPr>
            <a:r>
              <a:rPr lang="en-US" sz="2200" dirty="0" smtClean="0"/>
              <a:t>Balancing </a:t>
            </a:r>
            <a:r>
              <a:rPr lang="en-US" sz="2200" dirty="0"/>
              <a:t>acting in public interest vs. confidentiality principle</a:t>
            </a:r>
          </a:p>
          <a:p>
            <a:pPr>
              <a:spcBef>
                <a:spcPts val="1000"/>
              </a:spcBef>
            </a:pPr>
            <a:r>
              <a:rPr lang="en-US" sz="2200" dirty="0" smtClean="0"/>
              <a:t>Debate is about what is reasonable to ask of PAs within their role in the public interest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NOCLAR – Recap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8180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Requirement to Report Suspected NOCLAR to an Appropriate Authority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  <p:sp>
        <p:nvSpPr>
          <p:cNvPr id="7" name="Oval Callout 6"/>
          <p:cNvSpPr/>
          <p:nvPr/>
        </p:nvSpPr>
        <p:spPr bwMode="auto">
          <a:xfrm>
            <a:off x="990600" y="2343150"/>
            <a:ext cx="2213444" cy="1086412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ea typeface="ヒラギノ角ゴ Pro W3" charset="-128"/>
                <a:cs typeface="ヒラギノ角ゴ Pro W3" charset="-128"/>
              </a:rPr>
              <a:t>Consider very specific cases?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5" name="Oval Callout 14"/>
          <p:cNvSpPr/>
          <p:nvPr/>
        </p:nvSpPr>
        <p:spPr bwMode="auto">
          <a:xfrm>
            <a:off x="2909793" y="2046208"/>
            <a:ext cx="2655520" cy="1509101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ヒラギノ角ゴ Pro W3" charset="-128"/>
              </a:rPr>
              <a:t>Management/TCWG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ヒラギノ角ゴ Pro W3" charset="-128"/>
              </a:rPr>
              <a:t> have not responded appropriately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16" name="Oval Callout 15"/>
          <p:cNvSpPr/>
          <p:nvPr/>
        </p:nvSpPr>
        <p:spPr bwMode="auto">
          <a:xfrm>
            <a:off x="5751022" y="2046208"/>
            <a:ext cx="1716578" cy="1135142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ヒラギノ角ゴ Pro W3" charset="-128"/>
              </a:rPr>
              <a:t>Strong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ヒラギノ角ゴ Pro W3" charset="-128"/>
              </a:rPr>
              <a:t> evidence of NOCLAR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458200" cy="829748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000" dirty="0" smtClean="0"/>
              <a:t>Small minority in support of a requirement subject to appropriate conditions</a:t>
            </a:r>
          </a:p>
        </p:txBody>
      </p:sp>
      <p:sp>
        <p:nvSpPr>
          <p:cNvPr id="13" name="Oval Callout 12"/>
          <p:cNvSpPr/>
          <p:nvPr/>
        </p:nvSpPr>
        <p:spPr bwMode="auto">
          <a:xfrm>
            <a:off x="4038600" y="3028950"/>
            <a:ext cx="2238381" cy="1295351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1A27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charset="-128"/>
                <a:cs typeface="ヒラギノ角ゴ Pro W3" charset="-128"/>
              </a:rPr>
              <a:t>Link to expectations of different categories of PA?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4841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Requirement to Report Suspected NOCLAR to an Appropriate Authority – Other Feedback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458200" cy="312420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000" dirty="0" smtClean="0"/>
              <a:t>Common views that reporting would depend on legal advice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Must consider fear of reprisal (personal safety, </a:t>
            </a:r>
            <a:r>
              <a:rPr lang="en-US" sz="2000" dirty="0" err="1" smtClean="0"/>
              <a:t>etc</a:t>
            </a:r>
            <a:r>
              <a:rPr lang="en-US" sz="2000" dirty="0" smtClean="0"/>
              <a:t>)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Reporting does not guarantee that issue will be resolved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Local frameworks in some jurisdictions may help, e.g. enhanced auditor reporting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Resignation an important tool for auditors</a:t>
            </a:r>
          </a:p>
        </p:txBody>
      </p:sp>
    </p:spTree>
    <p:extLst>
      <p:ext uri="{BB962C8B-B14F-4D97-AF65-F5344CB8AC3E}">
        <p14:creationId xmlns:p14="http://schemas.microsoft.com/office/powerpoint/2010/main" val="10398073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Other Issues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458200" cy="312420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000" dirty="0" smtClean="0"/>
              <a:t>Mixed views on reporting to the external auditor</a:t>
            </a:r>
          </a:p>
          <a:p>
            <a:pPr lvl="1">
              <a:spcBef>
                <a:spcPts val="1200"/>
              </a:spcBef>
            </a:pPr>
            <a:r>
              <a:rPr lang="en-US" sz="1700" dirty="0" smtClean="0"/>
              <a:t>Some views that </a:t>
            </a:r>
            <a:r>
              <a:rPr lang="en-US" sz="1700" dirty="0"/>
              <a:t>PAs providing NAS </a:t>
            </a:r>
            <a:r>
              <a:rPr lang="en-US" sz="1700" dirty="0" smtClean="0"/>
              <a:t>should consider reporting to external auditor, but also concerns about auditor becoming gatekeeper</a:t>
            </a:r>
          </a:p>
          <a:p>
            <a:pPr lvl="1">
              <a:spcBef>
                <a:spcPts val="1200"/>
              </a:spcBef>
            </a:pPr>
            <a:r>
              <a:rPr lang="en-US" sz="1700" dirty="0" smtClean="0"/>
              <a:t>Greater expectation of communication by PAs providing NAS when firm also is the entity’s auditor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Some concerns about PA’s ability to evaluate response of management/TCWG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Concerns about scoping in forensic accountants</a:t>
            </a:r>
          </a:p>
          <a:p>
            <a:pPr lvl="1">
              <a:spcBef>
                <a:spcPts val="1000"/>
              </a:spcBef>
            </a:pPr>
            <a:endParaRPr lang="en-US" sz="1800" dirty="0" smtClean="0"/>
          </a:p>
          <a:p>
            <a:pPr>
              <a:spcBef>
                <a:spcPts val="1000"/>
              </a:spcBef>
            </a:pP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389543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Other Suggestions/Considerations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 – Main Feedback</a:t>
            </a:r>
            <a:endParaRPr 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458200" cy="312420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000" dirty="0" smtClean="0"/>
              <a:t>Need to place greater emphasis on management doing right thing</a:t>
            </a:r>
          </a:p>
          <a:p>
            <a:pPr lvl="1">
              <a:spcBef>
                <a:spcPts val="1200"/>
              </a:spcBef>
            </a:pPr>
            <a:r>
              <a:rPr lang="en-US" sz="1700" dirty="0" smtClean="0"/>
              <a:t>Including setting the right tone at the top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Consider need for “pressure release valves”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Consider foreseeable harm to stakeholders in determining whether to report to an appropriate authority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Avoid making the standard overly prescriptive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Do nothing to jeopardize the profession</a:t>
            </a:r>
          </a:p>
        </p:txBody>
      </p:sp>
    </p:spTree>
    <p:extLst>
      <p:ext uri="{BB962C8B-B14F-4D97-AF65-F5344CB8AC3E}">
        <p14:creationId xmlns:p14="http://schemas.microsoft.com/office/powerpoint/2010/main" val="20939322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Task Force Proposals</a:t>
            </a:r>
            <a:endParaRPr lang="en-US" sz="2200" dirty="0"/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458200" cy="3124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See Overview in Agenda Item E-3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 smtClean="0"/>
              <a:t>NOCLAR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3148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529377"/>
              </p:ext>
            </p:extLst>
          </p:nvPr>
        </p:nvGraphicFramePr>
        <p:xfrm>
          <a:off x="457200" y="1428750"/>
          <a:ext cx="8305800" cy="281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6705600"/>
              </a:tblGrid>
              <a:tr h="469900">
                <a:tc>
                  <a:txBody>
                    <a:bodyPr/>
                    <a:lstStyle/>
                    <a:p>
                      <a:r>
                        <a:rPr lang="en-US" dirty="0" smtClean="0"/>
                        <a:t>Timing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Action</a:t>
                      </a:r>
                      <a:endParaRPr lang="en-US" dirty="0"/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r>
                        <a:rPr lang="en-US" dirty="0" smtClean="0"/>
                        <a:t>Sept 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Discussion with</a:t>
                      </a:r>
                      <a:r>
                        <a:rPr lang="en-US" baseline="0" dirty="0" smtClean="0"/>
                        <a:t> Monitoring Group</a:t>
                      </a:r>
                      <a:endParaRPr lang="en-US" dirty="0"/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Oct 2014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IESBA consideration of roundtable feedback and TF proposals</a:t>
                      </a:r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r>
                        <a:rPr lang="en-US" dirty="0" smtClean="0"/>
                        <a:t>Oct 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Discussion with IFIAR and</a:t>
                      </a:r>
                      <a:r>
                        <a:rPr lang="en-US" baseline="0" dirty="0" smtClean="0"/>
                        <a:t> Forum of Firms</a:t>
                      </a:r>
                      <a:endParaRPr lang="en-US" dirty="0" smtClean="0"/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r>
                        <a:rPr lang="en-US" dirty="0" smtClean="0"/>
                        <a:t>Nov 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Discussion with EAIG</a:t>
                      </a:r>
                      <a:endParaRPr lang="en-US" dirty="0"/>
                    </a:p>
                  </a:txBody>
                  <a:tcPr/>
                </a:tc>
              </a:tr>
              <a:tr h="469900">
                <a:tc>
                  <a:txBody>
                    <a:bodyPr/>
                    <a:lstStyle/>
                    <a:p>
                      <a:r>
                        <a:rPr lang="en-US" dirty="0" smtClean="0"/>
                        <a:t>Jan 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IESBA</a:t>
                      </a:r>
                      <a:r>
                        <a:rPr lang="en-US" baseline="0" dirty="0" smtClean="0"/>
                        <a:t> consideration of d</a:t>
                      </a:r>
                      <a:r>
                        <a:rPr lang="en-US" dirty="0" smtClean="0"/>
                        <a:t>raft re-ED (?)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563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9462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52550"/>
            <a:ext cx="8610600" cy="32766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000" dirty="0" smtClean="0"/>
              <a:t>A </a:t>
            </a:r>
            <a:r>
              <a:rPr lang="en-US" sz="2000" dirty="0"/>
              <a:t>right (vs. a duty) to override confidentiality to serve the public interest</a:t>
            </a:r>
          </a:p>
          <a:p>
            <a:pPr>
              <a:spcBef>
                <a:spcPts val="900"/>
              </a:spcBef>
            </a:pPr>
            <a:r>
              <a:rPr lang="en-US" sz="2000" dirty="0"/>
              <a:t>A less prescriptive approach to the guidance</a:t>
            </a:r>
          </a:p>
          <a:p>
            <a:pPr>
              <a:spcBef>
                <a:spcPts val="900"/>
              </a:spcBef>
            </a:pPr>
            <a:r>
              <a:rPr lang="en-US" sz="2000" dirty="0"/>
              <a:t>No limitation on the type of reportable </a:t>
            </a:r>
            <a:r>
              <a:rPr lang="en-US" sz="2000" dirty="0" smtClean="0"/>
              <a:t>non-compliance</a:t>
            </a:r>
          </a:p>
          <a:p>
            <a:pPr>
              <a:spcBef>
                <a:spcPts val="900"/>
              </a:spcBef>
            </a:pPr>
            <a:r>
              <a:rPr lang="en-US" sz="2000" dirty="0" smtClean="0"/>
              <a:t>Two separate thresholds for actions</a:t>
            </a:r>
          </a:p>
          <a:p>
            <a:pPr lvl="1">
              <a:spcBef>
                <a:spcPts val="900"/>
              </a:spcBef>
            </a:pPr>
            <a:r>
              <a:rPr lang="en-US" sz="1700" dirty="0" smtClean="0"/>
              <a:t>Understand the matter if it is </a:t>
            </a:r>
            <a:r>
              <a:rPr lang="en-US" sz="1700" dirty="0"/>
              <a:t>other than clearly </a:t>
            </a:r>
            <a:r>
              <a:rPr lang="en-US" sz="1700" dirty="0" smtClean="0"/>
              <a:t>inconsequential</a:t>
            </a:r>
          </a:p>
          <a:p>
            <a:pPr lvl="1">
              <a:spcBef>
                <a:spcPts val="900"/>
              </a:spcBef>
            </a:pPr>
            <a:r>
              <a:rPr lang="en-US" sz="1700" dirty="0" smtClean="0"/>
              <a:t>Evaluate the client’s response if </a:t>
            </a:r>
            <a:r>
              <a:rPr lang="en-US" sz="1700" dirty="0"/>
              <a:t>the matter could have significant consequences for the client or others</a:t>
            </a:r>
          </a:p>
          <a:p>
            <a:pPr>
              <a:spcBef>
                <a:spcPts val="900"/>
              </a:spcBef>
            </a:pPr>
            <a:r>
              <a:rPr lang="en-US" sz="2000" dirty="0"/>
              <a:t>Communication between successor and predecessor </a:t>
            </a:r>
            <a:r>
              <a:rPr lang="en-US" sz="2000" dirty="0" smtClean="0"/>
              <a:t>auditors</a:t>
            </a:r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Tentative Board Decisions – December 2013</a:t>
            </a:r>
            <a:endParaRPr lang="en-US" sz="22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– Recap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41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752" y="788025"/>
            <a:ext cx="3142183" cy="2088525"/>
          </a:xfrm>
          <a:prstGeom prst="rect">
            <a:avLst/>
          </a:prstGeom>
        </p:spPr>
      </p:pic>
      <p:sp>
        <p:nvSpPr>
          <p:cNvPr id="14" name="Title 3"/>
          <p:cNvSpPr txBox="1">
            <a:spLocks/>
          </p:cNvSpPr>
          <p:nvPr/>
        </p:nvSpPr>
        <p:spPr>
          <a:xfrm>
            <a:off x="381000" y="461930"/>
            <a:ext cx="7543800" cy="4000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kern="0" dirty="0"/>
              <a:t>NOCLAR </a:t>
            </a:r>
            <a:r>
              <a:rPr lang="en-US" kern="0" dirty="0" smtClean="0"/>
              <a:t>Roundtables</a:t>
            </a:r>
            <a:endParaRPr lang="en-US" kern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5" y="1273372"/>
            <a:ext cx="2640388" cy="175557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463" y="2826388"/>
            <a:ext cx="3258312" cy="216643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074" y="3052756"/>
            <a:ext cx="3065678" cy="2038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028949"/>
            <a:ext cx="2954141" cy="19638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541" y="889422"/>
            <a:ext cx="3808274" cy="253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6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3"/>
          <p:cNvSpPr txBox="1">
            <a:spLocks/>
          </p:cNvSpPr>
          <p:nvPr/>
        </p:nvSpPr>
        <p:spPr>
          <a:xfrm>
            <a:off x="381000" y="461930"/>
            <a:ext cx="7543800" cy="4000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kern="0" dirty="0"/>
              <a:t>NOCLAR </a:t>
            </a:r>
            <a:r>
              <a:rPr lang="en-US" kern="0" dirty="0" smtClean="0"/>
              <a:t>Roundtables</a:t>
            </a:r>
            <a:endParaRPr lang="en-US" kern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119" y="777604"/>
            <a:ext cx="3200400" cy="21280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117" y="2962549"/>
            <a:ext cx="2697333" cy="17935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795" y="2729148"/>
            <a:ext cx="3048569" cy="202697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14" y="2743950"/>
            <a:ext cx="3004046" cy="19973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8" y="1017045"/>
            <a:ext cx="2825870" cy="18789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338" y="900644"/>
            <a:ext cx="3101105" cy="20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33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NOCLAR Roundtables</a:t>
            </a:r>
            <a:endParaRPr lang="en-US" sz="2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063240"/>
          </a:xfrm>
        </p:spPr>
        <p:txBody>
          <a:bodyPr/>
          <a:lstStyle/>
          <a:p>
            <a:r>
              <a:rPr lang="en-US" sz="2000" dirty="0" smtClean="0"/>
              <a:t>Hong Kong (May 20), Brussels (June 13), Washington DC (July 10)</a:t>
            </a:r>
          </a:p>
          <a:p>
            <a:pPr>
              <a:spcBef>
                <a:spcPts val="800"/>
              </a:spcBef>
            </a:pPr>
            <a:r>
              <a:rPr lang="en-US" sz="2000" dirty="0" smtClean="0"/>
              <a:t>Over 160 senior-level participants from wide range of stakeholder groups</a:t>
            </a:r>
          </a:p>
          <a:p>
            <a:pPr>
              <a:spcBef>
                <a:spcPts val="800"/>
              </a:spcBef>
            </a:pPr>
            <a:r>
              <a:rPr lang="en-US" sz="2000" dirty="0" smtClean="0"/>
              <a:t>27 jurisdictions represented</a:t>
            </a:r>
          </a:p>
          <a:p>
            <a:pPr lvl="1">
              <a:spcBef>
                <a:spcPts val="800"/>
              </a:spcBef>
            </a:pPr>
            <a:r>
              <a:rPr lang="en-US" sz="1700" dirty="0" smtClean="0"/>
              <a:t>Including 13 G-20 countries</a:t>
            </a:r>
          </a:p>
          <a:p>
            <a:pPr>
              <a:spcBef>
                <a:spcPts val="800"/>
              </a:spcBef>
            </a:pPr>
            <a:r>
              <a:rPr lang="en-US" sz="2000" dirty="0" smtClean="0"/>
              <a:t>Observers:</a:t>
            </a:r>
          </a:p>
          <a:p>
            <a:pPr lvl="1">
              <a:spcBef>
                <a:spcPts val="800"/>
              </a:spcBef>
            </a:pPr>
            <a:r>
              <a:rPr lang="en-US" sz="1700" dirty="0" smtClean="0"/>
              <a:t>PIOB members and staff</a:t>
            </a:r>
          </a:p>
          <a:p>
            <a:pPr lvl="1">
              <a:spcBef>
                <a:spcPts val="800"/>
              </a:spcBef>
            </a:pPr>
            <a:r>
              <a:rPr lang="en-US" sz="1700" dirty="0" smtClean="0"/>
              <a:t>IESBA CAG Chair</a:t>
            </a:r>
          </a:p>
          <a:p>
            <a:pPr lvl="1">
              <a:spcBef>
                <a:spcPts val="800"/>
              </a:spcBef>
            </a:pPr>
            <a:r>
              <a:rPr lang="en-US" sz="1700" dirty="0" smtClean="0"/>
              <a:t>IAASB members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77093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Jurisdictions Represented</a:t>
            </a:r>
            <a:endParaRPr lang="en-US" sz="22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007893"/>
              </p:ext>
            </p:extLst>
          </p:nvPr>
        </p:nvGraphicFramePr>
        <p:xfrm>
          <a:off x="304800" y="1428750"/>
          <a:ext cx="84582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6553200"/>
              </a:tblGrid>
              <a:tr h="931757">
                <a:tc>
                  <a:txBody>
                    <a:bodyPr/>
                    <a:lstStyle/>
                    <a:p>
                      <a:r>
                        <a:rPr lang="en-US" sz="1700" b="1" dirty="0" smtClean="0">
                          <a:solidFill>
                            <a:srgbClr val="013C80"/>
                          </a:solidFill>
                        </a:rPr>
                        <a:t>Hong Kong</a:t>
                      </a:r>
                      <a:r>
                        <a:rPr lang="en-US" sz="1700" b="1" baseline="0" dirty="0" smtClean="0">
                          <a:solidFill>
                            <a:srgbClr val="013C80"/>
                          </a:solidFill>
                        </a:rPr>
                        <a:t> Roundtable </a:t>
                      </a:r>
                      <a:r>
                        <a:rPr lang="en-US" sz="1700" b="1" dirty="0" smtClean="0">
                          <a:solidFill>
                            <a:srgbClr val="013C80"/>
                          </a:solidFill>
                        </a:rPr>
                        <a:t>(10)</a:t>
                      </a:r>
                      <a:endParaRPr lang="en-US" sz="1700" b="1" dirty="0">
                        <a:solidFill>
                          <a:srgbClr val="013C8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Australia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7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(mainland)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Hong Kong SAR, </a:t>
                      </a:r>
                      <a:r>
                        <a:rPr lang="en-US" sz="17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Indonesia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7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Japan</a:t>
                      </a:r>
                      <a:r>
                        <a:rPr lang="en-US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Malaysia, New Zealand, Philippines, Singapore, Taiwan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38582">
                <a:tc>
                  <a:txBody>
                    <a:bodyPr/>
                    <a:lstStyle/>
                    <a:p>
                      <a:r>
                        <a:rPr lang="en-US" sz="1700" b="1" dirty="0" smtClean="0">
                          <a:solidFill>
                            <a:srgbClr val="013C80"/>
                          </a:solidFill>
                        </a:rPr>
                        <a:t>Brussels</a:t>
                      </a:r>
                      <a:r>
                        <a:rPr lang="en-US" sz="1700" b="1" baseline="0" dirty="0" smtClean="0">
                          <a:solidFill>
                            <a:srgbClr val="013C80"/>
                          </a:solidFill>
                        </a:rPr>
                        <a:t> </a:t>
                      </a:r>
                      <a:r>
                        <a:rPr lang="en-US" sz="1700" b="1" baseline="0" dirty="0" err="1" smtClean="0">
                          <a:solidFill>
                            <a:srgbClr val="013C80"/>
                          </a:solidFill>
                        </a:rPr>
                        <a:t>Rountdtable</a:t>
                      </a:r>
                      <a:r>
                        <a:rPr lang="en-US" sz="1700" b="1" baseline="0" dirty="0" smtClean="0">
                          <a:solidFill>
                            <a:srgbClr val="013C80"/>
                          </a:solidFill>
                        </a:rPr>
                        <a:t> </a:t>
                      </a:r>
                      <a:r>
                        <a:rPr lang="en-US" sz="1700" b="1" dirty="0" smtClean="0">
                          <a:solidFill>
                            <a:srgbClr val="013C80"/>
                          </a:solidFill>
                        </a:rPr>
                        <a:t>(12)</a:t>
                      </a:r>
                      <a:endParaRPr lang="en-US" sz="1700" b="1" dirty="0">
                        <a:solidFill>
                          <a:srgbClr val="013C8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dirty="0" smtClean="0">
                          <a:solidFill>
                            <a:schemeClr val="tx1"/>
                          </a:solidFill>
                        </a:rPr>
                        <a:t>Belgium, Denmark, </a:t>
                      </a:r>
                      <a:r>
                        <a:rPr lang="en-US" sz="1700" b="1" dirty="0" smtClean="0">
                          <a:solidFill>
                            <a:schemeClr val="tx1"/>
                          </a:solidFill>
                        </a:rPr>
                        <a:t>France</a:t>
                      </a:r>
                      <a:r>
                        <a:rPr lang="en-US" sz="17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700" b="1" dirty="0" smtClean="0">
                          <a:solidFill>
                            <a:schemeClr val="tx1"/>
                          </a:solidFill>
                        </a:rPr>
                        <a:t>Germany</a:t>
                      </a:r>
                      <a:r>
                        <a:rPr lang="en-US" sz="1700" b="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7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700" b="1" baseline="0" dirty="0" smtClean="0">
                          <a:solidFill>
                            <a:schemeClr val="tx1"/>
                          </a:solidFill>
                        </a:rPr>
                        <a:t>Italy</a:t>
                      </a:r>
                      <a:r>
                        <a:rPr lang="en-US" sz="1700" b="0" baseline="0" dirty="0" smtClean="0">
                          <a:solidFill>
                            <a:schemeClr val="tx1"/>
                          </a:solidFill>
                        </a:rPr>
                        <a:t>, Netherlands, Norway, </a:t>
                      </a:r>
                      <a:r>
                        <a:rPr lang="en-US" sz="1700" b="1" baseline="0" dirty="0" smtClean="0">
                          <a:solidFill>
                            <a:schemeClr val="tx1"/>
                          </a:solidFill>
                        </a:rPr>
                        <a:t>Russian Federation</a:t>
                      </a:r>
                      <a:r>
                        <a:rPr lang="en-US" sz="1700" b="0" baseline="0" dirty="0" smtClean="0">
                          <a:solidFill>
                            <a:schemeClr val="tx1"/>
                          </a:solidFill>
                        </a:rPr>
                        <a:t>, Senegal, Spain, Sweden, </a:t>
                      </a:r>
                      <a:r>
                        <a:rPr lang="en-US" sz="17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UK</a:t>
                      </a:r>
                      <a:endParaRPr lang="en-US" sz="17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820461">
                <a:tc>
                  <a:txBody>
                    <a:bodyPr/>
                    <a:lstStyle/>
                    <a:p>
                      <a:r>
                        <a:rPr lang="en-US" sz="1700" b="1" dirty="0" smtClean="0">
                          <a:solidFill>
                            <a:srgbClr val="013C80"/>
                          </a:solidFill>
                        </a:rPr>
                        <a:t>Washington DC Roundtable</a:t>
                      </a:r>
                      <a:r>
                        <a:rPr lang="en-US" sz="1700" b="1" baseline="0" dirty="0" smtClean="0">
                          <a:solidFill>
                            <a:srgbClr val="013C80"/>
                          </a:solidFill>
                        </a:rPr>
                        <a:t> </a:t>
                      </a:r>
                      <a:r>
                        <a:rPr lang="en-US" sz="1700" b="1" dirty="0" smtClean="0">
                          <a:solidFill>
                            <a:srgbClr val="013C80"/>
                          </a:solidFill>
                        </a:rPr>
                        <a:t>(5)</a:t>
                      </a:r>
                      <a:endParaRPr lang="en-US" sz="1700" b="1" dirty="0">
                        <a:solidFill>
                          <a:srgbClr val="013C8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="1" dirty="0" smtClean="0"/>
                        <a:t>Brazil</a:t>
                      </a:r>
                      <a:r>
                        <a:rPr lang="en-US" sz="1700" dirty="0" smtClean="0"/>
                        <a:t>, </a:t>
                      </a:r>
                      <a:r>
                        <a:rPr lang="en-US" sz="1700" b="1" dirty="0" smtClean="0"/>
                        <a:t>Canada</a:t>
                      </a:r>
                      <a:r>
                        <a:rPr lang="en-US" sz="1700" dirty="0" smtClean="0"/>
                        <a:t>, </a:t>
                      </a:r>
                      <a:r>
                        <a:rPr lang="en-US" sz="1700" b="1" dirty="0" smtClean="0"/>
                        <a:t>Mexico</a:t>
                      </a:r>
                      <a:r>
                        <a:rPr lang="en-US" sz="1700" dirty="0" smtClean="0"/>
                        <a:t>, Pakistan, </a:t>
                      </a:r>
                      <a:r>
                        <a:rPr lang="en-US" sz="1700" b="1" dirty="0" smtClean="0"/>
                        <a:t>USA</a:t>
                      </a:r>
                      <a:endParaRPr lang="en-US" sz="1700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4095750"/>
            <a:ext cx="32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(G-20 countries in bold)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358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Balance of Representation</a:t>
            </a:r>
            <a:endParaRPr lang="en-US" sz="2200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763303092"/>
              </p:ext>
            </p:extLst>
          </p:nvPr>
        </p:nvGraphicFramePr>
        <p:xfrm>
          <a:off x="685800" y="1123950"/>
          <a:ext cx="7010400" cy="35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6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85750"/>
            <a:ext cx="7543800" cy="762000"/>
          </a:xfrm>
        </p:spPr>
        <p:txBody>
          <a:bodyPr/>
          <a:lstStyle/>
          <a:p>
            <a:r>
              <a:rPr lang="en-US" sz="2200" dirty="0" smtClean="0"/>
              <a:t>Snapshot – Case Study 1</a:t>
            </a:r>
            <a:endParaRPr lang="en-US" sz="22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5867400" cy="304800"/>
          </a:xfrm>
        </p:spPr>
        <p:txBody>
          <a:bodyPr/>
          <a:lstStyle/>
          <a:p>
            <a:r>
              <a:rPr lang="en-US" dirty="0" smtClean="0"/>
              <a:t>NOCLAR Roundtables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66180" y="1711858"/>
            <a:ext cx="3769476" cy="28271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60147" y="1413726"/>
            <a:ext cx="4074969" cy="30562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62433" y="1611798"/>
            <a:ext cx="3883831" cy="291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6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ID Meeting_Jurgen speaking notes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GAID Meeting_Jurgen speaking notes.pptx</Template>
  <TotalTime>1391</TotalTime>
  <Words>1099</Words>
  <Application>Microsoft Office PowerPoint</Application>
  <PresentationFormat>On-screen Show (16:9)</PresentationFormat>
  <Paragraphs>170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MS PGothic</vt:lpstr>
      <vt:lpstr>MS PGothic</vt:lpstr>
      <vt:lpstr>Arial</vt:lpstr>
      <vt:lpstr>Bauer Bodoni Std</vt:lpstr>
      <vt:lpstr>Calibri</vt:lpstr>
      <vt:lpstr>ヒラギノ角ゴ Pro W3</vt:lpstr>
      <vt:lpstr>GAID Meeting_Jurgen speaking notes</vt:lpstr>
      <vt:lpstr>NOCLAR</vt:lpstr>
      <vt:lpstr>NOCLAR – Recap</vt:lpstr>
      <vt:lpstr>Tentative Board Decisions – December 2013</vt:lpstr>
      <vt:lpstr>PowerPoint Presentation</vt:lpstr>
      <vt:lpstr>PowerPoint Presentation</vt:lpstr>
      <vt:lpstr>NOCLAR Roundtables</vt:lpstr>
      <vt:lpstr>Jurisdictions Represented</vt:lpstr>
      <vt:lpstr>Balance of Representation</vt:lpstr>
      <vt:lpstr>Snapshot – Case Study 1</vt:lpstr>
      <vt:lpstr>Snapshot – Case Study 2</vt:lpstr>
      <vt:lpstr>Overarching Themes</vt:lpstr>
      <vt:lpstr>Scope – Key Concerns Heard</vt:lpstr>
      <vt:lpstr>Scope – Other Feedback</vt:lpstr>
      <vt:lpstr>Materiality Thresholds – Key Concerns Heard</vt:lpstr>
      <vt:lpstr>Materiality Thresholds – Suggestions Received</vt:lpstr>
      <vt:lpstr>Categories of PAs – Level of Expectations</vt:lpstr>
      <vt:lpstr>Categories of PAs – Other Feedback</vt:lpstr>
      <vt:lpstr>Categories of PAs – Other Feedback</vt:lpstr>
      <vt:lpstr>Requirement to Report Suspected NOCLAR to an Appropriate Authority</vt:lpstr>
      <vt:lpstr>Requirement to Report Suspected NOCLAR to an Appropriate Authority</vt:lpstr>
      <vt:lpstr>Requirement to Report Suspected NOCLAR to an Appropriate Authority – Other Feedback</vt:lpstr>
      <vt:lpstr>Other Issues</vt:lpstr>
      <vt:lpstr>Other Suggestions/Considerations</vt:lpstr>
      <vt:lpstr>Task Force Proposals</vt:lpstr>
      <vt:lpstr>Next Steps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Auditor Investor Dialogue</dc:title>
  <dc:creator>Kaushal Gandhi</dc:creator>
  <cp:lastModifiedBy>Ken Siong</cp:lastModifiedBy>
  <cp:revision>151</cp:revision>
  <cp:lastPrinted>2014-01-16T15:44:59Z</cp:lastPrinted>
  <dcterms:created xsi:type="dcterms:W3CDTF">2014-02-09T13:37:50Z</dcterms:created>
  <dcterms:modified xsi:type="dcterms:W3CDTF">2014-09-10T12:37:27Z</dcterms:modified>
</cp:coreProperties>
</file>