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5"/>
  </p:notesMasterIdLst>
  <p:sldIdLst>
    <p:sldId id="270" r:id="rId2"/>
    <p:sldId id="277" r:id="rId3"/>
    <p:sldId id="287" r:id="rId4"/>
    <p:sldId id="296" r:id="rId5"/>
    <p:sldId id="281" r:id="rId6"/>
    <p:sldId id="293" r:id="rId7"/>
    <p:sldId id="288" r:id="rId8"/>
    <p:sldId id="291" r:id="rId9"/>
    <p:sldId id="292" r:id="rId10"/>
    <p:sldId id="290" r:id="rId11"/>
    <p:sldId id="289" r:id="rId12"/>
    <p:sldId id="294" r:id="rId13"/>
    <p:sldId id="285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8EC2"/>
    <a:srgbClr val="12A9D9"/>
    <a:srgbClr val="013C80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24" autoAdjust="0"/>
  </p:normalViewPr>
  <p:slideViewPr>
    <p:cSldViewPr showGuides="1">
      <p:cViewPr varScale="1">
        <p:scale>
          <a:sx n="87" d="100"/>
          <a:sy n="87" d="100"/>
        </p:scale>
        <p:origin x="706" y="5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280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56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B3A2C-A798-450C-B294-885B1E4CC23E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0E9C10-18BB-490A-8C03-AEB06207E1CA}">
      <dgm:prSet phldrT="[Text]"/>
      <dgm:spPr/>
      <dgm:t>
        <a:bodyPr/>
        <a:lstStyle/>
        <a:p>
          <a:r>
            <a:rPr lang="en-US" dirty="0" smtClean="0"/>
            <a:t>Section 100</a:t>
          </a:r>
          <a:endParaRPr lang="en-US" dirty="0"/>
        </a:p>
      </dgm:t>
    </dgm:pt>
    <dgm:pt modelId="{61BBAAAC-5D9A-4FFA-ADBC-2C189AA25839}" type="parTrans" cxnId="{63140960-519C-401B-B2E8-5495EC91BA26}">
      <dgm:prSet/>
      <dgm:spPr/>
      <dgm:t>
        <a:bodyPr/>
        <a:lstStyle/>
        <a:p>
          <a:endParaRPr lang="en-US"/>
        </a:p>
      </dgm:t>
    </dgm:pt>
    <dgm:pt modelId="{E2B617A7-1F9B-4B73-8DBB-5D0D6071EB74}" type="sibTrans" cxnId="{63140960-519C-401B-B2E8-5495EC91BA26}">
      <dgm:prSet/>
      <dgm:spPr/>
      <dgm:t>
        <a:bodyPr/>
        <a:lstStyle/>
        <a:p>
          <a:endParaRPr lang="en-US"/>
        </a:p>
      </dgm:t>
    </dgm:pt>
    <dgm:pt modelId="{A2817162-65BD-48E4-A852-365EF7FEE176}">
      <dgm:prSet phldrT="[Text]"/>
      <dgm:spPr/>
      <dgm:t>
        <a:bodyPr/>
        <a:lstStyle/>
        <a:p>
          <a:r>
            <a:rPr lang="en-US" dirty="0" smtClean="0"/>
            <a:t>Section 200/ PAs in public practice</a:t>
          </a:r>
          <a:endParaRPr lang="en-US" dirty="0"/>
        </a:p>
      </dgm:t>
    </dgm:pt>
    <dgm:pt modelId="{9D36D90F-F1A4-4A7A-AC85-18CA1DDA54F2}" type="parTrans" cxnId="{CB7B6FB7-2553-47C3-BD49-559E7A75A05A}">
      <dgm:prSet/>
      <dgm:spPr/>
      <dgm:t>
        <a:bodyPr/>
        <a:lstStyle/>
        <a:p>
          <a:endParaRPr lang="en-US"/>
        </a:p>
      </dgm:t>
    </dgm:pt>
    <dgm:pt modelId="{04E612D3-2012-4229-9058-22256FC2F9A4}" type="sibTrans" cxnId="{CB7B6FB7-2553-47C3-BD49-559E7A75A05A}">
      <dgm:prSet/>
      <dgm:spPr/>
      <dgm:t>
        <a:bodyPr/>
        <a:lstStyle/>
        <a:p>
          <a:endParaRPr lang="en-US"/>
        </a:p>
      </dgm:t>
    </dgm:pt>
    <dgm:pt modelId="{4353DDBC-6D29-4F5E-BE37-9E6642C4AC41}">
      <dgm:prSet phldrT="[Text]"/>
      <dgm:spPr>
        <a:solidFill>
          <a:srgbClr val="2D8EC2"/>
        </a:solidFill>
      </dgm:spPr>
      <dgm:t>
        <a:bodyPr/>
        <a:lstStyle/>
        <a:p>
          <a:r>
            <a:rPr lang="en-US" dirty="0" smtClean="0"/>
            <a:t>Section 290/ NAS</a:t>
          </a:r>
          <a:endParaRPr lang="en-US" dirty="0"/>
        </a:p>
      </dgm:t>
    </dgm:pt>
    <dgm:pt modelId="{93737E5D-1E19-4114-8697-BAB546864A95}" type="parTrans" cxnId="{576C8022-8EA7-42C2-B2D4-02ADFADE9265}">
      <dgm:prSet/>
      <dgm:spPr/>
      <dgm:t>
        <a:bodyPr/>
        <a:lstStyle/>
        <a:p>
          <a:endParaRPr lang="en-US"/>
        </a:p>
      </dgm:t>
    </dgm:pt>
    <dgm:pt modelId="{2593DBD1-CF09-4EBA-B13C-0AF8BFBFD641}" type="sibTrans" cxnId="{576C8022-8EA7-42C2-B2D4-02ADFADE9265}">
      <dgm:prSet/>
      <dgm:spPr/>
      <dgm:t>
        <a:bodyPr/>
        <a:lstStyle/>
        <a:p>
          <a:endParaRPr lang="en-US"/>
        </a:p>
      </dgm:t>
    </dgm:pt>
    <dgm:pt modelId="{C0DFFBDD-602F-43ED-B48A-1D78DEFF1DB8}">
      <dgm:prSet phldrT="[Text]"/>
      <dgm:spPr>
        <a:solidFill>
          <a:srgbClr val="2D8EC2"/>
        </a:solidFill>
      </dgm:spPr>
      <dgm:t>
        <a:bodyPr/>
        <a:lstStyle/>
        <a:p>
          <a:r>
            <a:rPr lang="en-US" dirty="0" smtClean="0"/>
            <a:t>Other Parts of the Code</a:t>
          </a:r>
          <a:endParaRPr lang="en-US" dirty="0"/>
        </a:p>
      </dgm:t>
    </dgm:pt>
    <dgm:pt modelId="{87C8C6DF-27EE-4D4B-A041-6D28739F7953}" type="parTrans" cxnId="{D78BEBF6-58A1-4B84-8240-DAA3D48A7E69}">
      <dgm:prSet/>
      <dgm:spPr/>
      <dgm:t>
        <a:bodyPr/>
        <a:lstStyle/>
        <a:p>
          <a:endParaRPr lang="en-US"/>
        </a:p>
      </dgm:t>
    </dgm:pt>
    <dgm:pt modelId="{7C622C0E-50B7-459E-8F9D-5790A74BB8F4}" type="sibTrans" cxnId="{D78BEBF6-58A1-4B84-8240-DAA3D48A7E69}">
      <dgm:prSet/>
      <dgm:spPr/>
      <dgm:t>
        <a:bodyPr/>
        <a:lstStyle/>
        <a:p>
          <a:endParaRPr lang="en-US"/>
        </a:p>
      </dgm:t>
    </dgm:pt>
    <dgm:pt modelId="{D7AD1688-11CD-45E7-99A5-DEBF85B110FB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US" dirty="0" smtClean="0"/>
            <a:t>Section 300/ PAIB</a:t>
          </a:r>
        </a:p>
      </dgm:t>
    </dgm:pt>
    <dgm:pt modelId="{9AEAE212-BC85-4347-B7D0-BB85A3D40B28}" type="parTrans" cxnId="{922F9177-E69A-4646-9806-07BCA27BC238}">
      <dgm:prSet/>
      <dgm:spPr/>
      <dgm:t>
        <a:bodyPr/>
        <a:lstStyle/>
        <a:p>
          <a:endParaRPr lang="en-US"/>
        </a:p>
      </dgm:t>
    </dgm:pt>
    <dgm:pt modelId="{BCCFC930-E866-4EB2-A9DB-293783402687}" type="sibTrans" cxnId="{922F9177-E69A-4646-9806-07BCA27BC238}">
      <dgm:prSet/>
      <dgm:spPr/>
      <dgm:t>
        <a:bodyPr/>
        <a:lstStyle/>
        <a:p>
          <a:endParaRPr lang="en-US"/>
        </a:p>
      </dgm:t>
    </dgm:pt>
    <dgm:pt modelId="{394B07D8-65D1-42B5-B74E-F0CC1BE90FDB}" type="pres">
      <dgm:prSet presAssocID="{482B3A2C-A798-450C-B294-885B1E4CC23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D75467A-C888-4A9C-874D-90B24217980B}" type="pres">
      <dgm:prSet presAssocID="{9E0E9C10-18BB-490A-8C03-AEB06207E1CA}" presName="vertOne" presStyleCnt="0"/>
      <dgm:spPr/>
    </dgm:pt>
    <dgm:pt modelId="{245582AE-023E-4918-B389-DB2FA59A233A}" type="pres">
      <dgm:prSet presAssocID="{9E0E9C10-18BB-490A-8C03-AEB06207E1C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21B965-C4B2-47C3-AE8A-B95E899886E5}" type="pres">
      <dgm:prSet presAssocID="{9E0E9C10-18BB-490A-8C03-AEB06207E1CA}" presName="parTransOne" presStyleCnt="0"/>
      <dgm:spPr/>
    </dgm:pt>
    <dgm:pt modelId="{197EB049-53D9-412E-9119-D4D72F2FF8A4}" type="pres">
      <dgm:prSet presAssocID="{9E0E9C10-18BB-490A-8C03-AEB06207E1CA}" presName="horzOne" presStyleCnt="0"/>
      <dgm:spPr/>
    </dgm:pt>
    <dgm:pt modelId="{A0B2BC37-0570-4B1F-8E7D-BB0906AE035D}" type="pres">
      <dgm:prSet presAssocID="{A2817162-65BD-48E4-A852-365EF7FEE176}" presName="vertTwo" presStyleCnt="0"/>
      <dgm:spPr/>
    </dgm:pt>
    <dgm:pt modelId="{8B5EAF96-5194-4E28-83AF-3A737FF47A27}" type="pres">
      <dgm:prSet presAssocID="{A2817162-65BD-48E4-A852-365EF7FEE176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AC9497-0555-44E1-B581-5258CC0FDB32}" type="pres">
      <dgm:prSet presAssocID="{A2817162-65BD-48E4-A852-365EF7FEE176}" presName="horzTwo" presStyleCnt="0"/>
      <dgm:spPr/>
    </dgm:pt>
    <dgm:pt modelId="{29050E86-0245-45AC-B469-0BB13079DA22}" type="pres">
      <dgm:prSet presAssocID="{04E612D3-2012-4229-9058-22256FC2F9A4}" presName="sibSpaceTwo" presStyleCnt="0"/>
      <dgm:spPr/>
    </dgm:pt>
    <dgm:pt modelId="{625B1D3E-B747-49F5-8A52-5C26982946A1}" type="pres">
      <dgm:prSet presAssocID="{4353DDBC-6D29-4F5E-BE37-9E6642C4AC41}" presName="vertTwo" presStyleCnt="0"/>
      <dgm:spPr/>
    </dgm:pt>
    <dgm:pt modelId="{262F54F6-D87F-43FD-BFA5-632CD179A6E4}" type="pres">
      <dgm:prSet presAssocID="{4353DDBC-6D29-4F5E-BE37-9E6642C4AC41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49DE95-6901-4B50-B670-C56EEE1AC161}" type="pres">
      <dgm:prSet presAssocID="{4353DDBC-6D29-4F5E-BE37-9E6642C4AC41}" presName="horzTwo" presStyleCnt="0"/>
      <dgm:spPr/>
    </dgm:pt>
    <dgm:pt modelId="{7E58C2C2-A29A-4803-BAFF-4C1F73913EC0}" type="pres">
      <dgm:prSet presAssocID="{2593DBD1-CF09-4EBA-B13C-0AF8BFBFD641}" presName="sibSpaceTwo" presStyleCnt="0"/>
      <dgm:spPr/>
    </dgm:pt>
    <dgm:pt modelId="{AED50312-8DED-465C-81DF-82B5F21E3FA1}" type="pres">
      <dgm:prSet presAssocID="{C0DFFBDD-602F-43ED-B48A-1D78DEFF1DB8}" presName="vertTwo" presStyleCnt="0"/>
      <dgm:spPr/>
    </dgm:pt>
    <dgm:pt modelId="{64B02BA3-8631-4C47-B60F-B11A99DC212C}" type="pres">
      <dgm:prSet presAssocID="{C0DFFBDD-602F-43ED-B48A-1D78DEFF1DB8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09B4C2-8DDC-42CD-9948-426998FD791E}" type="pres">
      <dgm:prSet presAssocID="{C0DFFBDD-602F-43ED-B48A-1D78DEFF1DB8}" presName="horzTwo" presStyleCnt="0"/>
      <dgm:spPr/>
    </dgm:pt>
    <dgm:pt modelId="{E8C946FF-66AC-4ABB-BA2B-6BFF46E1CD84}" type="pres">
      <dgm:prSet presAssocID="{7C622C0E-50B7-459E-8F9D-5790A74BB8F4}" presName="sibSpaceTwo" presStyleCnt="0"/>
      <dgm:spPr/>
    </dgm:pt>
    <dgm:pt modelId="{9F902F67-7B21-46AD-8F6E-6B80C368F29A}" type="pres">
      <dgm:prSet presAssocID="{D7AD1688-11CD-45E7-99A5-DEBF85B110FB}" presName="vertTwo" presStyleCnt="0"/>
      <dgm:spPr/>
    </dgm:pt>
    <dgm:pt modelId="{F1FF492D-AF24-4F0D-ACF4-17B04396EFC6}" type="pres">
      <dgm:prSet presAssocID="{D7AD1688-11CD-45E7-99A5-DEBF85B110FB}" presName="txTwo" presStyleLbl="node2" presStyleIdx="3" presStyleCnt="4" custLinFactNeighborX="-3392" custLinFactNeighborY="-24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7B95FE-65D2-4ECE-9F73-FB4DA9CCAA2A}" type="pres">
      <dgm:prSet presAssocID="{D7AD1688-11CD-45E7-99A5-DEBF85B110FB}" presName="horzTwo" presStyleCnt="0"/>
      <dgm:spPr/>
    </dgm:pt>
  </dgm:ptLst>
  <dgm:cxnLst>
    <dgm:cxn modelId="{A8F08003-E70B-4E78-93DB-DB20F9084FC4}" type="presOf" srcId="{C0DFFBDD-602F-43ED-B48A-1D78DEFF1DB8}" destId="{64B02BA3-8631-4C47-B60F-B11A99DC212C}" srcOrd="0" destOrd="0" presId="urn:microsoft.com/office/officeart/2005/8/layout/hierarchy4"/>
    <dgm:cxn modelId="{922F9177-E69A-4646-9806-07BCA27BC238}" srcId="{9E0E9C10-18BB-490A-8C03-AEB06207E1CA}" destId="{D7AD1688-11CD-45E7-99A5-DEBF85B110FB}" srcOrd="3" destOrd="0" parTransId="{9AEAE212-BC85-4347-B7D0-BB85A3D40B28}" sibTransId="{BCCFC930-E866-4EB2-A9DB-293783402687}"/>
    <dgm:cxn modelId="{DCF3444B-7F6D-4B84-99E6-3BDEFE00D035}" type="presOf" srcId="{9E0E9C10-18BB-490A-8C03-AEB06207E1CA}" destId="{245582AE-023E-4918-B389-DB2FA59A233A}" srcOrd="0" destOrd="0" presId="urn:microsoft.com/office/officeart/2005/8/layout/hierarchy4"/>
    <dgm:cxn modelId="{92D40930-1871-4A22-A0BE-B9C63D9621A8}" type="presOf" srcId="{A2817162-65BD-48E4-A852-365EF7FEE176}" destId="{8B5EAF96-5194-4E28-83AF-3A737FF47A27}" srcOrd="0" destOrd="0" presId="urn:microsoft.com/office/officeart/2005/8/layout/hierarchy4"/>
    <dgm:cxn modelId="{63140960-519C-401B-B2E8-5495EC91BA26}" srcId="{482B3A2C-A798-450C-B294-885B1E4CC23E}" destId="{9E0E9C10-18BB-490A-8C03-AEB06207E1CA}" srcOrd="0" destOrd="0" parTransId="{61BBAAAC-5D9A-4FFA-ADBC-2C189AA25839}" sibTransId="{E2B617A7-1F9B-4B73-8DBB-5D0D6071EB74}"/>
    <dgm:cxn modelId="{0739A7DA-9074-4BC1-A65E-3B4FCAB104F4}" type="presOf" srcId="{482B3A2C-A798-450C-B294-885B1E4CC23E}" destId="{394B07D8-65D1-42B5-B74E-F0CC1BE90FDB}" srcOrd="0" destOrd="0" presId="urn:microsoft.com/office/officeart/2005/8/layout/hierarchy4"/>
    <dgm:cxn modelId="{8F89D7EA-4915-4111-A26C-B1088F253B00}" type="presOf" srcId="{4353DDBC-6D29-4F5E-BE37-9E6642C4AC41}" destId="{262F54F6-D87F-43FD-BFA5-632CD179A6E4}" srcOrd="0" destOrd="0" presId="urn:microsoft.com/office/officeart/2005/8/layout/hierarchy4"/>
    <dgm:cxn modelId="{2B712BB1-8D8B-4484-B6CE-B2DE026BAAFB}" type="presOf" srcId="{D7AD1688-11CD-45E7-99A5-DEBF85B110FB}" destId="{F1FF492D-AF24-4F0D-ACF4-17B04396EFC6}" srcOrd="0" destOrd="0" presId="urn:microsoft.com/office/officeart/2005/8/layout/hierarchy4"/>
    <dgm:cxn modelId="{576C8022-8EA7-42C2-B2D4-02ADFADE9265}" srcId="{9E0E9C10-18BB-490A-8C03-AEB06207E1CA}" destId="{4353DDBC-6D29-4F5E-BE37-9E6642C4AC41}" srcOrd="1" destOrd="0" parTransId="{93737E5D-1E19-4114-8697-BAB546864A95}" sibTransId="{2593DBD1-CF09-4EBA-B13C-0AF8BFBFD641}"/>
    <dgm:cxn modelId="{D78BEBF6-58A1-4B84-8240-DAA3D48A7E69}" srcId="{9E0E9C10-18BB-490A-8C03-AEB06207E1CA}" destId="{C0DFFBDD-602F-43ED-B48A-1D78DEFF1DB8}" srcOrd="2" destOrd="0" parTransId="{87C8C6DF-27EE-4D4B-A041-6D28739F7953}" sibTransId="{7C622C0E-50B7-459E-8F9D-5790A74BB8F4}"/>
    <dgm:cxn modelId="{CB7B6FB7-2553-47C3-BD49-559E7A75A05A}" srcId="{9E0E9C10-18BB-490A-8C03-AEB06207E1CA}" destId="{A2817162-65BD-48E4-A852-365EF7FEE176}" srcOrd="0" destOrd="0" parTransId="{9D36D90F-F1A4-4A7A-AC85-18CA1DDA54F2}" sibTransId="{04E612D3-2012-4229-9058-22256FC2F9A4}"/>
    <dgm:cxn modelId="{8C8E9589-4822-49F8-AAC7-611E689B8801}" type="presParOf" srcId="{394B07D8-65D1-42B5-B74E-F0CC1BE90FDB}" destId="{7D75467A-C888-4A9C-874D-90B24217980B}" srcOrd="0" destOrd="0" presId="urn:microsoft.com/office/officeart/2005/8/layout/hierarchy4"/>
    <dgm:cxn modelId="{39DFCEC6-07C3-412B-8B8F-607386187B5C}" type="presParOf" srcId="{7D75467A-C888-4A9C-874D-90B24217980B}" destId="{245582AE-023E-4918-B389-DB2FA59A233A}" srcOrd="0" destOrd="0" presId="urn:microsoft.com/office/officeart/2005/8/layout/hierarchy4"/>
    <dgm:cxn modelId="{0A9BEC5C-4929-4D36-89EE-EDF53C3F82CF}" type="presParOf" srcId="{7D75467A-C888-4A9C-874D-90B24217980B}" destId="{C921B965-C4B2-47C3-AE8A-B95E899886E5}" srcOrd="1" destOrd="0" presId="urn:microsoft.com/office/officeart/2005/8/layout/hierarchy4"/>
    <dgm:cxn modelId="{9C96C8DF-D991-4B56-A933-7AD6ED595739}" type="presParOf" srcId="{7D75467A-C888-4A9C-874D-90B24217980B}" destId="{197EB049-53D9-412E-9119-D4D72F2FF8A4}" srcOrd="2" destOrd="0" presId="urn:microsoft.com/office/officeart/2005/8/layout/hierarchy4"/>
    <dgm:cxn modelId="{338B081B-9744-49B0-98D3-E968A4CA82F1}" type="presParOf" srcId="{197EB049-53D9-412E-9119-D4D72F2FF8A4}" destId="{A0B2BC37-0570-4B1F-8E7D-BB0906AE035D}" srcOrd="0" destOrd="0" presId="urn:microsoft.com/office/officeart/2005/8/layout/hierarchy4"/>
    <dgm:cxn modelId="{B721BC9A-39A8-4139-8216-0A5213CB0B90}" type="presParOf" srcId="{A0B2BC37-0570-4B1F-8E7D-BB0906AE035D}" destId="{8B5EAF96-5194-4E28-83AF-3A737FF47A27}" srcOrd="0" destOrd="0" presId="urn:microsoft.com/office/officeart/2005/8/layout/hierarchy4"/>
    <dgm:cxn modelId="{28E75A5D-7E08-4610-A11C-B939F51933DF}" type="presParOf" srcId="{A0B2BC37-0570-4B1F-8E7D-BB0906AE035D}" destId="{10AC9497-0555-44E1-B581-5258CC0FDB32}" srcOrd="1" destOrd="0" presId="urn:microsoft.com/office/officeart/2005/8/layout/hierarchy4"/>
    <dgm:cxn modelId="{38BCF312-B096-4A94-B038-5FB49513D13D}" type="presParOf" srcId="{197EB049-53D9-412E-9119-D4D72F2FF8A4}" destId="{29050E86-0245-45AC-B469-0BB13079DA22}" srcOrd="1" destOrd="0" presId="urn:microsoft.com/office/officeart/2005/8/layout/hierarchy4"/>
    <dgm:cxn modelId="{44006F9F-52F7-4D7E-9A36-9256CC774D34}" type="presParOf" srcId="{197EB049-53D9-412E-9119-D4D72F2FF8A4}" destId="{625B1D3E-B747-49F5-8A52-5C26982946A1}" srcOrd="2" destOrd="0" presId="urn:microsoft.com/office/officeart/2005/8/layout/hierarchy4"/>
    <dgm:cxn modelId="{3BA02E6F-D6EA-4E87-955D-E6A5A9A4426D}" type="presParOf" srcId="{625B1D3E-B747-49F5-8A52-5C26982946A1}" destId="{262F54F6-D87F-43FD-BFA5-632CD179A6E4}" srcOrd="0" destOrd="0" presId="urn:microsoft.com/office/officeart/2005/8/layout/hierarchy4"/>
    <dgm:cxn modelId="{30FEAA96-4AC1-41FC-B2F3-2D6F9C44709F}" type="presParOf" srcId="{625B1D3E-B747-49F5-8A52-5C26982946A1}" destId="{5949DE95-6901-4B50-B670-C56EEE1AC161}" srcOrd="1" destOrd="0" presId="urn:microsoft.com/office/officeart/2005/8/layout/hierarchy4"/>
    <dgm:cxn modelId="{FAC46C63-A5FA-48F1-B452-1675D15AF1F3}" type="presParOf" srcId="{197EB049-53D9-412E-9119-D4D72F2FF8A4}" destId="{7E58C2C2-A29A-4803-BAFF-4C1F73913EC0}" srcOrd="3" destOrd="0" presId="urn:microsoft.com/office/officeart/2005/8/layout/hierarchy4"/>
    <dgm:cxn modelId="{4C73DE31-241C-4FFE-A42E-56D7EAB9647F}" type="presParOf" srcId="{197EB049-53D9-412E-9119-D4D72F2FF8A4}" destId="{AED50312-8DED-465C-81DF-82B5F21E3FA1}" srcOrd="4" destOrd="0" presId="urn:microsoft.com/office/officeart/2005/8/layout/hierarchy4"/>
    <dgm:cxn modelId="{C39DB6A7-6841-46DC-A7CB-6678020C7CDC}" type="presParOf" srcId="{AED50312-8DED-465C-81DF-82B5F21E3FA1}" destId="{64B02BA3-8631-4C47-B60F-B11A99DC212C}" srcOrd="0" destOrd="0" presId="urn:microsoft.com/office/officeart/2005/8/layout/hierarchy4"/>
    <dgm:cxn modelId="{F39E2071-57CE-46AD-BAED-1233FA203F1A}" type="presParOf" srcId="{AED50312-8DED-465C-81DF-82B5F21E3FA1}" destId="{6409B4C2-8DDC-42CD-9948-426998FD791E}" srcOrd="1" destOrd="0" presId="urn:microsoft.com/office/officeart/2005/8/layout/hierarchy4"/>
    <dgm:cxn modelId="{0F0C6A7B-EB96-4CBA-A358-CC8126A3C98B}" type="presParOf" srcId="{197EB049-53D9-412E-9119-D4D72F2FF8A4}" destId="{E8C946FF-66AC-4ABB-BA2B-6BFF46E1CD84}" srcOrd="5" destOrd="0" presId="urn:microsoft.com/office/officeart/2005/8/layout/hierarchy4"/>
    <dgm:cxn modelId="{8B42CAD2-2A2D-46F1-A2DA-30F09B1331DF}" type="presParOf" srcId="{197EB049-53D9-412E-9119-D4D72F2FF8A4}" destId="{9F902F67-7B21-46AD-8F6E-6B80C368F29A}" srcOrd="6" destOrd="0" presId="urn:microsoft.com/office/officeart/2005/8/layout/hierarchy4"/>
    <dgm:cxn modelId="{B38EF828-CC5F-4EE1-8EAC-F7DB9E39771D}" type="presParOf" srcId="{9F902F67-7B21-46AD-8F6E-6B80C368F29A}" destId="{F1FF492D-AF24-4F0D-ACF4-17B04396EFC6}" srcOrd="0" destOrd="0" presId="urn:microsoft.com/office/officeart/2005/8/layout/hierarchy4"/>
    <dgm:cxn modelId="{684341AF-236D-4EF1-B2AF-DE688296AC23}" type="presParOf" srcId="{9F902F67-7B21-46AD-8F6E-6B80C368F29A}" destId="{637B95FE-65D2-4ECE-9F73-FB4DA9CCAA2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417455-FA81-472F-BB2E-EDBF9ADA4810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87993B-1793-4B36-A163-E310959DA899}">
      <dgm:prSet phldrT="[Text]"/>
      <dgm:spPr/>
      <dgm:t>
        <a:bodyPr/>
        <a:lstStyle/>
        <a:p>
          <a:r>
            <a:rPr lang="en-US" dirty="0" smtClean="0"/>
            <a:t>Identifying Threats </a:t>
          </a:r>
          <a:endParaRPr lang="en-US" dirty="0"/>
        </a:p>
      </dgm:t>
    </dgm:pt>
    <dgm:pt modelId="{499BE1A1-2F40-4014-8BA9-8A80795F59F4}" type="parTrans" cxnId="{B2B459EE-C93E-4153-8D7A-81C7C7435F7F}">
      <dgm:prSet/>
      <dgm:spPr/>
      <dgm:t>
        <a:bodyPr/>
        <a:lstStyle/>
        <a:p>
          <a:endParaRPr lang="en-US"/>
        </a:p>
      </dgm:t>
    </dgm:pt>
    <dgm:pt modelId="{DCC2A529-51DF-42D7-9547-A44283E0BD56}" type="sibTrans" cxnId="{B2B459EE-C93E-4153-8D7A-81C7C7435F7F}">
      <dgm:prSet/>
      <dgm:spPr/>
      <dgm:t>
        <a:bodyPr/>
        <a:lstStyle/>
        <a:p>
          <a:endParaRPr lang="en-US"/>
        </a:p>
      </dgm:t>
    </dgm:pt>
    <dgm:pt modelId="{FEBFD0DC-EA0B-43CC-AAFE-533B800A1B1A}">
      <dgm:prSet phldrT="[Text]"/>
      <dgm:spPr/>
      <dgm:t>
        <a:bodyPr/>
        <a:lstStyle/>
        <a:p>
          <a:r>
            <a:rPr lang="en-US" dirty="0" smtClean="0"/>
            <a:t>Evaluating Threats</a:t>
          </a:r>
          <a:endParaRPr lang="en-US" dirty="0"/>
        </a:p>
      </dgm:t>
    </dgm:pt>
    <dgm:pt modelId="{D49F6446-ACDE-443A-B709-2DD05DA664A3}" type="parTrans" cxnId="{DA630E93-0F42-472A-A1B9-41C9217EABBD}">
      <dgm:prSet/>
      <dgm:spPr/>
      <dgm:t>
        <a:bodyPr/>
        <a:lstStyle/>
        <a:p>
          <a:endParaRPr lang="en-US"/>
        </a:p>
      </dgm:t>
    </dgm:pt>
    <dgm:pt modelId="{DC4D4246-D52A-476F-8AE8-4580054BB36D}" type="sibTrans" cxnId="{DA630E93-0F42-472A-A1B9-41C9217EABBD}">
      <dgm:prSet/>
      <dgm:spPr/>
      <dgm:t>
        <a:bodyPr/>
        <a:lstStyle/>
        <a:p>
          <a:endParaRPr lang="en-US"/>
        </a:p>
      </dgm:t>
    </dgm:pt>
    <dgm:pt modelId="{4C8C8B25-6195-409A-B5D9-597C03C33568}">
      <dgm:prSet phldrT="[Text]"/>
      <dgm:spPr/>
      <dgm:t>
        <a:bodyPr/>
        <a:lstStyle/>
        <a:p>
          <a:r>
            <a:rPr lang="en-US" dirty="0" smtClean="0"/>
            <a:t>Addressing Threats</a:t>
          </a:r>
          <a:endParaRPr lang="en-US" dirty="0"/>
        </a:p>
      </dgm:t>
    </dgm:pt>
    <dgm:pt modelId="{963453CD-26CF-48A8-A7AA-9A6302D7A0CF}" type="parTrans" cxnId="{BCAD7611-472D-47E4-8C35-0A89F5B8FF8A}">
      <dgm:prSet/>
      <dgm:spPr/>
      <dgm:t>
        <a:bodyPr/>
        <a:lstStyle/>
        <a:p>
          <a:endParaRPr lang="en-US"/>
        </a:p>
      </dgm:t>
    </dgm:pt>
    <dgm:pt modelId="{F62D74FA-FC88-42E9-88FF-20221DDE4DDE}" type="sibTrans" cxnId="{BCAD7611-472D-47E4-8C35-0A89F5B8FF8A}">
      <dgm:prSet/>
      <dgm:spPr/>
      <dgm:t>
        <a:bodyPr/>
        <a:lstStyle/>
        <a:p>
          <a:endParaRPr lang="en-US"/>
        </a:p>
      </dgm:t>
    </dgm:pt>
    <dgm:pt modelId="{16303778-F2F2-409D-9718-2C1D02E6124C}" type="pres">
      <dgm:prSet presAssocID="{BF417455-FA81-472F-BB2E-EDBF9ADA481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30EBCA-E4BB-4E82-A1DB-EF86CF4C8571}" type="pres">
      <dgm:prSet presAssocID="{1787993B-1793-4B36-A163-E310959DA899}" presName="Accent1" presStyleCnt="0"/>
      <dgm:spPr/>
    </dgm:pt>
    <dgm:pt modelId="{002375A5-AE81-4101-A3FF-86774887A79D}" type="pres">
      <dgm:prSet presAssocID="{1787993B-1793-4B36-A163-E310959DA899}" presName="Accent" presStyleLbl="node1" presStyleIdx="0" presStyleCnt="3"/>
      <dgm:spPr/>
    </dgm:pt>
    <dgm:pt modelId="{7B7A89E2-0DB4-467D-B021-CFD39AFC9A92}" type="pres">
      <dgm:prSet presAssocID="{1787993B-1793-4B36-A163-E310959DA89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3E5E6-7BAF-4B75-B399-A1678A73E43D}" type="pres">
      <dgm:prSet presAssocID="{FEBFD0DC-EA0B-43CC-AAFE-533B800A1B1A}" presName="Accent2" presStyleCnt="0"/>
      <dgm:spPr/>
    </dgm:pt>
    <dgm:pt modelId="{F162B151-6129-47DD-B437-482AF3B3EB11}" type="pres">
      <dgm:prSet presAssocID="{FEBFD0DC-EA0B-43CC-AAFE-533B800A1B1A}" presName="Accent" presStyleLbl="node1" presStyleIdx="1" presStyleCnt="3"/>
      <dgm:spPr/>
    </dgm:pt>
    <dgm:pt modelId="{B11DD451-54FA-46E3-891C-42D1A2CF39AC}" type="pres">
      <dgm:prSet presAssocID="{FEBFD0DC-EA0B-43CC-AAFE-533B800A1B1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E2FDD9-7454-403F-A27E-E20B2F6DE4D6}" type="pres">
      <dgm:prSet presAssocID="{4C8C8B25-6195-409A-B5D9-597C03C33568}" presName="Accent3" presStyleCnt="0"/>
      <dgm:spPr/>
    </dgm:pt>
    <dgm:pt modelId="{35C3313E-5FC0-4722-A018-0C20BF6A5994}" type="pres">
      <dgm:prSet presAssocID="{4C8C8B25-6195-409A-B5D9-597C03C33568}" presName="Accent" presStyleLbl="node1" presStyleIdx="2" presStyleCnt="3"/>
      <dgm:spPr/>
    </dgm:pt>
    <dgm:pt modelId="{3E1F3AA6-0E2D-452A-BECD-8F6F50E2ED02}" type="pres">
      <dgm:prSet presAssocID="{4C8C8B25-6195-409A-B5D9-597C03C33568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AD7611-472D-47E4-8C35-0A89F5B8FF8A}" srcId="{BF417455-FA81-472F-BB2E-EDBF9ADA4810}" destId="{4C8C8B25-6195-409A-B5D9-597C03C33568}" srcOrd="2" destOrd="0" parTransId="{963453CD-26CF-48A8-A7AA-9A6302D7A0CF}" sibTransId="{F62D74FA-FC88-42E9-88FF-20221DDE4DDE}"/>
    <dgm:cxn modelId="{DA630E93-0F42-472A-A1B9-41C9217EABBD}" srcId="{BF417455-FA81-472F-BB2E-EDBF9ADA4810}" destId="{FEBFD0DC-EA0B-43CC-AAFE-533B800A1B1A}" srcOrd="1" destOrd="0" parTransId="{D49F6446-ACDE-443A-B709-2DD05DA664A3}" sibTransId="{DC4D4246-D52A-476F-8AE8-4580054BB36D}"/>
    <dgm:cxn modelId="{222D946B-0962-490C-8E22-90B255764345}" type="presOf" srcId="{FEBFD0DC-EA0B-43CC-AAFE-533B800A1B1A}" destId="{B11DD451-54FA-46E3-891C-42D1A2CF39AC}" srcOrd="0" destOrd="0" presId="urn:microsoft.com/office/officeart/2009/layout/CircleArrowProcess"/>
    <dgm:cxn modelId="{F9603FE4-233A-4DA3-9151-C4174CB2A70D}" type="presOf" srcId="{4C8C8B25-6195-409A-B5D9-597C03C33568}" destId="{3E1F3AA6-0E2D-452A-BECD-8F6F50E2ED02}" srcOrd="0" destOrd="0" presId="urn:microsoft.com/office/officeart/2009/layout/CircleArrowProcess"/>
    <dgm:cxn modelId="{17C2C239-B8BB-4B2A-B976-0DD10A82F8A5}" type="presOf" srcId="{BF417455-FA81-472F-BB2E-EDBF9ADA4810}" destId="{16303778-F2F2-409D-9718-2C1D02E6124C}" srcOrd="0" destOrd="0" presId="urn:microsoft.com/office/officeart/2009/layout/CircleArrowProcess"/>
    <dgm:cxn modelId="{B2B459EE-C93E-4153-8D7A-81C7C7435F7F}" srcId="{BF417455-FA81-472F-BB2E-EDBF9ADA4810}" destId="{1787993B-1793-4B36-A163-E310959DA899}" srcOrd="0" destOrd="0" parTransId="{499BE1A1-2F40-4014-8BA9-8A80795F59F4}" sibTransId="{DCC2A529-51DF-42D7-9547-A44283E0BD56}"/>
    <dgm:cxn modelId="{720755E6-E12F-4EE0-B77D-8026CE3D90C1}" type="presOf" srcId="{1787993B-1793-4B36-A163-E310959DA899}" destId="{7B7A89E2-0DB4-467D-B021-CFD39AFC9A92}" srcOrd="0" destOrd="0" presId="urn:microsoft.com/office/officeart/2009/layout/CircleArrowProcess"/>
    <dgm:cxn modelId="{2B50AB40-F103-49F3-A3F6-DE33CD46DC78}" type="presParOf" srcId="{16303778-F2F2-409D-9718-2C1D02E6124C}" destId="{9F30EBCA-E4BB-4E82-A1DB-EF86CF4C8571}" srcOrd="0" destOrd="0" presId="urn:microsoft.com/office/officeart/2009/layout/CircleArrowProcess"/>
    <dgm:cxn modelId="{1CE1974B-5C02-4E10-9F78-FA68862114EE}" type="presParOf" srcId="{9F30EBCA-E4BB-4E82-A1DB-EF86CF4C8571}" destId="{002375A5-AE81-4101-A3FF-86774887A79D}" srcOrd="0" destOrd="0" presId="urn:microsoft.com/office/officeart/2009/layout/CircleArrowProcess"/>
    <dgm:cxn modelId="{2D61D923-566D-44B5-A2A5-292C6BC25985}" type="presParOf" srcId="{16303778-F2F2-409D-9718-2C1D02E6124C}" destId="{7B7A89E2-0DB4-467D-B021-CFD39AFC9A92}" srcOrd="1" destOrd="0" presId="urn:microsoft.com/office/officeart/2009/layout/CircleArrowProcess"/>
    <dgm:cxn modelId="{84F9D2DA-CD6E-4CD4-8555-AF156BE65F59}" type="presParOf" srcId="{16303778-F2F2-409D-9718-2C1D02E6124C}" destId="{2823E5E6-7BAF-4B75-B399-A1678A73E43D}" srcOrd="2" destOrd="0" presId="urn:microsoft.com/office/officeart/2009/layout/CircleArrowProcess"/>
    <dgm:cxn modelId="{AA6B1E64-EFA8-4454-BB97-29B57D06183F}" type="presParOf" srcId="{2823E5E6-7BAF-4B75-B399-A1678A73E43D}" destId="{F162B151-6129-47DD-B437-482AF3B3EB11}" srcOrd="0" destOrd="0" presId="urn:microsoft.com/office/officeart/2009/layout/CircleArrowProcess"/>
    <dgm:cxn modelId="{B2E7CFC2-8FE6-40D5-AE30-BFC03AA893D4}" type="presParOf" srcId="{16303778-F2F2-409D-9718-2C1D02E6124C}" destId="{B11DD451-54FA-46E3-891C-42D1A2CF39AC}" srcOrd="3" destOrd="0" presId="urn:microsoft.com/office/officeart/2009/layout/CircleArrowProcess"/>
    <dgm:cxn modelId="{6BA11E65-3DF0-4EF2-9A78-70B2743F8288}" type="presParOf" srcId="{16303778-F2F2-409D-9718-2C1D02E6124C}" destId="{9DE2FDD9-7454-403F-A27E-E20B2F6DE4D6}" srcOrd="4" destOrd="0" presId="urn:microsoft.com/office/officeart/2009/layout/CircleArrowProcess"/>
    <dgm:cxn modelId="{A8A90A8B-FEF2-47EB-88E3-665F7E08109B}" type="presParOf" srcId="{9DE2FDD9-7454-403F-A27E-E20B2F6DE4D6}" destId="{35C3313E-5FC0-4722-A018-0C20BF6A5994}" srcOrd="0" destOrd="0" presId="urn:microsoft.com/office/officeart/2009/layout/CircleArrowProcess"/>
    <dgm:cxn modelId="{7EDD34A5-1782-4433-A9E6-D50D68EBB76D}" type="presParOf" srcId="{16303778-F2F2-409D-9718-2C1D02E6124C}" destId="{3E1F3AA6-0E2D-452A-BECD-8F6F50E2ED0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582AE-023E-4918-B389-DB2FA59A233A}">
      <dsp:nvSpPr>
        <dsp:cNvPr id="0" name=""/>
        <dsp:cNvSpPr/>
      </dsp:nvSpPr>
      <dsp:spPr>
        <a:xfrm>
          <a:off x="1367" y="791"/>
          <a:ext cx="8455465" cy="14204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Section 100</a:t>
          </a:r>
          <a:endParaRPr lang="en-US" sz="6400" kern="1200" dirty="0"/>
        </a:p>
      </dsp:txBody>
      <dsp:txXfrm>
        <a:off x="42972" y="42396"/>
        <a:ext cx="8372255" cy="1337284"/>
      </dsp:txXfrm>
    </dsp:sp>
    <dsp:sp modelId="{8B5EAF96-5194-4E28-83AF-3A737FF47A27}">
      <dsp:nvSpPr>
        <dsp:cNvPr id="0" name=""/>
        <dsp:cNvSpPr/>
      </dsp:nvSpPr>
      <dsp:spPr>
        <a:xfrm>
          <a:off x="1367" y="1641001"/>
          <a:ext cx="1988585" cy="14204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Section 200/ PAs in public practice</a:t>
          </a:r>
          <a:endParaRPr lang="en-US" sz="2300" kern="1200" dirty="0"/>
        </a:p>
      </dsp:txBody>
      <dsp:txXfrm>
        <a:off x="42972" y="1682606"/>
        <a:ext cx="1905375" cy="1337284"/>
      </dsp:txXfrm>
    </dsp:sp>
    <dsp:sp modelId="{262F54F6-D87F-43FD-BFA5-632CD179A6E4}">
      <dsp:nvSpPr>
        <dsp:cNvPr id="0" name=""/>
        <dsp:cNvSpPr/>
      </dsp:nvSpPr>
      <dsp:spPr>
        <a:xfrm>
          <a:off x="2156993" y="1641001"/>
          <a:ext cx="1988585" cy="1420494"/>
        </a:xfrm>
        <a:prstGeom prst="roundRect">
          <a:avLst>
            <a:gd name="adj" fmla="val 10000"/>
          </a:avLst>
        </a:prstGeom>
        <a:solidFill>
          <a:srgbClr val="2D8E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Section 290/ NAS</a:t>
          </a:r>
          <a:endParaRPr lang="en-US" sz="2300" kern="1200" dirty="0"/>
        </a:p>
      </dsp:txBody>
      <dsp:txXfrm>
        <a:off x="2198598" y="1682606"/>
        <a:ext cx="1905375" cy="1337284"/>
      </dsp:txXfrm>
    </dsp:sp>
    <dsp:sp modelId="{64B02BA3-8631-4C47-B60F-B11A99DC212C}">
      <dsp:nvSpPr>
        <dsp:cNvPr id="0" name=""/>
        <dsp:cNvSpPr/>
      </dsp:nvSpPr>
      <dsp:spPr>
        <a:xfrm>
          <a:off x="4312620" y="1641001"/>
          <a:ext cx="1988585" cy="1420494"/>
        </a:xfrm>
        <a:prstGeom prst="roundRect">
          <a:avLst>
            <a:gd name="adj" fmla="val 10000"/>
          </a:avLst>
        </a:prstGeom>
        <a:solidFill>
          <a:srgbClr val="2D8E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Other Parts of the Code</a:t>
          </a:r>
          <a:endParaRPr lang="en-US" sz="2300" kern="1200" dirty="0"/>
        </a:p>
      </dsp:txBody>
      <dsp:txXfrm>
        <a:off x="4354225" y="1682606"/>
        <a:ext cx="1905375" cy="1337284"/>
      </dsp:txXfrm>
    </dsp:sp>
    <dsp:sp modelId="{F1FF492D-AF24-4F0D-ACF4-17B04396EFC6}">
      <dsp:nvSpPr>
        <dsp:cNvPr id="0" name=""/>
        <dsp:cNvSpPr/>
      </dsp:nvSpPr>
      <dsp:spPr>
        <a:xfrm>
          <a:off x="6400794" y="1606554"/>
          <a:ext cx="1988585" cy="14204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Section 300/ PAIB</a:t>
          </a:r>
        </a:p>
      </dsp:txBody>
      <dsp:txXfrm>
        <a:off x="6442399" y="1648159"/>
        <a:ext cx="1905375" cy="13372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91110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4603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5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5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15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647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847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97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500" dirty="0" smtClean="0">
                <a:latin typeface="Arial" charset="0"/>
              </a:rPr>
              <a:t>Gary</a:t>
            </a:r>
            <a:r>
              <a:rPr lang="en-US" sz="1500" baseline="0" dirty="0" smtClean="0">
                <a:latin typeface="Arial" charset="0"/>
              </a:rPr>
              <a:t> to consider adding that reasonable and informed third party c</a:t>
            </a:r>
            <a:r>
              <a:rPr lang="en-US" sz="1500" dirty="0" smtClean="0">
                <a:latin typeface="Arial" charset="0"/>
              </a:rPr>
              <a:t>oncept </a:t>
            </a:r>
            <a:r>
              <a:rPr lang="en-US" sz="1500" dirty="0">
                <a:latin typeface="Arial" charset="0"/>
              </a:rPr>
              <a:t>is fundamental to assessing whether a threat is at “an acceptable level” </a:t>
            </a:r>
          </a:p>
          <a:p>
            <a:pPr lvl="1">
              <a:buFont typeface="Arial" panose="020B0604020202020204" pitchFamily="34" charset="0"/>
              <a:buChar char="–"/>
              <a:tabLst>
                <a:tab pos="3086100" algn="l"/>
              </a:tabLst>
            </a:pPr>
            <a:r>
              <a:rPr lang="en-US" sz="1800" dirty="0">
                <a:latin typeface="Arial" charset="0"/>
              </a:rPr>
              <a:t>Intended as an objective test that requires the PA to step back and consider whether compliance with the fundamental principles have been compromised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18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 to then</a:t>
            </a:r>
            <a:r>
              <a:rPr lang="en-US" baseline="0" dirty="0" smtClean="0"/>
              <a:t> point CAG to Section D of the paper that deals with Other Issues for Future Consideration by the TF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8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Safeguards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Gary Hannaford,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14, 2015</a:t>
            </a:r>
          </a:p>
        </p:txBody>
      </p:sp>
    </p:spTree>
    <p:extLst>
      <p:ext uri="{BB962C8B-B14F-4D97-AF65-F5344CB8AC3E}">
        <p14:creationId xmlns:p14="http://schemas.microsoft.com/office/powerpoint/2010/main" val="262499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0" y="1303187"/>
            <a:ext cx="7391400" cy="3276600"/>
          </a:xfrm>
        </p:spPr>
        <p:txBody>
          <a:bodyPr/>
          <a:lstStyle/>
          <a:p>
            <a:r>
              <a:rPr lang="en-US" sz="2200" dirty="0" smtClean="0"/>
              <a:t>Acknowledgment </a:t>
            </a:r>
            <a:r>
              <a:rPr lang="en-US" sz="2200" dirty="0"/>
              <a:t>that identification, evaluation and addressing of threats is an iterative process </a:t>
            </a:r>
          </a:p>
          <a:p>
            <a:pPr lvl="1"/>
            <a:r>
              <a:rPr lang="en-US" dirty="0" smtClean="0"/>
              <a:t>“</a:t>
            </a:r>
            <a:r>
              <a:rPr lang="en-US" sz="1800" dirty="0"/>
              <a:t>Stepping back” is an </a:t>
            </a:r>
            <a:r>
              <a:rPr lang="en-US" sz="1800" dirty="0" smtClean="0"/>
              <a:t>important part </a:t>
            </a:r>
            <a:r>
              <a:rPr lang="en-US" sz="1800" dirty="0"/>
              <a:t>of applying the CF </a:t>
            </a:r>
            <a:endParaRPr lang="en-US" sz="1800" dirty="0" smtClean="0"/>
          </a:p>
          <a:p>
            <a:pPr lvl="1"/>
            <a:r>
              <a:rPr lang="en-US" sz="1800" dirty="0" smtClean="0">
                <a:latin typeface="Arial" charset="0"/>
              </a:rPr>
              <a:t>PA </a:t>
            </a:r>
            <a:r>
              <a:rPr lang="en-US" sz="1800" dirty="0">
                <a:latin typeface="Arial" charset="0"/>
              </a:rPr>
              <a:t>re-evaluates threats and safeguards if new information indicates an inconsistency with the PA’s original identification and evaluation </a:t>
            </a:r>
            <a:endParaRPr lang="en-US" sz="1800" dirty="0" smtClean="0">
              <a:latin typeface="Arial" charset="0"/>
            </a:endParaRP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200" dirty="0">
                <a:cs typeface="ＭＳ Ｐゴシック" charset="0"/>
              </a:rPr>
              <a:t>More robust guidance to better explain the process of “stepping back” so that it is more closely linked to the reasonable and informed third party test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Guidance Relating to “Stepping Back”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450947"/>
              </p:ext>
            </p:extLst>
          </p:nvPr>
        </p:nvGraphicFramePr>
        <p:xfrm>
          <a:off x="-381000" y="1108793"/>
          <a:ext cx="2286000" cy="306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7043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476" y="1276350"/>
            <a:ext cx="9127524" cy="306324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conceptual person </a:t>
            </a:r>
            <a:r>
              <a:rPr lang="en-US" dirty="0"/>
              <a:t>who possesses suitable skills, knowledge and experience to evaluate the appropriateness of the </a:t>
            </a:r>
            <a:r>
              <a:rPr lang="en-US" dirty="0" smtClean="0"/>
              <a:t>PA’s conclusions </a:t>
            </a:r>
          </a:p>
          <a:p>
            <a:r>
              <a:rPr lang="en-US" dirty="0"/>
              <a:t>E</a:t>
            </a:r>
            <a:r>
              <a:rPr lang="en-US" dirty="0" smtClean="0"/>
              <a:t>valuation </a:t>
            </a:r>
            <a:r>
              <a:rPr lang="en-US" dirty="0"/>
              <a:t>entails </a:t>
            </a:r>
            <a:r>
              <a:rPr lang="en-US" dirty="0">
                <a:solidFill>
                  <a:srgbClr val="FF0000"/>
                </a:solidFill>
              </a:rPr>
              <a:t>weighing all the specific facts and circumstances</a:t>
            </a:r>
            <a:r>
              <a:rPr lang="en-US" dirty="0"/>
              <a:t> that the </a:t>
            </a:r>
            <a:r>
              <a:rPr lang="en-US" dirty="0" smtClean="0"/>
              <a:t>PA knows</a:t>
            </a:r>
            <a:r>
              <a:rPr lang="en-US" dirty="0"/>
              <a:t>, or could reasonably be expected to know, </a:t>
            </a:r>
            <a:r>
              <a:rPr lang="en-US" dirty="0">
                <a:solidFill>
                  <a:srgbClr val="FF0000"/>
                </a:solidFill>
              </a:rPr>
              <a:t>at the time</a:t>
            </a:r>
            <a:r>
              <a:rPr lang="en-US" dirty="0"/>
              <a:t>, to objectively determine whether the relevant threats to compliance with the fundamental principles will be eliminated or reduced to an acceptable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924800" cy="400050"/>
          </a:xfrm>
        </p:spPr>
        <p:txBody>
          <a:bodyPr/>
          <a:lstStyle/>
          <a:p>
            <a:r>
              <a:rPr lang="en-US" dirty="0" smtClean="0"/>
              <a:t>Reasonable and Informed Third Party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99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19" y="1276350"/>
            <a:ext cx="8686800" cy="3200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Streamlined examples of safeguards in Section 200 </a:t>
            </a:r>
          </a:p>
          <a:p>
            <a:pPr>
              <a:buFont typeface="Arial" pitchFamily="34" charset="0"/>
              <a:buChar char="•"/>
            </a:pPr>
            <a:r>
              <a:rPr lang="en-US" smtClean="0">
                <a:latin typeface="Arial" charset="0"/>
              </a:rPr>
              <a:t>The </a:t>
            </a:r>
            <a:r>
              <a:rPr lang="en-US" dirty="0" smtClean="0">
                <a:latin typeface="Arial" charset="0"/>
              </a:rPr>
              <a:t>terms “material” and “significant” are intentionally avoided in </a:t>
            </a:r>
            <a:r>
              <a:rPr lang="en-US" b="1" dirty="0" smtClean="0">
                <a:latin typeface="Arial" charset="0"/>
              </a:rPr>
              <a:t>Agenda Item E.1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Because those terms are used in an inconsistent manner throughout the extant Code (in some cases meaning is different from how term is described in the ISAs)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For future TF work relating to NAS</a:t>
            </a:r>
            <a:r>
              <a:rPr lang="en-US" dirty="0">
                <a:latin typeface="Arial" charset="0"/>
                <a:cs typeface="ＭＳ Ｐゴシック" charset="0"/>
              </a:rPr>
              <a:t>, material in same context as ISAs is </a:t>
            </a:r>
            <a:r>
              <a:rPr lang="en-US" dirty="0" smtClean="0">
                <a:latin typeface="Arial" charset="0"/>
                <a:cs typeface="ＭＳ Ｐゴシック" charset="0"/>
              </a:rPr>
              <a:t>acceptable and terms will be retained</a:t>
            </a:r>
            <a:endParaRPr lang="en-US" dirty="0">
              <a:latin typeface="Arial" charset="0"/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Enhancements Relating to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35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9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228600" y="1352550"/>
            <a:ext cx="8610600" cy="306324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To note the report back on the March 2015 CAG discussion</a:t>
            </a:r>
          </a:p>
          <a:p>
            <a:r>
              <a:rPr lang="en-US" dirty="0" smtClean="0">
                <a:latin typeface="Arial" charset="0"/>
              </a:rPr>
              <a:t>To obtain CAG </a:t>
            </a:r>
            <a:r>
              <a:rPr lang="en-US" dirty="0">
                <a:latin typeface="Arial" charset="0"/>
              </a:rPr>
              <a:t>Representatives’ views </a:t>
            </a:r>
            <a:r>
              <a:rPr lang="en-US" dirty="0" smtClean="0">
                <a:latin typeface="Arial" charset="0"/>
              </a:rPr>
              <a:t>on the Task Force’s (TF) proposals, in particular on the matters identified in </a:t>
            </a:r>
            <a:r>
              <a:rPr lang="en-US" b="1" dirty="0" smtClean="0">
                <a:latin typeface="Arial" charset="0"/>
              </a:rPr>
              <a:t>Agenda Item E</a:t>
            </a:r>
            <a:endParaRPr lang="en-US" b="1" dirty="0">
              <a:latin typeface="Arial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Safeguards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 of Agenda Item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648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3276600"/>
          </a:xfrm>
        </p:spPr>
        <p:txBody>
          <a:bodyPr/>
          <a:lstStyle/>
          <a:p>
            <a:pPr marL="0" indent="0">
              <a:buNone/>
              <a:tabLst>
                <a:tab pos="2286000" algn="l"/>
                <a:tab pos="2743200" algn="l"/>
              </a:tabLst>
            </a:pPr>
            <a:r>
              <a:rPr lang="en-US" sz="2200" b="1" dirty="0" smtClean="0">
                <a:latin typeface="Arial" charset="0"/>
              </a:rPr>
              <a:t>Project Objective</a:t>
            </a:r>
            <a:endParaRPr lang="en-US" sz="2200" dirty="0">
              <a:latin typeface="Arial" charset="0"/>
            </a:endParaRPr>
          </a:p>
          <a:p>
            <a:pPr>
              <a:tabLst>
                <a:tab pos="2286000" algn="l"/>
                <a:tab pos="2743200" algn="l"/>
              </a:tabLst>
            </a:pPr>
            <a:r>
              <a:rPr lang="en-US" sz="2000" dirty="0" smtClean="0">
                <a:latin typeface="Arial" charset="0"/>
              </a:rPr>
              <a:t>To </a:t>
            </a:r>
            <a:r>
              <a:rPr lang="en-US" sz="2000" dirty="0">
                <a:latin typeface="Arial" charset="0"/>
              </a:rPr>
              <a:t>review the </a:t>
            </a:r>
            <a:r>
              <a:rPr lang="en-US" sz="2000" dirty="0">
                <a:solidFill>
                  <a:srgbClr val="FF0000"/>
                </a:solidFill>
                <a:latin typeface="Arial" charset="0"/>
              </a:rPr>
              <a:t>clarity, appropriateness and effectiveness of safeguards </a:t>
            </a:r>
            <a:r>
              <a:rPr lang="en-US" sz="2000" dirty="0">
                <a:latin typeface="Arial" charset="0"/>
              </a:rPr>
              <a:t>in Sections 100 and 200 and those safeguards that pertain to NAS in Section 290 of the </a:t>
            </a:r>
            <a:r>
              <a:rPr lang="en-US" sz="2000" dirty="0" smtClean="0">
                <a:latin typeface="Arial" charset="0"/>
              </a:rPr>
              <a:t>Code</a:t>
            </a:r>
          </a:p>
          <a:p>
            <a:pPr marL="0" indent="0">
              <a:buNone/>
              <a:tabLst>
                <a:tab pos="2286000" algn="l"/>
                <a:tab pos="2743200" algn="l"/>
              </a:tabLst>
            </a:pPr>
            <a:r>
              <a:rPr lang="en-US" sz="2200" b="1" dirty="0" smtClean="0">
                <a:latin typeface="Arial" charset="0"/>
              </a:rPr>
              <a:t>TF’s Activities </a:t>
            </a:r>
            <a:r>
              <a:rPr lang="en-US" sz="2200" b="1" dirty="0">
                <a:latin typeface="Arial" charset="0"/>
              </a:rPr>
              <a:t>To-Date</a:t>
            </a:r>
          </a:p>
          <a:p>
            <a:pPr>
              <a:tabLst>
                <a:tab pos="2286000" algn="l"/>
                <a:tab pos="2743200" algn="l"/>
              </a:tabLst>
            </a:pPr>
            <a:r>
              <a:rPr lang="en-US" sz="2000" dirty="0">
                <a:latin typeface="Arial" charset="0"/>
              </a:rPr>
              <a:t>Initial discussion with CAG at </a:t>
            </a:r>
            <a:r>
              <a:rPr lang="en-US" sz="2000" dirty="0" smtClean="0">
                <a:latin typeface="Arial" charset="0"/>
              </a:rPr>
              <a:t>its March </a:t>
            </a:r>
            <a:r>
              <a:rPr lang="en-US" sz="2000" dirty="0">
                <a:latin typeface="Arial" charset="0"/>
              </a:rPr>
              <a:t>2015 meeting</a:t>
            </a:r>
          </a:p>
          <a:p>
            <a:pPr>
              <a:tabLst>
                <a:tab pos="2286000" algn="l"/>
                <a:tab pos="2743200" algn="l"/>
              </a:tabLst>
            </a:pPr>
            <a:r>
              <a:rPr lang="en-US" sz="2000" dirty="0" smtClean="0">
                <a:latin typeface="Arial" charset="0"/>
              </a:rPr>
              <a:t>Preliminary </a:t>
            </a:r>
            <a:r>
              <a:rPr lang="en-US" sz="2000" dirty="0">
                <a:latin typeface="Arial" charset="0"/>
              </a:rPr>
              <a:t>issues </a:t>
            </a:r>
            <a:r>
              <a:rPr lang="en-US" sz="2000" dirty="0" smtClean="0">
                <a:latin typeface="Arial" charset="0"/>
              </a:rPr>
              <a:t>considered at </a:t>
            </a:r>
            <a:r>
              <a:rPr lang="en-US" sz="2000" dirty="0">
                <a:latin typeface="Arial" charset="0"/>
              </a:rPr>
              <a:t>the </a:t>
            </a:r>
            <a:r>
              <a:rPr lang="en-US" sz="2000" dirty="0" smtClean="0">
                <a:latin typeface="Arial" charset="0"/>
              </a:rPr>
              <a:t>April and June/ July 2015 </a:t>
            </a:r>
            <a:r>
              <a:rPr lang="en-US" sz="2000" dirty="0">
                <a:latin typeface="Arial" charset="0"/>
              </a:rPr>
              <a:t>IESBA </a:t>
            </a:r>
            <a:r>
              <a:rPr lang="en-US" sz="2000" dirty="0" smtClean="0">
                <a:latin typeface="Arial" charset="0"/>
              </a:rPr>
              <a:t>meetings</a:t>
            </a:r>
            <a:endParaRPr lang="en-US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charset="0"/>
              </a:rPr>
              <a:t>Proposals to </a:t>
            </a:r>
            <a:r>
              <a:rPr lang="en-US" sz="2000" dirty="0">
                <a:latin typeface="Arial" charset="0"/>
              </a:rPr>
              <a:t>be </a:t>
            </a:r>
            <a:r>
              <a:rPr lang="en-US" sz="2000" dirty="0" smtClean="0">
                <a:latin typeface="Arial" charset="0"/>
              </a:rPr>
              <a:t>considered by IESBA at their next meeting </a:t>
            </a:r>
            <a:endParaRPr lang="en-US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Project Objective and TF’s Activities To-Date</a:t>
            </a:r>
            <a:endParaRPr lang="en-US" sz="2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232757"/>
              </p:ext>
            </p:extLst>
          </p:nvPr>
        </p:nvGraphicFramePr>
        <p:xfrm>
          <a:off x="381000" y="1346200"/>
          <a:ext cx="8458200" cy="306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Safeguards: Approach and Timing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3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76200" y="1352550"/>
            <a:ext cx="89916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Tx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TF continues </a:t>
            </a:r>
            <a:r>
              <a:rPr lang="en-US" sz="2400" dirty="0">
                <a:latin typeface="Arial" charset="0"/>
                <a:cs typeface="ＭＳ Ｐゴシック" charset="0"/>
              </a:rPr>
              <a:t>to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closely coordinate its work with the Structure project, but </a:t>
            </a:r>
            <a:r>
              <a:rPr lang="en-US" sz="2400" dirty="0">
                <a:latin typeface="Arial" charset="0"/>
                <a:cs typeface="ＭＳ Ｐゴシック" charset="0"/>
              </a:rPr>
              <a:t>standalone Safeguards ED planned </a:t>
            </a:r>
          </a:p>
          <a:p>
            <a:pPr lvl="1">
              <a:tabLst>
                <a:tab pos="3086100" algn="l"/>
              </a:tabLst>
            </a:pPr>
            <a:r>
              <a:rPr lang="en-US" sz="1800" dirty="0" smtClean="0">
                <a:latin typeface="Arial" charset="0"/>
              </a:rPr>
              <a:t>Proposed </a:t>
            </a:r>
            <a:r>
              <a:rPr lang="en-US" sz="1800" dirty="0">
                <a:latin typeface="Arial" charset="0"/>
              </a:rPr>
              <a:t>revisions in extant Code </a:t>
            </a:r>
            <a:r>
              <a:rPr lang="en-US" sz="1800" dirty="0" smtClean="0">
                <a:latin typeface="Arial" charset="0"/>
              </a:rPr>
              <a:t>will be in the format </a:t>
            </a:r>
            <a:r>
              <a:rPr lang="en-US" sz="1800" dirty="0">
                <a:latin typeface="Arial" charset="0"/>
              </a:rPr>
              <a:t>and language of draft </a:t>
            </a:r>
            <a:r>
              <a:rPr lang="en-US" sz="1800" dirty="0" smtClean="0">
                <a:latin typeface="Arial" charset="0"/>
              </a:rPr>
              <a:t>re-structured </a:t>
            </a:r>
            <a:r>
              <a:rPr lang="en-US" sz="1800" dirty="0">
                <a:latin typeface="Arial" charset="0"/>
              </a:rPr>
              <a:t>code</a:t>
            </a:r>
          </a:p>
          <a:p>
            <a:pPr lvl="1">
              <a:tabLst>
                <a:tab pos="3086100" algn="l"/>
              </a:tabLst>
            </a:pPr>
            <a:r>
              <a:rPr lang="en-US" sz="1800" dirty="0" smtClean="0">
                <a:latin typeface="Arial" charset="0"/>
              </a:rPr>
              <a:t>TF continues to explore options for presenting the changes in the ED so that respondents can easily identify the changes being proposed 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Board </a:t>
            </a:r>
            <a:r>
              <a:rPr lang="en-US" sz="2400" dirty="0">
                <a:latin typeface="Arial" charset="0"/>
                <a:cs typeface="ＭＳ Ｐゴシック" charset="0"/>
              </a:rPr>
              <a:t>approval of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Safeguards ED expected to be concurrent </a:t>
            </a:r>
            <a:r>
              <a:rPr lang="en-US" sz="2400" dirty="0">
                <a:latin typeface="Arial" charset="0"/>
                <a:cs typeface="ＭＳ Ｐゴシック" charset="0"/>
              </a:rPr>
              <a:t>with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Structure project</a:t>
            </a:r>
            <a:r>
              <a:rPr lang="en-US" sz="2400" dirty="0">
                <a:latin typeface="Arial" charset="0"/>
                <a:cs typeface="ＭＳ Ｐゴシック" charset="0"/>
              </a:rPr>
              <a:t>, at the December 2015 IESBA meeting</a:t>
            </a:r>
          </a:p>
          <a:p>
            <a:pPr lvl="1">
              <a:tabLst>
                <a:tab pos="3086100" algn="l"/>
              </a:tabLst>
            </a:pP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152400" y="390525"/>
            <a:ext cx="8001000" cy="400050"/>
          </a:xfrm>
        </p:spPr>
        <p:txBody>
          <a:bodyPr/>
          <a:lstStyle/>
          <a:p>
            <a:r>
              <a:rPr lang="en-US" sz="3200" dirty="0"/>
              <a:t>Alignment and Coordination with Structure Project</a:t>
            </a:r>
          </a:p>
        </p:txBody>
      </p:sp>
    </p:spTree>
    <p:extLst>
      <p:ext uri="{BB962C8B-B14F-4D97-AF65-F5344CB8AC3E}">
        <p14:creationId xmlns:p14="http://schemas.microsoft.com/office/powerpoint/2010/main" val="30680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54097" cy="323850"/>
          </a:xfrm>
        </p:spPr>
        <p:txBody>
          <a:bodyPr/>
          <a:lstStyle/>
          <a:p>
            <a:r>
              <a:rPr lang="en-US" dirty="0" smtClean="0"/>
              <a:t>Overview of Threats to the Fundamental Principles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519664"/>
              </p:ext>
            </p:extLst>
          </p:nvPr>
        </p:nvGraphicFramePr>
        <p:xfrm>
          <a:off x="228600" y="1403919"/>
          <a:ext cx="8762999" cy="2964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7868"/>
                <a:gridCol w="1468728"/>
                <a:gridCol w="993984"/>
                <a:gridCol w="1033817"/>
                <a:gridCol w="1134301"/>
                <a:gridCol w="1134301"/>
              </a:tblGrid>
              <a:tr h="381000">
                <a:tc rowSpan="2"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Fundamental </a:t>
                      </a:r>
                      <a:r>
                        <a:rPr lang="en-US" sz="1500" dirty="0" smtClean="0">
                          <a:effectLst/>
                        </a:rPr>
                        <a:t>Principles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Threats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33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Self-interest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Self-</a:t>
                      </a:r>
                      <a:br>
                        <a:rPr lang="en-US" sz="1500" dirty="0">
                          <a:effectLst/>
                        </a:rPr>
                      </a:br>
                      <a:r>
                        <a:rPr lang="en-US" sz="1500" dirty="0">
                          <a:effectLst/>
                        </a:rPr>
                        <a:t>review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Advocacy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Familiarity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dirty="0">
                          <a:effectLst/>
                        </a:rPr>
                        <a:t>Intimidation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</a:tr>
              <a:tr h="2574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Font typeface="+mj-lt"/>
                        <a:buNone/>
                      </a:pPr>
                      <a:r>
                        <a:rPr lang="en-US" sz="1500" dirty="0" smtClean="0">
                          <a:effectLst/>
                        </a:rPr>
                        <a:t>Integrity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32699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Font typeface="+mj-lt"/>
                        <a:buNone/>
                      </a:pPr>
                      <a:r>
                        <a:rPr lang="en-US" sz="1500" dirty="0">
                          <a:effectLst/>
                        </a:rPr>
                        <a:t>Objectivity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28309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i="1" dirty="0" smtClean="0">
                          <a:solidFill>
                            <a:srgbClr val="FF0000"/>
                          </a:solidFill>
                          <a:effectLst/>
                        </a:rPr>
                        <a:t>Independence</a:t>
                      </a:r>
                      <a:endParaRPr lang="en-US" sz="15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56619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Font typeface="+mj-lt"/>
                        <a:buNone/>
                      </a:pPr>
                      <a:r>
                        <a:rPr lang="en-US" sz="1500" dirty="0">
                          <a:effectLst/>
                        </a:rPr>
                        <a:t>Professional </a:t>
                      </a:r>
                      <a:r>
                        <a:rPr lang="en-US" sz="1500" dirty="0" smtClean="0">
                          <a:effectLst/>
                        </a:rPr>
                        <a:t>Competence </a:t>
                      </a:r>
                      <a:r>
                        <a:rPr lang="en-US" sz="1500" dirty="0">
                          <a:effectLst/>
                        </a:rPr>
                        <a:t>and </a:t>
                      </a:r>
                      <a:r>
                        <a:rPr lang="en-US" sz="1500" dirty="0" smtClean="0">
                          <a:effectLst/>
                        </a:rPr>
                        <a:t>Due Care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283099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Font typeface="+mj-lt"/>
                        <a:buNone/>
                      </a:pPr>
                      <a:r>
                        <a:rPr lang="en-US" sz="1500" dirty="0">
                          <a:effectLst/>
                        </a:rPr>
                        <a:t>Confidentiality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283099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Font typeface="+mj-lt"/>
                        <a:buNone/>
                      </a:pPr>
                      <a:r>
                        <a:rPr lang="en-US" sz="1500" dirty="0">
                          <a:effectLst/>
                        </a:rPr>
                        <a:t>Professional </a:t>
                      </a:r>
                      <a:r>
                        <a:rPr lang="en-US" sz="1500" dirty="0" smtClean="0">
                          <a:effectLst/>
                        </a:rPr>
                        <a:t>Behavior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15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670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00150"/>
            <a:ext cx="9067800" cy="30632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Alignment </a:t>
            </a:r>
            <a:r>
              <a:rPr lang="en-US" sz="2200" dirty="0" smtClean="0"/>
              <a:t>with ISAs </a:t>
            </a:r>
            <a:r>
              <a:rPr lang="en-US" sz="2200" dirty="0" smtClean="0"/>
              <a:t>re identifying, assessing, and responding to risks of r</a:t>
            </a:r>
            <a:r>
              <a:rPr lang="en-US" sz="2200" dirty="0" smtClean="0"/>
              <a:t>isks </a:t>
            </a:r>
            <a:r>
              <a:rPr lang="en-US" sz="2200" dirty="0" smtClean="0"/>
              <a:t>of material misstatement</a:t>
            </a:r>
          </a:p>
          <a:p>
            <a:pPr lvl="1">
              <a:buFont typeface="Arial" panose="020B0604020202020204" pitchFamily="34" charset="0"/>
              <a:buChar char="–"/>
              <a:tabLst>
                <a:tab pos="3086100" algn="l"/>
              </a:tabLst>
            </a:pPr>
            <a:r>
              <a:rPr lang="en-US" sz="1800" dirty="0">
                <a:latin typeface="Arial" charset="0"/>
              </a:rPr>
              <a:t>Re-focus PA’s on identifying, evaluating and addressing threats, rather than simply applying safeguards, thereby reducing ambiguities regarding the objective of the CF</a:t>
            </a:r>
          </a:p>
          <a:p>
            <a:pPr lvl="1">
              <a:buFont typeface="Arial" panose="020B0604020202020204" pitchFamily="34" charset="0"/>
              <a:buChar char="–"/>
              <a:tabLst>
                <a:tab pos="3086100" algn="l"/>
              </a:tabLst>
            </a:pPr>
            <a:r>
              <a:rPr lang="en-US" sz="1800" dirty="0">
                <a:latin typeface="Arial" charset="0"/>
              </a:rPr>
              <a:t>More prominent and robust principles-based requirements that continue to require PAs to exercise of professional judgment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More guidance to assist PAs consistently apply the CF</a:t>
            </a:r>
          </a:p>
          <a:p>
            <a:pPr lvl="1">
              <a:buFont typeface="Arial" panose="020B0604020202020204" pitchFamily="34" charset="0"/>
              <a:buChar char="–"/>
              <a:tabLst>
                <a:tab pos="3086100" algn="l"/>
              </a:tabLst>
            </a:pPr>
            <a:r>
              <a:rPr lang="en-US" sz="1800" dirty="0" smtClean="0">
                <a:latin typeface="Arial" charset="0"/>
              </a:rPr>
              <a:t>New explicit </a:t>
            </a:r>
            <a:r>
              <a:rPr lang="en-US" sz="1800" dirty="0">
                <a:latin typeface="Arial" charset="0"/>
              </a:rPr>
              <a:t>description of a safeguard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Clarifying the Conceptual Framework (CF)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27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063240"/>
          </a:xfrm>
        </p:spPr>
        <p:txBody>
          <a:bodyPr/>
          <a:lstStyle/>
          <a:p>
            <a:pPr>
              <a:buClr>
                <a:schemeClr val="tx2">
                  <a:lumMod val="65000"/>
                  <a:lumOff val="35000"/>
                </a:schemeClr>
              </a:buClr>
            </a:pPr>
            <a:r>
              <a:rPr lang="en-US" dirty="0">
                <a:solidFill>
                  <a:srgbClr val="FF0000"/>
                </a:solidFill>
              </a:rPr>
              <a:t>Specific actions or measures</a:t>
            </a:r>
            <a:r>
              <a:rPr lang="en-US" dirty="0"/>
              <a:t> that the PA takes to effectively eliminate identified threats to the fundamental principles or reduce them to an acceptable level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</a:pPr>
            <a:r>
              <a:rPr lang="en-US" dirty="0" smtClean="0"/>
              <a:t>Safeguards</a:t>
            </a:r>
            <a:r>
              <a:rPr lang="en-US" dirty="0"/>
              <a:t>, which may be </a:t>
            </a:r>
            <a:r>
              <a:rPr lang="en-US" dirty="0">
                <a:solidFill>
                  <a:srgbClr val="FF0000"/>
                </a:solidFill>
              </a:rPr>
              <a:t>individual or a combination of specific actions or other measures, are effective when they eliminate or reduce the level of the threat to an acceptable level</a:t>
            </a:r>
            <a:r>
              <a:rPr lang="en-US" dirty="0"/>
              <a:t>, such that the fundamental principles are not compromised, or are not likely to be </a:t>
            </a:r>
            <a:r>
              <a:rPr lang="en-US" dirty="0" smtClean="0"/>
              <a:t>compromised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a Safeguard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974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76200" y="1352550"/>
            <a:ext cx="83820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term “safeguards</a:t>
            </a:r>
            <a:r>
              <a:rPr lang="en-US" dirty="0"/>
              <a:t>” is used </a:t>
            </a:r>
            <a:r>
              <a:rPr lang="en-US" dirty="0" smtClean="0"/>
              <a:t>in an inconsistent manner throughout the extant Code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cs typeface="ＭＳ Ｐゴシック" charset="0"/>
              </a:rPr>
              <a:t>New description </a:t>
            </a:r>
            <a:r>
              <a:rPr lang="en-US" sz="2400" dirty="0">
                <a:cs typeface="ＭＳ Ｐゴシック" charset="0"/>
              </a:rPr>
              <a:t>combined with </a:t>
            </a:r>
            <a:r>
              <a:rPr lang="en-US" sz="2400" dirty="0" smtClean="0">
                <a:cs typeface="ＭＳ Ｐゴシック" charset="0"/>
              </a:rPr>
              <a:t>clarified CF is intended to: </a:t>
            </a:r>
            <a:endParaRPr lang="en-US" sz="2400" dirty="0"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sz="1800" dirty="0" smtClean="0">
                <a:latin typeface="Arial" charset="0"/>
              </a:rPr>
              <a:t>Enhance the robustness of the Code, by addressing actual and perceived concerns that have been raised relating to PAs application of safeguards</a:t>
            </a:r>
            <a:endParaRPr lang="en-US" sz="1800" dirty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sz="1800" dirty="0" smtClean="0">
                <a:cs typeface="ＭＳ Ｐゴシック" charset="0"/>
              </a:rPr>
              <a:t>Better link the concept of safeguards to threats to compliance with the fundamental principles </a:t>
            </a:r>
          </a:p>
          <a:p>
            <a:pPr marL="0" indent="0">
              <a:buNone/>
              <a:tabLst>
                <a:tab pos="3086100" algn="l"/>
              </a:tabLst>
            </a:pP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Rationale for New Description of a Safeguard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7223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 [Read-Only]" id="{3A49F4BA-1946-4B2D-B817-4DBFE859F90B}" vid="{CD84676A-7104-4FF2-A027-9C83EE7054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20150311-IESBA CAG - SAFEGUARDS - Gary</Template>
  <TotalTime>222</TotalTime>
  <Words>817</Words>
  <Application>Microsoft Office PowerPoint</Application>
  <PresentationFormat>On-screen Show (16:9)</PresentationFormat>
  <Paragraphs>116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ＭＳ Ｐゴシック</vt:lpstr>
      <vt:lpstr>Arial</vt:lpstr>
      <vt:lpstr>Bauer Bodoni Std</vt:lpstr>
      <vt:lpstr>Calibri</vt:lpstr>
      <vt:lpstr>Times New Roman</vt:lpstr>
      <vt:lpstr>Wingdings</vt:lpstr>
      <vt:lpstr>ヒラギノ角ゴ Pro W3</vt:lpstr>
      <vt:lpstr>IESBA_Powerpoint_template_GREEN RIBBON_WIDESCREEN</vt:lpstr>
      <vt:lpstr>Safeguards</vt:lpstr>
      <vt:lpstr>Objective of Agenda Item</vt:lpstr>
      <vt:lpstr>Project Objective and TF’s Activities To-Date</vt:lpstr>
      <vt:lpstr>Safeguards: Approach and Timing</vt:lpstr>
      <vt:lpstr>Alignment and Coordination with Structure Project</vt:lpstr>
      <vt:lpstr>Overview of Threats to the Fundamental Principles </vt:lpstr>
      <vt:lpstr>Clarifying the Conceptual Framework (CF)</vt:lpstr>
      <vt:lpstr>Description of a Safeguard</vt:lpstr>
      <vt:lpstr>Rationale for New Description of a Safeguard</vt:lpstr>
      <vt:lpstr>New Guidance Relating to “Stepping Back”</vt:lpstr>
      <vt:lpstr>Reasonable and Informed Third Party </vt:lpstr>
      <vt:lpstr>Other Enhancements Relating to Safeguards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Diane Jules</dc:creator>
  <cp:lastModifiedBy>Diane Jules</cp:lastModifiedBy>
  <cp:revision>25</cp:revision>
  <cp:lastPrinted>2011-09-27T17:54:21Z</cp:lastPrinted>
  <dcterms:created xsi:type="dcterms:W3CDTF">2015-09-10T14:54:50Z</dcterms:created>
  <dcterms:modified xsi:type="dcterms:W3CDTF">2015-09-11T17:02:25Z</dcterms:modified>
</cp:coreProperties>
</file>