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2"/>
  </p:notesMasterIdLst>
  <p:handoutMasterIdLst>
    <p:handoutMasterId r:id="rId23"/>
  </p:handoutMasterIdLst>
  <p:sldIdLst>
    <p:sldId id="267" r:id="rId2"/>
    <p:sldId id="284" r:id="rId3"/>
    <p:sldId id="285" r:id="rId4"/>
    <p:sldId id="286" r:id="rId5"/>
    <p:sldId id="287" r:id="rId6"/>
    <p:sldId id="288" r:id="rId7"/>
    <p:sldId id="301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276" r:id="rId21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80"/>
    <a:srgbClr val="12A9D9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 varScale="1">
        <p:scale>
          <a:sx n="145" d="100"/>
          <a:sy n="145" d="100"/>
        </p:scale>
        <p:origin x="738" y="12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88701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15969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54454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95470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59975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98594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92380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01240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305592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07102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2847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26729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35716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36192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83520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094926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88862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70980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</a:t>
            </a:r>
            <a:r>
              <a:rPr lang="en-US" dirty="0">
                <a:latin typeface="Arial" charset="0"/>
              </a:rPr>
              <a:t>C </a:t>
            </a:r>
            <a:br>
              <a:rPr lang="en-US" dirty="0">
                <a:latin typeface="Arial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Jim Gaa</a:t>
            </a:r>
            <a:r>
              <a:rPr lang="en-US" sz="2200" dirty="0">
                <a:latin typeface="Arial" charset="0"/>
              </a:rPr>
              <a:t>, Chair, Part C Task </a:t>
            </a:r>
            <a:r>
              <a:rPr lang="en-US" sz="2200" dirty="0" smtClean="0">
                <a:latin typeface="Arial" charset="0"/>
              </a:rPr>
              <a:t>Force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14,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Code </a:t>
            </a:r>
            <a:r>
              <a:rPr lang="en-US" sz="2300" dirty="0"/>
              <a:t>requires PAIBs to take “reasonable steps” to maintain </a:t>
            </a:r>
            <a:r>
              <a:rPr lang="en-US" sz="2300" dirty="0" smtClean="0"/>
              <a:t>information </a:t>
            </a:r>
            <a:r>
              <a:rPr lang="en-US" sz="2300" dirty="0"/>
              <a:t>in </a:t>
            </a:r>
            <a:r>
              <a:rPr lang="en-US" sz="2300" dirty="0" smtClean="0"/>
              <a:t>appropriate manner</a:t>
            </a:r>
          </a:p>
          <a:p>
            <a:pPr lvl="0"/>
            <a:r>
              <a:rPr lang="en-US" sz="2300" dirty="0" smtClean="0"/>
              <a:t>ED </a:t>
            </a:r>
            <a:r>
              <a:rPr lang="en-US" sz="2300" dirty="0"/>
              <a:t>proposed that PAIBs </a:t>
            </a:r>
            <a:r>
              <a:rPr lang="en-US" sz="2300" dirty="0" smtClean="0"/>
              <a:t>take </a:t>
            </a:r>
            <a:r>
              <a:rPr lang="en-US" sz="2300" dirty="0"/>
              <a:t>“reasonable steps</a:t>
            </a:r>
            <a:r>
              <a:rPr lang="en-US" sz="2300" dirty="0" smtClean="0"/>
              <a:t>”, </a:t>
            </a:r>
            <a:r>
              <a:rPr lang="en-US" sz="2300" dirty="0"/>
              <a:t>when relying on work </a:t>
            </a:r>
            <a:r>
              <a:rPr lang="en-US" sz="2300" dirty="0" smtClean="0"/>
              <a:t>of </a:t>
            </a:r>
            <a:r>
              <a:rPr lang="en-US" sz="2300" dirty="0"/>
              <a:t>others, to </a:t>
            </a:r>
            <a:r>
              <a:rPr lang="en-US" sz="2300" dirty="0" smtClean="0"/>
              <a:t>ensure they </a:t>
            </a:r>
            <a:r>
              <a:rPr lang="en-US" sz="2300" dirty="0"/>
              <a:t>can fulfill Fundamental Principles </a:t>
            </a:r>
            <a:endParaRPr lang="en-US" sz="2300" dirty="0"/>
          </a:p>
          <a:p>
            <a:pPr lvl="0"/>
            <a:r>
              <a:rPr lang="en-US" sz="2300" dirty="0" smtClean="0"/>
              <a:t>Many </a:t>
            </a:r>
            <a:r>
              <a:rPr lang="en-US" sz="2300" dirty="0"/>
              <a:t>respondents were supportive of the </a:t>
            </a:r>
            <a:r>
              <a:rPr lang="en-US" sz="2300" dirty="0" smtClean="0"/>
              <a:t>proposal. Some </a:t>
            </a:r>
            <a:r>
              <a:rPr lang="en-US" sz="2300" dirty="0"/>
              <a:t>suggested clarity on what is “reasonable steps” along with examples of these steps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Reasonable </a:t>
            </a:r>
            <a:r>
              <a:rPr lang="en-US" cap="small" dirty="0" smtClean="0"/>
              <a:t>Steps (320.5)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TF proposed </a:t>
            </a:r>
            <a:r>
              <a:rPr lang="en-US" sz="2300" dirty="0"/>
              <a:t>“reasonable steps” be replaced with “professional </a:t>
            </a:r>
            <a:r>
              <a:rPr lang="en-US" sz="2300" dirty="0" smtClean="0"/>
              <a:t>judgment” </a:t>
            </a:r>
            <a:endParaRPr lang="en-US" sz="2300" dirty="0"/>
          </a:p>
          <a:p>
            <a:pPr lvl="0"/>
            <a:r>
              <a:rPr lang="en-US" sz="2300" dirty="0"/>
              <a:t>IESBA members were generally against this change. Consideration could be given to taking a middle ground in terms of exercising professional judgment to determine what steps to </a:t>
            </a:r>
            <a:r>
              <a:rPr lang="en-US" sz="2300" dirty="0" smtClean="0"/>
              <a:t>take </a:t>
            </a:r>
            <a:endParaRPr lang="en-US" sz="2300" dirty="0"/>
          </a:p>
          <a:p>
            <a:pPr lvl="0"/>
            <a:r>
              <a:rPr lang="en-US" sz="2300" dirty="0" smtClean="0"/>
              <a:t>TF: Propos</a:t>
            </a:r>
            <a:r>
              <a:rPr lang="en-US" sz="2300" dirty="0"/>
              <a:t>es</a:t>
            </a:r>
            <a:r>
              <a:rPr lang="en-US" sz="2300" dirty="0" smtClean="0"/>
              <a:t> </a:t>
            </a:r>
            <a:r>
              <a:rPr lang="en-US" sz="2300" dirty="0"/>
              <a:t>to revise wording to incorporate the middle ground suggestion and also include a number of </a:t>
            </a:r>
            <a:r>
              <a:rPr lang="en-US" sz="2300" dirty="0" smtClean="0"/>
              <a:t>factors </a:t>
            </a:r>
            <a:r>
              <a:rPr lang="en-US" sz="2300" dirty="0"/>
              <a:t>to consider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Reasonable Steps (320.5)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Current Code: No </a:t>
            </a:r>
            <a:r>
              <a:rPr lang="en-US" sz="2300" dirty="0"/>
              <a:t>guidance according to </a:t>
            </a:r>
            <a:r>
              <a:rPr lang="en-US" sz="2300" dirty="0" smtClean="0"/>
              <a:t>seniority</a:t>
            </a:r>
            <a:r>
              <a:rPr lang="en-US" sz="2300" dirty="0"/>
              <a:t>, especially where the PAIB has reason to believe information is </a:t>
            </a:r>
            <a:r>
              <a:rPr lang="en-US" sz="2300" dirty="0" smtClean="0"/>
              <a:t>misleading</a:t>
            </a:r>
          </a:p>
          <a:p>
            <a:pPr lvl="1"/>
            <a:r>
              <a:rPr lang="en-US" dirty="0" smtClean="0"/>
              <a:t>Except: 300.5 </a:t>
            </a:r>
            <a:r>
              <a:rPr lang="en-US" dirty="0"/>
              <a:t>includes a higher expectation for more senior </a:t>
            </a:r>
            <a:r>
              <a:rPr lang="en-US" dirty="0" smtClean="0"/>
              <a:t>PAIBs –</a:t>
            </a:r>
            <a:r>
              <a:rPr lang="en-US" dirty="0"/>
              <a:t> but  </a:t>
            </a:r>
            <a:r>
              <a:rPr lang="en-US" dirty="0" smtClean="0"/>
              <a:t>no strict </a:t>
            </a:r>
            <a:r>
              <a:rPr lang="en-US" dirty="0"/>
              <a:t>distinction between </a:t>
            </a:r>
            <a:r>
              <a:rPr lang="en-US" dirty="0" smtClean="0"/>
              <a:t>senior and other PAIBs </a:t>
            </a:r>
            <a:endParaRPr lang="en-US" dirty="0"/>
          </a:p>
          <a:p>
            <a:pPr lvl="0"/>
            <a:r>
              <a:rPr lang="en-US" sz="2300" dirty="0"/>
              <a:t>June/July 2015 IESBA meeting:</a:t>
            </a:r>
          </a:p>
          <a:p>
            <a:pPr lvl="1"/>
            <a:r>
              <a:rPr lang="en-US" dirty="0" smtClean="0"/>
              <a:t>IESBA member: NOCLAR </a:t>
            </a:r>
            <a:r>
              <a:rPr lang="en-US" dirty="0" smtClean="0"/>
              <a:t>(proposed section 360) differentiates </a:t>
            </a:r>
            <a:r>
              <a:rPr lang="en-US" dirty="0"/>
              <a:t>“senior” and “other” PAIBs - same approach could be used</a:t>
            </a:r>
          </a:p>
          <a:p>
            <a:pPr lvl="1"/>
            <a:r>
              <a:rPr lang="en-US" dirty="0" smtClean="0"/>
              <a:t>IESBA member: </a:t>
            </a:r>
            <a:r>
              <a:rPr lang="en-US" dirty="0"/>
              <a:t>distinction is appropriate for NOCLAR not suitable for other sections of Part </a:t>
            </a:r>
            <a:r>
              <a:rPr lang="en-US" dirty="0" smtClean="0"/>
              <a:t>C</a:t>
            </a:r>
            <a:endParaRPr lang="en-US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Differentiating Between “</a:t>
            </a:r>
            <a:r>
              <a:rPr lang="en-US" cap="small" dirty="0" smtClean="0"/>
              <a:t>Senior” PAIBs </a:t>
            </a:r>
            <a:r>
              <a:rPr lang="en-US" cap="small" dirty="0"/>
              <a:t>and “Other” </a:t>
            </a:r>
            <a:r>
              <a:rPr lang="en-US" cap="small" dirty="0" smtClean="0"/>
              <a:t>PAIBs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95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NOCLAR </a:t>
            </a:r>
            <a:r>
              <a:rPr lang="en-US" sz="2300" dirty="0"/>
              <a:t>treats senior PAIBs differently from other PAIBs</a:t>
            </a:r>
            <a:endParaRPr lang="en-US" sz="2300" dirty="0"/>
          </a:p>
          <a:p>
            <a:pPr lvl="0"/>
            <a:r>
              <a:rPr lang="en-US" sz="2300" dirty="0"/>
              <a:t>TF view: retain revised guidance in 300.5 (Agenda Item C-7):</a:t>
            </a:r>
          </a:p>
          <a:p>
            <a:pPr lvl="1"/>
            <a:r>
              <a:rPr lang="en-US" dirty="0"/>
              <a:t>NOCLAR concerns situations with a significant public interest element</a:t>
            </a:r>
          </a:p>
          <a:p>
            <a:pPr lvl="1"/>
            <a:r>
              <a:rPr lang="en-US" dirty="0" smtClean="0"/>
              <a:t>PAIB has </a:t>
            </a:r>
            <a:r>
              <a:rPr lang="en-US" dirty="0"/>
              <a:t>identified a potential NOCLAR by another </a:t>
            </a:r>
            <a:r>
              <a:rPr lang="en-US" dirty="0" smtClean="0"/>
              <a:t>party but is </a:t>
            </a:r>
            <a:r>
              <a:rPr lang="en-US" dirty="0"/>
              <a:t>not directly </a:t>
            </a:r>
            <a:r>
              <a:rPr lang="en-US" dirty="0" smtClean="0"/>
              <a:t>involved</a:t>
            </a:r>
            <a:endParaRPr lang="en-US" dirty="0"/>
          </a:p>
          <a:p>
            <a:pPr lvl="1"/>
            <a:r>
              <a:rPr lang="en-US" dirty="0" smtClean="0"/>
              <a:t>Variety </a:t>
            </a:r>
            <a:r>
              <a:rPr lang="en-US" dirty="0"/>
              <a:t>of organizational structures and the place of PAIBs within them, differentiating between “senior” and “other” PAIBs in other sections of Part C would involve great complexity and may generate the “wrong” answers for particular situations.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Differentiating Between “</a:t>
            </a:r>
            <a:r>
              <a:rPr lang="en-US" cap="small" dirty="0" smtClean="0"/>
              <a:t>Senior” PAIBs </a:t>
            </a:r>
            <a:r>
              <a:rPr lang="en-US" cap="small" dirty="0"/>
              <a:t>and “Other” PAIBs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September </a:t>
            </a:r>
            <a:r>
              <a:rPr lang="en-US" sz="2300" dirty="0"/>
              <a:t>2015 IESBA meeting - preliminary proposals in response to comments on the ED relating to:</a:t>
            </a:r>
          </a:p>
          <a:p>
            <a:pPr lvl="1"/>
            <a:r>
              <a:rPr lang="en-US" dirty="0"/>
              <a:t>Proposed Revised Section 370</a:t>
            </a:r>
          </a:p>
          <a:p>
            <a:pPr lvl="1"/>
            <a:r>
              <a:rPr lang="en-US" dirty="0"/>
              <a:t>Matters Common to Sections 320 and 370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Significant Comments On Section 370</a:t>
            </a:r>
          </a:p>
        </p:txBody>
      </p:sp>
    </p:spTree>
    <p:extLst>
      <p:ext uri="{BB962C8B-B14F-4D97-AF65-F5344CB8AC3E}">
        <p14:creationId xmlns:p14="http://schemas.microsoft.com/office/powerpoint/2010/main" val="263548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The </a:t>
            </a:r>
            <a:r>
              <a:rPr lang="en-US" sz="2300" dirty="0"/>
              <a:t>ED proposed to establish two </a:t>
            </a:r>
            <a:r>
              <a:rPr lang="en-US" sz="2300" dirty="0" smtClean="0"/>
              <a:t>new </a:t>
            </a:r>
            <a:r>
              <a:rPr lang="en-US" sz="2300" dirty="0"/>
              <a:t>principles</a:t>
            </a:r>
            <a:r>
              <a:rPr lang="en-US" sz="2300" dirty="0"/>
              <a:t> in Section </a:t>
            </a:r>
            <a:r>
              <a:rPr lang="en-US" sz="2300" dirty="0"/>
              <a:t>370:</a:t>
            </a:r>
          </a:p>
          <a:p>
            <a:pPr lvl="1"/>
            <a:r>
              <a:rPr lang="en-US" dirty="0"/>
              <a:t>PAIBs shall not allow pressure to result in breach of fundamental principles</a:t>
            </a:r>
          </a:p>
          <a:p>
            <a:pPr lvl="1"/>
            <a:r>
              <a:rPr lang="en-US" dirty="0"/>
              <a:t>PAIBs </a:t>
            </a:r>
            <a:r>
              <a:rPr lang="en-US" dirty="0" smtClean="0"/>
              <a:t>shall not place such pressure on others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sz="2300" dirty="0" smtClean="0"/>
              <a:t>TF: In response to comments: </a:t>
            </a:r>
          </a:p>
          <a:p>
            <a:pPr lvl="1"/>
            <a:r>
              <a:rPr lang="en-US" dirty="0" smtClean="0"/>
              <a:t>Added introductory </a:t>
            </a:r>
            <a:r>
              <a:rPr lang="en-US" dirty="0"/>
              <a:t>paragraph to provide context to section </a:t>
            </a:r>
          </a:p>
          <a:p>
            <a:pPr lvl="1"/>
            <a:r>
              <a:rPr lang="en-US" dirty="0" smtClean="0"/>
              <a:t>Clarified </a:t>
            </a:r>
            <a:r>
              <a:rPr lang="en-US" dirty="0"/>
              <a:t>guidance </a:t>
            </a:r>
            <a:r>
              <a:rPr lang="en-US" dirty="0" smtClean="0"/>
              <a:t>relating to </a:t>
            </a:r>
            <a:r>
              <a:rPr lang="en-US" dirty="0"/>
              <a:t>not </a:t>
            </a:r>
            <a:r>
              <a:rPr lang="en-US" dirty="0" smtClean="0"/>
              <a:t>placing </a:t>
            </a:r>
            <a:r>
              <a:rPr lang="en-US" dirty="0"/>
              <a:t>pressure on others that would result in a breach of the fundamental principles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Overarching Requirements (</a:t>
            </a:r>
            <a:r>
              <a:rPr lang="en-US" cap="small" dirty="0" smtClean="0"/>
              <a:t>370.1, 370.2, </a:t>
            </a:r>
            <a:r>
              <a:rPr lang="en-US" cap="small" dirty="0"/>
              <a:t>370.3</a:t>
            </a:r>
            <a:r>
              <a:rPr lang="en-US" cap="small" dirty="0" smtClean="0"/>
              <a:t>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6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ED: </a:t>
            </a:r>
            <a:r>
              <a:rPr lang="en-US" sz="2300" dirty="0"/>
              <a:t>P</a:t>
            </a:r>
            <a:r>
              <a:rPr lang="en-US" sz="2300" dirty="0" smtClean="0"/>
              <a:t>roposed </a:t>
            </a:r>
            <a:r>
              <a:rPr lang="en-US" sz="2300" dirty="0"/>
              <a:t>specific description of pressure that could result in a breach of the fundamental principles and number of examples and guidance</a:t>
            </a:r>
          </a:p>
          <a:p>
            <a:pPr lvl="0"/>
            <a:r>
              <a:rPr lang="en-US" sz="2300" dirty="0"/>
              <a:t>The majority of respondents agreed with the examples provided</a:t>
            </a:r>
          </a:p>
          <a:p>
            <a:pPr lvl="0"/>
            <a:r>
              <a:rPr lang="en-US" sz="2300" dirty="0" smtClean="0"/>
              <a:t>TF: In response to comments:</a:t>
            </a:r>
          </a:p>
          <a:p>
            <a:pPr lvl="1"/>
            <a:r>
              <a:rPr lang="en-US" dirty="0" smtClean="0"/>
              <a:t>Clarified and changed some examples </a:t>
            </a:r>
          </a:p>
          <a:p>
            <a:pPr lvl="1"/>
            <a:r>
              <a:rPr lang="en-US" dirty="0" smtClean="0"/>
              <a:t>Clarified wording</a:t>
            </a:r>
          </a:p>
          <a:p>
            <a:pPr lvl="1"/>
            <a:r>
              <a:rPr lang="en-US" dirty="0" smtClean="0"/>
              <a:t>Moved cross-references (370.9) to the examples (370.4)</a:t>
            </a:r>
            <a:endParaRPr lang="en-US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Types of </a:t>
            </a:r>
            <a:r>
              <a:rPr lang="en-US" cap="small" dirty="0" smtClean="0"/>
              <a:t>Pressure (370.4)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5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ED: </a:t>
            </a:r>
            <a:r>
              <a:rPr lang="en-US" sz="2300" dirty="0"/>
              <a:t>focuses on pressure to breach </a:t>
            </a:r>
            <a:r>
              <a:rPr lang="en-US" sz="2300" dirty="0" smtClean="0"/>
              <a:t>fundamental </a:t>
            </a:r>
            <a:r>
              <a:rPr lang="en-US" sz="2300" dirty="0"/>
              <a:t>principles </a:t>
            </a:r>
            <a:r>
              <a:rPr lang="en-US" sz="2300" dirty="0" smtClean="0"/>
              <a:t>including relevance </a:t>
            </a:r>
            <a:r>
              <a:rPr lang="en-US" sz="2300" dirty="0"/>
              <a:t>of routine </a:t>
            </a:r>
            <a:r>
              <a:rPr lang="en-US" sz="2300" dirty="0" smtClean="0"/>
              <a:t>pressure </a:t>
            </a:r>
            <a:r>
              <a:rPr lang="en-US" sz="2300" dirty="0"/>
              <a:t>within a work place </a:t>
            </a:r>
            <a:r>
              <a:rPr lang="en-US" sz="2300" dirty="0" smtClean="0"/>
              <a:t>environment</a:t>
            </a:r>
            <a:endParaRPr lang="en-US" sz="2300" dirty="0"/>
          </a:p>
          <a:p>
            <a:pPr lvl="0"/>
            <a:r>
              <a:rPr lang="en-US" sz="2300" dirty="0" smtClean="0"/>
              <a:t>Respondents’ </a:t>
            </a:r>
            <a:r>
              <a:rPr lang="en-US" sz="2300" dirty="0"/>
              <a:t>views were mixed on the guidance</a:t>
            </a:r>
          </a:p>
          <a:p>
            <a:pPr lvl="0"/>
            <a:r>
              <a:rPr lang="en-US" sz="2300" dirty="0" smtClean="0"/>
              <a:t>TF: Distinction </a:t>
            </a:r>
            <a:r>
              <a:rPr lang="en-US" sz="2300" dirty="0"/>
              <a:t>i</a:t>
            </a:r>
            <a:r>
              <a:rPr lang="en-US" sz="2300" dirty="0" smtClean="0"/>
              <a:t>s </a:t>
            </a:r>
            <a:r>
              <a:rPr lang="en-US" sz="2300" dirty="0"/>
              <a:t>not beneficial and should be deleted</a:t>
            </a:r>
          </a:p>
          <a:p>
            <a:pPr lvl="0"/>
            <a:r>
              <a:rPr lang="en-US" sz="2300" dirty="0"/>
              <a:t>Revised guidance </a:t>
            </a:r>
            <a:r>
              <a:rPr lang="en-US" sz="2300" dirty="0" smtClean="0"/>
              <a:t>- </a:t>
            </a:r>
            <a:r>
              <a:rPr lang="en-US" sz="2300" dirty="0"/>
              <a:t>factors to determine </a:t>
            </a:r>
            <a:r>
              <a:rPr lang="en-US" sz="2300" dirty="0" smtClean="0"/>
              <a:t>if pressure </a:t>
            </a:r>
            <a:r>
              <a:rPr lang="en-US" sz="2300" dirty="0"/>
              <a:t>could result in breach of </a:t>
            </a:r>
            <a:r>
              <a:rPr lang="en-US" sz="2300" dirty="0" smtClean="0"/>
              <a:t>fundamental </a:t>
            </a:r>
            <a:r>
              <a:rPr lang="en-US" sz="2300" dirty="0"/>
              <a:t>principles &amp;</a:t>
            </a:r>
            <a:r>
              <a:rPr lang="en-US" sz="2300" dirty="0" smtClean="0"/>
              <a:t> </a:t>
            </a:r>
            <a:r>
              <a:rPr lang="en-US" sz="2300" dirty="0"/>
              <a:t>how to deal with such pressure 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Pressure to Breach </a:t>
            </a:r>
            <a:r>
              <a:rPr lang="en-US" cap="small" dirty="0" smtClean="0"/>
              <a:t>vs. </a:t>
            </a:r>
            <a:r>
              <a:rPr lang="en-US" cap="small" dirty="0"/>
              <a:t>Routine </a:t>
            </a:r>
            <a:r>
              <a:rPr lang="en-US" cap="small" dirty="0" smtClean="0"/>
              <a:t>Pressure (370.3)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8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ED: </a:t>
            </a:r>
            <a:r>
              <a:rPr lang="en-US" sz="2300" dirty="0"/>
              <a:t>proposed actions </a:t>
            </a:r>
            <a:r>
              <a:rPr lang="en-US" sz="2300" dirty="0" smtClean="0"/>
              <a:t>that a PAIB may </a:t>
            </a:r>
            <a:r>
              <a:rPr lang="en-US" sz="2300" dirty="0"/>
              <a:t>consider if pressure would lead to breach of fundamental principles</a:t>
            </a:r>
          </a:p>
          <a:p>
            <a:pPr lvl="0"/>
            <a:r>
              <a:rPr lang="en-US" sz="2300" dirty="0"/>
              <a:t>Respondents generally agreed with guidance. Many suggestions on how clarity and structure of the suggested wording could be improved </a:t>
            </a:r>
          </a:p>
          <a:p>
            <a:pPr lvl="0"/>
            <a:r>
              <a:rPr lang="en-US" sz="2300" dirty="0"/>
              <a:t>The </a:t>
            </a:r>
            <a:r>
              <a:rPr lang="en-US" sz="2300" dirty="0" smtClean="0"/>
              <a:t>TF </a:t>
            </a:r>
            <a:r>
              <a:rPr lang="en-US" sz="2300" dirty="0"/>
              <a:t>made enhancements to the proposed provisions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Responding to Pressure to Breach the Fundamental </a:t>
            </a:r>
            <a:r>
              <a:rPr lang="en-US" cap="small" dirty="0" smtClean="0"/>
              <a:t>Principles (370.6, 370.7)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32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Regulatory </a:t>
            </a:r>
            <a:r>
              <a:rPr lang="en-US" sz="2300" dirty="0"/>
              <a:t>respondent expressed a view that proposed Section 370 needs to define “pressure”</a:t>
            </a:r>
          </a:p>
          <a:p>
            <a:pPr lvl="0"/>
            <a:r>
              <a:rPr lang="en-US" sz="2300" dirty="0" smtClean="0"/>
              <a:t>TF: </a:t>
            </a:r>
            <a:r>
              <a:rPr lang="en-US" sz="2300" dirty="0"/>
              <a:t>little </a:t>
            </a:r>
            <a:r>
              <a:rPr lang="en-US" sz="2300" dirty="0" smtClean="0"/>
              <a:t>benefit to this. </a:t>
            </a:r>
          </a:p>
          <a:p>
            <a:pPr lvl="1"/>
            <a:r>
              <a:rPr lang="en-US" sz="1900" dirty="0" smtClean="0"/>
              <a:t>Consistent </a:t>
            </a:r>
            <a:r>
              <a:rPr lang="en-US" sz="1900" dirty="0"/>
              <a:t>with other sections in Part </a:t>
            </a:r>
            <a:r>
              <a:rPr lang="en-US" sz="1900" dirty="0"/>
              <a:t>C: Provide </a:t>
            </a:r>
            <a:r>
              <a:rPr lang="en-US" sz="1900" dirty="0" smtClean="0"/>
              <a:t>examples </a:t>
            </a:r>
            <a:r>
              <a:rPr lang="en-US" sz="1900" dirty="0"/>
              <a:t>of ways in which inappropriate pressure may </a:t>
            </a:r>
            <a:r>
              <a:rPr lang="en-US" sz="1900" dirty="0" smtClean="0"/>
              <a:t>arise, rather than a definition</a:t>
            </a:r>
            <a:endParaRPr lang="en-US" sz="19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Definition </a:t>
            </a:r>
            <a:r>
              <a:rPr lang="en-US" cap="small"/>
              <a:t>of </a:t>
            </a:r>
            <a:r>
              <a:rPr lang="en-US" cap="small" smtClean="0"/>
              <a:t>Pressure 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84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March 2013: Project Proposal approved by </a:t>
            </a:r>
            <a:r>
              <a:rPr lang="en-US" sz="2300" dirty="0" smtClean="0"/>
              <a:t>IESBA</a:t>
            </a:r>
          </a:p>
          <a:p>
            <a:pPr lvl="1"/>
            <a:r>
              <a:rPr lang="en-US" dirty="0"/>
              <a:t>Phase I </a:t>
            </a:r>
            <a:r>
              <a:rPr lang="en-US" dirty="0" smtClean="0"/>
              <a:t>addresses </a:t>
            </a:r>
            <a:r>
              <a:rPr lang="en-US" dirty="0"/>
              <a:t>Sections 300, 310, 320, 330 and 340 and topics of Pressure and Faithful Representation</a:t>
            </a:r>
          </a:p>
          <a:p>
            <a:pPr lvl="1"/>
            <a:r>
              <a:rPr lang="en-US" dirty="0"/>
              <a:t>Phase II addresses Section 350 (Inducements) and the applicability of Part C to </a:t>
            </a:r>
            <a:r>
              <a:rPr lang="en-US" dirty="0" smtClean="0"/>
              <a:t>PAPPs</a:t>
            </a:r>
          </a:p>
          <a:p>
            <a:r>
              <a:rPr lang="en-US" sz="2300" dirty="0" smtClean="0"/>
              <a:t>Sept 2013: CAG reviewed s370</a:t>
            </a:r>
          </a:p>
          <a:p>
            <a:r>
              <a:rPr lang="en-US" sz="2300" dirty="0" smtClean="0"/>
              <a:t>March 2014: CAG reviewed s320</a:t>
            </a:r>
            <a:endParaRPr lang="en-US" sz="2300" dirty="0"/>
          </a:p>
          <a:p>
            <a:r>
              <a:rPr lang="en-US" sz="2300" dirty="0"/>
              <a:t>July 2014: </a:t>
            </a:r>
            <a:r>
              <a:rPr lang="en-US" sz="2300" dirty="0" smtClean="0"/>
              <a:t>IESBA reviewed s320 &amp; s370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Phase </a:t>
            </a:r>
            <a:r>
              <a:rPr lang="en-US" sz="2300" dirty="0"/>
              <a:t>I ED issued - Nov </a:t>
            </a:r>
            <a:r>
              <a:rPr lang="en-US" sz="2300" dirty="0" smtClean="0"/>
              <a:t>2014 </a:t>
            </a:r>
          </a:p>
          <a:p>
            <a:pPr lvl="1"/>
            <a:r>
              <a:rPr lang="en-US" dirty="0" smtClean="0"/>
              <a:t>Deadline </a:t>
            </a:r>
            <a:r>
              <a:rPr lang="en-US" dirty="0"/>
              <a:t>for comment - Apr 2015</a:t>
            </a:r>
          </a:p>
          <a:p>
            <a:pPr lvl="0"/>
            <a:r>
              <a:rPr lang="en-US" sz="2300" dirty="0"/>
              <a:t>June/July 2015 meeting - IESBA considered significant comments on proposed Section 320 and number of other matters raised </a:t>
            </a:r>
            <a:endParaRPr lang="en-US" sz="2300" b="1" dirty="0">
              <a:solidFill>
                <a:schemeClr val="tx1"/>
              </a:solidFill>
            </a:endParaRPr>
          </a:p>
          <a:p>
            <a:r>
              <a:rPr lang="en-US" sz="2300" dirty="0"/>
              <a:t>Sept 2015 – IESBA to consider significant comments on proposed Section 370 </a:t>
            </a:r>
          </a:p>
          <a:p>
            <a:endParaRPr lang="en-US" dirty="0"/>
          </a:p>
          <a:p>
            <a:pPr marL="347472" lvl="1" indent="0">
              <a:buNone/>
            </a:pPr>
            <a:r>
              <a:rPr lang="en-US" b="1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77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Goal: </a:t>
            </a:r>
            <a:r>
              <a:rPr lang="en-US" sz="2300" dirty="0"/>
              <a:t>present final text </a:t>
            </a:r>
            <a:r>
              <a:rPr lang="en-US" sz="2300" dirty="0" smtClean="0"/>
              <a:t>at </a:t>
            </a:r>
            <a:r>
              <a:rPr lang="en-US" sz="2300" dirty="0"/>
              <a:t>the </a:t>
            </a:r>
            <a:r>
              <a:rPr lang="en-US" sz="2300" dirty="0" smtClean="0"/>
              <a:t>Nov/Dec </a:t>
            </a:r>
            <a:r>
              <a:rPr lang="en-US" sz="2300" dirty="0"/>
              <a:t>2015 meeting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inal approval under </a:t>
            </a:r>
            <a:r>
              <a:rPr lang="en-US" dirty="0"/>
              <a:t>current structure and drafting conventions </a:t>
            </a:r>
            <a:endParaRPr lang="en-US" dirty="0" smtClean="0"/>
          </a:p>
          <a:p>
            <a:pPr lvl="0"/>
            <a:r>
              <a:rPr lang="en-US" sz="2300" dirty="0" smtClean="0"/>
              <a:t>Jan </a:t>
            </a:r>
            <a:r>
              <a:rPr lang="en-US" sz="2300" dirty="0"/>
              <a:t>2016: </a:t>
            </a:r>
            <a:r>
              <a:rPr lang="en-US" sz="2300" dirty="0" smtClean="0"/>
              <a:t>TF to begin </a:t>
            </a:r>
            <a:r>
              <a:rPr lang="en-US" sz="2300" dirty="0"/>
              <a:t>Phase II (issues</a:t>
            </a:r>
            <a:r>
              <a:rPr lang="en-US" sz="2300" dirty="0" smtClean="0"/>
              <a:t>)</a:t>
            </a:r>
            <a:endParaRPr lang="en-US" sz="2300" dirty="0"/>
          </a:p>
          <a:p>
            <a:pPr lvl="0"/>
            <a:r>
              <a:rPr lang="en-US" sz="2300" dirty="0" smtClean="0"/>
              <a:t>First half of 2016: IESBA to approve </a:t>
            </a:r>
            <a:r>
              <a:rPr lang="en-US" sz="2300" dirty="0"/>
              <a:t>close-off </a:t>
            </a:r>
            <a:r>
              <a:rPr lang="en-US" sz="2300" dirty="0" smtClean="0"/>
              <a:t>Phase I document (restructured </a:t>
            </a:r>
            <a:r>
              <a:rPr lang="en-US" sz="2300" dirty="0"/>
              <a:t>and redrafted under proposed new structure and drafting </a:t>
            </a:r>
            <a:r>
              <a:rPr lang="en-US" sz="2300" dirty="0" smtClean="0"/>
              <a:t>conventions)</a:t>
            </a:r>
          </a:p>
          <a:p>
            <a:pPr lvl="0"/>
            <a:endParaRPr lang="en-US" sz="23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Future Actions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6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/>
              <a:t>June/July 2015 IESBA Meeting </a:t>
            </a:r>
            <a:endParaRPr lang="en-US" sz="2300" dirty="0" smtClean="0"/>
          </a:p>
          <a:p>
            <a:pPr lvl="1"/>
            <a:r>
              <a:rPr lang="en-US" dirty="0" smtClean="0"/>
              <a:t>Significant </a:t>
            </a:r>
            <a:r>
              <a:rPr lang="en-US" dirty="0"/>
              <a:t>comments relating </a:t>
            </a:r>
            <a:r>
              <a:rPr lang="en-US" dirty="0" smtClean="0"/>
              <a:t>to:</a:t>
            </a:r>
            <a:endParaRPr lang="en-US" dirty="0"/>
          </a:p>
          <a:p>
            <a:pPr lvl="2"/>
            <a:r>
              <a:rPr lang="en-US" sz="2000" dirty="0"/>
              <a:t>Proposed Revised Section 320</a:t>
            </a:r>
          </a:p>
          <a:p>
            <a:pPr lvl="2"/>
            <a:r>
              <a:rPr lang="en-US" sz="2000" dirty="0"/>
              <a:t>Matters Common to proposed Sections 320 and 370 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Key Issues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3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Code </a:t>
            </a:r>
            <a:r>
              <a:rPr lang="en-US" sz="2300" dirty="0"/>
              <a:t>requires PAIBs to prepare information “fairly and </a:t>
            </a:r>
            <a:r>
              <a:rPr lang="en-US" sz="2300" dirty="0" smtClean="0"/>
              <a:t>honestly”</a:t>
            </a:r>
          </a:p>
          <a:p>
            <a:r>
              <a:rPr lang="en-US" sz="2300" dirty="0" smtClean="0"/>
              <a:t>Little </a:t>
            </a:r>
            <a:r>
              <a:rPr lang="en-US" sz="2300" dirty="0"/>
              <a:t>guidance on the meaning of this </a:t>
            </a:r>
            <a:r>
              <a:rPr lang="en-US" sz="2300" dirty="0" smtClean="0"/>
              <a:t>principle </a:t>
            </a:r>
          </a:p>
          <a:p>
            <a:r>
              <a:rPr lang="en-US" sz="2300" dirty="0" smtClean="0"/>
              <a:t>ED proposed </a:t>
            </a:r>
            <a:r>
              <a:rPr lang="en-US" sz="2300" dirty="0"/>
              <a:t>guidance to </a:t>
            </a:r>
            <a:r>
              <a:rPr lang="en-US" sz="2300" dirty="0" smtClean="0"/>
              <a:t>better understand </a:t>
            </a:r>
            <a:r>
              <a:rPr lang="en-US" sz="2300" dirty="0"/>
              <a:t>and </a:t>
            </a:r>
            <a:r>
              <a:rPr lang="en-US" sz="2300" dirty="0" smtClean="0"/>
              <a:t>adhere </a:t>
            </a:r>
            <a:r>
              <a:rPr lang="en-US" sz="2300" dirty="0"/>
              <a:t>to the spirit of the </a:t>
            </a:r>
            <a:r>
              <a:rPr lang="en-US" sz="2300" dirty="0" smtClean="0"/>
              <a:t>principle</a:t>
            </a:r>
            <a:endParaRPr lang="en-US" sz="2300" dirty="0"/>
          </a:p>
          <a:p>
            <a:pPr lvl="0"/>
            <a:endParaRPr lang="en-US" sz="23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“Fair</a:t>
            </a:r>
            <a:r>
              <a:rPr lang="en-US" dirty="0"/>
              <a:t> And </a:t>
            </a:r>
            <a:r>
              <a:rPr lang="en-US" cap="small" dirty="0"/>
              <a:t>Honest” </a:t>
            </a:r>
            <a:r>
              <a:rPr lang="en-US" cap="small" dirty="0" smtClean="0"/>
              <a:t>Principle (320.2, 320.3)</a:t>
            </a:r>
            <a:br>
              <a:rPr lang="en-US" cap="small" dirty="0" smtClean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7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Majority </a:t>
            </a:r>
            <a:r>
              <a:rPr lang="en-US" sz="2300" dirty="0"/>
              <a:t>of respondents were supportive of the proposals</a:t>
            </a:r>
          </a:p>
          <a:p>
            <a:pPr lvl="0"/>
            <a:r>
              <a:rPr lang="en-US" sz="2300" dirty="0"/>
              <a:t>Main concern: clarity on how “fair and honest” linked to five fundamental principles</a:t>
            </a:r>
          </a:p>
          <a:p>
            <a:pPr lvl="0"/>
            <a:r>
              <a:rPr lang="en-US" sz="2300" dirty="0"/>
              <a:t>To avoid </a:t>
            </a:r>
            <a:r>
              <a:rPr lang="en-US" sz="2300" dirty="0" smtClean="0"/>
              <a:t>confusion, TF proposes </a:t>
            </a:r>
            <a:r>
              <a:rPr lang="en-US" sz="2300" dirty="0"/>
              <a:t>to delete “fair and honest”. Focus guidance on compliance with fundamental </a:t>
            </a:r>
            <a:r>
              <a:rPr lang="en-US" sz="2300" dirty="0" smtClean="0"/>
              <a:t>principles</a:t>
            </a:r>
            <a:endParaRPr lang="en-US" sz="23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“Fair</a:t>
            </a:r>
            <a:r>
              <a:rPr lang="en-US" dirty="0"/>
              <a:t> And </a:t>
            </a:r>
            <a:r>
              <a:rPr lang="en-US" cap="small" dirty="0"/>
              <a:t>Honest” </a:t>
            </a:r>
            <a:r>
              <a:rPr lang="en-US" cap="small" dirty="0" smtClean="0"/>
              <a:t>Principle (320.2, 320.3)</a:t>
            </a:r>
            <a:br>
              <a:rPr lang="en-US" cap="small" dirty="0" smtClean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93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ED: Enhanced </a:t>
            </a:r>
            <a:r>
              <a:rPr lang="en-US" sz="2300" dirty="0"/>
              <a:t>guidance on misuse of discretion in preparing or presenting financial </a:t>
            </a:r>
            <a:r>
              <a:rPr lang="en-US" sz="2300" dirty="0" smtClean="0"/>
              <a:t>information</a:t>
            </a:r>
            <a:endParaRPr lang="en-US" sz="2300" dirty="0"/>
          </a:p>
          <a:p>
            <a:pPr lvl="0"/>
            <a:r>
              <a:rPr lang="en-US" sz="2300" dirty="0"/>
              <a:t>General support from IESBA participants. Clarification of certain examples and changes to the proposed </a:t>
            </a:r>
            <a:r>
              <a:rPr lang="en-US" sz="2300" dirty="0" smtClean="0"/>
              <a:t>wording</a:t>
            </a:r>
            <a:endParaRPr lang="en-US" sz="23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Misuse Of </a:t>
            </a:r>
            <a:r>
              <a:rPr lang="en-US" cap="small" dirty="0" smtClean="0"/>
              <a:t>Discretion (320.2, 320.3)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4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ED: Guidance </a:t>
            </a:r>
            <a:r>
              <a:rPr lang="en-US" sz="2300" dirty="0"/>
              <a:t>on preparing or presenting information that does not have to comply with a relevant reporting framework</a:t>
            </a:r>
          </a:p>
          <a:p>
            <a:pPr lvl="0"/>
            <a:r>
              <a:rPr lang="en-US" sz="2300" dirty="0" smtClean="0"/>
              <a:t>Emphasis: purpose </a:t>
            </a:r>
            <a:r>
              <a:rPr lang="en-US" sz="2300" dirty="0"/>
              <a:t>of and context for </a:t>
            </a:r>
            <a:r>
              <a:rPr lang="en-US" sz="2300" dirty="0" smtClean="0"/>
              <a:t>information</a:t>
            </a:r>
            <a:r>
              <a:rPr lang="en-US" sz="2300" dirty="0"/>
              <a:t>, and </a:t>
            </a:r>
            <a:r>
              <a:rPr lang="en-US" sz="2300" dirty="0" smtClean="0"/>
              <a:t>audience </a:t>
            </a:r>
            <a:endParaRPr lang="en-US" sz="2300" dirty="0"/>
          </a:p>
          <a:p>
            <a:pPr lvl="0"/>
            <a:r>
              <a:rPr lang="en-US" sz="2300" dirty="0"/>
              <a:t>Many respondents </a:t>
            </a:r>
            <a:r>
              <a:rPr lang="en-US" sz="2300" dirty="0" smtClean="0"/>
              <a:t>supportive</a:t>
            </a:r>
            <a:r>
              <a:rPr lang="en-US" sz="2300" dirty="0"/>
              <a:t>. U</a:t>
            </a:r>
            <a:r>
              <a:rPr lang="en-US" sz="2300" dirty="0" smtClean="0"/>
              <a:t>nclear guidance addresses </a:t>
            </a:r>
            <a:r>
              <a:rPr lang="en-US" sz="2300" dirty="0"/>
              <a:t>instances where compliance </a:t>
            </a:r>
            <a:r>
              <a:rPr lang="en-US" sz="2300" dirty="0" smtClean="0"/>
              <a:t>is </a:t>
            </a:r>
            <a:r>
              <a:rPr lang="en-US" sz="2300" dirty="0"/>
              <a:t>not necessary</a:t>
            </a:r>
          </a:p>
          <a:p>
            <a:pPr lvl="0"/>
            <a:r>
              <a:rPr lang="en-US" sz="2300" dirty="0"/>
              <a:t>E</a:t>
            </a:r>
            <a:r>
              <a:rPr lang="en-US" sz="2300" dirty="0" smtClean="0"/>
              <a:t>ditorial </a:t>
            </a:r>
            <a:r>
              <a:rPr lang="en-US" sz="2300" dirty="0"/>
              <a:t>suggestions </a:t>
            </a:r>
            <a:r>
              <a:rPr lang="en-US" sz="2300" dirty="0" smtClean="0"/>
              <a:t>made and </a:t>
            </a:r>
            <a:r>
              <a:rPr lang="en-US" sz="2300" dirty="0"/>
              <a:t>need for additional guidance on how user </a:t>
            </a:r>
            <a:r>
              <a:rPr lang="en-US" sz="2300" dirty="0" smtClean="0"/>
              <a:t>is </a:t>
            </a:r>
            <a:r>
              <a:rPr lang="en-US" sz="2300" dirty="0"/>
              <a:t>made aware of </a:t>
            </a:r>
            <a:r>
              <a:rPr lang="en-US" sz="2300" dirty="0" smtClean="0"/>
              <a:t>purpose, context and audience </a:t>
            </a:r>
            <a:endParaRPr lang="en-US" sz="23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</a:rPr>
              <a:t>Key Issues</a:t>
            </a:r>
            <a:br>
              <a:rPr lang="en-US" dirty="0" smtClean="0">
                <a:latin typeface="Arial" charset="0"/>
              </a:rPr>
            </a:br>
            <a:r>
              <a:rPr lang="en-US" cap="small" dirty="0"/>
              <a:t>Information Prepared in Absence of Reporting </a:t>
            </a:r>
            <a:r>
              <a:rPr lang="en-US" cap="small" dirty="0" smtClean="0"/>
              <a:t>Framework (320.4)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1089</TotalTime>
  <Words>1028</Words>
  <Application>Microsoft Office PowerPoint</Application>
  <PresentationFormat>On-screen Show (16:9)</PresentationFormat>
  <Paragraphs>115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Review of Part C  </vt:lpstr>
      <vt:lpstr>Background</vt:lpstr>
      <vt:lpstr>Background</vt:lpstr>
      <vt:lpstr>Future Actions</vt:lpstr>
      <vt:lpstr>Key Issues</vt:lpstr>
      <vt:lpstr>Key Issues “Fair And Honest” Principle (320.2, 320.3) </vt:lpstr>
      <vt:lpstr>Key Issues “Fair And Honest” Principle (320.2, 320.3) </vt:lpstr>
      <vt:lpstr>Key Issues Misuse Of Discretion (320.2, 320.3)</vt:lpstr>
      <vt:lpstr>Key Issues Information Prepared in Absence of Reporting Framework (320.4)</vt:lpstr>
      <vt:lpstr>Key Issues Reasonable Steps (320.5)</vt:lpstr>
      <vt:lpstr>Key Issues Reasonable Steps (320.5)</vt:lpstr>
      <vt:lpstr>Key Issues Differentiating Between “Senior” PAIBs and “Other” PAIBs</vt:lpstr>
      <vt:lpstr>Key Issues Differentiating Between “Senior” PAIBs and “Other” PAIBs</vt:lpstr>
      <vt:lpstr>Key Issues Significant Comments On Section 370</vt:lpstr>
      <vt:lpstr>Key Issues Overarching Requirements (370.1, 370.2, 370.3)</vt:lpstr>
      <vt:lpstr>Key Issues Types of Pressure (370.4)</vt:lpstr>
      <vt:lpstr>Key Issues Pressure to Breach vs. Routine Pressure (370.3)</vt:lpstr>
      <vt:lpstr>Key Issues Responding to Pressure to Breach the Fundamental Principles (370.6, 370.7)</vt:lpstr>
      <vt:lpstr>Key Issues Definition of Pressure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Kaushal Gandhi</cp:lastModifiedBy>
  <cp:revision>75</cp:revision>
  <cp:lastPrinted>2014-03-05T15:57:12Z</cp:lastPrinted>
  <dcterms:created xsi:type="dcterms:W3CDTF">2014-03-04T20:18:41Z</dcterms:created>
  <dcterms:modified xsi:type="dcterms:W3CDTF">2015-09-11T15:28:16Z</dcterms:modified>
</cp:coreProperties>
</file>