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1"/>
  </p:notesMasterIdLst>
  <p:handoutMasterIdLst>
    <p:handoutMasterId r:id="rId12"/>
  </p:handoutMasterIdLst>
  <p:sldIdLst>
    <p:sldId id="325" r:id="rId2"/>
    <p:sldId id="326" r:id="rId3"/>
    <p:sldId id="328" r:id="rId4"/>
    <p:sldId id="329" r:id="rId5"/>
    <p:sldId id="333" r:id="rId6"/>
    <p:sldId id="330" r:id="rId7"/>
    <p:sldId id="334" r:id="rId8"/>
    <p:sldId id="327" r:id="rId9"/>
    <p:sldId id="292" r:id="rId10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542" y="91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2966FC0-F8C2-4FE6-BD06-E65E8491B0F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4800600" cy="742950"/>
          </a:xfrm>
        </p:spPr>
        <p:txBody>
          <a:bodyPr/>
          <a:lstStyle/>
          <a:p>
            <a:r>
              <a:rPr lang="en-US" dirty="0" smtClean="0"/>
              <a:t>NOCLAR – Preliminary Update on ED Responses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771773"/>
            <a:ext cx="4724400" cy="942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200" dirty="0" smtClean="0"/>
              <a:t>Caroline Gardner</a:t>
            </a:r>
          </a:p>
          <a:p>
            <a:pPr marL="635000" indent="-393700"/>
            <a:r>
              <a:rPr lang="en-US" sz="2200" dirty="0" smtClean="0"/>
              <a:t>NOCLAR 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4800" y="3714750"/>
            <a:ext cx="4876800" cy="1143000"/>
          </a:xfrm>
        </p:spPr>
        <p:txBody>
          <a:bodyPr/>
          <a:lstStyle/>
          <a:p>
            <a:pPr marL="236538" indent="-236538"/>
            <a:r>
              <a:rPr lang="en-US" sz="1800" dirty="0" smtClean="0"/>
              <a:t>IESBA CAG Meeting</a:t>
            </a:r>
          </a:p>
          <a:p>
            <a:pPr marL="236538" indent="-236538"/>
            <a:r>
              <a:rPr lang="en-US" sz="1800" dirty="0" smtClean="0">
                <a:latin typeface="Arial" charset="0"/>
              </a:rPr>
              <a:t>New York</a:t>
            </a:r>
            <a:endParaRPr lang="en-US" sz="1800" dirty="0">
              <a:latin typeface="Arial" charset="0"/>
            </a:endParaRPr>
          </a:p>
          <a:p>
            <a:pPr marL="236538" indent="-236538"/>
            <a:r>
              <a:rPr lang="en-US" sz="1800" dirty="0" smtClean="0"/>
              <a:t>September 14, 2015</a:t>
            </a:r>
          </a:p>
        </p:txBody>
      </p:sp>
    </p:spTree>
    <p:extLst>
      <p:ext uri="{BB962C8B-B14F-4D97-AF65-F5344CB8AC3E}">
        <p14:creationId xmlns:p14="http://schemas.microsoft.com/office/powerpoint/2010/main" val="100112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Overview of Responses as of September 8</a:t>
            </a:r>
            <a:endParaRPr lang="en-US" sz="2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355175"/>
              </p:ext>
            </p:extLst>
          </p:nvPr>
        </p:nvGraphicFramePr>
        <p:xfrm>
          <a:off x="533400" y="1352550"/>
          <a:ext cx="75438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0"/>
                <a:gridCol w="2590800"/>
              </a:tblGrid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Category of Respondents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#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Regulators and public authorities</a:t>
                      </a:r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7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National standard setters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IFAC member bodies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23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Firms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8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Other professional organizations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9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Individuals and others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7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Total</a:t>
                      </a:r>
                      <a:endParaRPr 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56</a:t>
                      </a:r>
                      <a:endParaRPr lang="en-US" sz="15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533400" y="4095750"/>
            <a:ext cx="8458200" cy="5334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 smtClean="0"/>
              <a:t>Many late submissions still to come….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498427"/>
            <a:ext cx="985837" cy="104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8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 txBox="1">
            <a:spLocks/>
          </p:cNvSpPr>
          <p:nvPr/>
        </p:nvSpPr>
        <p:spPr>
          <a:xfrm>
            <a:off x="381000" y="461930"/>
            <a:ext cx="7543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dirty="0"/>
              <a:t>Overview of Responses</a:t>
            </a:r>
            <a:endParaRPr lang="en-US" kern="0" dirty="0"/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381000" y="1352550"/>
            <a:ext cx="8610600" cy="457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900"/>
              </a:spcBef>
            </a:pPr>
            <a:r>
              <a:rPr lang="en-US" sz="1800" kern="0" dirty="0" smtClean="0"/>
              <a:t>Generally broad support for response framework across stakeholder groups</a:t>
            </a:r>
            <a:endParaRPr lang="en-US" sz="1800" kern="0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685800" y="1934773"/>
            <a:ext cx="2153771" cy="103343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/>
              <a:t>Significant improvement </a:t>
            </a:r>
            <a:r>
              <a:rPr lang="en-US" sz="1400" dirty="0" smtClean="0"/>
              <a:t>vs. </a:t>
            </a:r>
            <a:r>
              <a:rPr lang="en-US" sz="1400" dirty="0"/>
              <a:t>first ED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Oval Callout 5"/>
          <p:cNvSpPr/>
          <p:nvPr/>
        </p:nvSpPr>
        <p:spPr bwMode="auto">
          <a:xfrm>
            <a:off x="3009900" y="1844603"/>
            <a:ext cx="1752600" cy="126203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/>
              <a:t>Substantially the “right balance”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3936153" y="2968203"/>
            <a:ext cx="2438400" cy="1051348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Approach proportionate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5688753" y="1809750"/>
            <a:ext cx="3200400" cy="1429403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/>
              <a:t>Concerns about operability and potential for unintended consequences addressed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381000" y="3141486"/>
            <a:ext cx="3505200" cy="11430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/>
              <a:t>Balances expectations </a:t>
            </a:r>
            <a:r>
              <a:rPr lang="en-US" sz="1400" dirty="0" smtClean="0"/>
              <a:t>of </a:t>
            </a:r>
            <a:r>
              <a:rPr lang="en-US" sz="1400" dirty="0"/>
              <a:t>PA vs responsibilities of </a:t>
            </a:r>
            <a:r>
              <a:rPr lang="en-US" sz="1400" dirty="0" smtClean="0"/>
              <a:t>management/TCWG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476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763000" cy="3276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000" dirty="0" smtClean="0"/>
              <a:t>Some split views on aspects of the proposals within the following stakeholder categories: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Regulators and public authorities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IFAC member bodies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Other professional organizations</a:t>
            </a:r>
          </a:p>
          <a:p>
            <a:pPr>
              <a:spcBef>
                <a:spcPts val="1000"/>
              </a:spcBef>
            </a:pPr>
            <a:r>
              <a:rPr lang="en-US" sz="2000" dirty="0" smtClean="0"/>
              <a:t>A few respondents not supportive of IESBA addressing the topic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Addressing </a:t>
            </a:r>
            <a:r>
              <a:rPr lang="en-US" sz="1600" dirty="0" err="1" smtClean="0"/>
              <a:t>PAs’</a:t>
            </a:r>
            <a:r>
              <a:rPr lang="en-US" sz="1600" dirty="0" smtClean="0"/>
              <a:t> responsibilities </a:t>
            </a:r>
            <a:r>
              <a:rPr lang="en-US" sz="1600" dirty="0"/>
              <a:t>regarding NOCLAR should be left to </a:t>
            </a:r>
            <a:r>
              <a:rPr lang="en-US" sz="1600" dirty="0" smtClean="0"/>
              <a:t>law </a:t>
            </a:r>
            <a:r>
              <a:rPr lang="en-US" sz="1600" dirty="0"/>
              <a:t>or </a:t>
            </a:r>
            <a:r>
              <a:rPr lang="en-US" sz="1600" dirty="0" smtClean="0"/>
              <a:t>regulation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The Code’s conceptual framework sufficient; proposals overly complex and prescriptive</a:t>
            </a:r>
            <a:endParaRPr lang="en-US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000" dirty="0"/>
              <a:t>Overview of Responses</a:t>
            </a:r>
          </a:p>
        </p:txBody>
      </p:sp>
    </p:spTree>
    <p:extLst>
      <p:ext uri="{BB962C8B-B14F-4D97-AF65-F5344CB8AC3E}">
        <p14:creationId xmlns:p14="http://schemas.microsoft.com/office/powerpoint/2010/main" val="1863032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763000" cy="3276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000" dirty="0" smtClean="0"/>
              <a:t>Broad support for key aspects of the proposals: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Overall objectives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Alignment of scope with ISA 250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Differential approach among the four categories of PA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Proposed courses of action and factors to consider in determining need for and nature and extent of further action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Third party test re further action to meet objectives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Documentation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000" dirty="0"/>
              <a:t>Overview of Responses</a:t>
            </a:r>
          </a:p>
        </p:txBody>
      </p:sp>
    </p:spTree>
    <p:extLst>
      <p:ext uri="{BB962C8B-B14F-4D97-AF65-F5344CB8AC3E}">
        <p14:creationId xmlns:p14="http://schemas.microsoft.com/office/powerpoint/2010/main" val="25417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610600" cy="3276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000" dirty="0" smtClean="0"/>
              <a:t>Recurring concerns among some, e.g.: 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No clear definition or guidance on meaning of “public interest” in objectives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Entry threshold too low (“other than clearly </a:t>
            </a:r>
            <a:r>
              <a:rPr lang="en-US" sz="1600" dirty="0" smtClean="0"/>
              <a:t>inconsequential</a:t>
            </a:r>
            <a:r>
              <a:rPr lang="en-US" sz="1600" dirty="0" smtClean="0"/>
              <a:t>”)</a:t>
            </a:r>
            <a:endParaRPr lang="en-US" sz="1600" dirty="0" smtClean="0"/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Potential for increased public expectations gap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Adverse impact on trust relationship between PAs in public practice and clients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PAs being placed at competitive disadvantage vs non-PAs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Forensic-type/insolvency engagements scoped in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High risk of retaliation for PAIBs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Selected Key Concerns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07025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763000" cy="3276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1800" dirty="0"/>
              <a:t>A “de facto” requirement to disclose to an appropriate </a:t>
            </a:r>
            <a:r>
              <a:rPr lang="en-US" sz="1800" dirty="0" smtClean="0"/>
              <a:t>authority?</a:t>
            </a:r>
            <a:endParaRPr lang="en-US" sz="1800" dirty="0"/>
          </a:p>
          <a:p>
            <a:pPr>
              <a:spcBef>
                <a:spcPts val="1000"/>
              </a:spcBef>
            </a:pPr>
            <a:r>
              <a:rPr lang="en-US" sz="1800" dirty="0" smtClean="0"/>
              <a:t>Too much subjectivity </a:t>
            </a:r>
            <a:r>
              <a:rPr lang="en-US" sz="1800" dirty="0"/>
              <a:t>in factors to consider (e.g. </a:t>
            </a:r>
            <a:r>
              <a:rPr lang="en-US" sz="1800" dirty="0" smtClean="0"/>
              <a:t>“</a:t>
            </a:r>
            <a:r>
              <a:rPr lang="en-US" sz="1800" dirty="0"/>
              <a:t>substantial harm”)</a:t>
            </a:r>
            <a:endParaRPr lang="en-US" sz="1900" dirty="0" smtClean="0"/>
          </a:p>
          <a:p>
            <a:pPr>
              <a:spcBef>
                <a:spcPts val="1000"/>
              </a:spcBef>
            </a:pPr>
            <a:r>
              <a:rPr lang="en-US" sz="1900" dirty="0" smtClean="0"/>
              <a:t>Lack of clear test will discourage disclosure; PAs erring on side of caution</a:t>
            </a:r>
          </a:p>
          <a:p>
            <a:pPr>
              <a:spcBef>
                <a:spcPts val="1000"/>
              </a:spcBef>
            </a:pPr>
            <a:r>
              <a:rPr lang="en-US" sz="1900" dirty="0" smtClean="0"/>
              <a:t>Extension of </a:t>
            </a:r>
            <a:r>
              <a:rPr lang="en-US" sz="1900" dirty="0"/>
              <a:t>auditor’s work effort and </a:t>
            </a:r>
            <a:r>
              <a:rPr lang="en-US" sz="1900" dirty="0" smtClean="0"/>
              <a:t>documentation beyond ISAs</a:t>
            </a:r>
          </a:p>
          <a:p>
            <a:pPr>
              <a:spcBef>
                <a:spcPts val="1000"/>
              </a:spcBef>
            </a:pPr>
            <a:r>
              <a:rPr lang="en-US" sz="1900" dirty="0" smtClean="0"/>
              <a:t>Implications </a:t>
            </a:r>
            <a:r>
              <a:rPr lang="en-US" sz="1900" dirty="0"/>
              <a:t>for cross-border engagements adequately addressed?</a:t>
            </a:r>
          </a:p>
          <a:p>
            <a:pPr>
              <a:spcBef>
                <a:spcPts val="1000"/>
              </a:spcBef>
            </a:pPr>
            <a:r>
              <a:rPr lang="en-US" sz="1900" dirty="0" smtClean="0"/>
              <a:t>“Passing the buck” to auditors re non-auditors communicating to auditors?</a:t>
            </a:r>
          </a:p>
          <a:p>
            <a:pPr>
              <a:spcBef>
                <a:spcPts val="1000"/>
              </a:spcBef>
            </a:pPr>
            <a:r>
              <a:rPr lang="en-US" sz="1900" dirty="0" smtClean="0"/>
              <a:t>Ethical for PA to accept bounty by disclosing in compliance with proposals?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Selected Key Concerns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78125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440117"/>
              </p:ext>
            </p:extLst>
          </p:nvPr>
        </p:nvGraphicFramePr>
        <p:xfrm>
          <a:off x="457200" y="1428750"/>
          <a:ext cx="8382000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68580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Task Force meeting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Update to IFIAR, Forum</a:t>
                      </a:r>
                      <a:r>
                        <a:rPr lang="en-US" baseline="0" dirty="0" smtClean="0"/>
                        <a:t> of Firms</a:t>
                      </a:r>
                      <a:r>
                        <a:rPr lang="en-US" dirty="0" smtClean="0"/>
                        <a:t> and EAIG</a:t>
                      </a: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Full IESBA review of ED comments; update to IAASB</a:t>
                      </a:r>
                    </a:p>
                  </a:txBody>
                  <a:tcPr/>
                </a:tc>
              </a:tr>
              <a:tr h="431800">
                <a:tc rowSpan="2"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March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 with</a:t>
                      </a:r>
                      <a:r>
                        <a:rPr lang="en-US" baseline="0" dirty="0" smtClean="0"/>
                        <a:t> CAG and IAASB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IESBA approval under current structure</a:t>
                      </a:r>
                      <a:r>
                        <a:rPr lang="en-US" baseline="0" dirty="0" smtClean="0"/>
                        <a:t> and drafting conventions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June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IESBA approval of restructured text for exposure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334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966126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1270</TotalTime>
  <Words>435</Words>
  <Application>Microsoft Office PowerPoint</Application>
  <PresentationFormat>On-screen Show (16:9)</PresentationFormat>
  <Paragraphs>79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NOCLAR – Preliminary Update on ED Responses</vt:lpstr>
      <vt:lpstr>Overview of Responses as of September 8</vt:lpstr>
      <vt:lpstr>PowerPoint Presentation</vt:lpstr>
      <vt:lpstr>Overview of Responses</vt:lpstr>
      <vt:lpstr>Overview of Responses</vt:lpstr>
      <vt:lpstr>Selected Key Concerns</vt:lpstr>
      <vt:lpstr>Selected Key Concerns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Ken Siong</cp:lastModifiedBy>
  <cp:revision>114</cp:revision>
  <cp:lastPrinted>2015-09-11T15:23:28Z</cp:lastPrinted>
  <dcterms:created xsi:type="dcterms:W3CDTF">2014-10-07T21:52:43Z</dcterms:created>
  <dcterms:modified xsi:type="dcterms:W3CDTF">2015-09-11T15:24:34Z</dcterms:modified>
</cp:coreProperties>
</file>