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7"/>
  </p:notesMasterIdLst>
  <p:handoutMasterIdLst>
    <p:handoutMasterId r:id="rId18"/>
  </p:handoutMasterIdLst>
  <p:sldIdLst>
    <p:sldId id="267" r:id="rId2"/>
    <p:sldId id="313" r:id="rId3"/>
    <p:sldId id="327" r:id="rId4"/>
    <p:sldId id="314" r:id="rId5"/>
    <p:sldId id="325" r:id="rId6"/>
    <p:sldId id="315" r:id="rId7"/>
    <p:sldId id="316" r:id="rId8"/>
    <p:sldId id="317" r:id="rId9"/>
    <p:sldId id="319" r:id="rId10"/>
    <p:sldId id="321" r:id="rId11"/>
    <p:sldId id="322" r:id="rId12"/>
    <p:sldId id="323" r:id="rId13"/>
    <p:sldId id="324" r:id="rId14"/>
    <p:sldId id="326" r:id="rId15"/>
    <p:sldId id="276" r:id="rId16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 varScale="1">
        <p:scale>
          <a:sx n="145" d="100"/>
          <a:sy n="145" d="100"/>
        </p:scale>
        <p:origin x="738" y="12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28815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95195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01671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58252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6773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01206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2215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2215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53999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52918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80056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15483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69459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64858" y="37909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267200" y="1563566"/>
            <a:ext cx="4648200" cy="381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Emerging Issues </a:t>
            </a: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Gaa, </a:t>
            </a:r>
            <a:r>
              <a:rPr lang="en-US" sz="1800" dirty="0" smtClean="0">
                <a:latin typeface="Arial" charset="0"/>
              </a:rPr>
              <a:t>Member – Emerging Issues and Outreach Committee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14,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The </a:t>
            </a:r>
            <a:r>
              <a:rPr lang="en-US" sz="2300" dirty="0"/>
              <a:t>most commonly occurring deficiencies concern: </a:t>
            </a:r>
          </a:p>
          <a:p>
            <a:pPr lvl="1"/>
            <a:r>
              <a:rPr lang="en-US" dirty="0"/>
              <a:t>Tests of </a:t>
            </a:r>
            <a:r>
              <a:rPr lang="en-US" dirty="0" smtClean="0"/>
              <a:t>controls </a:t>
            </a:r>
            <a:endParaRPr lang="en-US" sz="2800" dirty="0"/>
          </a:p>
          <a:p>
            <a:pPr lvl="1"/>
            <a:r>
              <a:rPr lang="en-US" dirty="0"/>
              <a:t>Substantive analytical </a:t>
            </a:r>
            <a:r>
              <a:rPr lang="en-US" dirty="0" smtClean="0"/>
              <a:t>procedures </a:t>
            </a:r>
            <a:endParaRPr lang="en-US" sz="2800" dirty="0"/>
          </a:p>
          <a:p>
            <a:pPr lvl="1"/>
            <a:r>
              <a:rPr lang="en-US" dirty="0"/>
              <a:t>Critical evaluation of the audit evidence </a:t>
            </a:r>
            <a:r>
              <a:rPr lang="en-US" dirty="0" smtClean="0"/>
              <a:t>obtained</a:t>
            </a:r>
            <a:endParaRPr lang="en-US" sz="2800" dirty="0"/>
          </a:p>
          <a:p>
            <a:r>
              <a:rPr lang="en-US" sz="2300" dirty="0" smtClean="0"/>
              <a:t>Remedial </a:t>
            </a:r>
            <a:r>
              <a:rPr lang="en-US" sz="2300" dirty="0"/>
              <a:t>measures were greater in number than measures taken in response to September 2010 </a:t>
            </a:r>
            <a:r>
              <a:rPr lang="en-US" sz="2300" dirty="0" smtClean="0"/>
              <a:t>report </a:t>
            </a:r>
          </a:p>
          <a:p>
            <a:r>
              <a:rPr lang="en-US" sz="2300" dirty="0" smtClean="0"/>
              <a:t>Root </a:t>
            </a:r>
            <a:r>
              <a:rPr lang="en-US" sz="2300" dirty="0"/>
              <a:t>causes for the deficiencies varied considerably</a:t>
            </a:r>
          </a:p>
          <a:p>
            <a:pPr lvl="0"/>
            <a:endParaRPr lang="en-US" sz="2300" dirty="0"/>
          </a:p>
          <a:p>
            <a:pPr lvl="1">
              <a:spcBef>
                <a:spcPts val="1200"/>
              </a:spcBef>
            </a:pP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AFM 2014 Report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07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Request for </a:t>
            </a:r>
            <a:r>
              <a:rPr lang="en-US" sz="2300" dirty="0"/>
              <a:t>firms </a:t>
            </a:r>
            <a:r>
              <a:rPr lang="en-US" sz="2300" dirty="0" smtClean="0"/>
              <a:t>to deepen </a:t>
            </a:r>
            <a:r>
              <a:rPr lang="en-US" sz="2300" dirty="0"/>
              <a:t>analyses of root causes </a:t>
            </a:r>
            <a:r>
              <a:rPr lang="en-US" sz="2300" dirty="0" smtClean="0"/>
              <a:t>&amp; reasons </a:t>
            </a:r>
            <a:endParaRPr lang="en-US" sz="2300" dirty="0"/>
          </a:p>
          <a:p>
            <a:pPr lvl="0"/>
            <a:r>
              <a:rPr lang="en-US" sz="2300" dirty="0" smtClean="0"/>
              <a:t>Firms expected </a:t>
            </a:r>
            <a:r>
              <a:rPr lang="en-US" sz="2300" dirty="0"/>
              <a:t>to </a:t>
            </a:r>
            <a:endParaRPr lang="en-US" sz="2300" dirty="0" smtClean="0"/>
          </a:p>
          <a:p>
            <a:pPr lvl="1"/>
            <a:r>
              <a:rPr lang="en-US" sz="1900" dirty="0" smtClean="0"/>
              <a:t>assess </a:t>
            </a:r>
            <a:r>
              <a:rPr lang="en-US" sz="1900" dirty="0"/>
              <a:t>whether measures are effective and take different or additional measures if necessary. Make root cause analyses part of their quality control </a:t>
            </a:r>
            <a:r>
              <a:rPr lang="en-US" sz="1900" dirty="0" smtClean="0"/>
              <a:t>procedures </a:t>
            </a:r>
            <a:endParaRPr lang="en-US" sz="1900" dirty="0"/>
          </a:p>
          <a:p>
            <a:pPr lvl="1"/>
            <a:r>
              <a:rPr lang="en-US" sz="1900" dirty="0" smtClean="0"/>
              <a:t>implement </a:t>
            </a:r>
            <a:r>
              <a:rPr lang="en-US" sz="1900" dirty="0"/>
              <a:t>remedial measures while focusing on public </a:t>
            </a:r>
            <a:r>
              <a:rPr lang="en-US" sz="1900" dirty="0" smtClean="0"/>
              <a:t>interest </a:t>
            </a:r>
            <a:endParaRPr lang="en-US" sz="1900" dirty="0"/>
          </a:p>
          <a:p>
            <a:pPr lvl="1">
              <a:spcBef>
                <a:spcPts val="1200"/>
              </a:spcBef>
            </a:pP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AFM 2014 Report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7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/>
              <a:t>Give special attention and priority to the following matters: </a:t>
            </a:r>
          </a:p>
          <a:p>
            <a:pPr lvl="1"/>
            <a:r>
              <a:rPr lang="en-US" dirty="0" smtClean="0"/>
              <a:t>Strengthening of governance </a:t>
            </a:r>
          </a:p>
          <a:p>
            <a:pPr lvl="1"/>
            <a:r>
              <a:rPr lang="en-US" dirty="0" smtClean="0"/>
              <a:t>Creating a quality-oriented culture </a:t>
            </a:r>
          </a:p>
          <a:p>
            <a:pPr lvl="1"/>
            <a:r>
              <a:rPr lang="en-US" dirty="0" smtClean="0"/>
              <a:t>Embedding statutory quality standards </a:t>
            </a:r>
          </a:p>
          <a:p>
            <a:pPr lvl="1"/>
            <a:r>
              <a:rPr lang="en-US" dirty="0" smtClean="0"/>
              <a:t>Increasing transparency with respect to quality </a:t>
            </a:r>
          </a:p>
          <a:p>
            <a:pPr lvl="1">
              <a:spcBef>
                <a:spcPts val="1200"/>
              </a:spcBef>
            </a:pP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AFM 2014 Report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0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AFM advised </a:t>
            </a:r>
            <a:r>
              <a:rPr lang="en-US" sz="2300" dirty="0"/>
              <a:t>the </a:t>
            </a:r>
            <a:r>
              <a:rPr lang="en-US" sz="2300" dirty="0" smtClean="0"/>
              <a:t>legislature </a:t>
            </a:r>
            <a:r>
              <a:rPr lang="en-US" sz="2300" dirty="0"/>
              <a:t>to make </a:t>
            </a:r>
            <a:r>
              <a:rPr lang="en-US" sz="2300" dirty="0" smtClean="0"/>
              <a:t>additions </a:t>
            </a:r>
            <a:r>
              <a:rPr lang="en-US" sz="2300" dirty="0"/>
              <a:t>to the law: </a:t>
            </a:r>
          </a:p>
          <a:p>
            <a:pPr lvl="1"/>
            <a:r>
              <a:rPr lang="en-US" dirty="0"/>
              <a:t>Suitability tests to be conducted by the AFM </a:t>
            </a:r>
            <a:endParaRPr lang="en-US" sz="2800" dirty="0"/>
          </a:p>
          <a:p>
            <a:pPr lvl="1"/>
            <a:r>
              <a:rPr lang="en-US" dirty="0"/>
              <a:t>The AFM to submit findings and conclusions from suitability tests directly to the bodies responsible for governance </a:t>
            </a:r>
            <a:endParaRPr lang="en-US" sz="2800" dirty="0"/>
          </a:p>
          <a:p>
            <a:pPr lvl="1"/>
            <a:r>
              <a:rPr lang="en-US" dirty="0"/>
              <a:t>Mandatory implementation of corrective and improvement measures </a:t>
            </a:r>
            <a:endParaRPr lang="en-US" sz="2800" dirty="0"/>
          </a:p>
          <a:p>
            <a:pPr lvl="1"/>
            <a:r>
              <a:rPr lang="en-US" dirty="0"/>
              <a:t>Introduction of additional categories for PIEs </a:t>
            </a:r>
            <a:endParaRPr lang="en-US" sz="2800" dirty="0"/>
          </a:p>
          <a:p>
            <a:pPr lvl="0"/>
            <a:r>
              <a:rPr lang="en-US" sz="2300" dirty="0"/>
              <a:t>Mandatory supervisory boards </a:t>
            </a:r>
          </a:p>
          <a:p>
            <a:pPr lvl="1">
              <a:spcBef>
                <a:spcPts val="1200"/>
              </a:spcBef>
            </a:pP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AFM 2014 Report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1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Pre-tax profits overstated by US$2billion over 7 years</a:t>
            </a:r>
          </a:p>
          <a:p>
            <a:pPr lvl="0"/>
            <a:r>
              <a:rPr lang="en-US" sz="2300" dirty="0" smtClean="0"/>
              <a:t>Share price has decreased by 34%</a:t>
            </a:r>
          </a:p>
          <a:p>
            <a:pPr lvl="0"/>
            <a:r>
              <a:rPr lang="en-US" sz="2300" dirty="0" smtClean="0"/>
              <a:t>Top </a:t>
            </a:r>
            <a:r>
              <a:rPr lang="en-US" sz="2300" dirty="0"/>
              <a:t>executives set unrealistic </a:t>
            </a:r>
            <a:r>
              <a:rPr lang="en-US" sz="2300" dirty="0" smtClean="0"/>
              <a:t>targets and played a role in misreporting</a:t>
            </a:r>
            <a:endParaRPr lang="en-US" sz="2300" dirty="0"/>
          </a:p>
          <a:p>
            <a:pPr lvl="0"/>
            <a:r>
              <a:rPr lang="en-US" sz="2300" dirty="0" smtClean="0"/>
              <a:t>Highlights importance of: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ressure to </a:t>
            </a:r>
            <a:r>
              <a:rPr lang="en-US" dirty="0"/>
              <a:t>breach </a:t>
            </a:r>
            <a:r>
              <a:rPr lang="en-US" dirty="0" smtClean="0"/>
              <a:t>Fundamental Principles</a:t>
            </a:r>
          </a:p>
          <a:p>
            <a:pPr lvl="1"/>
            <a:r>
              <a:rPr lang="en-US" dirty="0" smtClean="0"/>
              <a:t>Financial reports prepared in accordance with Fundamental Principles</a:t>
            </a:r>
            <a:endParaRPr lang="en-US" dirty="0"/>
          </a:p>
          <a:p>
            <a:pPr lvl="1"/>
            <a:r>
              <a:rPr lang="en-US" dirty="0" smtClean="0"/>
              <a:t>Effectiveness </a:t>
            </a:r>
            <a:r>
              <a:rPr lang="en-US" dirty="0"/>
              <a:t>of </a:t>
            </a:r>
            <a:r>
              <a:rPr lang="en-US" dirty="0" smtClean="0"/>
              <a:t>recent changes in corporate governance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Toshiba Accounting Scandal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1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Activities s</a:t>
            </a:r>
            <a:r>
              <a:rPr lang="en-US" sz="2300" dirty="0" smtClean="0"/>
              <a:t>ince last </a:t>
            </a:r>
            <a:r>
              <a:rPr lang="en-US" sz="2300" dirty="0"/>
              <a:t>CAG Discussion</a:t>
            </a:r>
          </a:p>
          <a:p>
            <a:pPr lvl="0"/>
            <a:r>
              <a:rPr lang="en-US" sz="2300" dirty="0"/>
              <a:t>Emerging Issues and Outreach Committee (EIOC</a:t>
            </a:r>
            <a:r>
              <a:rPr lang="en-US" sz="2300" dirty="0" smtClean="0"/>
              <a:t>):</a:t>
            </a:r>
          </a:p>
          <a:p>
            <a:pPr lvl="1"/>
            <a:r>
              <a:rPr lang="en-US" dirty="0" smtClean="0"/>
              <a:t>Four teleconference meetings</a:t>
            </a:r>
          </a:p>
          <a:p>
            <a:pPr lvl="1"/>
            <a:r>
              <a:rPr lang="en-US" dirty="0" smtClean="0"/>
              <a:t>Three in-person meetings</a:t>
            </a:r>
          </a:p>
          <a:p>
            <a:pPr>
              <a:spcBef>
                <a:spcPts val="1200"/>
              </a:spcBef>
            </a:pPr>
            <a:r>
              <a:rPr lang="en-US" dirty="0"/>
              <a:t>IESBA Staff </a:t>
            </a:r>
            <a:r>
              <a:rPr lang="en-US" dirty="0" smtClean="0"/>
              <a:t>met </a:t>
            </a:r>
            <a:r>
              <a:rPr lang="en-US" dirty="0"/>
              <a:t>with IFAC Compliance </a:t>
            </a:r>
            <a:r>
              <a:rPr lang="en-US" dirty="0" smtClean="0"/>
              <a:t>Staff </a:t>
            </a:r>
            <a:r>
              <a:rPr lang="en-US" dirty="0"/>
              <a:t>to consider how adoption is monitored for IFAC member </a:t>
            </a:r>
            <a:r>
              <a:rPr lang="en-US" dirty="0" smtClean="0"/>
              <a:t>bodies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P</a:t>
            </a:r>
            <a:r>
              <a:rPr lang="en-US" dirty="0" smtClean="0"/>
              <a:t>resentations </a:t>
            </a:r>
            <a:r>
              <a:rPr lang="en-US" dirty="0"/>
              <a:t>on </a:t>
            </a:r>
            <a:r>
              <a:rPr lang="en-US" dirty="0" smtClean="0"/>
              <a:t>status </a:t>
            </a:r>
            <a:r>
              <a:rPr lang="en-US" dirty="0"/>
              <a:t>of adoption in </a:t>
            </a:r>
            <a:r>
              <a:rPr lang="en-US" dirty="0" smtClean="0"/>
              <a:t>G20 </a:t>
            </a:r>
            <a:r>
              <a:rPr lang="en-US" dirty="0"/>
              <a:t>/ </a:t>
            </a:r>
            <a:r>
              <a:rPr lang="en-US" dirty="0" smtClean="0"/>
              <a:t>financial centers: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</a:t>
            </a:r>
            <a:r>
              <a:rPr lang="en-US" dirty="0" smtClean="0"/>
              <a:t>resentations due to conclude at </a:t>
            </a:r>
            <a:r>
              <a:rPr lang="en-US" dirty="0"/>
              <a:t>Nov/Dec 2015 Board </a:t>
            </a:r>
            <a:r>
              <a:rPr lang="en-US" dirty="0" smtClean="0"/>
              <a:t>meeting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Review of </a:t>
            </a:r>
            <a:r>
              <a:rPr lang="en-US" dirty="0"/>
              <a:t>key differences </a:t>
            </a:r>
            <a:r>
              <a:rPr lang="en-US" dirty="0" smtClean="0"/>
              <a:t>as an indication of </a:t>
            </a:r>
            <a:r>
              <a:rPr lang="en-US" dirty="0"/>
              <a:t>adoption issues 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Move attention toward </a:t>
            </a:r>
            <a:r>
              <a:rPr lang="en-US" dirty="0"/>
              <a:t>adoption in other </a:t>
            </a:r>
            <a:r>
              <a:rPr lang="en-US" dirty="0" smtClean="0"/>
              <a:t>jurisdictions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Outreach performed with IFIAR and INTOSAI</a:t>
            </a: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11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The Rise of Advisory Services in Audit Firms (Harris)</a:t>
            </a:r>
          </a:p>
          <a:p>
            <a:r>
              <a:rPr lang="en-US" sz="2300" dirty="0"/>
              <a:t>Initial Findings Regarding the Effects of Mandatory Audit </a:t>
            </a:r>
            <a:r>
              <a:rPr lang="en-US" sz="2300" dirty="0" smtClean="0"/>
              <a:t>Firm Rotation </a:t>
            </a:r>
            <a:r>
              <a:rPr lang="en-US" sz="2300" dirty="0"/>
              <a:t>in Europe (PCAOB/Ferguson)</a:t>
            </a:r>
          </a:p>
          <a:p>
            <a:r>
              <a:rPr lang="en-US" sz="2300" dirty="0"/>
              <a:t>Current Trends in the Audit Industry (IFIAR)</a:t>
            </a:r>
          </a:p>
          <a:p>
            <a:r>
              <a:rPr lang="en-US" sz="2300" dirty="0"/>
              <a:t>AFM Report (Netherlands Authority for Financial Markets)</a:t>
            </a:r>
          </a:p>
          <a:p>
            <a:r>
              <a:rPr lang="en-US" sz="2300" dirty="0"/>
              <a:t>Toshiba Accounting Scandal</a:t>
            </a:r>
          </a:p>
          <a:p>
            <a:pPr marL="0" indent="0">
              <a:buNone/>
            </a:pPr>
            <a:endParaRPr lang="en-US" sz="2300" dirty="0"/>
          </a:p>
          <a:p>
            <a:pPr marL="0" lvl="0" indent="0">
              <a:buNone/>
            </a:pPr>
            <a:endParaRPr lang="en-US" sz="2300" dirty="0"/>
          </a:p>
          <a:p>
            <a:pPr lvl="1">
              <a:spcBef>
                <a:spcPts val="1200"/>
              </a:spcBef>
            </a:pP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Recent International Developments</a:t>
            </a:r>
            <a:br>
              <a:rPr lang="en-US" dirty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0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Steven </a:t>
            </a:r>
            <a:r>
              <a:rPr lang="en-US" sz="2300" dirty="0"/>
              <a:t>Harris </a:t>
            </a:r>
            <a:r>
              <a:rPr lang="en-US" sz="2300" dirty="0" smtClean="0"/>
              <a:t>speech: elaborates </a:t>
            </a:r>
            <a:r>
              <a:rPr lang="en-US" sz="2300" dirty="0"/>
              <a:t>on investor </a:t>
            </a:r>
            <a:r>
              <a:rPr lang="en-US" sz="2300" dirty="0" smtClean="0"/>
              <a:t>concerns that were </a:t>
            </a:r>
            <a:r>
              <a:rPr lang="en-US" sz="2300" dirty="0"/>
              <a:t>conveyed at the September 2014 CAG </a:t>
            </a:r>
            <a:r>
              <a:rPr lang="en-US" sz="2300" dirty="0" smtClean="0"/>
              <a:t>meeting</a:t>
            </a:r>
            <a:endParaRPr lang="en-US" sz="2300" dirty="0"/>
          </a:p>
          <a:p>
            <a:pPr lvl="0"/>
            <a:r>
              <a:rPr lang="en-US" sz="2300" dirty="0" smtClean="0"/>
              <a:t>In US, largest </a:t>
            </a:r>
            <a:r>
              <a:rPr lang="en-US" sz="2300" dirty="0"/>
              <a:t>accounting firms’ expanding lines of business activity and consequential investor concerns about the future direction of audit </a:t>
            </a:r>
            <a:r>
              <a:rPr lang="en-US" sz="2300" dirty="0" smtClean="0"/>
              <a:t>quality</a:t>
            </a:r>
            <a:endParaRPr lang="en-US" sz="2300" dirty="0"/>
          </a:p>
          <a:p>
            <a:pPr lvl="1">
              <a:spcBef>
                <a:spcPts val="1200"/>
              </a:spcBef>
            </a:pP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The Rise of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Advisory Services in Audit Firms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3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EU </a:t>
            </a:r>
            <a:r>
              <a:rPr lang="en-US" sz="2300" dirty="0"/>
              <a:t>mandatory firm rotation primarily aimed at increasing competition and not for audit quality </a:t>
            </a:r>
            <a:r>
              <a:rPr lang="en-US" sz="2300" dirty="0" smtClean="0"/>
              <a:t>reasons </a:t>
            </a:r>
            <a:endParaRPr lang="en-US" sz="2300" dirty="0"/>
          </a:p>
          <a:p>
            <a:pPr lvl="0"/>
            <a:r>
              <a:rPr lang="en-US" sz="2300" dirty="0" smtClean="0"/>
              <a:t>Push </a:t>
            </a:r>
            <a:r>
              <a:rPr lang="en-US" sz="2300" dirty="0"/>
              <a:t>toward mandatory audit firm retendering and rotation </a:t>
            </a:r>
            <a:r>
              <a:rPr lang="en-US" sz="2300" dirty="0" smtClean="0"/>
              <a:t>is leading </a:t>
            </a:r>
            <a:r>
              <a:rPr lang="en-US" sz="2300" dirty="0"/>
              <a:t>to lower audit fees in Europe, </a:t>
            </a:r>
            <a:r>
              <a:rPr lang="en-US" sz="2300" dirty="0" smtClean="0"/>
              <a:t>and triggering </a:t>
            </a:r>
            <a:r>
              <a:rPr lang="en-US" sz="2300" dirty="0"/>
              <a:t>audit quality </a:t>
            </a:r>
            <a:r>
              <a:rPr lang="en-US" sz="2300" dirty="0" smtClean="0"/>
              <a:t>concerns</a:t>
            </a: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Initial Findings Regarding the Effects of Mandatory Audit Firm Rotation in Europe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25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/>
              <a:t>Regulators are noticing some disturbing trends in Europe since approval of mandatory audit firm rotation</a:t>
            </a:r>
          </a:p>
          <a:p>
            <a:pPr lvl="1"/>
            <a:r>
              <a:rPr lang="en-US" dirty="0"/>
              <a:t>Audit fees seemed to drop between 20 and 40 percent in majority of European countries</a:t>
            </a:r>
          </a:p>
          <a:p>
            <a:pPr lvl="0"/>
            <a:r>
              <a:rPr lang="en-US" sz="2300" dirty="0" smtClean="0"/>
              <a:t>New </a:t>
            </a:r>
            <a:r>
              <a:rPr lang="en-US" sz="2300" dirty="0"/>
              <a:t>rules </a:t>
            </a:r>
            <a:r>
              <a:rPr lang="en-US" sz="2300" dirty="0" smtClean="0"/>
              <a:t>may </a:t>
            </a:r>
            <a:r>
              <a:rPr lang="en-US" sz="2300" dirty="0"/>
              <a:t>be creating serious labor problems </a:t>
            </a:r>
          </a:p>
          <a:p>
            <a:pPr lvl="0"/>
            <a:r>
              <a:rPr lang="en-US" sz="2300" dirty="0" smtClean="0"/>
              <a:t>In practice </a:t>
            </a:r>
            <a:r>
              <a:rPr lang="en-US" sz="2300" dirty="0"/>
              <a:t>appeared to </a:t>
            </a:r>
            <a:r>
              <a:rPr lang="en-US" sz="2300" dirty="0" smtClean="0"/>
              <a:t>increase concentration not decrease </a:t>
            </a:r>
            <a:r>
              <a:rPr lang="en-US" sz="2300" dirty="0"/>
              <a:t>it </a:t>
            </a:r>
            <a:endParaRPr lang="en-US" sz="2300" dirty="0" smtClean="0"/>
          </a:p>
          <a:p>
            <a:pPr lvl="1"/>
            <a:r>
              <a:rPr lang="en-US" dirty="0"/>
              <a:t>Less competition</a:t>
            </a:r>
          </a:p>
          <a:p>
            <a:pPr lvl="1"/>
            <a:endParaRPr lang="en-US" sz="19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Committee</a:t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Initial Findings Regarding the Effects of Mandatory Audit Firm Rotation in Europe</a:t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5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IFIAR meeting (Apr. 2015) considered audit quality issues</a:t>
            </a:r>
            <a:endParaRPr lang="en-US" sz="2300" dirty="0"/>
          </a:p>
          <a:p>
            <a:pPr lvl="0"/>
            <a:r>
              <a:rPr lang="en-US" sz="2300" dirty="0"/>
              <a:t>Considered how changes in the economic environment and in the market for audit services have affected the audit </a:t>
            </a:r>
            <a:r>
              <a:rPr lang="en-US" sz="2300" dirty="0" smtClean="0"/>
              <a:t>industry, notably:</a:t>
            </a:r>
          </a:p>
          <a:p>
            <a:pPr lvl="1"/>
            <a:r>
              <a:rPr lang="en-US" sz="1900" dirty="0"/>
              <a:t>Impact on audit </a:t>
            </a:r>
            <a:r>
              <a:rPr lang="en-US" sz="1900" dirty="0" smtClean="0"/>
              <a:t>quality of NAS and </a:t>
            </a:r>
            <a:r>
              <a:rPr lang="en-US" sz="1900" dirty="0"/>
              <a:t>low growth in </a:t>
            </a:r>
            <a:r>
              <a:rPr lang="en-US" sz="1900" dirty="0" smtClean="0"/>
              <a:t>audit fees</a:t>
            </a:r>
          </a:p>
          <a:p>
            <a:pPr lvl="1"/>
            <a:r>
              <a:rPr lang="en-US" sz="1900" dirty="0" smtClean="0"/>
              <a:t>Staffing</a:t>
            </a:r>
          </a:p>
          <a:p>
            <a:pPr lvl="1"/>
            <a:r>
              <a:rPr lang="en-US" sz="1900" dirty="0"/>
              <a:t>C</a:t>
            </a:r>
            <a:r>
              <a:rPr lang="en-US" sz="1900" dirty="0" smtClean="0"/>
              <a:t>hanges </a:t>
            </a:r>
            <a:r>
              <a:rPr lang="en-US" sz="1900" dirty="0"/>
              <a:t>in audit </a:t>
            </a:r>
            <a:r>
              <a:rPr lang="en-US" sz="1900" dirty="0" smtClean="0"/>
              <a:t>technology</a:t>
            </a:r>
          </a:p>
          <a:p>
            <a:pPr lvl="1"/>
            <a:r>
              <a:rPr lang="en-US" sz="1900" dirty="0"/>
              <a:t>C</a:t>
            </a:r>
            <a:r>
              <a:rPr lang="en-US" sz="1900" dirty="0" smtClean="0"/>
              <a:t>ommoditization of the audit</a:t>
            </a:r>
          </a:p>
          <a:p>
            <a:pPr lvl="1"/>
            <a:r>
              <a:rPr lang="en-US" sz="1900" dirty="0" smtClean="0"/>
              <a:t>Possibly </a:t>
            </a:r>
            <a:r>
              <a:rPr lang="en-US" sz="1900" dirty="0" smtClean="0"/>
              <a:t>need </a:t>
            </a:r>
            <a:r>
              <a:rPr lang="en-US" sz="1900" dirty="0" smtClean="0"/>
              <a:t>increased </a:t>
            </a:r>
            <a:r>
              <a:rPr lang="en-US" sz="1900" dirty="0" smtClean="0"/>
              <a:t>transparency of </a:t>
            </a:r>
            <a:r>
              <a:rPr lang="en-US" sz="1900" dirty="0" smtClean="0"/>
              <a:t>governance</a:t>
            </a:r>
            <a:r>
              <a:rPr lang="en-US" sz="1900" dirty="0" smtClean="0"/>
              <a:t>, structure </a:t>
            </a:r>
            <a:r>
              <a:rPr lang="en-US" sz="1900" dirty="0" smtClean="0"/>
              <a:t>&amp; </a:t>
            </a:r>
            <a:r>
              <a:rPr lang="en-US" sz="1900" dirty="0" smtClean="0"/>
              <a:t>operations</a:t>
            </a:r>
            <a:endParaRPr lang="en-US" sz="1900" dirty="0"/>
          </a:p>
          <a:p>
            <a:pPr lvl="0"/>
            <a:endParaRPr lang="en-US" sz="23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Current Trends in the Audit Industry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10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Report </a:t>
            </a:r>
            <a:r>
              <a:rPr lang="en-US" sz="2300" dirty="0"/>
              <a:t>summarizes results of inspections of quality of statutory audits conducted by Big 4</a:t>
            </a:r>
            <a:r>
              <a:rPr lang="en-US" sz="2300" dirty="0" smtClean="0"/>
              <a:t> </a:t>
            </a:r>
            <a:r>
              <a:rPr lang="en-US" sz="2300" dirty="0"/>
              <a:t>firms </a:t>
            </a:r>
          </a:p>
          <a:p>
            <a:pPr lvl="0"/>
            <a:r>
              <a:rPr lang="en-US" sz="2300" dirty="0"/>
              <a:t>Reviewed 10 statutory audits at each Big 4 firm. Classified </a:t>
            </a:r>
            <a:r>
              <a:rPr lang="en-US" sz="2300" dirty="0" smtClean="0"/>
              <a:t>18 </a:t>
            </a:r>
            <a:r>
              <a:rPr lang="en-US" sz="2300" dirty="0"/>
              <a:t>as “</a:t>
            </a:r>
            <a:r>
              <a:rPr lang="en-US" sz="2300" dirty="0" smtClean="0"/>
              <a:t>inadequate” </a:t>
            </a:r>
            <a:endParaRPr lang="en-US" sz="2300" dirty="0"/>
          </a:p>
          <a:p>
            <a:pPr marL="347472" lvl="1" indent="0">
              <a:spcBef>
                <a:spcPts val="1200"/>
              </a:spcBef>
              <a:buNone/>
            </a:pPr>
            <a:endParaRPr lang="en-US" sz="23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Emerging Issues and Outreach Committee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/>
              <a:t>AFM 2014 Report</a:t>
            </a:r>
            <a:br>
              <a:rPr lang="en-US" dirty="0"/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40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1421</TotalTime>
  <Words>665</Words>
  <Application>Microsoft Office PowerPoint</Application>
  <PresentationFormat>On-screen Show (16:9)</PresentationFormat>
  <Paragraphs>94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Emerging Issues </vt:lpstr>
      <vt:lpstr>Emerging Issues and Outreach Committee</vt:lpstr>
      <vt:lpstr>Emerging Issues and Outreach Committee</vt:lpstr>
      <vt:lpstr>Emerging Issues and Outreach Committee Recent International Developments </vt:lpstr>
      <vt:lpstr>Emerging Issues and Outreach Committee The Rise of Advisory Services in Audit Firms</vt:lpstr>
      <vt:lpstr>Emerging Issues and Outreach Committee Initial Findings Regarding the Effects of Mandatory Audit Firm Rotation in Europe </vt:lpstr>
      <vt:lpstr>Emerging Issues and Outreach Committee Initial Findings Regarding the Effects of Mandatory Audit Firm Rotation in Europe </vt:lpstr>
      <vt:lpstr>Emerging Issues and Outreach Committee Current Trends in the Audit Industry </vt:lpstr>
      <vt:lpstr>Emerging Issues and Outreach Committee AFM 2014 Report </vt:lpstr>
      <vt:lpstr>Emerging Issues and Outreach Committee AFM 2014 Report</vt:lpstr>
      <vt:lpstr>Emerging Issues and Outreach Committee AFM 2014 Report</vt:lpstr>
      <vt:lpstr>Emerging Issues and Outreach Committee AFM 2014 Report</vt:lpstr>
      <vt:lpstr>Emerging Issues and Outreach Committee AFM 2014 Report</vt:lpstr>
      <vt:lpstr>Emerging Issues and Outreach Committee Toshiba Accounting Scandal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Kaushal Gandhi</cp:lastModifiedBy>
  <cp:revision>85</cp:revision>
  <cp:lastPrinted>2015-09-10T16:43:58Z</cp:lastPrinted>
  <dcterms:created xsi:type="dcterms:W3CDTF">2014-03-04T20:18:41Z</dcterms:created>
  <dcterms:modified xsi:type="dcterms:W3CDTF">2015-09-10T22:30:51Z</dcterms:modified>
</cp:coreProperties>
</file>