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328" r:id="rId2"/>
    <p:sldId id="308" r:id="rId3"/>
    <p:sldId id="341" r:id="rId4"/>
    <p:sldId id="316" r:id="rId5"/>
    <p:sldId id="336" r:id="rId6"/>
    <p:sldId id="342" r:id="rId7"/>
    <p:sldId id="337" r:id="rId8"/>
    <p:sldId id="330" r:id="rId9"/>
    <p:sldId id="297" r:id="rId10"/>
    <p:sldId id="323" r:id="rId11"/>
    <p:sldId id="286" r:id="rId12"/>
  </p:sldIdLst>
  <p:sldSz cx="9144000" cy="5143500" type="screen16x9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3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528" y="77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43343" cy="467072"/>
          </a:xfrm>
          <a:prstGeom prst="rect">
            <a:avLst/>
          </a:prstGeom>
        </p:spPr>
        <p:txBody>
          <a:bodyPr vert="horz" lIns="93310" tIns="46655" rIns="93310" bIns="4665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4" y="2"/>
            <a:ext cx="3043343" cy="467072"/>
          </a:xfrm>
          <a:prstGeom prst="rect">
            <a:avLst/>
          </a:prstGeom>
        </p:spPr>
        <p:txBody>
          <a:bodyPr vert="horz" lIns="93310" tIns="46655" rIns="93310" bIns="46655" rtlCol="0"/>
          <a:lstStyle>
            <a:lvl1pPr algn="r">
              <a:defRPr sz="1200"/>
            </a:lvl1pPr>
          </a:lstStyle>
          <a:p>
            <a:fld id="{C9201B8A-EAE1-4EA5-AC99-585F2FDB78C8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2"/>
            <a:ext cx="3043343" cy="467071"/>
          </a:xfrm>
          <a:prstGeom prst="rect">
            <a:avLst/>
          </a:prstGeom>
        </p:spPr>
        <p:txBody>
          <a:bodyPr vert="horz" lIns="93310" tIns="46655" rIns="93310" bIns="4665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4" y="8842032"/>
            <a:ext cx="3043343" cy="467071"/>
          </a:xfrm>
          <a:prstGeom prst="rect">
            <a:avLst/>
          </a:prstGeom>
        </p:spPr>
        <p:txBody>
          <a:bodyPr vert="horz" lIns="93310" tIns="46655" rIns="93310" bIns="46655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10" tIns="46655" rIns="93310" bIns="46655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4" y="0"/>
            <a:ext cx="3043343" cy="465455"/>
          </a:xfrm>
          <a:prstGeom prst="rect">
            <a:avLst/>
          </a:prstGeom>
        </p:spPr>
        <p:txBody>
          <a:bodyPr vert="horz" wrap="square" lIns="93310" tIns="46655" rIns="93310" bIns="4665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0" tIns="46655" rIns="93310" bIns="46655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21824"/>
            <a:ext cx="5618480" cy="4189095"/>
          </a:xfrm>
          <a:prstGeom prst="rect">
            <a:avLst/>
          </a:prstGeom>
        </p:spPr>
        <p:txBody>
          <a:bodyPr vert="horz" lIns="93310" tIns="46655" rIns="93310" bIns="4665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10" tIns="46655" rIns="93310" bIns="46655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4" y="8842029"/>
            <a:ext cx="3043343" cy="465455"/>
          </a:xfrm>
          <a:prstGeom prst="rect">
            <a:avLst/>
          </a:prstGeom>
        </p:spPr>
        <p:txBody>
          <a:bodyPr vert="horz" wrap="square" lIns="93310" tIns="46655" rIns="93310" bIns="4665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36563" y="711200"/>
            <a:ext cx="6318250" cy="3554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9244" indent="-29201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8067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5294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102523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9750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6976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504203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71432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66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36563" y="711200"/>
            <a:ext cx="6318250" cy="3554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9244" indent="-29201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8067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5294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102523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9750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6976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504203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71432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66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14, 2015</a:t>
            </a:r>
          </a:p>
        </p:txBody>
      </p:sp>
    </p:spTree>
    <p:extLst>
      <p:ext uri="{BB962C8B-B14F-4D97-AF65-F5344CB8AC3E}">
        <p14:creationId xmlns:p14="http://schemas.microsoft.com/office/powerpoint/2010/main" val="372708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8144" y="1276350"/>
            <a:ext cx="8382000" cy="314325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2015 (October)     – Forum of Firms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D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raft ED 1 tranches I &amp; II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</a:rPr>
              <a:t>2015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(December) 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IESBA 	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	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A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pprove ED 1 tranches I &amp; II</a:t>
            </a:r>
          </a:p>
          <a:p>
            <a:pPr marL="352044" lvl="1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O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cs typeface="ＭＳ Ｐゴシック" charset="0"/>
              </a:rPr>
              <a:t>pportunity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for pilot testing throughout 2016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2016 (June?)        – IESBA  		– Approve ED 2</a:t>
            </a:r>
          </a:p>
          <a:p>
            <a:pPr marL="352044" lvl="1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ED 2 timing may be impacted by various factors, including</a:t>
            </a:r>
          </a:p>
          <a:p>
            <a:pPr marL="352044" lvl="1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input received, status of other projects &amp; timing of CAG discussion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2017		– Finalize and issue new Code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2018		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Code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effective, launch electronic Code phase II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Forward timeline (tentative</a:t>
            </a:r>
            <a:r>
              <a:rPr lang="en-US" sz="3200" dirty="0" smtClean="0"/>
              <a:t>) </a:t>
            </a:r>
            <a:endParaRPr lang="en-U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3505200" cy="22479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6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504950"/>
            <a:ext cx="8610600" cy="290416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Enhance understandability and improve usability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Facilitate compliance and enforcement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Facilitate adoption, effective implementation, consistent application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Draft Restructured Code reflects Consultation Paper input and subsequent input from CAG and the Board, as well as National Standard-setters, Forum of Firms, SMP Committee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Liaising with IAASB (re responsibility) and Safeguards TF</a:t>
            </a:r>
          </a:p>
          <a:p>
            <a:endParaRPr lang="en-US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5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504950"/>
            <a:ext cx="8458200" cy="290416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To consider opportunities for further improvements to the Draft Restructured Code, focusing in particular on: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The issues and task force proposals (see Agenda Item)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Advance input received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Highlights are reflected in the following slides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Objectives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1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A. Navigability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Facilitating review of the Draft Restructured Code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Reference to extant Code or identification as new material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Preface</a:t>
            </a:r>
            <a:r>
              <a:rPr lang="en-US" sz="2000" dirty="0" smtClean="0">
                <a:solidFill>
                  <a:schemeClr val="tx1"/>
                </a:solidFill>
              </a:rPr>
              <a:t> – consistent with extant Code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Guide to the Code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Purpose of the Code, its structure and how to use the Code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An appendix providing guidance on addressing ethical dilemmas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Positioning the Code for further navigability enhancements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Issues and Task Force Proposals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97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B. Requirements and Application Material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Reverting to the term “</a:t>
            </a:r>
            <a:r>
              <a:rPr lang="en-US" dirty="0">
                <a:solidFill>
                  <a:schemeClr val="tx1"/>
                </a:solidFill>
              </a:rPr>
              <a:t>application material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Requirements distinguished with "R"; "shall" a requirement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Importance of application material explained in the Guide</a:t>
            </a:r>
          </a:p>
          <a:p>
            <a:pPr marL="0" indent="-4572">
              <a:buNone/>
            </a:pPr>
            <a:r>
              <a:rPr lang="en-US" dirty="0" smtClean="0">
                <a:solidFill>
                  <a:schemeClr val="tx1"/>
                </a:solidFill>
              </a:rPr>
              <a:t>C. Cross-References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Reduced cross-references to the conceptual framework</a:t>
            </a:r>
          </a:p>
          <a:p>
            <a:pPr marL="338328"/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ew reference to objectivity in C1 (independence)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and Task Force Proposals</a:t>
            </a:r>
          </a:p>
        </p:txBody>
      </p:sp>
    </p:spTree>
    <p:extLst>
      <p:ext uri="{BB962C8B-B14F-4D97-AF65-F5344CB8AC3E}">
        <p14:creationId xmlns:p14="http://schemas.microsoft.com/office/powerpoint/2010/main" val="79754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Revised wording re importance </a:t>
            </a:r>
            <a:r>
              <a:rPr lang="en-US" dirty="0">
                <a:solidFill>
                  <a:schemeClr val="tx1"/>
                </a:solidFill>
              </a:rPr>
              <a:t>of application </a:t>
            </a:r>
            <a:r>
              <a:rPr lang="en-US" dirty="0" smtClean="0">
                <a:solidFill>
                  <a:schemeClr val="tx1"/>
                </a:solidFill>
              </a:rPr>
              <a:t>material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"… context relevant to a proper understanding of the Code.  In </a:t>
            </a:r>
            <a:r>
              <a:rPr lang="en-US" dirty="0">
                <a:solidFill>
                  <a:schemeClr val="tx1"/>
                </a:solidFill>
              </a:rPr>
              <a:t>particular the application </a:t>
            </a:r>
            <a:r>
              <a:rPr lang="en-US" sz="1800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</a:rPr>
              <a:t>material describes how a requirement is to be applied with reference to the conceptual framework and includes examples of relevant facts and circumstances. </a:t>
            </a:r>
            <a:r>
              <a:rPr lang="en-US" dirty="0" smtClean="0">
                <a:solidFill>
                  <a:schemeClr val="tx1"/>
                </a:solidFill>
              </a:rPr>
              <a:t>… The entire text of the Code, therefore, is relevant to understanding and proper application of the Code's requirements.  …"  (D-1, para 11 revised)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Issues and Task Force Proposals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6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D. Specific References to Network Firms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Currently in "firm" except where otherwise stated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Application of materiality/significance test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E. Relocating Certain Material to Sub-sections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Second opinions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Documentation – general and cross-references to specific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Location: in independence section v elsewhere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and Task Force Proposals</a:t>
            </a:r>
          </a:p>
        </p:txBody>
      </p:sp>
    </p:spTree>
    <p:extLst>
      <p:ext uri="{BB962C8B-B14F-4D97-AF65-F5344CB8AC3E}">
        <p14:creationId xmlns:p14="http://schemas.microsoft.com/office/powerpoint/2010/main" val="32853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marL="0" indent="-4572">
              <a:buNone/>
            </a:pPr>
            <a:r>
              <a:rPr lang="en-US" dirty="0" smtClean="0">
                <a:solidFill>
                  <a:schemeClr val="tx1"/>
                </a:solidFill>
              </a:rPr>
              <a:t>F. Labelling and Terminology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Labelling Parts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Professional Accountants in Business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May (permitted) and might (could occur)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Glossary</a:t>
            </a:r>
          </a:p>
          <a:p>
            <a:pPr marL="690372" lvl="1"/>
            <a:r>
              <a:rPr lang="en-US" dirty="0" smtClean="0">
                <a:solidFill>
                  <a:schemeClr val="tx1"/>
                </a:solidFill>
              </a:rPr>
              <a:t>Including terms used (e.g. "audit" includes "review engagement")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Clarity and translatability</a:t>
            </a:r>
            <a:endParaRPr lang="en-US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/>
              <a:t>Issues and Task Force Proposals</a:t>
            </a:r>
          </a:p>
        </p:txBody>
      </p:sp>
    </p:spTree>
    <p:extLst>
      <p:ext uri="{BB962C8B-B14F-4D97-AF65-F5344CB8AC3E}">
        <p14:creationId xmlns:p14="http://schemas.microsoft.com/office/powerpoint/2010/main" val="33393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Task force has identified the following outside its scope: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Conceptual framework - disclosure considerations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Requirements with little or no application material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Independence standards applicable to audits of line items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Documentation requirements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Definitions and descriptions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e.g. alignment with ISAs, "employee", "materiality" and "significance"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Matters for Board Attention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70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1415</TotalTime>
  <Words>459</Words>
  <Application>Microsoft Office PowerPoint</Application>
  <PresentationFormat>On-screen Show (16:9)</PresentationFormat>
  <Paragraphs>83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Structure of the Code</vt:lpstr>
      <vt:lpstr>Background</vt:lpstr>
      <vt:lpstr>Objectives</vt:lpstr>
      <vt:lpstr>Issues and Task Force Proposals</vt:lpstr>
      <vt:lpstr>Issues and Task Force Proposals</vt:lpstr>
      <vt:lpstr>Issues and Task Force Proposals</vt:lpstr>
      <vt:lpstr>Issues and Task Force Proposals</vt:lpstr>
      <vt:lpstr>Issues and Task Force Proposals</vt:lpstr>
      <vt:lpstr>Matters for Board Attention </vt:lpstr>
      <vt:lpstr>Forward timeline (tentative)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Elizabeth Higgs</cp:lastModifiedBy>
  <cp:revision>68</cp:revision>
  <cp:lastPrinted>2015-09-12T01:24:41Z</cp:lastPrinted>
  <dcterms:created xsi:type="dcterms:W3CDTF">2015-04-02T02:13:05Z</dcterms:created>
  <dcterms:modified xsi:type="dcterms:W3CDTF">2015-09-14T15:49:57Z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1058047376</vt:i4>
  </property>
  <property fmtid="{D5CDD505-2E9C-101B-9397-08002B2CF9AE}" pid="3" name="_NewReviewCycle">
    <vt:lpwstr/>
  </property>
  <property fmtid="{D5CDD505-2E9C-101B-9397-08002B2CF9AE}" pid="4" name="_EmailSubject">
    <vt:lpwstr>CAG - STRUCTURE SLIDES</vt:lpwstr>
  </property>
  <property fmtid="{D5CDD505-2E9C-101B-9397-08002B2CF9AE}" pid="5" name="_AuthorEmail">
    <vt:lpwstr>Don.Thomson@ca.gt.com</vt:lpwstr>
  </property>
  <property fmtid="{D5CDD505-2E9C-101B-9397-08002B2CF9AE}" pid="6" name="_AuthorEmailDisplayName">
    <vt:lpwstr>Thomson, Don</vt:lpwstr>
  </property>
  <property fmtid="{D5CDD505-2E9C-101B-9397-08002B2CF9AE}" pid="7" name="_PreviousAdHocReviewCycleID">
    <vt:i4>-925924489</vt:i4>
  </property>
</Properties>
</file>