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3"/>
  </p:notesMasterIdLst>
  <p:handoutMasterIdLst>
    <p:handoutMasterId r:id="rId14"/>
  </p:handoutMasterIdLst>
  <p:sldIdLst>
    <p:sldId id="287" r:id="rId2"/>
    <p:sldId id="288" r:id="rId3"/>
    <p:sldId id="300" r:id="rId4"/>
    <p:sldId id="291" r:id="rId5"/>
    <p:sldId id="292" r:id="rId6"/>
    <p:sldId id="301" r:id="rId7"/>
    <p:sldId id="293" r:id="rId8"/>
    <p:sldId id="299" r:id="rId9"/>
    <p:sldId id="294" r:id="rId10"/>
    <p:sldId id="296" r:id="rId11"/>
    <p:sldId id="297" r:id="rId12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orbea" initials="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howGuides="1">
      <p:cViewPr varScale="1">
        <p:scale>
          <a:sx n="113" d="100"/>
          <a:sy n="113" d="100"/>
        </p:scale>
        <p:origin x="542" y="91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72" y="0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fld id="{BBD9698D-8CA1-4F78-A81C-83E5F9932D5B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822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172" y="8829822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r">
              <a:defRPr sz="1200"/>
            </a:lvl1pPr>
          </a:lstStyle>
          <a:p>
            <a:fld id="{E8335B04-4B0D-46F7-9951-02EE9DACF9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824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6" tIns="46588" rIns="93176" bIns="46588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3176" tIns="46588" rIns="93176" bIns="4658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155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155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481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45" r:id="rId2"/>
    <p:sldLayoutId id="2147483846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44" r:id="rId9"/>
    <p:sldLayoutId id="2147483847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Long Association Task Force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114800" cy="2372916"/>
          </a:xfrm>
        </p:spPr>
        <p:txBody>
          <a:bodyPr/>
          <a:lstStyle/>
          <a:p>
            <a:pPr marL="231775" indent="-231775"/>
            <a:r>
              <a:rPr lang="en-US" sz="2200" b="1" dirty="0" smtClean="0">
                <a:latin typeface="Arial" charset="0"/>
              </a:rPr>
              <a:t>Marisa Orbea, </a:t>
            </a:r>
          </a:p>
          <a:p>
            <a:pPr marL="231775" indent="-231775"/>
            <a:r>
              <a:rPr lang="en-US" sz="2200" b="1" dirty="0" smtClean="0">
                <a:latin typeface="Arial" charset="0"/>
              </a:rPr>
              <a:t>Task Force Chair</a:t>
            </a:r>
          </a:p>
          <a:p>
            <a:endParaRPr lang="en-US" sz="1800" b="1" dirty="0" smtClean="0">
              <a:latin typeface="Arial" charset="0"/>
            </a:endParaRPr>
          </a:p>
          <a:p>
            <a:r>
              <a:rPr lang="en-US" sz="1800" b="1" dirty="0" smtClean="0">
                <a:latin typeface="Arial" charset="0"/>
              </a:rPr>
              <a:t>IESBA CAG Meeting</a:t>
            </a:r>
          </a:p>
          <a:p>
            <a:r>
              <a:rPr lang="en-US" sz="1800" b="1" dirty="0" smtClean="0">
                <a:latin typeface="Arial" charset="0"/>
              </a:rPr>
              <a:t>September 14, 2015</a:t>
            </a:r>
          </a:p>
          <a:p>
            <a:r>
              <a:rPr lang="en-US" sz="1800" b="1" dirty="0" smtClean="0">
                <a:latin typeface="Arial" charset="0"/>
              </a:rPr>
              <a:t>New York, USA </a:t>
            </a:r>
          </a:p>
        </p:txBody>
      </p:sp>
    </p:spTree>
    <p:extLst>
      <p:ext uri="{BB962C8B-B14F-4D97-AF65-F5344CB8AC3E}">
        <p14:creationId xmlns:p14="http://schemas.microsoft.com/office/powerpoint/2010/main" val="190981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5588312"/>
              </p:ext>
            </p:extLst>
          </p:nvPr>
        </p:nvGraphicFramePr>
        <p:xfrm>
          <a:off x="381000" y="1352550"/>
          <a:ext cx="8610600" cy="3124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1600200"/>
                <a:gridCol w="4267200"/>
              </a:tblGrid>
              <a:tr h="76511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ED proposal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Respondents support?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TF</a:t>
                      </a:r>
                      <a:r>
                        <a:rPr lang="en-US" sz="1600" baseline="0" dirty="0" smtClean="0"/>
                        <a:t> considerations</a:t>
                      </a:r>
                      <a:endParaRPr lang="en-US" sz="1600" dirty="0"/>
                    </a:p>
                  </a:txBody>
                  <a:tcPr/>
                </a:tc>
              </a:tr>
              <a:tr h="35067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New 290.150C and .150D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Most supported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change</a:t>
                      </a:r>
                      <a:r>
                        <a:rPr lang="en-US" sz="1600" baseline="0" dirty="0" smtClean="0"/>
                        <a:t> but .150D deleted as repetitious</a:t>
                      </a:r>
                      <a:endParaRPr lang="en-US" sz="1600" dirty="0"/>
                    </a:p>
                  </a:txBody>
                  <a:tcPr/>
                </a:tc>
              </a:tr>
              <a:tr h="35067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Concurrence of TCWG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Most supported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r>
                        <a:rPr lang="en-US" sz="1600" baseline="0" dirty="0" smtClean="0"/>
                        <a:t> change</a:t>
                      </a:r>
                      <a:endParaRPr lang="en-US" sz="1600" dirty="0"/>
                    </a:p>
                  </a:txBody>
                  <a:tcPr/>
                </a:tc>
              </a:tr>
              <a:tr h="60571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Enhancements</a:t>
                      </a:r>
                      <a:r>
                        <a:rPr lang="en-US" sz="1600" baseline="0" dirty="0" smtClean="0"/>
                        <a:t> to</a:t>
                      </a:r>
                      <a:r>
                        <a:rPr lang="en-US" sz="1600" dirty="0" smtClean="0"/>
                        <a:t> 290.148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Most</a:t>
                      </a:r>
                      <a:r>
                        <a:rPr lang="en-US" sz="1600" baseline="0" dirty="0" smtClean="0"/>
                        <a:t> supported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change, but suggestions considered  and added</a:t>
                      </a:r>
                      <a:endParaRPr lang="en-US" sz="1600" dirty="0"/>
                    </a:p>
                  </a:txBody>
                  <a:tcPr/>
                </a:tc>
              </a:tr>
              <a:tr h="35067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Applies to all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 audit team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Most supported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change</a:t>
                      </a:r>
                      <a:r>
                        <a:rPr lang="en-US" sz="1600" baseline="0" dirty="0" smtClean="0"/>
                        <a:t>, but </a:t>
                      </a:r>
                      <a:r>
                        <a:rPr lang="en-US" sz="1600" dirty="0" smtClean="0"/>
                        <a:t>additional</a:t>
                      </a:r>
                      <a:r>
                        <a:rPr lang="en-US" sz="1600" baseline="0" dirty="0" smtClean="0"/>
                        <a:t> factors added</a:t>
                      </a:r>
                      <a:endParaRPr lang="en-US" sz="1600" dirty="0"/>
                    </a:p>
                  </a:txBody>
                  <a:tcPr/>
                </a:tc>
              </a:tr>
              <a:tr h="35067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Firm</a:t>
                      </a:r>
                      <a:r>
                        <a:rPr lang="en-US" sz="1600" baseline="0" dirty="0" smtClean="0"/>
                        <a:t> determining time-out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Most</a:t>
                      </a:r>
                      <a:r>
                        <a:rPr lang="en-US" sz="1600" baseline="0" dirty="0" smtClean="0"/>
                        <a:t> supported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change</a:t>
                      </a:r>
                      <a:endParaRPr lang="en-US" sz="1600" dirty="0"/>
                    </a:p>
                  </a:txBody>
                  <a:tcPr/>
                </a:tc>
              </a:tr>
              <a:tr h="35067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291</a:t>
                      </a:r>
                      <a:r>
                        <a:rPr lang="en-US" sz="1600" baseline="0" dirty="0" smtClean="0"/>
                        <a:t> corresponding changes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Most supported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Corresponding</a:t>
                      </a:r>
                      <a:r>
                        <a:rPr lang="en-US" sz="1600" baseline="0" dirty="0" smtClean="0"/>
                        <a:t> changes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Enhancements to the General </a:t>
            </a:r>
            <a:r>
              <a:rPr lang="en-US" smtClean="0"/>
              <a:t>Provisions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19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536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00150"/>
            <a:ext cx="8458200" cy="3352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August 4, 2014 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77 responses received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IESBA considered all comments and issues over January, April and July 2015 meetings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Consideration by CAG at March 2015 meeting limited primarily to EP/EQCR rotation requirements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Several views that EQCR rotation requirements should not be lesser than those applying to the EP</a:t>
            </a:r>
          </a:p>
          <a:p>
            <a:pPr marL="0" indent="0">
              <a:buNone/>
            </a:pPr>
            <a:endParaRPr lang="en-US" sz="2200" dirty="0" smtClean="0"/>
          </a:p>
          <a:p>
            <a:pPr lvl="1">
              <a:buFont typeface="Arial" panose="020B0604020202020204" pitchFamily="34" charset="0"/>
              <a:buChar char="‒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4290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Background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16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00150"/>
            <a:ext cx="8458200" cy="3352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CAG views on EQCR reported to IESBA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Taskforce has presented options: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Revised thinking on </a:t>
            </a:r>
            <a:r>
              <a:rPr lang="en-US" sz="2200" dirty="0" smtClean="0"/>
              <a:t>the </a:t>
            </a:r>
            <a:r>
              <a:rPr lang="en-US" sz="2200" dirty="0"/>
              <a:t>EQCR </a:t>
            </a: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Option for recognizing different jurisdictional approaches</a:t>
            </a:r>
            <a:endParaRPr lang="en-US" sz="2200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CAG to consider remaining items from March 2015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Conclusive views from CAG for IESBA </a:t>
            </a:r>
          </a:p>
          <a:p>
            <a:pPr marL="0" indent="0">
              <a:buNone/>
            </a:pPr>
            <a:endParaRPr lang="en-US" sz="2200" dirty="0" smtClean="0"/>
          </a:p>
          <a:p>
            <a:pPr lvl="1">
              <a:buFont typeface="Arial" panose="020B0604020202020204" pitchFamily="34" charset="0"/>
              <a:buChar char="‒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4290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Background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55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228600" y="2343150"/>
            <a:ext cx="8458200" cy="7620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Rotation of KAPs on the Audit of PIEs – Proposals mainly discussed March 2015</a:t>
            </a:r>
          </a:p>
        </p:txBody>
      </p:sp>
    </p:spTree>
    <p:extLst>
      <p:ext uri="{BB962C8B-B14F-4D97-AF65-F5344CB8AC3E}">
        <p14:creationId xmlns:p14="http://schemas.microsoft.com/office/powerpoint/2010/main" val="1831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547975"/>
              </p:ext>
            </p:extLst>
          </p:nvPr>
        </p:nvGraphicFramePr>
        <p:xfrm>
          <a:off x="304800" y="1366972"/>
          <a:ext cx="85344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133600"/>
                <a:gridCol w="4114800"/>
              </a:tblGrid>
              <a:tr h="32633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ED Proposal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Respondents support?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Board’s Current</a:t>
                      </a:r>
                      <a:r>
                        <a:rPr lang="en-US" sz="1800" baseline="0" dirty="0" smtClean="0"/>
                        <a:t> position</a:t>
                      </a:r>
                      <a:endParaRPr lang="en-US" sz="1800" dirty="0"/>
                    </a:p>
                  </a:txBody>
                  <a:tcPr/>
                </a:tc>
              </a:tr>
              <a:tr h="32633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7-yr time-on all KAPs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Most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supported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No change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6367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5-yr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cooling-off for EP on all PIEs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Majority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did not support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No change, but addition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of jurisdictional consideration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3835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2-yr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cooling-off for other KAPs on all PIEs (</a:t>
                      </a:r>
                      <a:r>
                        <a:rPr lang="en-US" sz="1800" baseline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EQCR)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Most supported but some significant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disagreement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EQCR - 5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aseline="0" dirty="0" err="1" smtClean="0">
                          <a:solidFill>
                            <a:schemeClr val="tx1"/>
                          </a:solidFill>
                        </a:rPr>
                        <a:t>yrs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cooling-off on listed PIEs/ 3 </a:t>
                      </a:r>
                      <a:r>
                        <a:rPr lang="en-US" sz="1800" baseline="0" dirty="0" err="1" smtClean="0">
                          <a:solidFill>
                            <a:schemeClr val="tx1"/>
                          </a:solidFill>
                        </a:rPr>
                        <a:t>yrs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on non-listed PIEs/ 2 </a:t>
                      </a:r>
                      <a:r>
                        <a:rPr lang="en-US" sz="1800" baseline="0" dirty="0" err="1" smtClean="0">
                          <a:solidFill>
                            <a:schemeClr val="tx1"/>
                          </a:solidFill>
                        </a:rPr>
                        <a:t>yrs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cooling-off for other KAPs. A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ddition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of jurisdictional consideration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Rotation </a:t>
            </a:r>
            <a:r>
              <a:rPr lang="en-US" dirty="0"/>
              <a:t>of KAPs on the Audit of </a:t>
            </a:r>
            <a:r>
              <a:rPr lang="en-US" dirty="0" smtClean="0"/>
              <a:t>PIEs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08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0797857"/>
              </p:ext>
            </p:extLst>
          </p:nvPr>
        </p:nvGraphicFramePr>
        <p:xfrm>
          <a:off x="304800" y="1342226"/>
          <a:ext cx="85344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514600"/>
                <a:gridCol w="3733800"/>
              </a:tblGrid>
              <a:tr h="31206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ED Proposal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Respondents support?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Board’s Current</a:t>
                      </a:r>
                      <a:r>
                        <a:rPr lang="en-US" sz="1800" baseline="0" dirty="0" smtClean="0"/>
                        <a:t> position</a:t>
                      </a:r>
                      <a:endParaRPr lang="en-US" sz="1800" dirty="0"/>
                    </a:p>
                  </a:txBody>
                  <a:tcPr/>
                </a:tc>
              </a:tr>
              <a:tr h="539024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 </a:t>
                      </a:r>
                      <a:r>
                        <a:rPr lang="en-US" sz="1800" dirty="0" err="1" smtClean="0"/>
                        <a:t>yrs</a:t>
                      </a:r>
                      <a:r>
                        <a:rPr lang="en-US" sz="1800" dirty="0" smtClean="0"/>
                        <a:t> off if</a:t>
                      </a:r>
                      <a:r>
                        <a:rPr lang="en-US" sz="1800" baseline="0" dirty="0" smtClean="0"/>
                        <a:t> only 1 yr as EP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General disagreement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If</a:t>
                      </a:r>
                      <a:r>
                        <a:rPr lang="en-US" sz="1800" baseline="0" dirty="0" smtClean="0"/>
                        <a:t> KAP for 7 yrs  but EP for 4+ yrs or 2 out of last 3 then cool off for 5yrs</a:t>
                      </a:r>
                      <a:endParaRPr lang="en-US" sz="1800" dirty="0"/>
                    </a:p>
                  </a:txBody>
                  <a:tcPr/>
                </a:tc>
              </a:tr>
              <a:tr h="31206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EP becoming EQCR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New issue – not in ED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Liaising with IAASB ISQC 1 WG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Rotation </a:t>
            </a:r>
            <a:r>
              <a:rPr lang="en-US" dirty="0"/>
              <a:t>of KAPs on the Audit of </a:t>
            </a:r>
            <a:r>
              <a:rPr lang="en-US" dirty="0" smtClean="0"/>
              <a:t>PIEs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93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228600" y="2343150"/>
            <a:ext cx="8458200" cy="9906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Restrictions on Activities and Enhancement of General Provisions - Not discussed March 2015</a:t>
            </a:r>
          </a:p>
        </p:txBody>
      </p:sp>
    </p:spTree>
    <p:extLst>
      <p:ext uri="{BB962C8B-B14F-4D97-AF65-F5344CB8AC3E}">
        <p14:creationId xmlns:p14="http://schemas.microsoft.com/office/powerpoint/2010/main" val="156075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7859300"/>
              </p:ext>
            </p:extLst>
          </p:nvPr>
        </p:nvGraphicFramePr>
        <p:xfrm>
          <a:off x="381000" y="1352550"/>
          <a:ext cx="8610600" cy="3165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2133600"/>
                <a:gridCol w="4572000"/>
              </a:tblGrid>
              <a:tr h="53797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New</a:t>
                      </a:r>
                      <a:r>
                        <a:rPr lang="en-US" sz="1600" baseline="0" dirty="0" smtClean="0"/>
                        <a:t> p</a:t>
                      </a:r>
                      <a:r>
                        <a:rPr lang="en-US" sz="1600" dirty="0" smtClean="0"/>
                        <a:t>roposal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Stakeholder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support?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Board’s current position</a:t>
                      </a:r>
                      <a:endParaRPr lang="en-US" sz="1600" dirty="0"/>
                    </a:p>
                  </a:txBody>
                  <a:tcPr/>
                </a:tc>
              </a:tr>
              <a:tr h="258622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Allowance</a:t>
                      </a:r>
                      <a:r>
                        <a:rPr lang="en-US" sz="1800" baseline="0" dirty="0" smtClean="0"/>
                        <a:t> for a  5-yr cooling-off period for an EP or EQCR to be reduced to 3 yrs in certain conditions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Was not in the ED. Option for dealing with many different approaches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for example,  jurisdictions with </a:t>
                      </a:r>
                      <a:r>
                        <a:rPr lang="en-US" sz="1800" baseline="0" dirty="0" smtClean="0"/>
                        <a:t>firm rotation/ retendering/or shorter time-on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5-yr</a:t>
                      </a:r>
                      <a:r>
                        <a:rPr lang="en-US" sz="1800" baseline="0" dirty="0" smtClean="0"/>
                        <a:t> cooling-off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could be reduced </a:t>
                      </a:r>
                      <a:r>
                        <a:rPr lang="en-US" sz="1800" baseline="0" dirty="0" smtClean="0"/>
                        <a:t>to 3-yr if regulator/legislator with due process has: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 smtClean="0"/>
                        <a:t>Determined time-on shorter than 7 yrs for EP/EQCR 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 smtClean="0"/>
                        <a:t>Implemented MFR/or mandatory retendering at least every 10 years in addition to EP/EQCR rotation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 smtClean="0"/>
                        <a:t>Implemented a regulatory inspection regime 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 - Recognizing different requirements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9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6012965"/>
              </p:ext>
            </p:extLst>
          </p:nvPr>
        </p:nvGraphicFramePr>
        <p:xfrm>
          <a:off x="381000" y="1352549"/>
          <a:ext cx="8534400" cy="3207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2514600"/>
                <a:gridCol w="3657600"/>
              </a:tblGrid>
              <a:tr h="32828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ED Proposal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Respondents support?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Board’s current position</a:t>
                      </a:r>
                      <a:endParaRPr lang="en-US" sz="1600" dirty="0"/>
                    </a:p>
                  </a:txBody>
                  <a:tcPr/>
                </a:tc>
              </a:tr>
              <a:tr h="204714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Allowance for limited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technical consultation with former EP who is also a technical </a:t>
                      </a:r>
                      <a:r>
                        <a:rPr lang="en-US" sz="1600" baseline="0" smtClean="0">
                          <a:solidFill>
                            <a:schemeClr val="tx1"/>
                          </a:solidFill>
                        </a:rPr>
                        <a:t>specialist after 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2 years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On balance,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more respondents supported proposal that limited technical consultation during the cooling-off period be permitted with conditions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Continued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support - 2 changes re when consultation occurs only;</a:t>
                      </a:r>
                    </a:p>
                    <a:p>
                      <a:pPr marL="342900" indent="-342900">
                        <a:buAutoNum type="alphaLcParenBoth"/>
                      </a:pP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With engagement team and not the audit client</a:t>
                      </a:r>
                    </a:p>
                    <a:p>
                      <a:pPr marL="342900" indent="-342900">
                        <a:buAutoNum type="alphaLcParenBoth"/>
                      </a:pP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If no one else in firm has the expertise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Reworded to remove any suggestion of being engagement team consultant </a:t>
                      </a:r>
                    </a:p>
                  </a:txBody>
                  <a:tcPr/>
                </a:tc>
              </a:tr>
              <a:tr h="82497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Additional</a:t>
                      </a:r>
                      <a:r>
                        <a:rPr lang="en-US" sz="1600" baseline="0" dirty="0" smtClean="0"/>
                        <a:t> restrictions on activities performed by KAP in cooling-off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Evenly</a:t>
                      </a:r>
                      <a:r>
                        <a:rPr lang="en-US" sz="1600" baseline="0" dirty="0" smtClean="0"/>
                        <a:t> balanced views. Against = too strict </a:t>
                      </a:r>
                    </a:p>
                    <a:p>
                      <a:r>
                        <a:rPr lang="en-US" sz="1600" baseline="0" dirty="0" smtClean="0"/>
                        <a:t>For = not strict enough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Board continues to support ED and</a:t>
                      </a:r>
                      <a:r>
                        <a:rPr lang="en-US" sz="1600" baseline="0" dirty="0" smtClean="0"/>
                        <a:t> is not proposing adjustments.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Restriction on Activities Performed by a KAP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02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Long Association CAG Presentation March 2015_FINAL" id="{FC6B45C9-4DF8-45EC-9833-52487647ACA5}" vid="{9C609E12-AE09-4D49-BB48-1548F47099C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20150311-IESBA CAG- LONG ASSOCIATION - Marisa</Template>
  <TotalTime>363</TotalTime>
  <Words>599</Words>
  <Application>Microsoft Office PowerPoint</Application>
  <PresentationFormat>On-screen Show (16:9)</PresentationFormat>
  <Paragraphs>100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Long Association Task Force</vt:lpstr>
      <vt:lpstr>  Background </vt:lpstr>
      <vt:lpstr>  Background </vt:lpstr>
      <vt:lpstr>PowerPoint Presentation</vt:lpstr>
      <vt:lpstr>Rotation of KAPs on the Audit of PIEs</vt:lpstr>
      <vt:lpstr>Rotation of KAPs on the Audit of PIEs</vt:lpstr>
      <vt:lpstr>PowerPoint Presentation</vt:lpstr>
      <vt:lpstr>EP - Recognizing different requirements</vt:lpstr>
      <vt:lpstr>Restriction on Activities Performed by a KAP</vt:lpstr>
      <vt:lpstr>Enhancements to the General Provisions 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 Association Task Force</dc:title>
  <dc:creator>Elizabeth Higgs</dc:creator>
  <cp:lastModifiedBy>Elizabeth Higgs</cp:lastModifiedBy>
  <cp:revision>22</cp:revision>
  <cp:lastPrinted>2015-09-01T21:40:17Z</cp:lastPrinted>
  <dcterms:created xsi:type="dcterms:W3CDTF">2015-09-01T20:01:45Z</dcterms:created>
  <dcterms:modified xsi:type="dcterms:W3CDTF">2015-09-14T11:54:00Z</dcterms:modified>
</cp:coreProperties>
</file>