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726" r:id="rId1"/>
  </p:sldMasterIdLst>
  <p:notesMasterIdLst>
    <p:notesMasterId r:id="rId37"/>
  </p:notesMasterIdLst>
  <p:handoutMasterIdLst>
    <p:handoutMasterId r:id="rId38"/>
  </p:handoutMasterIdLst>
  <p:sldIdLst>
    <p:sldId id="298" r:id="rId2"/>
    <p:sldId id="372" r:id="rId3"/>
    <p:sldId id="385" r:id="rId4"/>
    <p:sldId id="358" r:id="rId5"/>
    <p:sldId id="379" r:id="rId6"/>
    <p:sldId id="380" r:id="rId7"/>
    <p:sldId id="389" r:id="rId8"/>
    <p:sldId id="390" r:id="rId9"/>
    <p:sldId id="382" r:id="rId10"/>
    <p:sldId id="411" r:id="rId11"/>
    <p:sldId id="396" r:id="rId12"/>
    <p:sldId id="395" r:id="rId13"/>
    <p:sldId id="406" r:id="rId14"/>
    <p:sldId id="397" r:id="rId15"/>
    <p:sldId id="386" r:id="rId16"/>
    <p:sldId id="384" r:id="rId17"/>
    <p:sldId id="399" r:id="rId18"/>
    <p:sldId id="398" r:id="rId19"/>
    <p:sldId id="391" r:id="rId20"/>
    <p:sldId id="400" r:id="rId21"/>
    <p:sldId id="409" r:id="rId22"/>
    <p:sldId id="407" r:id="rId23"/>
    <p:sldId id="388" r:id="rId24"/>
    <p:sldId id="402" r:id="rId25"/>
    <p:sldId id="392" r:id="rId26"/>
    <p:sldId id="403" r:id="rId27"/>
    <p:sldId id="410" r:id="rId28"/>
    <p:sldId id="408" r:id="rId29"/>
    <p:sldId id="414" r:id="rId30"/>
    <p:sldId id="415" r:id="rId31"/>
    <p:sldId id="412" r:id="rId32"/>
    <p:sldId id="413" r:id="rId33"/>
    <p:sldId id="405" r:id="rId34"/>
    <p:sldId id="375" r:id="rId35"/>
    <p:sldId id="295" r:id="rId36"/>
  </p:sldIdLst>
  <p:sldSz cx="9144000" cy="5143500" type="screen16x9"/>
  <p:notesSz cx="7315200" cy="96012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493">
          <p15:clr>
            <a:srgbClr val="A4A3A4"/>
          </p15:clr>
        </p15:guide>
        <p15:guide id="2" orient="horz" pos="295">
          <p15:clr>
            <a:srgbClr val="A4A3A4"/>
          </p15:clr>
        </p15:guide>
        <p15:guide id="3" orient="horz" pos="850">
          <p15:clr>
            <a:srgbClr val="A4A3A4"/>
          </p15:clr>
        </p15:guide>
        <p15:guide id="4" orient="horz" pos="2784">
          <p15:clr>
            <a:srgbClr val="A4A3A4"/>
          </p15:clr>
        </p15:guide>
        <p15:guide id="5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2A9D9"/>
    <a:srgbClr val="013C80"/>
    <a:srgbClr val="2D8EC2"/>
    <a:srgbClr val="1A276D"/>
    <a:srgbClr val="68B133"/>
    <a:srgbClr val="168136"/>
    <a:srgbClr val="D53D20"/>
    <a:srgbClr val="D56229"/>
    <a:srgbClr val="E58D23"/>
    <a:srgbClr val="29539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howGuides="1">
      <p:cViewPr varScale="1">
        <p:scale>
          <a:sx n="113" d="100"/>
          <a:sy n="113" d="100"/>
        </p:scale>
        <p:origin x="542" y="91"/>
      </p:cViewPr>
      <p:guideLst>
        <p:guide orient="horz" pos="1493"/>
        <p:guide orient="horz" pos="295"/>
        <p:guide orient="horz" pos="850"/>
        <p:guide orient="horz" pos="2784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e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68E5A58-E688-44E8-8CFD-96F42369FCB5}" type="doc">
      <dgm:prSet loTypeId="urn:microsoft.com/office/officeart/2005/8/layout/balance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3A6504E-34FC-48DA-A7DF-68B76CC4C4C4}">
      <dgm:prSet phldrT="[Text]" custT="1"/>
      <dgm:spPr>
        <a:solidFill>
          <a:schemeClr val="accent4">
            <a:lumMod val="40000"/>
            <a:lumOff val="60000"/>
            <a:alpha val="90000"/>
          </a:schemeClr>
        </a:solidFill>
      </dgm:spPr>
      <dgm:t>
        <a:bodyPr/>
        <a:lstStyle/>
        <a:p>
          <a:r>
            <a:rPr lang="en-US" sz="1400" dirty="0" smtClean="0"/>
            <a:t>Benefits</a:t>
          </a:r>
          <a:endParaRPr lang="en-US" sz="1400" dirty="0"/>
        </a:p>
      </dgm:t>
    </dgm:pt>
    <dgm:pt modelId="{E542016A-1150-4532-B7CA-BC8F9BF6DBBF}" type="parTrans" cxnId="{526C0D46-FAF4-4AEA-918A-3CEFF839DC5C}">
      <dgm:prSet/>
      <dgm:spPr/>
      <dgm:t>
        <a:bodyPr/>
        <a:lstStyle/>
        <a:p>
          <a:endParaRPr lang="en-US"/>
        </a:p>
      </dgm:t>
    </dgm:pt>
    <dgm:pt modelId="{70DF0F80-6869-4213-9491-0D96B663A57B}" type="sibTrans" cxnId="{526C0D46-FAF4-4AEA-918A-3CEFF839DC5C}">
      <dgm:prSet/>
      <dgm:spPr/>
      <dgm:t>
        <a:bodyPr/>
        <a:lstStyle/>
        <a:p>
          <a:endParaRPr lang="en-US"/>
        </a:p>
      </dgm:t>
    </dgm:pt>
    <dgm:pt modelId="{1E405428-C84E-4BBA-A0FB-B546ECE918DE}">
      <dgm:prSet phldrT="[Text]" custT="1"/>
      <dgm:spPr>
        <a:solidFill>
          <a:schemeClr val="accent4">
            <a:lumMod val="40000"/>
            <a:lumOff val="60000"/>
            <a:alpha val="90000"/>
          </a:schemeClr>
        </a:solidFill>
      </dgm:spPr>
      <dgm:t>
        <a:bodyPr/>
        <a:lstStyle/>
        <a:p>
          <a:r>
            <a:rPr lang="en-US" sz="1400" dirty="0" smtClean="0"/>
            <a:t>Costs</a:t>
          </a:r>
          <a:endParaRPr lang="en-US" sz="1400" dirty="0"/>
        </a:p>
      </dgm:t>
    </dgm:pt>
    <dgm:pt modelId="{1BAD8A88-1CEB-460D-BD75-75B59FC25BE7}" type="parTrans" cxnId="{908B7FB2-6624-4110-919B-EF3F4DDC2796}">
      <dgm:prSet/>
      <dgm:spPr/>
      <dgm:t>
        <a:bodyPr/>
        <a:lstStyle/>
        <a:p>
          <a:endParaRPr lang="en-US"/>
        </a:p>
      </dgm:t>
    </dgm:pt>
    <dgm:pt modelId="{08C84162-91AB-4D29-A11C-386B40C3CC74}" type="sibTrans" cxnId="{908B7FB2-6624-4110-919B-EF3F4DDC2796}">
      <dgm:prSet/>
      <dgm:spPr/>
      <dgm:t>
        <a:bodyPr/>
        <a:lstStyle/>
        <a:p>
          <a:endParaRPr lang="en-US"/>
        </a:p>
      </dgm:t>
    </dgm:pt>
    <dgm:pt modelId="{4AE7CDF1-ECB9-4FD5-8C6E-E83CAE9D9328}">
      <dgm:prSet phldrT="[Text]" phldr="1"/>
      <dgm:spPr>
        <a:blipFill rotWithShape="0">
          <a:blip xmlns:r="http://schemas.openxmlformats.org/officeDocument/2006/relationships" r:embed="rId1"/>
          <a:tile tx="0" ty="0" sx="100000" sy="100000" flip="none" algn="tl"/>
        </a:blipFill>
      </dgm:spPr>
      <dgm:t>
        <a:bodyPr/>
        <a:lstStyle/>
        <a:p>
          <a:endParaRPr lang="en-US"/>
        </a:p>
      </dgm:t>
    </dgm:pt>
    <dgm:pt modelId="{2F1E838F-57F5-4B3A-8E79-5117A86AFDEE}" type="parTrans" cxnId="{21BBB0B4-359D-44FA-B7EB-075DDFE9259D}">
      <dgm:prSet/>
      <dgm:spPr/>
      <dgm:t>
        <a:bodyPr/>
        <a:lstStyle/>
        <a:p>
          <a:endParaRPr lang="en-US"/>
        </a:p>
      </dgm:t>
    </dgm:pt>
    <dgm:pt modelId="{F4A720B6-CB08-4AAF-9C32-BE00E856A637}" type="sibTrans" cxnId="{21BBB0B4-359D-44FA-B7EB-075DDFE9259D}">
      <dgm:prSet/>
      <dgm:spPr/>
      <dgm:t>
        <a:bodyPr/>
        <a:lstStyle/>
        <a:p>
          <a:endParaRPr lang="en-US"/>
        </a:p>
      </dgm:t>
    </dgm:pt>
    <dgm:pt modelId="{9F285B5B-348A-45C9-9C0E-18BDB0A7A408}">
      <dgm:prSet phldrT="[Text]" phldr="1"/>
      <dgm:spPr>
        <a:blipFill rotWithShape="0">
          <a:blip xmlns:r="http://schemas.openxmlformats.org/officeDocument/2006/relationships" r:embed="rId1"/>
          <a:tile tx="0" ty="0" sx="100000" sy="100000" flip="none" algn="tl"/>
        </a:blipFill>
      </dgm:spPr>
      <dgm:t>
        <a:bodyPr/>
        <a:lstStyle/>
        <a:p>
          <a:endParaRPr lang="en-US"/>
        </a:p>
      </dgm:t>
    </dgm:pt>
    <dgm:pt modelId="{D40BE1C3-F23C-4184-89A2-64B9C8E75D94}" type="sibTrans" cxnId="{112713CA-5E7A-4B06-8111-153276C4AAF4}">
      <dgm:prSet/>
      <dgm:spPr/>
      <dgm:t>
        <a:bodyPr/>
        <a:lstStyle/>
        <a:p>
          <a:endParaRPr lang="en-US"/>
        </a:p>
      </dgm:t>
    </dgm:pt>
    <dgm:pt modelId="{C86DE38F-FE74-4240-8097-588BD7E57E71}" type="parTrans" cxnId="{112713CA-5E7A-4B06-8111-153276C4AAF4}">
      <dgm:prSet/>
      <dgm:spPr/>
      <dgm:t>
        <a:bodyPr/>
        <a:lstStyle/>
        <a:p>
          <a:endParaRPr lang="en-US"/>
        </a:p>
      </dgm:t>
    </dgm:pt>
    <dgm:pt modelId="{9B5B3F4E-53A9-490C-8BCC-5D9989114765}">
      <dgm:prSet phldrT="[Text]" phldr="1"/>
      <dgm:spPr>
        <a:blipFill rotWithShape="0">
          <a:blip xmlns:r="http://schemas.openxmlformats.org/officeDocument/2006/relationships" r:embed="rId1"/>
          <a:tile tx="0" ty="0" sx="100000" sy="100000" flip="none" algn="tl"/>
        </a:blipFill>
      </dgm:spPr>
      <dgm:t>
        <a:bodyPr/>
        <a:lstStyle/>
        <a:p>
          <a:endParaRPr lang="en-US"/>
        </a:p>
      </dgm:t>
    </dgm:pt>
    <dgm:pt modelId="{3D604FB3-A76F-4C9C-896E-1CF51AF3D2BE}" type="sibTrans" cxnId="{A4222696-8B4B-49B0-ACB7-1468E1E894B1}">
      <dgm:prSet/>
      <dgm:spPr/>
      <dgm:t>
        <a:bodyPr/>
        <a:lstStyle/>
        <a:p>
          <a:endParaRPr lang="en-US"/>
        </a:p>
      </dgm:t>
    </dgm:pt>
    <dgm:pt modelId="{9AEF996E-95F9-45F8-B006-6B0540216E22}" type="parTrans" cxnId="{A4222696-8B4B-49B0-ACB7-1468E1E894B1}">
      <dgm:prSet/>
      <dgm:spPr/>
      <dgm:t>
        <a:bodyPr/>
        <a:lstStyle/>
        <a:p>
          <a:endParaRPr lang="en-US"/>
        </a:p>
      </dgm:t>
    </dgm:pt>
    <dgm:pt modelId="{6849F82F-D4D2-481E-B079-86F08F3FEE69}" type="pres">
      <dgm:prSet presAssocID="{C68E5A58-E688-44E8-8CFD-96F42369FCB5}" presName="outerComposite" presStyleCnt="0">
        <dgm:presLayoutVars>
          <dgm:chMax val="2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05C3BBB-C08C-4C53-9613-CE1F513E41E8}" type="pres">
      <dgm:prSet presAssocID="{C68E5A58-E688-44E8-8CFD-96F42369FCB5}" presName="dummyMaxCanvas" presStyleCnt="0"/>
      <dgm:spPr/>
    </dgm:pt>
    <dgm:pt modelId="{F85480E2-E752-4DBF-B74C-CB9E0F64F582}" type="pres">
      <dgm:prSet presAssocID="{C68E5A58-E688-44E8-8CFD-96F42369FCB5}" presName="parentComposite" presStyleCnt="0"/>
      <dgm:spPr/>
    </dgm:pt>
    <dgm:pt modelId="{544BB7AF-59E2-48B4-A131-CBAFBA0561D7}" type="pres">
      <dgm:prSet presAssocID="{C68E5A58-E688-44E8-8CFD-96F42369FCB5}" presName="parent1" presStyleLbl="alignAccFollowNode1" presStyleIdx="0" presStyleCnt="4" custScaleX="124778" custLinFactY="12216" custLinFactNeighborX="9529" custLinFactNeighborY="100000">
        <dgm:presLayoutVars>
          <dgm:chMax val="4"/>
        </dgm:presLayoutVars>
      </dgm:prSet>
      <dgm:spPr/>
      <dgm:t>
        <a:bodyPr/>
        <a:lstStyle/>
        <a:p>
          <a:endParaRPr lang="en-US"/>
        </a:p>
      </dgm:t>
    </dgm:pt>
    <dgm:pt modelId="{5640A2F7-F0D7-48D5-8845-503474CCDCDB}" type="pres">
      <dgm:prSet presAssocID="{C68E5A58-E688-44E8-8CFD-96F42369FCB5}" presName="parent2" presStyleLbl="alignAccFollowNode1" presStyleIdx="1" presStyleCnt="4" custScaleX="115139">
        <dgm:presLayoutVars>
          <dgm:chMax val="4"/>
        </dgm:presLayoutVars>
      </dgm:prSet>
      <dgm:spPr/>
      <dgm:t>
        <a:bodyPr/>
        <a:lstStyle/>
        <a:p>
          <a:endParaRPr lang="en-US"/>
        </a:p>
      </dgm:t>
    </dgm:pt>
    <dgm:pt modelId="{AA858AFB-6586-47D9-89DF-5E63FBA1A049}" type="pres">
      <dgm:prSet presAssocID="{C68E5A58-E688-44E8-8CFD-96F42369FCB5}" presName="childrenComposite" presStyleCnt="0"/>
      <dgm:spPr/>
    </dgm:pt>
    <dgm:pt modelId="{4387FAB8-8703-47E2-BA8F-0CB35D486C3F}" type="pres">
      <dgm:prSet presAssocID="{C68E5A58-E688-44E8-8CFD-96F42369FCB5}" presName="dummyMaxCanvas_ChildArea" presStyleCnt="0"/>
      <dgm:spPr/>
    </dgm:pt>
    <dgm:pt modelId="{570F1EF4-3F4C-4C0A-8364-C43C7576DAC8}" type="pres">
      <dgm:prSet presAssocID="{C68E5A58-E688-44E8-8CFD-96F42369FCB5}" presName="fulcrum" presStyleLbl="alignAccFollowNode1" presStyleIdx="2" presStyleCnt="4"/>
      <dgm:spPr/>
    </dgm:pt>
    <dgm:pt modelId="{E69C3E20-87CE-4519-94D0-4A754446F6E6}" type="pres">
      <dgm:prSet presAssocID="{C68E5A58-E688-44E8-8CFD-96F42369FCB5}" presName="balance_12" presStyleLbl="alignAccFollowNode1" presStyleIdx="3" presStyleCnt="4">
        <dgm:presLayoutVars>
          <dgm:bulletEnabled val="1"/>
        </dgm:presLayoutVars>
      </dgm:prSet>
      <dgm:spPr/>
    </dgm:pt>
    <dgm:pt modelId="{56CD3668-E0AA-4D97-9A3D-EA958138F49F}" type="pres">
      <dgm:prSet presAssocID="{C68E5A58-E688-44E8-8CFD-96F42369FCB5}" presName="right_12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32D6188-3788-4CE6-B2E1-A91E26D3C272}" type="pres">
      <dgm:prSet presAssocID="{C68E5A58-E688-44E8-8CFD-96F42369FCB5}" presName="right_12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4C09079-4C51-4697-AAAD-6AB9DA635E7C}" type="pres">
      <dgm:prSet presAssocID="{C68E5A58-E688-44E8-8CFD-96F42369FCB5}" presName="left_12_1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71E0BB0-6E4F-48FE-B6FB-C5ECB5BF2A5C}" type="presOf" srcId="{C3A6504E-34FC-48DA-A7DF-68B76CC4C4C4}" destId="{544BB7AF-59E2-48B4-A131-CBAFBA0561D7}" srcOrd="0" destOrd="0" presId="urn:microsoft.com/office/officeart/2005/8/layout/balance1"/>
    <dgm:cxn modelId="{1C8A9C9C-F5B4-4C8A-B030-688B4452CBD8}" type="presOf" srcId="{4AE7CDF1-ECB9-4FD5-8C6E-E83CAE9D9328}" destId="{56CD3668-E0AA-4D97-9A3D-EA958138F49F}" srcOrd="0" destOrd="0" presId="urn:microsoft.com/office/officeart/2005/8/layout/balance1"/>
    <dgm:cxn modelId="{526C0D46-FAF4-4AEA-918A-3CEFF839DC5C}" srcId="{C68E5A58-E688-44E8-8CFD-96F42369FCB5}" destId="{C3A6504E-34FC-48DA-A7DF-68B76CC4C4C4}" srcOrd="0" destOrd="0" parTransId="{E542016A-1150-4532-B7CA-BC8F9BF6DBBF}" sibTransId="{70DF0F80-6869-4213-9491-0D96B663A57B}"/>
    <dgm:cxn modelId="{112713CA-5E7A-4B06-8111-153276C4AAF4}" srcId="{C3A6504E-34FC-48DA-A7DF-68B76CC4C4C4}" destId="{9F285B5B-348A-45C9-9C0E-18BDB0A7A408}" srcOrd="0" destOrd="0" parTransId="{C86DE38F-FE74-4240-8097-588BD7E57E71}" sibTransId="{D40BE1C3-F23C-4184-89A2-64B9C8E75D94}"/>
    <dgm:cxn modelId="{21BBB0B4-359D-44FA-B7EB-075DDFE9259D}" srcId="{1E405428-C84E-4BBA-A0FB-B546ECE918DE}" destId="{4AE7CDF1-ECB9-4FD5-8C6E-E83CAE9D9328}" srcOrd="0" destOrd="0" parTransId="{2F1E838F-57F5-4B3A-8E79-5117A86AFDEE}" sibTransId="{F4A720B6-CB08-4AAF-9C32-BE00E856A637}"/>
    <dgm:cxn modelId="{061DD988-DF83-40B6-A16E-FE85C003C54B}" type="presOf" srcId="{1E405428-C84E-4BBA-A0FB-B546ECE918DE}" destId="{5640A2F7-F0D7-48D5-8845-503474CCDCDB}" srcOrd="0" destOrd="0" presId="urn:microsoft.com/office/officeart/2005/8/layout/balance1"/>
    <dgm:cxn modelId="{908B7FB2-6624-4110-919B-EF3F4DDC2796}" srcId="{C68E5A58-E688-44E8-8CFD-96F42369FCB5}" destId="{1E405428-C84E-4BBA-A0FB-B546ECE918DE}" srcOrd="1" destOrd="0" parTransId="{1BAD8A88-1CEB-460D-BD75-75B59FC25BE7}" sibTransId="{08C84162-91AB-4D29-A11C-386B40C3CC74}"/>
    <dgm:cxn modelId="{A4222696-8B4B-49B0-ACB7-1468E1E894B1}" srcId="{1E405428-C84E-4BBA-A0FB-B546ECE918DE}" destId="{9B5B3F4E-53A9-490C-8BCC-5D9989114765}" srcOrd="1" destOrd="0" parTransId="{9AEF996E-95F9-45F8-B006-6B0540216E22}" sibTransId="{3D604FB3-A76F-4C9C-896E-1CF51AF3D2BE}"/>
    <dgm:cxn modelId="{F2371631-7DAB-42A6-B458-15B166448358}" type="presOf" srcId="{9F285B5B-348A-45C9-9C0E-18BDB0A7A408}" destId="{94C09079-4C51-4697-AAAD-6AB9DA635E7C}" srcOrd="0" destOrd="0" presId="urn:microsoft.com/office/officeart/2005/8/layout/balance1"/>
    <dgm:cxn modelId="{1D9945B9-9F02-424C-8418-9BAF729A0241}" type="presOf" srcId="{9B5B3F4E-53A9-490C-8BCC-5D9989114765}" destId="{232D6188-3788-4CE6-B2E1-A91E26D3C272}" srcOrd="0" destOrd="0" presId="urn:microsoft.com/office/officeart/2005/8/layout/balance1"/>
    <dgm:cxn modelId="{099128CD-00E4-4792-8D7D-B0E9C308F25A}" type="presOf" srcId="{C68E5A58-E688-44E8-8CFD-96F42369FCB5}" destId="{6849F82F-D4D2-481E-B079-86F08F3FEE69}" srcOrd="0" destOrd="0" presId="urn:microsoft.com/office/officeart/2005/8/layout/balance1"/>
    <dgm:cxn modelId="{68BA4454-E26A-4185-B54A-184D47D03D94}" type="presParOf" srcId="{6849F82F-D4D2-481E-B079-86F08F3FEE69}" destId="{705C3BBB-C08C-4C53-9613-CE1F513E41E8}" srcOrd="0" destOrd="0" presId="urn:microsoft.com/office/officeart/2005/8/layout/balance1"/>
    <dgm:cxn modelId="{266CF862-F6B7-439C-A3B5-50C8EF73258A}" type="presParOf" srcId="{6849F82F-D4D2-481E-B079-86F08F3FEE69}" destId="{F85480E2-E752-4DBF-B74C-CB9E0F64F582}" srcOrd="1" destOrd="0" presId="urn:microsoft.com/office/officeart/2005/8/layout/balance1"/>
    <dgm:cxn modelId="{0C7B6FF6-7252-49A8-83AD-34A79AB4D011}" type="presParOf" srcId="{F85480E2-E752-4DBF-B74C-CB9E0F64F582}" destId="{544BB7AF-59E2-48B4-A131-CBAFBA0561D7}" srcOrd="0" destOrd="0" presId="urn:microsoft.com/office/officeart/2005/8/layout/balance1"/>
    <dgm:cxn modelId="{D3E158B2-12D4-40F8-84D1-CC67C2D14119}" type="presParOf" srcId="{F85480E2-E752-4DBF-B74C-CB9E0F64F582}" destId="{5640A2F7-F0D7-48D5-8845-503474CCDCDB}" srcOrd="1" destOrd="0" presId="urn:microsoft.com/office/officeart/2005/8/layout/balance1"/>
    <dgm:cxn modelId="{E5978B57-E652-4839-8729-3C196925E351}" type="presParOf" srcId="{6849F82F-D4D2-481E-B079-86F08F3FEE69}" destId="{AA858AFB-6586-47D9-89DF-5E63FBA1A049}" srcOrd="2" destOrd="0" presId="urn:microsoft.com/office/officeart/2005/8/layout/balance1"/>
    <dgm:cxn modelId="{95089233-7FF1-4EFF-9546-E3483BA168BF}" type="presParOf" srcId="{AA858AFB-6586-47D9-89DF-5E63FBA1A049}" destId="{4387FAB8-8703-47E2-BA8F-0CB35D486C3F}" srcOrd="0" destOrd="0" presId="urn:microsoft.com/office/officeart/2005/8/layout/balance1"/>
    <dgm:cxn modelId="{EE10834E-13D0-45EB-8028-8ACC18F3B011}" type="presParOf" srcId="{AA858AFB-6586-47D9-89DF-5E63FBA1A049}" destId="{570F1EF4-3F4C-4C0A-8364-C43C7576DAC8}" srcOrd="1" destOrd="0" presId="urn:microsoft.com/office/officeart/2005/8/layout/balance1"/>
    <dgm:cxn modelId="{1E38F83D-10AB-4319-B932-41D56D1C206A}" type="presParOf" srcId="{AA858AFB-6586-47D9-89DF-5E63FBA1A049}" destId="{E69C3E20-87CE-4519-94D0-4A754446F6E6}" srcOrd="2" destOrd="0" presId="urn:microsoft.com/office/officeart/2005/8/layout/balance1"/>
    <dgm:cxn modelId="{475B6742-93A2-40F6-9CD0-EFAD37A31B69}" type="presParOf" srcId="{AA858AFB-6586-47D9-89DF-5E63FBA1A049}" destId="{56CD3668-E0AA-4D97-9A3D-EA958138F49F}" srcOrd="3" destOrd="0" presId="urn:microsoft.com/office/officeart/2005/8/layout/balance1"/>
    <dgm:cxn modelId="{3E036923-2CD5-4D36-80FE-CF26F1F5114B}" type="presParOf" srcId="{AA858AFB-6586-47D9-89DF-5E63FBA1A049}" destId="{232D6188-3788-4CE6-B2E1-A91E26D3C272}" srcOrd="4" destOrd="0" presId="urn:microsoft.com/office/officeart/2005/8/layout/balance1"/>
    <dgm:cxn modelId="{928D76A3-1085-4D4A-8895-CB2975E8D96F}" type="presParOf" srcId="{AA858AFB-6586-47D9-89DF-5E63FBA1A049}" destId="{94C09079-4C51-4697-AAAD-6AB9DA635E7C}" srcOrd="5" destOrd="0" presId="urn:microsoft.com/office/officeart/2005/8/layout/balance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44BB7AF-59E2-48B4-A131-CBAFBA0561D7}">
      <dsp:nvSpPr>
        <dsp:cNvPr id="0" name=""/>
        <dsp:cNvSpPr/>
      </dsp:nvSpPr>
      <dsp:spPr>
        <a:xfrm>
          <a:off x="855817" y="455745"/>
          <a:ext cx="912174" cy="406132"/>
        </a:xfrm>
        <a:prstGeom prst="roundRect">
          <a:avLst>
            <a:gd name="adj" fmla="val 10000"/>
          </a:avLst>
        </a:prstGeom>
        <a:solidFill>
          <a:schemeClr val="accent4">
            <a:lumMod val="40000"/>
            <a:lumOff val="60000"/>
            <a:alpha val="9000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Benefits</a:t>
          </a:r>
          <a:endParaRPr lang="en-US" sz="1400" kern="1200" dirty="0"/>
        </a:p>
      </dsp:txBody>
      <dsp:txXfrm>
        <a:off x="867712" y="467640"/>
        <a:ext cx="888384" cy="382342"/>
      </dsp:txXfrm>
    </dsp:sp>
    <dsp:sp modelId="{5640A2F7-F0D7-48D5-8845-503474CCDCDB}">
      <dsp:nvSpPr>
        <dsp:cNvPr id="0" name=""/>
        <dsp:cNvSpPr/>
      </dsp:nvSpPr>
      <dsp:spPr>
        <a:xfrm>
          <a:off x="1877333" y="0"/>
          <a:ext cx="841709" cy="406132"/>
        </a:xfrm>
        <a:prstGeom prst="roundRect">
          <a:avLst>
            <a:gd name="adj" fmla="val 10000"/>
          </a:avLst>
        </a:prstGeom>
        <a:solidFill>
          <a:schemeClr val="accent4">
            <a:lumMod val="40000"/>
            <a:lumOff val="60000"/>
            <a:alpha val="9000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Costs</a:t>
          </a:r>
          <a:endParaRPr lang="en-US" sz="1400" kern="1200" dirty="0"/>
        </a:p>
      </dsp:txBody>
      <dsp:txXfrm>
        <a:off x="1889228" y="11895"/>
        <a:ext cx="817919" cy="382342"/>
      </dsp:txXfrm>
    </dsp:sp>
    <dsp:sp modelId="{570F1EF4-3F4C-4C0A-8364-C43C7576DAC8}">
      <dsp:nvSpPr>
        <dsp:cNvPr id="0" name=""/>
        <dsp:cNvSpPr/>
      </dsp:nvSpPr>
      <dsp:spPr>
        <a:xfrm>
          <a:off x="1600300" y="1726061"/>
          <a:ext cx="304599" cy="304599"/>
        </a:xfrm>
        <a:prstGeom prst="triangle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69C3E20-87CE-4519-94D0-4A754446F6E6}">
      <dsp:nvSpPr>
        <dsp:cNvPr id="0" name=""/>
        <dsp:cNvSpPr/>
      </dsp:nvSpPr>
      <dsp:spPr>
        <a:xfrm rot="240000">
          <a:off x="838523" y="1595537"/>
          <a:ext cx="1828153" cy="127836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6CD3668-E0AA-4D97-9A3D-EA958138F49F}">
      <dsp:nvSpPr>
        <dsp:cNvPr id="0" name=""/>
        <dsp:cNvSpPr/>
      </dsp:nvSpPr>
      <dsp:spPr>
        <a:xfrm rot="240000">
          <a:off x="1924626" y="1081539"/>
          <a:ext cx="752504" cy="533638"/>
        </a:xfrm>
        <a:prstGeom prst="roundRect">
          <a:avLst/>
        </a:prstGeom>
        <a:blipFill rotWithShape="0">
          <a:blip xmlns:r="http://schemas.openxmlformats.org/officeDocument/2006/relationships" r:embed="rId1"/>
          <a:tile tx="0" ty="0" sx="100000" sy="100000" flip="none" algn="tl"/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/>
        </a:p>
      </dsp:txBody>
      <dsp:txXfrm>
        <a:off x="1950676" y="1107589"/>
        <a:ext cx="700404" cy="481538"/>
      </dsp:txXfrm>
    </dsp:sp>
    <dsp:sp modelId="{232D6188-3788-4CE6-B2E1-A91E26D3C272}">
      <dsp:nvSpPr>
        <dsp:cNvPr id="0" name=""/>
        <dsp:cNvSpPr/>
      </dsp:nvSpPr>
      <dsp:spPr>
        <a:xfrm rot="240000">
          <a:off x="1965239" y="529200"/>
          <a:ext cx="752504" cy="533638"/>
        </a:xfrm>
        <a:prstGeom prst="roundRect">
          <a:avLst/>
        </a:prstGeom>
        <a:blipFill rotWithShape="0">
          <a:blip xmlns:r="http://schemas.openxmlformats.org/officeDocument/2006/relationships" r:embed="rId1"/>
          <a:tile tx="0" ty="0" sx="100000" sy="100000" flip="none" algn="tl"/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/>
        </a:p>
      </dsp:txBody>
      <dsp:txXfrm>
        <a:off x="1991289" y="555250"/>
        <a:ext cx="700404" cy="481538"/>
      </dsp:txXfrm>
    </dsp:sp>
    <dsp:sp modelId="{94C09079-4C51-4697-AAAD-6AB9DA635E7C}">
      <dsp:nvSpPr>
        <dsp:cNvPr id="0" name=""/>
        <dsp:cNvSpPr/>
      </dsp:nvSpPr>
      <dsp:spPr>
        <a:xfrm rot="240000">
          <a:off x="878835" y="1008436"/>
          <a:ext cx="752504" cy="533638"/>
        </a:xfrm>
        <a:prstGeom prst="roundRect">
          <a:avLst/>
        </a:prstGeom>
        <a:blipFill rotWithShape="0">
          <a:blip xmlns:r="http://schemas.openxmlformats.org/officeDocument/2006/relationships" r:embed="rId1"/>
          <a:tile tx="0" ty="0" sx="100000" sy="100000" flip="none" algn="tl"/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/>
        </a:p>
      </dsp:txBody>
      <dsp:txXfrm>
        <a:off x="904885" y="1034486"/>
        <a:ext cx="700404" cy="48153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balance1">
  <dgm:title val=""/>
  <dgm:desc val=""/>
  <dgm:catLst>
    <dgm:cat type="relationship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25" srcId="2" destId="23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2"/>
        <dgm:pt modelId="21"/>
        <dgm:pt modelId="22"/>
        <dgm:pt modelId="23"/>
      </dgm:ptLst>
      <dgm:cxnLst>
        <dgm:cxn modelId="4" srcId="0" destId="1" srcOrd="0" destOrd="0"/>
        <dgm:cxn modelId="5" srcId="0" destId="2" srcOrd="1" destOrd="0"/>
        <dgm:cxn modelId="15" srcId="1" destId="11" srcOrd="0" destOrd="0"/>
        <dgm:cxn modelId="16" srcId="1" destId="12" srcOrd="0" destOrd="0"/>
        <dgm:cxn modelId="17" srcId="1" destId="13" srcOrd="0" destOrd="0"/>
        <dgm:cxn modelId="25" srcId="2" destId="21" srcOrd="0" destOrd="0"/>
        <dgm:cxn modelId="26" srcId="2" destId="22" srcOrd="0" destOrd="0"/>
        <dgm:cxn modelId="27" srcId="2" destId="23" srcOrd="0" destOrd="0"/>
      </dgm:cxnLst>
      <dgm:bg/>
      <dgm:whole/>
    </dgm:dataModel>
  </dgm:clrData>
  <dgm:layoutNode name="outerComposite">
    <dgm:varLst>
      <dgm:chMax val="2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>
      <dgm:constr type="h" for="ch" forName="parentComposite" refType="h" refFor="ch" refForName="dummyMaxCanvas" op="equ" fact="0.2"/>
      <dgm:constr type="t" for="ch" forName="parentComposite"/>
      <dgm:constr type="h" for="ch" forName="childrenComposite" refType="h" refFor="ch" refForName="dummyMaxCanvas" op="equ" fact="0.8"/>
      <dgm:constr type="t" for="ch" forName="childrenComposite" refType="h" refFor="ch" refForName="dummyMaxCanvas" fact="0.2"/>
    </dgm:constrLst>
    <dgm:ruleLst/>
    <dgm:layoutNode name="dummyMaxCanvas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arentComposite">
      <dgm:alg type="composite"/>
      <dgm:shape xmlns:r="http://schemas.openxmlformats.org/officeDocument/2006/relationships" r:blip="">
        <dgm:adjLst/>
      </dgm:shape>
      <dgm:presOf/>
      <dgm:constrLst>
        <dgm:constr type="w" for="ch" forName="parent1" refType="w" fact="0.36"/>
        <dgm:constr type="ctrX" for="ch" forName="parent1" refType="w" fact="0.24"/>
        <dgm:constr type="w" for="ch" forName="parent2" refType="w" fact="0.36"/>
        <dgm:constr type="ctrX" for="ch" forName="parent2" refType="w" fact="0.76"/>
        <dgm:constr type="primFontSz" for="ch" ptType="node" op="equ"/>
      </dgm:constrLst>
      <dgm:ruleLst/>
      <dgm:layoutNode name="parent1" styleLbl="alignAccFollowNode1">
        <dgm:varLst>
          <dgm:chMax val="4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ch" ptType="node" cnt="1"/>
        <dgm:constrLst>
          <dgm:constr type="primFontSz" val="65"/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arent2" styleLbl="alignAccFollowNode1">
        <dgm:varLst>
          <dgm:chMax val="4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ch" ptType="node" st="2" cnt="1"/>
        <dgm:constrLst>
          <dgm:constr type="primFontSz" val="65"/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</dgm:layoutNode>
    <dgm:layoutNode name="childrenComposite">
      <dgm:alg type="composite"/>
      <dgm:shape xmlns:r="http://schemas.openxmlformats.org/officeDocument/2006/relationships" r:blip="">
        <dgm:adjLst/>
      </dgm:shape>
      <dgm:presOf/>
      <dgm:constrLst>
        <dgm:constr type="primFontSz" for="ch" ptType="node" op="equ" val="65"/>
        <dgm:constr type="w" for="ch" forName="fulcrum" refType="w" fact="0.15"/>
        <dgm:constr type="h" for="ch" forName="fulcrum" refType="w" refFor="ch" refForName="fulcrum"/>
        <dgm:constr type="b" for="ch" forName="fulcrum" refType="h"/>
        <dgm:constr type="ctrX" for="ch" forName="fulcrum" refType="w" fact="0.5"/>
        <dgm:constr type="w" for="ch" forName="balance_00" refType="w" fact="0.9"/>
        <dgm:constr type="h" for="ch" forName="balance_00" refType="h" fact="0.076"/>
        <dgm:constr type="b" for="ch" forName="balance_00" refType="h" fact="0.81"/>
        <dgm:constr type="ctrX" for="ch" forName="balance_00" refType="w" fact="0.5"/>
        <dgm:constr type="w" for="ch" forName="balance_01" refType="w"/>
        <dgm:constr type="h" for="ch" forName="balance_01" refType="h" fact="0.157"/>
        <dgm:constr type="b" for="ch" forName="balance_01" refType="h" fact="0.85"/>
        <dgm:constr type="ctrX" for="ch" forName="balance_01" refType="w" fact="0.5"/>
        <dgm:constr type="w" for="ch" forName="balance_02" refType="w"/>
        <dgm:constr type="h" for="ch" forName="balance_02" refType="h" fact="0.157"/>
        <dgm:constr type="b" for="ch" forName="balance_02" refType="h" fact="0.85"/>
        <dgm:constr type="ctrX" for="ch" forName="balance_02" refType="w" fact="0.5"/>
        <dgm:constr type="w" for="ch" forName="balance_03" refType="w"/>
        <dgm:constr type="h" for="ch" forName="balance_03" refType="h" fact="0.157"/>
        <dgm:constr type="b" for="ch" forName="balance_03" refType="h" fact="0.85"/>
        <dgm:constr type="ctrX" for="ch" forName="balance_03" refType="w" fact="0.5"/>
        <dgm:constr type="w" for="ch" forName="balance_04" refType="w"/>
        <dgm:constr type="h" for="ch" forName="balance_04" refType="h" fact="0.157"/>
        <dgm:constr type="b" for="ch" forName="balance_04" refType="h" fact="0.85"/>
        <dgm:constr type="ctrX" for="ch" forName="balance_04" refType="w" fact="0.5"/>
        <dgm:constr type="w" for="ch" forName="balance_10" refType="w"/>
        <dgm:constr type="h" for="ch" forName="balance_10" refType="h" fact="0.157"/>
        <dgm:constr type="b" for="ch" forName="balance_10" refType="h" fact="0.85"/>
        <dgm:constr type="ctrX" for="ch" forName="balance_10" refType="w" fact="0.5"/>
        <dgm:constr type="w" for="ch" forName="balance_11" refType="w" fact="0.9"/>
        <dgm:constr type="h" for="ch" forName="balance_11" refType="h" fact="0.076"/>
        <dgm:constr type="b" for="ch" forName="balance_11" refType="h" fact="0.81"/>
        <dgm:constr type="ctrX" for="ch" forName="balance_11" refType="w" fact="0.5"/>
        <dgm:constr type="w" for="ch" forName="balance_12" refType="w"/>
        <dgm:constr type="h" for="ch" forName="balance_12" refType="h" fact="0.157"/>
        <dgm:constr type="b" for="ch" forName="balance_12" refType="h" fact="0.85"/>
        <dgm:constr type="ctrX" for="ch" forName="balance_12" refType="w" fact="0.5"/>
        <dgm:constr type="w" for="ch" forName="balance_13" refType="w"/>
        <dgm:constr type="h" for="ch" forName="balance_13" refType="h" fact="0.157"/>
        <dgm:constr type="b" for="ch" forName="balance_13" refType="h" fact="0.85"/>
        <dgm:constr type="ctrX" for="ch" forName="balance_13" refType="w" fact="0.5"/>
        <dgm:constr type="w" for="ch" forName="balance_14" refType="w"/>
        <dgm:constr type="h" for="ch" forName="balance_14" refType="h" fact="0.157"/>
        <dgm:constr type="b" for="ch" forName="balance_14" refType="h" fact="0.85"/>
        <dgm:constr type="ctrX" for="ch" forName="balance_14" refType="w" fact="0.5"/>
        <dgm:constr type="w" for="ch" forName="balance_20" refType="w"/>
        <dgm:constr type="h" for="ch" forName="balance_20" refType="h" fact="0.157"/>
        <dgm:constr type="b" for="ch" forName="balance_20" refType="h" fact="0.85"/>
        <dgm:constr type="ctrX" for="ch" forName="balance_20" refType="w" fact="0.5"/>
        <dgm:constr type="w" for="ch" forName="balance_21" refType="w"/>
        <dgm:constr type="h" for="ch" forName="balance_21" refType="h" fact="0.157"/>
        <dgm:constr type="b" for="ch" forName="balance_21" refType="h" fact="0.85"/>
        <dgm:constr type="ctrX" for="ch" forName="balance_21" refType="w" fact="0.5"/>
        <dgm:constr type="w" for="ch" forName="balance_22" refType="w" fact="0.9"/>
        <dgm:constr type="h" for="ch" forName="balance_22" refType="h" fact="0.076"/>
        <dgm:constr type="b" for="ch" forName="balance_22" refType="h" fact="0.81"/>
        <dgm:constr type="ctrX" for="ch" forName="balance_22" refType="w" fact="0.5"/>
        <dgm:constr type="w" for="ch" forName="balance_23" refType="w"/>
        <dgm:constr type="h" for="ch" forName="balance_23" refType="h" fact="0.157"/>
        <dgm:constr type="b" for="ch" forName="balance_23" refType="h" fact="0.85"/>
        <dgm:constr type="ctrX" for="ch" forName="balance_23" refType="w" fact="0.5"/>
        <dgm:constr type="w" for="ch" forName="balance_24" refType="w"/>
        <dgm:constr type="h" for="ch" forName="balance_24" refType="h" fact="0.157"/>
        <dgm:constr type="b" for="ch" forName="balance_24" refType="h" fact="0.85"/>
        <dgm:constr type="ctrX" for="ch" forName="balance_24" refType="w" fact="0.5"/>
        <dgm:constr type="w" for="ch" forName="balance_30" refType="w"/>
        <dgm:constr type="h" for="ch" forName="balance_30" refType="h" fact="0.157"/>
        <dgm:constr type="b" for="ch" forName="balance_30" refType="h" fact="0.85"/>
        <dgm:constr type="ctrX" for="ch" forName="balance_30" refType="w" fact="0.5"/>
        <dgm:constr type="w" for="ch" forName="balance_31" refType="w"/>
        <dgm:constr type="h" for="ch" forName="balance_31" refType="h" fact="0.157"/>
        <dgm:constr type="b" for="ch" forName="balance_31" refType="h" fact="0.85"/>
        <dgm:constr type="ctrX" for="ch" forName="balance_31" refType="w" fact="0.5"/>
        <dgm:constr type="w" for="ch" forName="balance_32" refType="w"/>
        <dgm:constr type="h" for="ch" forName="balance_32" refType="h" fact="0.157"/>
        <dgm:constr type="b" for="ch" forName="balance_32" refType="h" fact="0.85"/>
        <dgm:constr type="ctrX" for="ch" forName="balance_32" refType="w" fact="0.5"/>
        <dgm:constr type="w" for="ch" forName="balance_33" refType="w" fact="0.9"/>
        <dgm:constr type="h" for="ch" forName="balance_33" refType="h" fact="0.076"/>
        <dgm:constr type="b" for="ch" forName="balance_33" refType="h" fact="0.81"/>
        <dgm:constr type="ctrX" for="ch" forName="balance_33" refType="w" fact="0.5"/>
        <dgm:constr type="w" for="ch" forName="balance_34" refType="w"/>
        <dgm:constr type="h" for="ch" forName="balance_34" refType="h" fact="0.157"/>
        <dgm:constr type="b" for="ch" forName="balance_34" refType="h" fact="0.85"/>
        <dgm:constr type="ctrX" for="ch" forName="balance_34" refType="w" fact="0.5"/>
        <dgm:constr type="w" for="ch" forName="balance_40" refType="w"/>
        <dgm:constr type="h" for="ch" forName="balance_40" refType="h" fact="0.157"/>
        <dgm:constr type="b" for="ch" forName="balance_40" refType="h" fact="0.85"/>
        <dgm:constr type="ctrX" for="ch" forName="balance_40" refType="w" fact="0.5"/>
        <dgm:constr type="w" for="ch" forName="balance_41" refType="w"/>
        <dgm:constr type="h" for="ch" forName="balance_41" refType="h" fact="0.157"/>
        <dgm:constr type="b" for="ch" forName="balance_41" refType="h" fact="0.85"/>
        <dgm:constr type="ctrX" for="ch" forName="balance_41" refType="w" fact="0.5"/>
        <dgm:constr type="w" for="ch" forName="balance_42" refType="w"/>
        <dgm:constr type="h" for="ch" forName="balance_42" refType="h" fact="0.157"/>
        <dgm:constr type="b" for="ch" forName="balance_42" refType="h" fact="0.85"/>
        <dgm:constr type="ctrX" for="ch" forName="balance_42" refType="w" fact="0.5"/>
        <dgm:constr type="w" for="ch" forName="balance_43" refType="w"/>
        <dgm:constr type="h" for="ch" forName="balance_43" refType="h" fact="0.157"/>
        <dgm:constr type="b" for="ch" forName="balance_43" refType="h" fact="0.85"/>
        <dgm:constr type="ctrX" for="ch" forName="balance_43" refType="w" fact="0.5"/>
        <dgm:constr type="w" for="ch" forName="balance_44" refType="w" fact="0.9"/>
        <dgm:constr type="h" for="ch" forName="balance_44" refType="h" fact="0.076"/>
        <dgm:constr type="b" for="ch" forName="balance_44" refType="h" fact="0.81"/>
        <dgm:constr type="ctrX" for="ch" forName="balance_44" refType="w" fact="0.5"/>
        <dgm:constr type="w" for="ch" forName="right_01_1" refType="w" fact="0.4"/>
        <dgm:constr type="h" for="ch" forName="right_01_1" refType="h" fact="0.7"/>
        <dgm:constr type="b" for="ch" forName="right_01_1" refType="h" fact="0.76"/>
        <dgm:constr type="ctrX" for="ch" forName="right_01_1" refType="w" fact="0.78"/>
        <dgm:constr type="w" for="ch" forName="left_10_1" refType="w" fact="0.4"/>
        <dgm:constr type="h" for="ch" forName="left_10_1" refType="h" fact="0.7"/>
        <dgm:constr type="b" for="ch" forName="left_10_1" refType="h" fact="0.76"/>
        <dgm:constr type="ctrX" for="ch" forName="left_10_1" refType="w" fact="0.22"/>
        <dgm:constr type="w" for="ch" forName="right_11_1" refType="w" fact="0.36"/>
        <dgm:constr type="h" for="ch" forName="right_11_1" refType="h" fact="0.67"/>
        <dgm:constr type="b" for="ch" forName="right_11_1" refType="h" fact="0.725"/>
        <dgm:constr type="ctrX" for="ch" forName="right_11_1" refType="w" fact="0.76"/>
        <dgm:constr type="w" for="ch" forName="left_11_1" refType="w" fact="0.36"/>
        <dgm:constr type="h" for="ch" forName="left_11_1" refType="h" fact="0.67"/>
        <dgm:constr type="b" for="ch" forName="left_11_1" refType="h" fact="0.725"/>
        <dgm:constr type="ctrX" for="ch" forName="left_11_1" refType="w" fact="0.24"/>
        <dgm:constr type="w" for="ch" forName="right_02_1" refType="w" fact="0.388"/>
        <dgm:constr type="h" for="ch" forName="right_02_1" refType="h" fact="0.36"/>
        <dgm:constr type="b" for="ch" forName="right_02_1" refType="h" fact="0.76"/>
        <dgm:constr type="ctrX" for="ch" forName="right_02_1" refType="w" fact="0.77"/>
        <dgm:constr type="w" for="ch" forName="right_02_2" refType="w" fact="0.388"/>
        <dgm:constr type="h" for="ch" forName="right_02_2" refType="h" fact="0.36"/>
        <dgm:constr type="b" for="ch" forName="right_02_2" refType="h" fact="0.42"/>
        <dgm:constr type="ctrX" for="ch" forName="right_02_2" refType="w" fact="0.79"/>
        <dgm:constr type="w" for="ch" forName="left_20_1" refType="w" fact="0.388"/>
        <dgm:constr type="h" for="ch" forName="left_20_1" refType="h" fact="0.36"/>
        <dgm:constr type="b" for="ch" forName="left_20_1" refType="h" fact="0.76"/>
        <dgm:constr type="ctrX" for="ch" forName="left_20_1" refType="w" fact="0.23"/>
        <dgm:constr type="w" for="ch" forName="left_20_2" refType="w" fact="0.388"/>
        <dgm:constr type="h" for="ch" forName="left_20_2" refType="h" fact="0.36"/>
        <dgm:constr type="b" for="ch" forName="left_20_2" refType="h" fact="0.42"/>
        <dgm:constr type="ctrX" for="ch" forName="left_20_2" refType="w" fact="0.21"/>
        <dgm:constr type="w" for="ch" forName="right_12_1" refType="w" fact="0.388"/>
        <dgm:constr type="h" for="ch" forName="right_12_1" refType="h" fact="0.36"/>
        <dgm:constr type="b" for="ch" forName="right_12_1" refType="h" fact="0.76"/>
        <dgm:constr type="ctrX" for="ch" forName="right_12_1" refType="w" fact="0.77"/>
        <dgm:constr type="w" for="ch" forName="right_12_2" refType="w" fact="0.388"/>
        <dgm:constr type="h" for="ch" forName="right_12_2" refType="h" fact="0.36"/>
        <dgm:constr type="b" for="ch" forName="right_12_2" refType="h" fact="0.42"/>
        <dgm:constr type="ctrX" for="ch" forName="right_12_2" refType="w" fact="0.79"/>
        <dgm:constr type="w" for="ch" forName="left_12_1" refType="w" fact="0.388"/>
        <dgm:constr type="h" for="ch" forName="left_12_1" refType="h" fact="0.36"/>
        <dgm:constr type="b" for="ch" forName="left_12_1" refType="h" fact="0.715"/>
        <dgm:constr type="ctrX" for="ch" forName="left_12_1" refType="w" fact="0.255"/>
        <dgm:constr type="w" for="ch" forName="right_22_1" refType="w" fact="0.36"/>
        <dgm:constr type="h" for="ch" forName="right_22_1" refType="h" fact="0.32"/>
        <dgm:constr type="b" for="ch" forName="right_22_1" refType="h" fact="0.725"/>
        <dgm:constr type="ctrX" for="ch" forName="right_22_1" refType="w" fact="0.76"/>
        <dgm:constr type="w" for="ch" forName="right_22_2" refType="w" fact="0.36"/>
        <dgm:constr type="h" for="ch" forName="right_22_2" refType="h" fact="0.32"/>
        <dgm:constr type="b" for="ch" forName="right_22_2" refType="h" fact="0.39"/>
        <dgm:constr type="ctrX" for="ch" forName="right_22_2" refType="w" fact="0.76"/>
        <dgm:constr type="w" for="ch" forName="left_22_1" refType="w" fact="0.36"/>
        <dgm:constr type="h" for="ch" forName="left_22_1" refType="h" fact="0.32"/>
        <dgm:constr type="b" for="ch" forName="left_22_1" refType="h" fact="0.725"/>
        <dgm:constr type="ctrX" for="ch" forName="left_22_1" refType="w" fact="0.24"/>
        <dgm:constr type="w" for="ch" forName="left_22_2" refType="w" fact="0.36"/>
        <dgm:constr type="h" for="ch" forName="left_22_2" refType="h" fact="0.32"/>
        <dgm:constr type="b" for="ch" forName="left_22_2" refType="h" fact="0.39"/>
        <dgm:constr type="ctrX" for="ch" forName="left_22_2" refType="w" fact="0.24"/>
        <dgm:constr type="w" for="ch" forName="left_21_1" refType="w" fact="0.388"/>
        <dgm:constr type="h" for="ch" forName="left_21_1" refType="h" fact="0.36"/>
        <dgm:constr type="b" for="ch" forName="left_21_1" refType="h" fact="0.76"/>
        <dgm:constr type="ctrX" for="ch" forName="left_21_1" refType="w" fact="0.23"/>
        <dgm:constr type="w" for="ch" forName="left_21_2" refType="w" fact="0.388"/>
        <dgm:constr type="h" for="ch" forName="left_21_2" refType="h" fact="0.36"/>
        <dgm:constr type="b" for="ch" forName="left_21_2" refType="h" fact="0.42"/>
        <dgm:constr type="ctrX" for="ch" forName="left_21_2" refType="w" fact="0.21"/>
        <dgm:constr type="w" for="ch" forName="right_21_1" refType="w" fact="0.388"/>
        <dgm:constr type="h" for="ch" forName="right_21_1" refType="h" fact="0.36"/>
        <dgm:constr type="b" for="ch" forName="right_21_1" refType="h" fact="0.715"/>
        <dgm:constr type="ctrX" for="ch" forName="right_21_1" refType="w" fact="0.745"/>
        <dgm:constr type="w" for="ch" forName="right_03_1" refType="w" fact="0.37"/>
        <dgm:constr type="h" for="ch" forName="right_03_1" refType="h" fact="0.24"/>
        <dgm:constr type="b" for="ch" forName="right_03_1" refType="h" fact="0.76"/>
        <dgm:constr type="ctrX" for="ch" forName="right_03_1" refType="w" fact="0.77"/>
        <dgm:constr type="w" for="ch" forName="right_03_2" refType="w" fact="0.37"/>
        <dgm:constr type="h" for="ch" forName="right_03_2" refType="h" fact="0.24"/>
        <dgm:constr type="b" for="ch" forName="right_03_2" refType="h" fact="0.535"/>
        <dgm:constr type="ctrX" for="ch" forName="right_03_2" refType="w" fact="0.783"/>
        <dgm:constr type="w" for="ch" forName="right_03_3" refType="w" fact="0.37"/>
        <dgm:constr type="h" for="ch" forName="right_03_3" refType="h" fact="0.24"/>
        <dgm:constr type="b" for="ch" forName="right_03_3" refType="h" fact="0.315"/>
        <dgm:constr type="ctrX" for="ch" forName="right_03_3" refType="w" fact="0.796"/>
        <dgm:constr type="w" for="ch" forName="left_30_1" refType="w" fact="0.37"/>
        <dgm:constr type="h" for="ch" forName="left_30_1" refType="h" fact="0.24"/>
        <dgm:constr type="b" for="ch" forName="left_30_1" refType="h" fact="0.76"/>
        <dgm:constr type="ctrX" for="ch" forName="left_30_1" refType="w" fact="0.23"/>
        <dgm:constr type="w" for="ch" forName="left_30_2" refType="w" fact="0.37"/>
        <dgm:constr type="h" for="ch" forName="left_30_2" refType="h" fact="0.24"/>
        <dgm:constr type="b" for="ch" forName="left_30_2" refType="h" fact="0.535"/>
        <dgm:constr type="ctrX" for="ch" forName="left_30_2" refType="w" fact="0.217"/>
        <dgm:constr type="w" for="ch" forName="left_30_3" refType="w" fact="0.37"/>
        <dgm:constr type="h" for="ch" forName="left_30_3" refType="h" fact="0.24"/>
        <dgm:constr type="b" for="ch" forName="left_30_3" refType="h" fact="0.315"/>
        <dgm:constr type="ctrX" for="ch" forName="left_30_3" refType="w" fact="0.204"/>
        <dgm:constr type="w" for="ch" forName="right_13_1" refType="w" fact="0.37"/>
        <dgm:constr type="h" for="ch" forName="right_13_1" refType="h" fact="0.24"/>
        <dgm:constr type="b" for="ch" forName="right_13_1" refType="h" fact="0.76"/>
        <dgm:constr type="ctrX" for="ch" forName="right_13_1" refType="w" fact="0.77"/>
        <dgm:constr type="w" for="ch" forName="right_13_2" refType="w" fact="0.37"/>
        <dgm:constr type="h" for="ch" forName="right_13_2" refType="h" fact="0.24"/>
        <dgm:constr type="b" for="ch" forName="right_13_2" refType="h" fact="0.535"/>
        <dgm:constr type="ctrX" for="ch" forName="right_13_2" refType="w" fact="0.783"/>
        <dgm:constr type="w" for="ch" forName="right_13_3" refType="w" fact="0.37"/>
        <dgm:constr type="h" for="ch" forName="right_13_3" refType="h" fact="0.24"/>
        <dgm:constr type="b" for="ch" forName="right_13_3" refType="h" fact="0.315"/>
        <dgm:constr type="ctrX" for="ch" forName="right_13_3" refType="w" fact="0.796"/>
        <dgm:constr type="w" for="ch" forName="left_13_1" refType="w" fact="0.37"/>
        <dgm:constr type="h" for="ch" forName="left_13_1" refType="h" fact="0.24"/>
        <dgm:constr type="b" for="ch" forName="left_13_1" refType="h" fact="0.715"/>
        <dgm:constr type="ctrX" for="ch" forName="left_13_1" refType="w" fact="0.255"/>
        <dgm:constr type="w" for="ch" forName="left_31_1" refType="w" fact="0.37"/>
        <dgm:constr type="h" for="ch" forName="left_31_1" refType="h" fact="0.24"/>
        <dgm:constr type="b" for="ch" forName="left_31_1" refType="h" fact="0.76"/>
        <dgm:constr type="ctrX" for="ch" forName="left_31_1" refType="w" fact="0.23"/>
        <dgm:constr type="w" for="ch" forName="left_31_2" refType="w" fact="0.37"/>
        <dgm:constr type="h" for="ch" forName="left_31_2" refType="h" fact="0.24"/>
        <dgm:constr type="b" for="ch" forName="left_31_2" refType="h" fact="0.535"/>
        <dgm:constr type="ctrX" for="ch" forName="left_31_2" refType="w" fact="0.217"/>
        <dgm:constr type="w" for="ch" forName="left_31_3" refType="w" fact="0.37"/>
        <dgm:constr type="h" for="ch" forName="left_31_3" refType="h" fact="0.24"/>
        <dgm:constr type="b" for="ch" forName="left_31_3" refType="h" fact="0.315"/>
        <dgm:constr type="ctrX" for="ch" forName="left_31_3" refType="w" fact="0.204"/>
        <dgm:constr type="w" for="ch" forName="right_31_1" refType="w" fact="0.37"/>
        <dgm:constr type="h" for="ch" forName="right_31_1" refType="h" fact="0.24"/>
        <dgm:constr type="b" for="ch" forName="right_31_1" refType="h" fact="0.715"/>
        <dgm:constr type="ctrX" for="ch" forName="right_31_1" refType="w" fact="0.745"/>
        <dgm:constr type="w" for="ch" forName="right_23_1" refType="w" fact="0.37"/>
        <dgm:constr type="h" for="ch" forName="right_23_1" refType="h" fact="0.24"/>
        <dgm:constr type="b" for="ch" forName="right_23_1" refType="h" fact="0.76"/>
        <dgm:constr type="ctrX" for="ch" forName="right_23_1" refType="w" fact="0.77"/>
        <dgm:constr type="w" for="ch" forName="right_23_2" refType="w" fact="0.37"/>
        <dgm:constr type="h" for="ch" forName="right_23_2" refType="h" fact="0.24"/>
        <dgm:constr type="b" for="ch" forName="right_23_2" refType="h" fact="0.535"/>
        <dgm:constr type="ctrX" for="ch" forName="right_23_2" refType="w" fact="0.783"/>
        <dgm:constr type="w" for="ch" forName="right_23_3" refType="w" fact="0.37"/>
        <dgm:constr type="h" for="ch" forName="right_23_3" refType="h" fact="0.24"/>
        <dgm:constr type="b" for="ch" forName="right_23_3" refType="h" fact="0.315"/>
        <dgm:constr type="ctrX" for="ch" forName="right_23_3" refType="w" fact="0.796"/>
        <dgm:constr type="w" for="ch" forName="left_23_1" refType="w" fact="0.37"/>
        <dgm:constr type="h" for="ch" forName="left_23_1" refType="h" fact="0.24"/>
        <dgm:constr type="b" for="ch" forName="left_23_1" refType="h" fact="0.715"/>
        <dgm:constr type="ctrX" for="ch" forName="left_23_1" refType="w" fact="0.255"/>
        <dgm:constr type="w" for="ch" forName="left_23_2" refType="w" fact="0.37"/>
        <dgm:constr type="h" for="ch" forName="left_23_2" refType="h" fact="0.24"/>
        <dgm:constr type="b" for="ch" forName="left_23_2" refType="h" fact="0.49"/>
        <dgm:constr type="ctrX" for="ch" forName="left_23_2" refType="w" fact="0.268"/>
        <dgm:constr type="w" for="ch" forName="left_32_1" refType="w" fact="0.37"/>
        <dgm:constr type="h" for="ch" forName="left_32_1" refType="h" fact="0.24"/>
        <dgm:constr type="b" for="ch" forName="left_32_1" refType="h" fact="0.76"/>
        <dgm:constr type="ctrX" for="ch" forName="left_32_1" refType="w" fact="0.23"/>
        <dgm:constr type="w" for="ch" forName="left_32_2" refType="w" fact="0.37"/>
        <dgm:constr type="h" for="ch" forName="left_32_2" refType="h" fact="0.24"/>
        <dgm:constr type="b" for="ch" forName="left_32_2" refType="h" fact="0.535"/>
        <dgm:constr type="ctrX" for="ch" forName="left_32_2" refType="w" fact="0.217"/>
        <dgm:constr type="w" for="ch" forName="left_32_3" refType="w" fact="0.37"/>
        <dgm:constr type="h" for="ch" forName="left_32_3" refType="h" fact="0.24"/>
        <dgm:constr type="b" for="ch" forName="left_32_3" refType="h" fact="0.315"/>
        <dgm:constr type="ctrX" for="ch" forName="left_32_3" refType="w" fact="0.204"/>
        <dgm:constr type="w" for="ch" forName="right_32_1" refType="w" fact="0.37"/>
        <dgm:constr type="h" for="ch" forName="right_32_1" refType="h" fact="0.24"/>
        <dgm:constr type="b" for="ch" forName="right_32_1" refType="h" fact="0.715"/>
        <dgm:constr type="ctrX" for="ch" forName="right_32_1" refType="w" fact="0.745"/>
        <dgm:constr type="w" for="ch" forName="right_32_2" refType="w" fact="0.37"/>
        <dgm:constr type="h" for="ch" forName="right_32_2" refType="h" fact="0.24"/>
        <dgm:constr type="b" for="ch" forName="right_32_2" refType="h" fact="0.49"/>
        <dgm:constr type="ctrX" for="ch" forName="right_32_2" refType="w" fact="0.732"/>
        <dgm:constr type="w" for="ch" forName="right_33_1" refType="w" fact="0.36"/>
        <dgm:constr type="h" for="ch" forName="right_33_1" refType="h" fact="0.21"/>
        <dgm:constr type="b" for="ch" forName="right_33_1" refType="h" fact="0.725"/>
        <dgm:constr type="ctrX" for="ch" forName="right_33_1" refType="w" fact="0.76"/>
        <dgm:constr type="w" for="ch" forName="right_33_2" refType="w" fact="0.36"/>
        <dgm:constr type="h" for="ch" forName="right_33_2" refType="h" fact="0.21"/>
        <dgm:constr type="b" for="ch" forName="right_33_2" refType="h" fact="0.5"/>
        <dgm:constr type="ctrX" for="ch" forName="right_33_2" refType="w" fact="0.76"/>
        <dgm:constr type="w" for="ch" forName="right_33_3" refType="w" fact="0.36"/>
        <dgm:constr type="h" for="ch" forName="right_33_3" refType="h" fact="0.21"/>
        <dgm:constr type="b" for="ch" forName="right_33_3" refType="h" fact="0.275"/>
        <dgm:constr type="ctrX" for="ch" forName="right_33_3" refType="w" fact="0.76"/>
        <dgm:constr type="w" for="ch" forName="left_33_1" refType="w" fact="0.36"/>
        <dgm:constr type="h" for="ch" forName="left_33_1" refType="h" fact="0.21"/>
        <dgm:constr type="b" for="ch" forName="left_33_1" refType="h" fact="0.725"/>
        <dgm:constr type="ctrX" for="ch" forName="left_33_1" refType="w" fact="0.24"/>
        <dgm:constr type="w" for="ch" forName="left_33_2" refType="w" fact="0.36"/>
        <dgm:constr type="h" for="ch" forName="left_33_2" refType="h" fact="0.21"/>
        <dgm:constr type="b" for="ch" forName="left_33_2" refType="h" fact="0.5"/>
        <dgm:constr type="ctrX" for="ch" forName="left_33_2" refType="w" fact="0.24"/>
        <dgm:constr type="w" for="ch" forName="left_33_3" refType="w" fact="0.36"/>
        <dgm:constr type="h" for="ch" forName="left_33_3" refType="h" fact="0.21"/>
        <dgm:constr type="b" for="ch" forName="left_33_3" refType="h" fact="0.275"/>
        <dgm:constr type="ctrX" for="ch" forName="left_33_3" refType="w" fact="0.24"/>
        <dgm:constr type="w" for="ch" forName="right_04_1" refType="w" fact="0.365"/>
        <dgm:constr type="h" for="ch" forName="right_04_1" refType="h" fact="0.185"/>
        <dgm:constr type="b" for="ch" forName="right_04_1" refType="h" fact="0.76"/>
        <dgm:constr type="ctrX" for="ch" forName="right_04_1" refType="w" fact="0.77"/>
        <dgm:constr type="w" for="ch" forName="right_04_2" refType="w" fact="0.365"/>
        <dgm:constr type="h" for="ch" forName="right_04_2" refType="h" fact="0.185"/>
        <dgm:constr type="b" for="ch" forName="right_04_2" refType="h" fact="0.595"/>
        <dgm:constr type="ctrX" for="ch" forName="right_04_2" refType="w" fact="0.78"/>
        <dgm:constr type="w" for="ch" forName="right_04_3" refType="w" fact="0.365"/>
        <dgm:constr type="h" for="ch" forName="right_04_3" refType="h" fact="0.185"/>
        <dgm:constr type="b" for="ch" forName="right_04_3" refType="h" fact="0.43"/>
        <dgm:constr type="ctrX" for="ch" forName="right_04_3" refType="w" fact="0.79"/>
        <dgm:constr type="w" for="ch" forName="right_04_4" refType="w" fact="0.365"/>
        <dgm:constr type="h" for="ch" forName="right_04_4" refType="h" fact="0.185"/>
        <dgm:constr type="b" for="ch" forName="right_04_4" refType="h" fact="0.265"/>
        <dgm:constr type="ctrX" for="ch" forName="right_04_4" refType="w" fact="0.8"/>
        <dgm:constr type="w" for="ch" forName="left_40_1" refType="w" fact="0.365"/>
        <dgm:constr type="h" for="ch" forName="left_40_1" refType="h" fact="0.185"/>
        <dgm:constr type="b" for="ch" forName="left_40_1" refType="h" fact="0.76"/>
        <dgm:constr type="ctrX" for="ch" forName="left_40_1" refType="w" fact="0.23"/>
        <dgm:constr type="w" for="ch" forName="left_40_2" refType="w" fact="0.365"/>
        <dgm:constr type="h" for="ch" forName="left_40_2" refType="h" fact="0.185"/>
        <dgm:constr type="b" for="ch" forName="left_40_2" refType="h" fact="0.595"/>
        <dgm:constr type="ctrX" for="ch" forName="left_40_2" refType="w" fact="0.22"/>
        <dgm:constr type="w" for="ch" forName="left_40_3" refType="w" fact="0.365"/>
        <dgm:constr type="h" for="ch" forName="left_40_3" refType="h" fact="0.185"/>
        <dgm:constr type="b" for="ch" forName="left_40_3" refType="h" fact="0.43"/>
        <dgm:constr type="ctrX" for="ch" forName="left_40_3" refType="w" fact="0.21"/>
        <dgm:constr type="w" for="ch" forName="left_40_4" refType="w" fact="0.365"/>
        <dgm:constr type="h" for="ch" forName="left_40_4" refType="h" fact="0.185"/>
        <dgm:constr type="b" for="ch" forName="left_40_4" refType="h" fact="0.265"/>
        <dgm:constr type="ctrX" for="ch" forName="left_40_4" refType="w" fact="0.2"/>
        <dgm:constr type="w" for="ch" forName="right_14_1" refType="w" fact="0.365"/>
        <dgm:constr type="h" for="ch" forName="right_14_1" refType="h" fact="0.185"/>
        <dgm:constr type="b" for="ch" forName="right_14_1" refType="h" fact="0.76"/>
        <dgm:constr type="ctrX" for="ch" forName="right_14_1" refType="w" fact="0.77"/>
        <dgm:constr type="w" for="ch" forName="right_14_2" refType="w" fact="0.365"/>
        <dgm:constr type="h" for="ch" forName="right_14_2" refType="h" fact="0.185"/>
        <dgm:constr type="b" for="ch" forName="right_14_2" refType="h" fact="0.595"/>
        <dgm:constr type="ctrX" for="ch" forName="right_14_2" refType="w" fact="0.78"/>
        <dgm:constr type="w" for="ch" forName="right_14_3" refType="w" fact="0.365"/>
        <dgm:constr type="h" for="ch" forName="right_14_3" refType="h" fact="0.185"/>
        <dgm:constr type="b" for="ch" forName="right_14_3" refType="h" fact="0.43"/>
        <dgm:constr type="ctrX" for="ch" forName="right_14_3" refType="w" fact="0.79"/>
        <dgm:constr type="w" for="ch" forName="right_14_4" refType="w" fact="0.365"/>
        <dgm:constr type="h" for="ch" forName="right_14_4" refType="h" fact="0.185"/>
        <dgm:constr type="b" for="ch" forName="right_14_4" refType="h" fact="0.265"/>
        <dgm:constr type="ctrX" for="ch" forName="right_14_4" refType="w" fact="0.8"/>
        <dgm:constr type="w" for="ch" forName="left_14_1" refType="w" fact="0.365"/>
        <dgm:constr type="h" for="ch" forName="left_14_1" refType="h" fact="0.185"/>
        <dgm:constr type="b" for="ch" forName="left_14_1" refType="h" fact="0.715"/>
        <dgm:constr type="ctrX" for="ch" forName="left_14_1" refType="w" fact="0.25"/>
        <dgm:constr type="w" for="ch" forName="left_41_1" refType="w" fact="0.365"/>
        <dgm:constr type="h" for="ch" forName="left_41_1" refType="h" fact="0.185"/>
        <dgm:constr type="b" for="ch" forName="left_41_1" refType="h" fact="0.76"/>
        <dgm:constr type="ctrX" for="ch" forName="left_41_1" refType="w" fact="0.23"/>
        <dgm:constr type="w" for="ch" forName="left_41_2" refType="w" fact="0.365"/>
        <dgm:constr type="h" for="ch" forName="left_41_2" refType="h" fact="0.185"/>
        <dgm:constr type="b" for="ch" forName="left_41_2" refType="h" fact="0.595"/>
        <dgm:constr type="ctrX" for="ch" forName="left_41_2" refType="w" fact="0.22"/>
        <dgm:constr type="w" for="ch" forName="left_41_3" refType="w" fact="0.365"/>
        <dgm:constr type="h" for="ch" forName="left_41_3" refType="h" fact="0.185"/>
        <dgm:constr type="b" for="ch" forName="left_41_3" refType="h" fact="0.43"/>
        <dgm:constr type="ctrX" for="ch" forName="left_41_3" refType="w" fact="0.21"/>
        <dgm:constr type="w" for="ch" forName="left_41_4" refType="w" fact="0.365"/>
        <dgm:constr type="h" for="ch" forName="left_41_4" refType="h" fact="0.185"/>
        <dgm:constr type="b" for="ch" forName="left_41_4" refType="h" fact="0.265"/>
        <dgm:constr type="ctrX" for="ch" forName="left_41_4" refType="w" fact="0.2"/>
        <dgm:constr type="w" for="ch" forName="right_41_1" refType="w" fact="0.365"/>
        <dgm:constr type="h" for="ch" forName="right_41_1" refType="h" fact="0.185"/>
        <dgm:constr type="b" for="ch" forName="right_41_1" refType="h" fact="0.715"/>
        <dgm:constr type="ctrX" for="ch" forName="right_41_1" refType="w" fact="0.75"/>
        <dgm:constr type="w" for="ch" forName="right_24_1" refType="w" fact="0.365"/>
        <dgm:constr type="h" for="ch" forName="right_24_1" refType="h" fact="0.185"/>
        <dgm:constr type="b" for="ch" forName="right_24_1" refType="h" fact="0.76"/>
        <dgm:constr type="ctrX" for="ch" forName="right_24_1" refType="w" fact="0.77"/>
        <dgm:constr type="w" for="ch" forName="right_24_2" refType="w" fact="0.365"/>
        <dgm:constr type="h" for="ch" forName="right_24_2" refType="h" fact="0.185"/>
        <dgm:constr type="b" for="ch" forName="right_24_2" refType="h" fact="0.595"/>
        <dgm:constr type="ctrX" for="ch" forName="right_24_2" refType="w" fact="0.78"/>
        <dgm:constr type="w" for="ch" forName="right_24_3" refType="w" fact="0.365"/>
        <dgm:constr type="h" for="ch" forName="right_24_3" refType="h" fact="0.185"/>
        <dgm:constr type="b" for="ch" forName="right_24_3" refType="h" fact="0.43"/>
        <dgm:constr type="ctrX" for="ch" forName="right_24_3" refType="w" fact="0.79"/>
        <dgm:constr type="w" for="ch" forName="right_24_4" refType="w" fact="0.365"/>
        <dgm:constr type="h" for="ch" forName="right_24_4" refType="h" fact="0.185"/>
        <dgm:constr type="b" for="ch" forName="right_24_4" refType="h" fact="0.265"/>
        <dgm:constr type="ctrX" for="ch" forName="right_24_4" refType="w" fact="0.8"/>
        <dgm:constr type="w" for="ch" forName="left_24_1" refType="w" fact="0.365"/>
        <dgm:constr type="h" for="ch" forName="left_24_1" refType="h" fact="0.185"/>
        <dgm:constr type="b" for="ch" forName="left_24_1" refType="h" fact="0.715"/>
        <dgm:constr type="ctrX" for="ch" forName="left_24_1" refType="w" fact="0.25"/>
        <dgm:constr type="w" for="ch" forName="left_24_2" refType="w" fact="0.365"/>
        <dgm:constr type="h" for="ch" forName="left_24_2" refType="h" fact="0.185"/>
        <dgm:constr type="b" for="ch" forName="left_24_2" refType="h" fact="0.55"/>
        <dgm:constr type="ctrX" for="ch" forName="left_24_2" refType="w" fact="0.26"/>
        <dgm:constr type="w" for="ch" forName="left_42_1" refType="w" fact="0.365"/>
        <dgm:constr type="h" for="ch" forName="left_42_1" refType="h" fact="0.185"/>
        <dgm:constr type="b" for="ch" forName="left_42_1" refType="h" fact="0.76"/>
        <dgm:constr type="ctrX" for="ch" forName="left_42_1" refType="w" fact="0.23"/>
        <dgm:constr type="w" for="ch" forName="left_42_2" refType="w" fact="0.365"/>
        <dgm:constr type="h" for="ch" forName="left_42_2" refType="h" fact="0.185"/>
        <dgm:constr type="b" for="ch" forName="left_42_2" refType="h" fact="0.595"/>
        <dgm:constr type="ctrX" for="ch" forName="left_42_2" refType="w" fact="0.22"/>
        <dgm:constr type="w" for="ch" forName="left_42_3" refType="w" fact="0.365"/>
        <dgm:constr type="h" for="ch" forName="left_42_3" refType="h" fact="0.185"/>
        <dgm:constr type="b" for="ch" forName="left_42_3" refType="h" fact="0.43"/>
        <dgm:constr type="ctrX" for="ch" forName="left_42_3" refType="w" fact="0.21"/>
        <dgm:constr type="w" for="ch" forName="left_42_4" refType="w" fact="0.365"/>
        <dgm:constr type="h" for="ch" forName="left_42_4" refType="h" fact="0.185"/>
        <dgm:constr type="b" for="ch" forName="left_42_4" refType="h" fact="0.265"/>
        <dgm:constr type="ctrX" for="ch" forName="left_42_4" refType="w" fact="0.2"/>
        <dgm:constr type="w" for="ch" forName="right_42_1" refType="w" fact="0.365"/>
        <dgm:constr type="h" for="ch" forName="right_42_1" refType="h" fact="0.185"/>
        <dgm:constr type="b" for="ch" forName="right_42_1" refType="h" fact="0.715"/>
        <dgm:constr type="ctrX" for="ch" forName="right_42_1" refType="w" fact="0.75"/>
        <dgm:constr type="w" for="ch" forName="right_42_2" refType="w" fact="0.365"/>
        <dgm:constr type="h" for="ch" forName="right_42_2" refType="h" fact="0.185"/>
        <dgm:constr type="b" for="ch" forName="right_42_2" refType="h" fact="0.55"/>
        <dgm:constr type="ctrX" for="ch" forName="right_42_2" refType="w" fact="0.74"/>
        <dgm:constr type="w" for="ch" forName="right_34_1" refType="w" fact="0.365"/>
        <dgm:constr type="h" for="ch" forName="right_34_1" refType="h" fact="0.185"/>
        <dgm:constr type="b" for="ch" forName="right_34_1" refType="h" fact="0.76"/>
        <dgm:constr type="ctrX" for="ch" forName="right_34_1" refType="w" fact="0.77"/>
        <dgm:constr type="w" for="ch" forName="right_34_2" refType="w" fact="0.365"/>
        <dgm:constr type="h" for="ch" forName="right_34_2" refType="h" fact="0.185"/>
        <dgm:constr type="b" for="ch" forName="right_34_2" refType="h" fact="0.595"/>
        <dgm:constr type="ctrX" for="ch" forName="right_34_2" refType="w" fact="0.78"/>
        <dgm:constr type="w" for="ch" forName="right_34_3" refType="w" fact="0.365"/>
        <dgm:constr type="h" for="ch" forName="right_34_3" refType="h" fact="0.185"/>
        <dgm:constr type="b" for="ch" forName="right_34_3" refType="h" fact="0.43"/>
        <dgm:constr type="ctrX" for="ch" forName="right_34_3" refType="w" fact="0.79"/>
        <dgm:constr type="w" for="ch" forName="right_34_4" refType="w" fact="0.365"/>
        <dgm:constr type="h" for="ch" forName="right_34_4" refType="h" fact="0.185"/>
        <dgm:constr type="b" for="ch" forName="right_34_4" refType="h" fact="0.265"/>
        <dgm:constr type="ctrX" for="ch" forName="right_34_4" refType="w" fact="0.8"/>
        <dgm:constr type="w" for="ch" forName="left_34_1" refType="w" fact="0.365"/>
        <dgm:constr type="h" for="ch" forName="left_34_1" refType="h" fact="0.185"/>
        <dgm:constr type="b" for="ch" forName="left_34_1" refType="h" fact="0.715"/>
        <dgm:constr type="ctrX" for="ch" forName="left_34_1" refType="w" fact="0.25"/>
        <dgm:constr type="w" for="ch" forName="left_34_2" refType="w" fact="0.365"/>
        <dgm:constr type="h" for="ch" forName="left_34_2" refType="h" fact="0.185"/>
        <dgm:constr type="b" for="ch" forName="left_34_2" refType="h" fact="0.55"/>
        <dgm:constr type="ctrX" for="ch" forName="left_34_2" refType="w" fact="0.26"/>
        <dgm:constr type="w" for="ch" forName="left_34_3" refType="w" fact="0.365"/>
        <dgm:constr type="h" for="ch" forName="left_34_3" refType="h" fact="0.185"/>
        <dgm:constr type="b" for="ch" forName="left_34_3" refType="h" fact="0.385"/>
        <dgm:constr type="ctrX" for="ch" forName="left_34_3" refType="w" fact="0.27"/>
        <dgm:constr type="w" for="ch" forName="left_43_1" refType="w" fact="0.365"/>
        <dgm:constr type="h" for="ch" forName="left_43_1" refType="h" fact="0.185"/>
        <dgm:constr type="b" for="ch" forName="left_43_1" refType="h" fact="0.76"/>
        <dgm:constr type="ctrX" for="ch" forName="left_43_1" refType="w" fact="0.23"/>
        <dgm:constr type="w" for="ch" forName="left_43_2" refType="w" fact="0.365"/>
        <dgm:constr type="h" for="ch" forName="left_43_2" refType="h" fact="0.185"/>
        <dgm:constr type="b" for="ch" forName="left_43_2" refType="h" fact="0.595"/>
        <dgm:constr type="ctrX" for="ch" forName="left_43_2" refType="w" fact="0.22"/>
        <dgm:constr type="w" for="ch" forName="left_43_3" refType="w" fact="0.365"/>
        <dgm:constr type="h" for="ch" forName="left_43_3" refType="h" fact="0.185"/>
        <dgm:constr type="b" for="ch" forName="left_43_3" refType="h" fact="0.43"/>
        <dgm:constr type="ctrX" for="ch" forName="left_43_3" refType="w" fact="0.21"/>
        <dgm:constr type="w" for="ch" forName="left_43_4" refType="w" fact="0.365"/>
        <dgm:constr type="h" for="ch" forName="left_43_4" refType="h" fact="0.185"/>
        <dgm:constr type="b" for="ch" forName="left_43_4" refType="h" fact="0.265"/>
        <dgm:constr type="ctrX" for="ch" forName="left_43_4" refType="w" fact="0.2"/>
        <dgm:constr type="w" for="ch" forName="right_43_1" refType="w" fact="0.365"/>
        <dgm:constr type="h" for="ch" forName="right_43_1" refType="h" fact="0.185"/>
        <dgm:constr type="b" for="ch" forName="right_43_1" refType="h" fact="0.715"/>
        <dgm:constr type="ctrX" for="ch" forName="right_43_1" refType="w" fact="0.75"/>
        <dgm:constr type="w" for="ch" forName="right_43_2" refType="w" fact="0.365"/>
        <dgm:constr type="h" for="ch" forName="right_43_2" refType="h" fact="0.185"/>
        <dgm:constr type="b" for="ch" forName="right_43_2" refType="h" fact="0.55"/>
        <dgm:constr type="ctrX" for="ch" forName="right_43_2" refType="w" fact="0.74"/>
        <dgm:constr type="w" for="ch" forName="right_43_3" refType="w" fact="0.365"/>
        <dgm:constr type="h" for="ch" forName="right_43_3" refType="h" fact="0.185"/>
        <dgm:constr type="b" for="ch" forName="right_43_3" refType="h" fact="0.385"/>
        <dgm:constr type="ctrX" for="ch" forName="right_43_3" refType="w" fact="0.73"/>
        <dgm:constr type="w" for="ch" forName="right_44_1" refType="w" fact="0.36"/>
        <dgm:constr type="h" for="ch" forName="right_44_1" refType="h" fact="0.154"/>
        <dgm:constr type="b" for="ch" forName="right_44_1" refType="h" fact="0.725"/>
        <dgm:constr type="ctrX" for="ch" forName="right_44_1" refType="w" fact="0.76"/>
        <dgm:constr type="w" for="ch" forName="right_44_2" refType="w" fact="0.36"/>
        <dgm:constr type="h" for="ch" forName="right_44_2" refType="h" fact="0.154"/>
        <dgm:constr type="b" for="ch" forName="right_44_2" refType="h" fact="0.559"/>
        <dgm:constr type="ctrX" for="ch" forName="right_44_2" refType="w" fact="0.76"/>
        <dgm:constr type="w" for="ch" forName="right_44_3" refType="w" fact="0.36"/>
        <dgm:constr type="h" for="ch" forName="right_44_3" refType="h" fact="0.154"/>
        <dgm:constr type="b" for="ch" forName="right_44_3" refType="h" fact="0.393"/>
        <dgm:constr type="ctrX" for="ch" forName="right_44_3" refType="w" fact="0.76"/>
        <dgm:constr type="w" for="ch" forName="right_44_4" refType="w" fact="0.36"/>
        <dgm:constr type="h" for="ch" forName="right_44_4" refType="h" fact="0.154"/>
        <dgm:constr type="b" for="ch" forName="right_44_4" refType="h" fact="0.224"/>
        <dgm:constr type="ctrX" for="ch" forName="right_44_4" refType="w" fact="0.76"/>
        <dgm:constr type="w" for="ch" forName="left_44_1" refType="w" fact="0.36"/>
        <dgm:constr type="h" for="ch" forName="left_44_1" refType="h" fact="0.154"/>
        <dgm:constr type="b" for="ch" forName="left_44_1" refType="h" fact="0.725"/>
        <dgm:constr type="ctrX" for="ch" forName="left_44_1" refType="w" fact="0.24"/>
        <dgm:constr type="w" for="ch" forName="left_44_2" refType="w" fact="0.36"/>
        <dgm:constr type="h" for="ch" forName="left_44_2" refType="h" fact="0.154"/>
        <dgm:constr type="b" for="ch" forName="left_44_2" refType="h" fact="0.559"/>
        <dgm:constr type="ctrX" for="ch" forName="left_44_2" refType="w" fact="0.24"/>
        <dgm:constr type="w" for="ch" forName="left_44_3" refType="w" fact="0.36"/>
        <dgm:constr type="h" for="ch" forName="left_44_3" refType="h" fact="0.154"/>
        <dgm:constr type="b" for="ch" forName="left_44_3" refType="h" fact="0.393"/>
        <dgm:constr type="ctrX" for="ch" forName="left_44_3" refType="w" fact="0.24"/>
        <dgm:constr type="w" for="ch" forName="left_44_4" refType="w" fact="0.36"/>
        <dgm:constr type="h" for="ch" forName="left_44_4" refType="h" fact="0.154"/>
        <dgm:constr type="b" for="ch" forName="left_44_4" refType="h" fact="0.224"/>
        <dgm:constr type="ctrX" for="ch" forName="left_44_4" refType="w" fact="0.24"/>
      </dgm:constrLst>
      <dgm:ruleLst/>
      <dgm:layoutNode name="dummyMaxCanvas_ChildArea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fulcrum" styleLbl="alignAccFollowNode1">
        <dgm:alg type="sp"/>
        <dgm:shape xmlns:r="http://schemas.openxmlformats.org/officeDocument/2006/relationships" type="triangle" r:blip="">
          <dgm:adjLst/>
        </dgm:shape>
        <dgm:presOf/>
        <dgm:constrLst/>
        <dgm:ruleLst/>
      </dgm:layoutNode>
      <dgm:choose name="Name0">
        <dgm:if name="Name1" axis="ch ch" ptType="node node" st="1 1" cnt="1 0" func="cnt" op="equ" val="0">
          <dgm:choose name="Name2">
            <dgm:if name="Name3" axis="ch ch" ptType="node node" st="2 1" cnt="1 0" func="cnt" op="equ" val="0">
              <dgm:layoutNode name="balance_00" styleLbl="alignAccFollowNode1">
                <dgm:varLst>
                  <dgm:bulletEnabled val="1"/>
                </dgm:varLst>
                <dgm:alg type="sp"/>
                <dgm:shape xmlns:r="http://schemas.openxmlformats.org/officeDocument/2006/relationships" type="rect" r:blip="">
                  <dgm:adjLst/>
                </dgm:shape>
                <dgm:presOf/>
                <dgm:constrLst/>
                <dgm:ruleLst/>
              </dgm:layoutNode>
            </dgm:if>
            <dgm:else name="Name4">
              <dgm:choose name="Name5">
                <dgm:if name="Name6" axis="ch ch" ptType="node node" st="2 1" cnt="1 0" func="cnt" op="equ" val="1">
                  <dgm:layoutNode name="balance_01" styleLbl="alignAccFollowNode1">
                    <dgm:varLst>
                      <dgm:bulletEnabled val="1"/>
                    </dgm:varLst>
                    <dgm:alg type="sp"/>
                    <dgm:shape xmlns:r="http://schemas.openxmlformats.org/officeDocument/2006/relationships" rot="4" type="rect" r:blip="">
                      <dgm:adjLst/>
                    </dgm:shape>
                    <dgm:presOf/>
                    <dgm:constrLst/>
                    <dgm:ruleLst/>
                  </dgm:layoutNode>
                  <dgm:layoutNode name="right_01_1" styleLbl="node1">
                    <dgm:varLst>
                      <dgm:bulletEnabled val="1"/>
                    </dgm:varLst>
                    <dgm:alg type="tx"/>
                    <dgm:shape xmlns:r="http://schemas.openxmlformats.org/officeDocument/2006/relationships" rot="4" type="roundRect" r:blip="">
                      <dgm:adjLst/>
                    </dgm:shape>
                    <dgm:presOf axis="ch ch desOrSelf" ptType="node node node" st="2 1 1" cnt="1 1 0"/>
                    <dgm:constrLst>
                      <dgm:constr type="lMarg" refType="primFontSz" fact="0.3"/>
                      <dgm:constr type="rMarg" refType="primFontSz" fact="0.3"/>
                      <dgm:constr type="tMarg" refType="primFontSz" fact="0.3"/>
                      <dgm:constr type="bMarg" refType="primFontSz" fact="0.3"/>
                    </dgm:constrLst>
                    <dgm:ruleLst>
                      <dgm:rule type="primFontSz" val="5" fact="NaN" max="NaN"/>
                    </dgm:ruleLst>
                  </dgm:layoutNode>
                </dgm:if>
                <dgm:else name="Name7">
                  <dgm:choose name="Name8">
                    <dgm:if name="Name9" axis="ch ch" ptType="node node" st="2 1" cnt="1 0" func="cnt" op="equ" val="2">
                      <dgm:layoutNode name="balance_02" styleLbl="alignAccFollowNode1">
                        <dgm:varLst>
                          <dgm:bulletEnabled val="1"/>
                        </dgm:varLst>
                        <dgm:alg type="sp"/>
                        <dgm:shape xmlns:r="http://schemas.openxmlformats.org/officeDocument/2006/relationships" rot="4" type="rect" r:blip="">
                          <dgm:adjLst/>
                        </dgm:shape>
                        <dgm:presOf/>
                        <dgm:constrLst/>
                        <dgm:ruleLst/>
                      </dgm:layoutNode>
                      <dgm:layoutNode name="right_02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4" type="roundRect" r:blip="">
                          <dgm:adjLst/>
                        </dgm:shape>
                        <dgm:presOf axis="ch ch desOrSelf" ptType="node node node" st="2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right_02_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4" type="roundRect" r:blip="">
                          <dgm:adjLst/>
                        </dgm:shape>
                        <dgm:presOf axis="ch ch desOrSelf" ptType="node node node" st="2 2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</dgm:if>
                    <dgm:else name="Name10">
                      <dgm:choose name="Name11">
                        <dgm:if name="Name12" axis="ch ch" ptType="node node" st="2 1" cnt="1 0" func="cnt" op="equ" val="3">
                          <dgm:layoutNode name="balance_03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right_03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03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03_3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3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13">
                          <dgm:choose name="Name14">
                            <dgm:if name="Name15" axis="ch ch" ptType="node node" st="2 1" cnt="1 0" func="cnt" op="gte" val="4">
                              <dgm:layoutNode name="balance_04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right_04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04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04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04_4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4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16"/>
                          </dgm:choose>
                        </dgm:else>
                      </dgm:choose>
                    </dgm:else>
                  </dgm:choose>
                </dgm:else>
              </dgm:choose>
            </dgm:else>
          </dgm:choose>
        </dgm:if>
        <dgm:else name="Name17">
          <dgm:choose name="Name18">
            <dgm:if name="Name19" axis="ch ch" ptType="node node" st="1 1" cnt="1 0" func="cnt" op="equ" val="1">
              <dgm:choose name="Name20">
                <dgm:if name="Name21" axis="ch ch" ptType="node node" st="2 1" cnt="1 0" func="cnt" op="equ" val="0">
                  <dgm:layoutNode name="balance_10" styleLbl="alignAccFollowNode1">
                    <dgm:varLst>
                      <dgm:bulletEnabled val="1"/>
                    </dgm:varLst>
                    <dgm:alg type="sp"/>
                    <dgm:shape xmlns:r="http://schemas.openxmlformats.org/officeDocument/2006/relationships" rot="-4" type="rect" r:blip="">
                      <dgm:adjLst/>
                    </dgm:shape>
                    <dgm:presOf/>
                    <dgm:constrLst/>
                    <dgm:ruleLst/>
                  </dgm:layoutNode>
                  <dgm:layoutNode name="left_10_1" styleLbl="node1">
                    <dgm:varLst>
                      <dgm:bulletEnabled val="1"/>
                    </dgm:varLst>
                    <dgm:alg type="tx"/>
                    <dgm:shape xmlns:r="http://schemas.openxmlformats.org/officeDocument/2006/relationships" rot="-4" type="roundRect" r:blip="">
                      <dgm:adjLst/>
                    </dgm:shape>
                    <dgm:presOf axis="ch ch desOrSelf" ptType="node node node" st="1 1 1" cnt="1 1 0"/>
                    <dgm:constrLst>
                      <dgm:constr type="lMarg" refType="primFontSz" fact="0.3"/>
                      <dgm:constr type="rMarg" refType="primFontSz" fact="0.3"/>
                      <dgm:constr type="tMarg" refType="primFontSz" fact="0.3"/>
                      <dgm:constr type="bMarg" refType="primFontSz" fact="0.3"/>
                    </dgm:constrLst>
                    <dgm:ruleLst>
                      <dgm:rule type="primFontSz" val="5" fact="NaN" max="NaN"/>
                    </dgm:ruleLst>
                  </dgm:layoutNode>
                </dgm:if>
                <dgm:else name="Name22">
                  <dgm:choose name="Name23">
                    <dgm:if name="Name24" axis="ch ch" ptType="node node" st="2 1" cnt="1 0" func="cnt" op="equ" val="1">
                      <dgm:layoutNode name="balance_11" styleLbl="alignAccFollowNode1">
                        <dgm:varLst>
                          <dgm:bulletEnabled val="1"/>
                        </dgm:varLst>
                        <dgm:alg type="sp"/>
                        <dgm:shape xmlns:r="http://schemas.openxmlformats.org/officeDocument/2006/relationships" type="rect" r:blip="">
                          <dgm:adjLst/>
                        </dgm:shape>
                        <dgm:presOf/>
                        <dgm:constrLst/>
                        <dgm:ruleLst/>
                      </dgm:layoutNode>
                      <dgm:layoutNode name="left_11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ch ch desOrSelf" ptType="node node node" st="1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right_11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ch ch desOrSelf" ptType="node node node" st="2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</dgm:if>
                    <dgm:else name="Name25">
                      <dgm:choose name="Name26">
                        <dgm:if name="Name27" axis="ch ch" ptType="node node" st="2 1" cnt="1 0" func="cnt" op="equ" val="2">
                          <dgm:layoutNode name="balance_12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right_12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12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12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1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28">
                          <dgm:choose name="Name29">
                            <dgm:if name="Name30" axis="ch ch" ptType="node node" st="2 1" cnt="1 0" func="cnt" op="equ" val="3">
                              <dgm:layoutNode name="balance_13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right_13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13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13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13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31">
                              <dgm:choose name="Name32">
                                <dgm:if name="Name33" axis="ch ch" ptType="node node" st="2 1" cnt="1 0" func="cnt" op="gte" val="4">
                                  <dgm:layoutNode name="balance_14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right_14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14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14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14_4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4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14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34"/>
                              </dgm:choose>
                            </dgm:else>
                          </dgm:choose>
                        </dgm:else>
                      </dgm:choose>
                    </dgm:else>
                  </dgm:choose>
                </dgm:else>
              </dgm:choose>
            </dgm:if>
            <dgm:else name="Name35">
              <dgm:choose name="Name36">
                <dgm:if name="Name37" axis="ch ch" ptType="node node" st="1 1" cnt="1 0" func="cnt" op="equ" val="2">
                  <dgm:choose name="Name38">
                    <dgm:if name="Name39" axis="ch ch" ptType="node node" st="2 1" cnt="1 0" func="cnt" op="equ" val="0">
                      <dgm:layoutNode name="balance_20" styleLbl="alignAccFollowNode1">
                        <dgm:varLst>
                          <dgm:bulletEnabled val="1"/>
                        </dgm:varLst>
                        <dgm:alg type="sp"/>
                        <dgm:shape xmlns:r="http://schemas.openxmlformats.org/officeDocument/2006/relationships" rot="-4" type="rect" r:blip="">
                          <dgm:adjLst/>
                        </dgm:shape>
                        <dgm:presOf/>
                        <dgm:constrLst/>
                        <dgm:ruleLst/>
                      </dgm:layoutNode>
                      <dgm:layoutNode name="left_20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-4" type="roundRect" r:blip="">
                          <dgm:adjLst/>
                        </dgm:shape>
                        <dgm:presOf axis="ch ch desOrSelf" ptType="node node node" st="1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left_20_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-4" type="roundRect" r:blip="">
                          <dgm:adjLst/>
                        </dgm:shape>
                        <dgm:presOf axis="ch ch desOrSelf" ptType="node node node" st="1 2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</dgm:if>
                    <dgm:else name="Name40">
                      <dgm:choose name="Name41">
                        <dgm:if name="Name42" axis="ch ch" ptType="node node" st="2 1" cnt="1 0" func="cnt" op="equ" val="1">
                          <dgm:layoutNode name="balance_21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-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left_21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21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21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2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43">
                          <dgm:choose name="Name44">
                            <dgm:if name="Name45" axis="ch ch" ptType="node node" st="2 1" cnt="1 0" func="cnt" op="equ" val="2">
                              <dgm:layoutNode name="balance_22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right_22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22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2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22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22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1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46">
                              <dgm:choose name="Name47">
                                <dgm:if name="Name48" axis="ch ch" ptType="node node" st="2 1" cnt="1 0" func="cnt" op="equ" val="3">
                                  <dgm:layoutNode name="balance_23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right_23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23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23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23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23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1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49">
                                  <dgm:choose name="Name50">
                                    <dgm:if name="Name51" axis="ch ch" ptType="node node" st="2 1" cnt="1 0" func="cnt" op="gte" val="4">
                                      <dgm:layoutNode name="balance_24" styleLbl="alignAccFollowNode1">
                                        <dgm:varLst>
                                          <dgm:bulletEnabled val="1"/>
                                        </dgm:varLst>
                                        <dgm:alg type="sp"/>
                                        <dgm:shape xmlns:r="http://schemas.openxmlformats.org/officeDocument/2006/relationships" rot="4" type="rect" r:blip="">
                                          <dgm:adjLst/>
                                        </dgm:shape>
                                        <dgm:presOf/>
                                        <dgm:constrLst/>
                                        <dgm:ruleLst/>
                                      </dgm:layoutNode>
                                      <dgm:layoutNode name="right_24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24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24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24_4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4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24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1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24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1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</dgm:if>
                                    <dgm:else name="Name52"/>
                                  </dgm:choose>
                                </dgm:else>
                              </dgm:choose>
                            </dgm:else>
                          </dgm:choose>
                        </dgm:else>
                      </dgm:choose>
                    </dgm:else>
                  </dgm:choose>
                </dgm:if>
                <dgm:else name="Name53">
                  <dgm:choose name="Name54">
                    <dgm:if name="Name55" axis="ch ch" ptType="node node" st="1 1" cnt="1 0" func="cnt" op="equ" val="3">
                      <dgm:choose name="Name56">
                        <dgm:if name="Name57" axis="ch ch" ptType="node node" st="2 1" cnt="1 0" func="cnt" op="equ" val="0">
                          <dgm:layoutNode name="balance_30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-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left_30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30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30_3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3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58">
                          <dgm:choose name="Name59">
                            <dgm:if name="Name60" axis="ch ch" ptType="node node" st="2 1" cnt="1 0" func="cnt" op="equ" val="1">
                              <dgm:layoutNode name="balance_31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-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left_31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31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31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31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61">
                              <dgm:choose name="Name62">
                                <dgm:if name="Name63" axis="ch ch" ptType="node node" st="2 1" cnt="1 0" func="cnt" op="equ" val="2">
                                  <dgm:layoutNode name="balance_32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-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left_32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32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32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32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32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2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64">
                                  <dgm:choose name="Name65">
                                    <dgm:if name="Name66" axis="ch ch" ptType="node node" st="2 1" cnt="1 0" func="cnt" op="equ" val="3">
                                      <dgm:layoutNode name="balance_33" styleLbl="alignAccFollowNode1">
                                        <dgm:varLst>
                                          <dgm:bulletEnabled val="1"/>
                                        </dgm:varLst>
                                        <dgm:alg type="sp"/>
                                        <dgm:shape xmlns:r="http://schemas.openxmlformats.org/officeDocument/2006/relationships" type="rect" r:blip="">
                                          <dgm:adjLst/>
                                        </dgm:shape>
                                        <dgm:presOf/>
                                        <dgm:constrLst/>
                                        <dgm:ruleLst/>
                                      </dgm:layoutNode>
                                      <dgm:layoutNode name="right_33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2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33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2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33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2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33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1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33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1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33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1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</dgm:if>
                                    <dgm:else name="Name67">
                                      <dgm:choose name="Name68">
                                        <dgm:if name="Name69" axis="ch ch" ptType="node node" st="2 1" cnt="1 0" func="cnt" op="gte" val="4">
                                          <dgm:layoutNode name="balance_34" styleLbl="alignAccFollowNode1">
                                            <dgm:varLst>
                                              <dgm:bulletEnabled val="1"/>
                                            </dgm:varLst>
                                            <dgm:alg type="sp"/>
                                            <dgm:shape xmlns:r="http://schemas.openxmlformats.org/officeDocument/2006/relationships" rot="4" type="rect" r:blip="">
                                              <dgm:adjLst/>
                                            </dgm:shape>
                                            <dgm:presOf/>
                                            <dgm:constrLst/>
                                            <dgm:ruleLst/>
                                          </dgm:layoutNode>
                                          <dgm:layoutNode name="right_34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34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34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34_4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4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34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1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34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1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34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1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</dgm:if>
                                        <dgm:else name="Name70"/>
                                      </dgm:choose>
                                    </dgm:else>
                                  </dgm:choose>
                                </dgm:else>
                              </dgm:choose>
                            </dgm:else>
                          </dgm:choose>
                        </dgm:else>
                      </dgm:choose>
                    </dgm:if>
                    <dgm:else name="Name71">
                      <dgm:choose name="Name72">
                        <dgm:if name="Name73" axis="ch ch" ptType="node node" st="1 1" cnt="1 0" func="cnt" op="gte" val="4">
                          <dgm:choose name="Name74">
                            <dgm:if name="Name75" axis="ch ch" ptType="node node" st="2 1" cnt="1 0" func="cnt" op="equ" val="0">
                              <dgm:layoutNode name="balance_40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-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left_40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40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40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40_4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4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76">
                              <dgm:choose name="Name77">
                                <dgm:if name="Name78" axis="ch ch" ptType="node node" st="2 1" cnt="1 0" func="cnt" op="equ" val="1">
                                  <dgm:layoutNode name="balance_41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-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left_41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41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41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41_4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4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41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79">
                                  <dgm:choose name="Name80">
                                    <dgm:if name="Name81" axis="ch ch" ptType="node node" st="2 1" cnt="1 0" func="cnt" op="equ" val="2">
                                      <dgm:layoutNode name="balance_42" styleLbl="alignAccFollowNode1">
                                        <dgm:varLst>
                                          <dgm:bulletEnabled val="1"/>
                                        </dgm:varLst>
                                        <dgm:alg type="sp"/>
                                        <dgm:shape xmlns:r="http://schemas.openxmlformats.org/officeDocument/2006/relationships" rot="-4" type="rect" r:blip="">
                                          <dgm:adjLst/>
                                        </dgm:shape>
                                        <dgm:presOf/>
                                        <dgm:constrLst/>
                                        <dgm:ruleLst/>
                                      </dgm:layoutNode>
                                      <dgm:layoutNode name="left_42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42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42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42_4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4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42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2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42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2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</dgm:if>
                                    <dgm:else name="Name82">
                                      <dgm:choose name="Name83">
                                        <dgm:if name="Name84" axis="ch ch" ptType="node node" st="2 1" cnt="1 0" func="cnt" op="equ" val="3">
                                          <dgm:layoutNode name="balance_43" styleLbl="alignAccFollowNode1">
                                            <dgm:varLst>
                                              <dgm:bulletEnabled val="1"/>
                                            </dgm:varLst>
                                            <dgm:alg type="sp"/>
                                            <dgm:shape xmlns:r="http://schemas.openxmlformats.org/officeDocument/2006/relationships" rot="-4" type="rect" r:blip="">
                                              <dgm:adjLst/>
                                            </dgm:shape>
                                            <dgm:presOf/>
                                            <dgm:constrLst/>
                                            <dgm:ruleLst/>
                                          </dgm:layoutNode>
                                          <dgm:layoutNode name="left_43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43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43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43_4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4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43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2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43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2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43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2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</dgm:if>
                                        <dgm:else name="Name85">
                                          <dgm:choose name="Name86">
                                            <dgm:if name="Name87" axis="ch ch" ptType="node node" st="2 1" cnt="1 0" func="cnt" op="gte" val="4">
                                              <dgm:layoutNode name="balance_44" styleLbl="alignAccFollowNode1">
                                                <dgm:varLst>
                                                  <dgm:bulletEnabled val="1"/>
                                                </dgm:varLst>
                                                <dgm:alg type="sp"/>
                                                <dgm:shape xmlns:r="http://schemas.openxmlformats.org/officeDocument/2006/relationships" type="rect" r:blip="">
                                                  <dgm:adjLst/>
                                                </dgm:shape>
                                                <dgm:presOf/>
                                                <dgm:constrLst/>
                                                <dgm:ruleLst/>
                                              </dgm:layoutNode>
                                              <dgm:layoutNode name="right_44_1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1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right_44_2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2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right_44_3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3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right_44_4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4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1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1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2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2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3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3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4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4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</dgm:if>
                                            <dgm:else name="Name88"/>
                                          </dgm:choose>
                                        </dgm:else>
                                      </dgm:choose>
                                    </dgm:else>
                                  </dgm:choose>
                                </dgm:else>
                              </dgm:choose>
                            </dgm:else>
                          </dgm:choose>
                        </dgm:if>
                        <dgm:else name="Name89"/>
                      </dgm:choose>
                    </dgm:else>
                  </dgm:choose>
                </dgm:else>
              </dgm:choose>
            </dgm:else>
          </dgm:choose>
        </dgm:else>
      </dgm:choose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1727"/>
          </a:xfrm>
          <a:prstGeom prst="rect">
            <a:avLst/>
          </a:prstGeom>
        </p:spPr>
        <p:txBody>
          <a:bodyPr vert="horz" lIns="96653" tIns="48327" rIns="96653" bIns="48327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587" y="0"/>
            <a:ext cx="3169920" cy="481727"/>
          </a:xfrm>
          <a:prstGeom prst="rect">
            <a:avLst/>
          </a:prstGeom>
        </p:spPr>
        <p:txBody>
          <a:bodyPr vert="horz" lIns="96653" tIns="48327" rIns="96653" bIns="48327" rtlCol="0"/>
          <a:lstStyle>
            <a:lvl1pPr algn="r">
              <a:defRPr sz="1200"/>
            </a:lvl1pPr>
          </a:lstStyle>
          <a:p>
            <a:fld id="{2B4B733A-D87D-4E17-B6F1-847B38E03953}" type="datetimeFigureOut">
              <a:rPr lang="en-US" smtClean="0"/>
              <a:t>8/22/2016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19475"/>
            <a:ext cx="3169920" cy="481726"/>
          </a:xfrm>
          <a:prstGeom prst="rect">
            <a:avLst/>
          </a:prstGeom>
        </p:spPr>
        <p:txBody>
          <a:bodyPr vert="horz" lIns="96653" tIns="48327" rIns="96653" bIns="48327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587" y="9119475"/>
            <a:ext cx="3169920" cy="481726"/>
          </a:xfrm>
          <a:prstGeom prst="rect">
            <a:avLst/>
          </a:prstGeom>
        </p:spPr>
        <p:txBody>
          <a:bodyPr vert="horz" lIns="96653" tIns="48327" rIns="96653" bIns="48327" rtlCol="0" anchor="b"/>
          <a:lstStyle>
            <a:lvl1pPr algn="r">
              <a:defRPr sz="1200"/>
            </a:lvl1pPr>
          </a:lstStyle>
          <a:p>
            <a:fld id="{1A635890-1661-4B08-8516-676FF86113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13857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53" tIns="48327" rIns="96653" bIns="48327" rtlCol="0"/>
          <a:lstStyle>
            <a:lvl1pPr algn="l">
              <a:defRPr sz="1200"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wrap="square" lIns="96653" tIns="48327" rIns="96653" bIns="48327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B12CF44F-EFC8-E748-80EB-4ED396B872D8}" type="datetime1">
              <a:rPr lang="en-US"/>
              <a:pPr>
                <a:defRPr/>
              </a:pPr>
              <a:t>8/22/2016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57200" y="719138"/>
            <a:ext cx="64008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53" tIns="48327" rIns="96653" bIns="48327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6653" tIns="48327" rIns="96653" bIns="48327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53" tIns="48327" rIns="96653" bIns="48327" rtlCol="0" anchor="b"/>
          <a:lstStyle>
            <a:lvl1pPr algn="l">
              <a:defRPr sz="1200"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wrap="square" lIns="96653" tIns="48327" rIns="96653" bIns="48327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177551F-2C26-5D4E-AA97-F437309E46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55575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67864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21851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506914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30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951656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32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00815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thicsboard.org/" TargetMode="External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" name="Rectangle 5"/>
          <p:cNvSpPr>
            <a:spLocks noChangeArrowheads="1"/>
          </p:cNvSpPr>
          <p:nvPr userDrawn="1"/>
        </p:nvSpPr>
        <p:spPr bwMode="auto">
          <a:xfrm>
            <a:off x="0" y="1198961"/>
            <a:ext cx="9144000" cy="3950208"/>
          </a:xfrm>
          <a:prstGeom prst="rect">
            <a:avLst/>
          </a:prstGeom>
          <a:gradFill rotWithShape="0">
            <a:gsLst>
              <a:gs pos="0">
                <a:srgbClr val="18276E"/>
              </a:gs>
              <a:gs pos="100000">
                <a:srgbClr val="0092D2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11" name="Picture 6" descr="Ribbon_green_1.25in_width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1198961"/>
            <a:ext cx="6629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67200" y="1398986"/>
            <a:ext cx="4648200" cy="742950"/>
          </a:xfrm>
        </p:spPr>
        <p:txBody>
          <a:bodyPr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4267200" y="2484835"/>
            <a:ext cx="3060700" cy="1314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185" y="384188"/>
            <a:ext cx="2056917" cy="600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30818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ack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8357" y="1662424"/>
            <a:ext cx="2627286" cy="767091"/>
          </a:xfrm>
          <a:prstGeom prst="rect">
            <a:avLst/>
          </a:prstGeom>
        </p:spPr>
      </p:pic>
      <p:sp>
        <p:nvSpPr>
          <p:cNvPr id="7" name="Rectangle 5"/>
          <p:cNvSpPr>
            <a:spLocks noChangeArrowheads="1"/>
          </p:cNvSpPr>
          <p:nvPr userDrawn="1"/>
        </p:nvSpPr>
        <p:spPr bwMode="auto">
          <a:xfrm flipH="1">
            <a:off x="384175" y="4572000"/>
            <a:ext cx="8759825" cy="46038"/>
          </a:xfrm>
          <a:prstGeom prst="rect">
            <a:avLst/>
          </a:prstGeom>
          <a:gradFill rotWithShape="1"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TextBox 5"/>
          <p:cNvSpPr txBox="1"/>
          <p:nvPr userDrawn="1"/>
        </p:nvSpPr>
        <p:spPr>
          <a:xfrm>
            <a:off x="2215068" y="2744562"/>
            <a:ext cx="4713863" cy="76944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ctr"/>
            <a:r>
              <a:rPr lang="en-US" sz="4400" kern="300" dirty="0" smtClean="0">
                <a:solidFill>
                  <a:srgbClr val="005BAA"/>
                </a:solidFill>
                <a:latin typeface="Bauer Bodoni Std" pitchFamily="18" charset="0"/>
              </a:rPr>
              <a:t>The Ethics Board</a:t>
            </a:r>
            <a:endParaRPr lang="en-US" sz="4400" kern="300" dirty="0">
              <a:solidFill>
                <a:srgbClr val="005BAA"/>
              </a:solidFill>
              <a:latin typeface="Bauer Bodoni Std" pitchFamily="18" charset="0"/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3408828" y="3829050"/>
            <a:ext cx="2326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chemeClr val="tx2">
                    <a:lumMod val="65000"/>
                    <a:lumOff val="35000"/>
                  </a:schemeClr>
                </a:solidFill>
                <a:hlinkClick r:id="rId3"/>
              </a:rPr>
              <a:t>www.ethicsboard.org</a:t>
            </a:r>
            <a:endParaRPr lang="en-US" sz="1800" dirty="0">
              <a:solidFill>
                <a:schemeClr val="tx2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29119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600"/>
              </a:spcBef>
              <a:defRPr/>
            </a:lvl1pPr>
            <a:lvl2pPr>
              <a:spcBef>
                <a:spcPts val="776"/>
              </a:spcBef>
              <a:defRPr/>
            </a:lvl2pPr>
            <a:lvl3pPr>
              <a:spcBef>
                <a:spcPts val="776"/>
              </a:spcBef>
              <a:defRPr/>
            </a:lvl3pPr>
            <a:lvl4pPr>
              <a:spcBef>
                <a:spcPts val="776"/>
              </a:spcBef>
              <a:defRPr/>
            </a:lvl4pPr>
            <a:lvl5pPr>
              <a:spcBef>
                <a:spcPts val="776"/>
              </a:spcBef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461930"/>
            <a:ext cx="7543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64755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817854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9078"/>
            <a:ext cx="5791200" cy="481012"/>
          </a:xfrm>
        </p:spPr>
        <p:txBody>
          <a:bodyPr/>
          <a:lstStyle>
            <a:lvl1pPr algn="l">
              <a:defRPr sz="24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349374"/>
            <a:ext cx="5111750" cy="3070225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6" y="1349377"/>
            <a:ext cx="3084513" cy="30702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960684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6" y="3305177"/>
            <a:ext cx="8113713" cy="1021557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6" y="2180035"/>
            <a:ext cx="8113713" cy="1125140"/>
          </a:xfrm>
        </p:spPr>
        <p:txBody>
          <a:bodyPr anchor="b"/>
          <a:lstStyle>
            <a:lvl1pPr marL="0" indent="0">
              <a:buNone/>
              <a:defRPr sz="24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330276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349375"/>
            <a:ext cx="4114800" cy="3070225"/>
          </a:xfrm>
        </p:spPr>
        <p:txBody>
          <a:bodyPr/>
          <a:lstStyle>
            <a:lvl1pPr>
              <a:defRPr lang="en-US" dirty="0" smtClean="0"/>
            </a:lvl1pPr>
            <a:lvl2pPr>
              <a:defRPr lang="en-US" dirty="0" smtClean="0"/>
            </a:lvl2pPr>
            <a:lvl3pPr>
              <a:defRPr lang="en-US" dirty="0" smtClean="0"/>
            </a:lvl3pPr>
            <a:lvl4pPr>
              <a:defRPr lang="en-US" dirty="0" smtClean="0"/>
            </a:lvl4pPr>
            <a:lvl5pPr>
              <a:defRPr lang="en-US" dirty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49375"/>
            <a:ext cx="4114800" cy="3070225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0"/>
          </p:nvPr>
        </p:nvSpPr>
        <p:spPr>
          <a:xfrm>
            <a:off x="381000" y="13716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7332838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0"/>
          </p:nvPr>
        </p:nvSpPr>
        <p:spPr>
          <a:xfrm>
            <a:off x="381000" y="13716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3004901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379119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1000" y="1349375"/>
            <a:ext cx="8458200" cy="30702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34129119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8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029" y="2"/>
            <a:ext cx="9140971" cy="12588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5"/>
          <p:cNvSpPr>
            <a:spLocks noChangeArrowheads="1"/>
          </p:cNvSpPr>
          <p:nvPr/>
        </p:nvSpPr>
        <p:spPr bwMode="auto">
          <a:xfrm flipH="1">
            <a:off x="384175" y="4572000"/>
            <a:ext cx="8759825" cy="46038"/>
          </a:xfrm>
          <a:prstGeom prst="rect">
            <a:avLst/>
          </a:prstGeom>
          <a:gradFill rotWithShape="1"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461930"/>
            <a:ext cx="7543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26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345876"/>
            <a:ext cx="8458200" cy="3063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Slide Number Placeholder 3"/>
          <p:cNvSpPr txBox="1">
            <a:spLocks noGrp="1"/>
          </p:cNvSpPr>
          <p:nvPr/>
        </p:nvSpPr>
        <p:spPr bwMode="auto">
          <a:xfrm>
            <a:off x="6424616" y="4824412"/>
            <a:ext cx="2414587" cy="11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37931725" indent="-37474525"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r">
              <a:defRPr/>
            </a:pPr>
            <a:r>
              <a:rPr lang="en-US" sz="800" dirty="0" smtClean="0">
                <a:solidFill>
                  <a:schemeClr val="bg2"/>
                </a:solidFill>
                <a:cs typeface="MS PGothic" charset="0"/>
              </a:rPr>
              <a:t>Page </a:t>
            </a:r>
            <a:fld id="{95158037-59F0-9C4B-B231-1C776117AADA}" type="slidenum">
              <a:rPr lang="en-US" sz="800" smtClean="0">
                <a:solidFill>
                  <a:schemeClr val="bg2"/>
                </a:solidFill>
              </a:rPr>
              <a:pPr algn="r">
                <a:defRPr/>
              </a:pPr>
              <a:t>‹#›</a:t>
            </a:fld>
            <a:r>
              <a:rPr lang="en-US" sz="800" dirty="0" smtClean="0">
                <a:solidFill>
                  <a:schemeClr val="bg2"/>
                </a:solidFill>
                <a:cs typeface="MS PGothic" charset="0"/>
              </a:rPr>
              <a:t> | Proprietary and Copyrighted Information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693" y="4739925"/>
            <a:ext cx="1028458" cy="30028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43" r:id="rId1"/>
    <p:sldLayoutId id="2147483825" r:id="rId2"/>
    <p:sldLayoutId id="2147483845" r:id="rId3"/>
    <p:sldLayoutId id="2147483846" r:id="rId4"/>
    <p:sldLayoutId id="2147483826" r:id="rId5"/>
    <p:sldLayoutId id="2147483827" r:id="rId6"/>
    <p:sldLayoutId id="2147483828" r:id="rId7"/>
    <p:sldLayoutId id="2147483829" r:id="rId8"/>
    <p:sldLayoutId id="2147483830" r:id="rId9"/>
    <p:sldLayoutId id="2147483844" r:id="rId10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ＭＳ Ｐゴシック" charset="0"/>
          <a:cs typeface="ＭＳ Ｐゴシック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9pPr>
    </p:titleStyle>
    <p:bodyStyle>
      <a:lvl1pPr marL="342900" indent="-342900" algn="l" rtl="0" eaLnBrk="1" fontAlgn="base" hangingPunct="1">
        <a:spcBef>
          <a:spcPts val="776"/>
        </a:spcBef>
        <a:spcAft>
          <a:spcPct val="0"/>
        </a:spcAft>
        <a:buChar char="•"/>
        <a:defRPr sz="2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ＭＳ Ｐゴシック" charset="0"/>
        </a:defRPr>
      </a:lvl1pPr>
      <a:lvl2pPr marL="694944" indent="-347472" algn="l" rtl="0" eaLnBrk="1" fontAlgn="base" hangingPunct="1">
        <a:spcBef>
          <a:spcPts val="776"/>
        </a:spcBef>
        <a:spcAft>
          <a:spcPct val="0"/>
        </a:spcAft>
        <a:buChar char="–"/>
        <a:defRPr sz="20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2pPr>
      <a:lvl3pPr marL="1042416" indent="-347472" algn="l" rtl="0" eaLnBrk="1" fontAlgn="base" hangingPunct="1">
        <a:spcBef>
          <a:spcPts val="776"/>
        </a:spcBef>
        <a:spcAft>
          <a:spcPct val="0"/>
        </a:spcAft>
        <a:buChar char="•"/>
        <a:defRPr sz="18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3pPr>
      <a:lvl4pPr marL="1389888" indent="-347472" algn="l" rtl="0" eaLnBrk="1" fontAlgn="base" hangingPunct="1">
        <a:spcBef>
          <a:spcPts val="776"/>
        </a:spcBef>
        <a:spcAft>
          <a:spcPct val="0"/>
        </a:spcAft>
        <a:buChar char="–"/>
        <a:defRPr sz="16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4pPr>
      <a:lvl5pPr marL="1737360" indent="-347472" algn="l" rtl="0" eaLnBrk="1" fontAlgn="base" hangingPunct="1">
        <a:spcBef>
          <a:spcPts val="776"/>
        </a:spcBef>
        <a:spcAft>
          <a:spcPct val="0"/>
        </a:spcAft>
        <a:buChar char="»"/>
        <a:defRPr sz="1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ctrTitle"/>
          </p:nvPr>
        </p:nvSpPr>
        <p:spPr>
          <a:xfrm>
            <a:off x="3962400" y="1398986"/>
            <a:ext cx="5105400" cy="742950"/>
          </a:xfrm>
        </p:spPr>
        <p:txBody>
          <a:bodyPr/>
          <a:lstStyle/>
          <a:p>
            <a:r>
              <a:rPr lang="en-US" dirty="0" smtClean="0"/>
              <a:t>Long Association</a:t>
            </a:r>
            <a:endParaRPr lang="en-US" dirty="0">
              <a:latin typeface="Arial" charset="0"/>
            </a:endParaRPr>
          </a:p>
        </p:txBody>
      </p:sp>
      <p:sp>
        <p:nvSpPr>
          <p:cNvPr id="5" name="Subtitle 3"/>
          <p:cNvSpPr txBox="1">
            <a:spLocks/>
          </p:cNvSpPr>
          <p:nvPr/>
        </p:nvSpPr>
        <p:spPr bwMode="auto">
          <a:xfrm>
            <a:off x="4114800" y="2800350"/>
            <a:ext cx="4724400" cy="7905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c="http://schemas.openxmlformats.org/markup-compatibility/2006" xmlns:mv="urn:schemas-microsoft-com:mac:vml"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bg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4572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2pPr>
            <a:lvl3pPr marL="9144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6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3pPr>
            <a:lvl4pPr marL="13716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4pPr>
            <a:lvl5pPr marL="18288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2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5pPr>
            <a:lvl6pPr marL="22860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93700" indent="-393700"/>
            <a:r>
              <a:rPr lang="en-US" sz="2000" dirty="0" smtClean="0"/>
              <a:t>Richard Fleck, Task Force Chair</a:t>
            </a:r>
          </a:p>
        </p:txBody>
      </p:sp>
      <p:sp>
        <p:nvSpPr>
          <p:cNvPr id="6" name="Subtitle 3"/>
          <p:cNvSpPr>
            <a:spLocks noGrp="1"/>
          </p:cNvSpPr>
          <p:nvPr>
            <p:ph type="subTitle" idx="1"/>
          </p:nvPr>
        </p:nvSpPr>
        <p:spPr>
          <a:xfrm>
            <a:off x="4114800" y="3790950"/>
            <a:ext cx="4876800" cy="1066800"/>
          </a:xfrm>
        </p:spPr>
        <p:txBody>
          <a:bodyPr/>
          <a:lstStyle/>
          <a:p>
            <a:pPr marL="236538" indent="-236538"/>
            <a:r>
              <a:rPr lang="en-US" sz="1600" dirty="0" smtClean="0"/>
              <a:t>IESBA CAG Meeting</a:t>
            </a:r>
          </a:p>
          <a:p>
            <a:pPr marL="236538" indent="-236538"/>
            <a:r>
              <a:rPr lang="en-US" sz="1600" dirty="0" smtClean="0"/>
              <a:t>New York</a:t>
            </a:r>
            <a:endParaRPr lang="en-US" sz="1600" dirty="0"/>
          </a:p>
          <a:p>
            <a:pPr marL="236538" indent="-236538"/>
            <a:r>
              <a:rPr lang="en-US" sz="1600" dirty="0" smtClean="0"/>
              <a:t>September 14, 2016</a:t>
            </a:r>
          </a:p>
        </p:txBody>
      </p:sp>
    </p:spTree>
    <p:extLst>
      <p:ext uri="{BB962C8B-B14F-4D97-AF65-F5344CB8AC3E}">
        <p14:creationId xmlns:p14="http://schemas.microsoft.com/office/powerpoint/2010/main" val="1967919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345876"/>
            <a:ext cx="8686800" cy="3207074"/>
          </a:xfrm>
        </p:spPr>
        <p:txBody>
          <a:bodyPr/>
          <a:lstStyle/>
          <a:p>
            <a:r>
              <a:rPr lang="en-US" sz="2200" dirty="0"/>
              <a:t>Listed / non-listed PIE differentiation </a:t>
            </a:r>
            <a:r>
              <a:rPr lang="en-US" sz="2200" dirty="0" smtClean="0"/>
              <a:t>unnecessary – EQCRs only </a:t>
            </a:r>
            <a:r>
              <a:rPr lang="en-US" sz="2200" dirty="0" smtClean="0"/>
              <a:t>appointed:</a:t>
            </a:r>
            <a:endParaRPr lang="en-US" sz="2200" dirty="0" smtClean="0"/>
          </a:p>
          <a:p>
            <a:pPr lvl="1">
              <a:spcBef>
                <a:spcPts val="700"/>
              </a:spcBef>
            </a:pPr>
            <a:r>
              <a:rPr lang="en-US" sz="1800" dirty="0" smtClean="0"/>
              <a:t>Where required </a:t>
            </a:r>
            <a:r>
              <a:rPr lang="en-US" sz="1800" dirty="0" smtClean="0"/>
              <a:t>by ISQC 1 (i.e., for listed entities</a:t>
            </a:r>
            <a:r>
              <a:rPr lang="en-US" sz="1800" dirty="0" smtClean="0"/>
              <a:t>); or</a:t>
            </a:r>
            <a:endParaRPr lang="en-US" sz="1800" dirty="0" smtClean="0"/>
          </a:p>
          <a:p>
            <a:pPr lvl="1">
              <a:spcBef>
                <a:spcPts val="700"/>
              </a:spcBef>
            </a:pPr>
            <a:r>
              <a:rPr lang="en-US" sz="1800" dirty="0" smtClean="0"/>
              <a:t>Where firm </a:t>
            </a:r>
            <a:r>
              <a:rPr lang="en-US" sz="1800" dirty="0" smtClean="0"/>
              <a:t>has decided EQCR needed based on firm’s criteria pursuant to ISQC </a:t>
            </a:r>
            <a:r>
              <a:rPr lang="en-US" sz="1800" dirty="0" smtClean="0"/>
              <a:t>1; or</a:t>
            </a:r>
            <a:endParaRPr lang="en-US" sz="1800" dirty="0" smtClean="0"/>
          </a:p>
          <a:p>
            <a:pPr lvl="1">
              <a:spcBef>
                <a:spcPts val="700"/>
              </a:spcBef>
            </a:pPr>
            <a:r>
              <a:rPr lang="en-US" sz="1800" dirty="0" smtClean="0"/>
              <a:t>Where required </a:t>
            </a:r>
            <a:r>
              <a:rPr lang="en-US" sz="1800" dirty="0" smtClean="0"/>
              <a:t>by law or regulation</a:t>
            </a:r>
          </a:p>
          <a:p>
            <a:pPr>
              <a:spcBef>
                <a:spcPts val="700"/>
              </a:spcBef>
            </a:pPr>
            <a:r>
              <a:rPr lang="en-US" sz="2200" dirty="0" smtClean="0"/>
              <a:t>Elimination of bifurcation:</a:t>
            </a:r>
          </a:p>
          <a:p>
            <a:pPr lvl="1">
              <a:spcBef>
                <a:spcPts val="700"/>
              </a:spcBef>
            </a:pPr>
            <a:r>
              <a:rPr lang="en-US" sz="1800" dirty="0" smtClean="0"/>
              <a:t>Cuts away layer of complexity and fixes illogical outcomes</a:t>
            </a:r>
          </a:p>
          <a:p>
            <a:pPr lvl="1">
              <a:spcBef>
                <a:spcPts val="700"/>
              </a:spcBef>
            </a:pPr>
            <a:r>
              <a:rPr lang="en-US" sz="1800" dirty="0" smtClean="0"/>
              <a:t>Alleviates concerns re SMPs – EQCR only where required as per above</a:t>
            </a:r>
            <a:endParaRPr lang="en-US" sz="18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Rationale</a:t>
            </a:r>
            <a:endParaRPr lang="en-US"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3124200" cy="304800"/>
          </a:xfrm>
        </p:spPr>
        <p:txBody>
          <a:bodyPr/>
          <a:lstStyle/>
          <a:p>
            <a:r>
              <a:rPr lang="en-US" dirty="0" smtClean="0"/>
              <a:t>EQCR Cooling-off</a:t>
            </a:r>
            <a:endParaRPr lang="en-US" dirty="0"/>
          </a:p>
          <a:p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7684652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345876"/>
            <a:ext cx="8763000" cy="3207074"/>
          </a:xfrm>
        </p:spPr>
        <p:txBody>
          <a:bodyPr/>
          <a:lstStyle/>
          <a:p>
            <a:r>
              <a:rPr lang="en-US" sz="2200" dirty="0" smtClean="0"/>
              <a:t>3 years off vs 5 years:</a:t>
            </a:r>
          </a:p>
          <a:p>
            <a:pPr lvl="1"/>
            <a:r>
              <a:rPr lang="en-US" sz="1800" dirty="0" smtClean="0"/>
              <a:t>Some G20 jurisdictions already require 5 years, in particular US, Canada, UK, and Japan (which tend to have largest numbers of listed entities)</a:t>
            </a:r>
          </a:p>
          <a:p>
            <a:pPr lvl="1"/>
            <a:r>
              <a:rPr lang="en-US" sz="1800" dirty="0" smtClean="0"/>
              <a:t>In other G20 jurisdictions</a:t>
            </a:r>
            <a:r>
              <a:rPr lang="en-US" sz="1800" dirty="0"/>
              <a:t>, no consensus approach (e.g. US exemptions for SMPs; </a:t>
            </a:r>
            <a:r>
              <a:rPr lang="en-US" sz="1800" dirty="0" smtClean="0"/>
              <a:t>Canada exclusion of small </a:t>
            </a:r>
            <a:r>
              <a:rPr lang="en-US" sz="1800" dirty="0" err="1" smtClean="0"/>
              <a:t>listeds</a:t>
            </a:r>
            <a:r>
              <a:rPr lang="en-US" sz="1800" dirty="0" smtClean="0"/>
              <a:t> from PIEs; 2 </a:t>
            </a:r>
            <a:r>
              <a:rPr lang="en-US" sz="1800" dirty="0"/>
              <a:t>years for </a:t>
            </a:r>
            <a:r>
              <a:rPr lang="en-US" sz="1800" dirty="0" smtClean="0"/>
              <a:t>SMPs in Japan; </a:t>
            </a:r>
            <a:r>
              <a:rPr lang="en-US" sz="1800" dirty="0"/>
              <a:t>no cooling-off required in EU)</a:t>
            </a:r>
          </a:p>
          <a:p>
            <a:pPr lvl="1"/>
            <a:r>
              <a:rPr lang="en-US" sz="1800" dirty="0" smtClean="0"/>
              <a:t>Public interest lies in facilitating development of EQCR approach more widely</a:t>
            </a:r>
          </a:p>
          <a:p>
            <a:pPr lvl="1"/>
            <a:r>
              <a:rPr lang="en-US" sz="1800" dirty="0" smtClean="0"/>
              <a:t>Proposed EQCR cooling-off regime will fill gap in EU legislation</a:t>
            </a:r>
          </a:p>
          <a:p>
            <a:pPr lvl="1"/>
            <a:r>
              <a:rPr lang="en-US" sz="1800"/>
              <a:t>A</a:t>
            </a:r>
            <a:r>
              <a:rPr lang="en-US" sz="1800" smtClean="0"/>
              <a:t>chieves </a:t>
            </a:r>
            <a:r>
              <a:rPr lang="en-US" sz="1800" dirty="0" smtClean="0"/>
              <a:t>better balance</a:t>
            </a:r>
            <a:endParaRPr lang="en-US" sz="18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Rationale</a:t>
            </a:r>
            <a:endParaRPr lang="en-US"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3124200" cy="304800"/>
          </a:xfrm>
        </p:spPr>
        <p:txBody>
          <a:bodyPr/>
          <a:lstStyle/>
          <a:p>
            <a:r>
              <a:rPr lang="en-US" dirty="0" smtClean="0"/>
              <a:t>Revised EQCR Cooling-off Proposal</a:t>
            </a:r>
            <a:endParaRPr lang="en-US" dirty="0"/>
          </a:p>
          <a:p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81903450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345876"/>
            <a:ext cx="8610600" cy="3207074"/>
          </a:xfrm>
        </p:spPr>
        <p:txBody>
          <a:bodyPr/>
          <a:lstStyle/>
          <a:p>
            <a:r>
              <a:rPr lang="en-US" sz="2200" dirty="0" smtClean="0"/>
              <a:t>Why 3 years vs 2 years?</a:t>
            </a:r>
          </a:p>
          <a:p>
            <a:pPr lvl="1">
              <a:spcBef>
                <a:spcPts val="900"/>
              </a:spcBef>
            </a:pPr>
            <a:r>
              <a:rPr lang="en-US" sz="1800" dirty="0" smtClean="0"/>
              <a:t>Recognizes special importance of EQCR role vs KAPs other than EP</a:t>
            </a:r>
          </a:p>
          <a:p>
            <a:pPr lvl="1">
              <a:spcBef>
                <a:spcPts val="900"/>
              </a:spcBef>
            </a:pPr>
            <a:r>
              <a:rPr lang="en-US" sz="1800" dirty="0" smtClean="0"/>
              <a:t>Ensures full 2 years away from audit engagement</a:t>
            </a:r>
          </a:p>
          <a:p>
            <a:pPr>
              <a:spcBef>
                <a:spcPts val="900"/>
              </a:spcBef>
            </a:pPr>
            <a:r>
              <a:rPr lang="en-US" sz="2200" dirty="0" smtClean="0"/>
              <a:t>Keep provision under future review</a:t>
            </a:r>
            <a:endParaRPr lang="en-US" sz="22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Rationale</a:t>
            </a:r>
            <a:endParaRPr lang="en-US"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3124200" cy="304800"/>
          </a:xfrm>
        </p:spPr>
        <p:txBody>
          <a:bodyPr/>
          <a:lstStyle/>
          <a:p>
            <a:r>
              <a:rPr lang="en-US" dirty="0" smtClean="0"/>
              <a:t>Revised EQCR Cooling-off Proposal</a:t>
            </a:r>
            <a:endParaRPr lang="en-US" dirty="0"/>
          </a:p>
          <a:p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5967887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prestig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345876"/>
            <a:ext cx="8382000" cy="3207074"/>
          </a:xfrm>
        </p:spPr>
        <p:txBody>
          <a:bodyPr/>
          <a:lstStyle/>
          <a:p>
            <a:pPr>
              <a:spcBef>
                <a:spcPts val="900"/>
              </a:spcBef>
            </a:pPr>
            <a:r>
              <a:rPr lang="en-US" sz="2200" dirty="0" smtClean="0"/>
              <a:t>Support for </a:t>
            </a:r>
            <a:r>
              <a:rPr lang="en-US" sz="2200" dirty="0"/>
              <a:t>three-year cooling-off period for EQCRs on audits of all PIEs, whether listed or </a:t>
            </a:r>
            <a:r>
              <a:rPr lang="en-US" sz="2200" dirty="0" smtClean="0"/>
              <a:t>not</a:t>
            </a:r>
          </a:p>
          <a:p>
            <a:pPr lvl="1">
              <a:spcBef>
                <a:spcPts val="900"/>
              </a:spcBef>
            </a:pPr>
            <a:r>
              <a:rPr lang="en-US" sz="1800" dirty="0" smtClean="0"/>
              <a:t>A more balanced and simplified outcome</a:t>
            </a:r>
          </a:p>
          <a:p>
            <a:pPr lvl="1">
              <a:spcBef>
                <a:spcPts val="900"/>
              </a:spcBef>
            </a:pPr>
            <a:r>
              <a:rPr lang="en-US" sz="1800" dirty="0" smtClean="0"/>
              <a:t>But also a significant step forward given strengthened cooling-off requirement for EQCRs compared with extant provision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Tentative IESBA Decision</a:t>
            </a:r>
            <a:endParaRPr lang="en-US"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3124200" cy="304800"/>
          </a:xfrm>
        </p:spPr>
        <p:txBody>
          <a:bodyPr/>
          <a:lstStyle/>
          <a:p>
            <a:r>
              <a:rPr lang="en-US" dirty="0" smtClean="0"/>
              <a:t>Revised EQCR Cooling-off Proposal</a:t>
            </a:r>
            <a:endParaRPr lang="en-US" dirty="0"/>
          </a:p>
          <a:p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6399459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1"/>
          <p:cNvSpPr>
            <a:spLocks noGrp="1"/>
          </p:cNvSpPr>
          <p:nvPr>
            <p:ph idx="1"/>
          </p:nvPr>
        </p:nvSpPr>
        <p:spPr>
          <a:xfrm>
            <a:off x="1295400" y="2190750"/>
            <a:ext cx="6477000" cy="1143000"/>
          </a:xfrm>
        </p:spPr>
        <p:txBody>
          <a:bodyPr/>
          <a:lstStyle/>
          <a:p>
            <a:pPr marL="0" indent="0" algn="ctr">
              <a:spcBef>
                <a:spcPts val="1200"/>
              </a:spcBef>
              <a:buNone/>
            </a:pPr>
            <a:r>
              <a:rPr lang="en-US" sz="3200" b="1" dirty="0" smtClean="0"/>
              <a:t>Do CAG Representatives agree?</a:t>
            </a:r>
          </a:p>
        </p:txBody>
      </p:sp>
    </p:spTree>
    <p:extLst>
      <p:ext uri="{BB962C8B-B14F-4D97-AF65-F5344CB8AC3E}">
        <p14:creationId xmlns:p14="http://schemas.microsoft.com/office/powerpoint/2010/main" val="16199496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Jurisdictional Safeguards – Re-ED Proposal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200" dirty="0" smtClean="0"/>
              <a:t>Cooling-off period of 5 years for EP (PIE audits) and EQCR (listed PIE audits) may be reduced to 3 years provided:</a:t>
            </a:r>
          </a:p>
          <a:p>
            <a:pPr lvl="1"/>
            <a:r>
              <a:rPr lang="en-US" sz="1800" dirty="0" smtClean="0"/>
              <a:t>Independent regulatory inspection regime; and</a:t>
            </a:r>
          </a:p>
          <a:p>
            <a:pPr lvl="1"/>
            <a:r>
              <a:rPr lang="en-US" sz="1800" dirty="0" smtClean="0"/>
              <a:t>Time-on period &lt; 7 years OR mandatory firm rotation or mandatory retendering at least every 10 years</a:t>
            </a:r>
            <a:endParaRPr lang="en-US" sz="1800"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2667000" cy="171450"/>
          </a:xfrm>
        </p:spPr>
        <p:txBody>
          <a:bodyPr/>
          <a:lstStyle/>
          <a:p>
            <a:r>
              <a:rPr lang="en-US" dirty="0" smtClean="0"/>
              <a:t>Recap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3944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345876"/>
            <a:ext cx="8610600" cy="3207074"/>
          </a:xfrm>
        </p:spPr>
        <p:txBody>
          <a:bodyPr/>
          <a:lstStyle/>
          <a:p>
            <a:r>
              <a:rPr lang="en-US" sz="2200" dirty="0" smtClean="0"/>
              <a:t>Overwhelming support across all stakeholder groups</a:t>
            </a:r>
          </a:p>
          <a:p>
            <a:r>
              <a:rPr lang="en-US" sz="2200" dirty="0" smtClean="0"/>
              <a:t>But: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Support for Overall Proposal?</a:t>
            </a:r>
            <a:endParaRPr lang="en-US"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2667000" cy="171450"/>
          </a:xfrm>
        </p:spPr>
        <p:txBody>
          <a:bodyPr/>
          <a:lstStyle/>
          <a:p>
            <a:r>
              <a:rPr lang="en-US" dirty="0" smtClean="0"/>
              <a:t>Jurisdictional Safeguards</a:t>
            </a:r>
            <a:endParaRPr lang="en-US" dirty="0"/>
          </a:p>
        </p:txBody>
      </p:sp>
      <p:sp>
        <p:nvSpPr>
          <p:cNvPr id="6" name="Oval Callout 5"/>
          <p:cNvSpPr/>
          <p:nvPr/>
        </p:nvSpPr>
        <p:spPr bwMode="auto">
          <a:xfrm>
            <a:off x="1066800" y="2114550"/>
            <a:ext cx="3429000" cy="1524000"/>
          </a:xfrm>
          <a:prstGeom prst="wedgeEllipseCallout">
            <a:avLst/>
          </a:prstGeom>
          <a:solidFill>
            <a:schemeClr val="accent1">
              <a:lumMod val="20000"/>
              <a:lumOff val="80000"/>
            </a:schemeClr>
          </a:solidFill>
          <a:ln w="9525" cap="flat" cmpd="sng" algn="ctr">
            <a:solidFill>
              <a:srgbClr val="1A276D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sz="1600" dirty="0" smtClean="0"/>
              <a:t>Still disproportionate outcome between listed and non-listed PIEs in some jurisdictions?</a:t>
            </a: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7" name="Oval Callout 6"/>
          <p:cNvSpPr/>
          <p:nvPr/>
        </p:nvSpPr>
        <p:spPr bwMode="auto">
          <a:xfrm>
            <a:off x="4686300" y="2190750"/>
            <a:ext cx="3352800" cy="1295400"/>
          </a:xfrm>
          <a:prstGeom prst="wedgeEllipseCallout">
            <a:avLst/>
          </a:prstGeom>
          <a:solidFill>
            <a:schemeClr val="accent1">
              <a:lumMod val="20000"/>
              <a:lumOff val="80000"/>
            </a:schemeClr>
          </a:solidFill>
          <a:ln w="9525" cap="flat" cmpd="sng" algn="ctr">
            <a:solidFill>
              <a:srgbClr val="1A276D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sz="1600" dirty="0" smtClean="0"/>
              <a:t>Illogical outcome in EU with EQCR cooling off longer than EP?</a:t>
            </a: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ea typeface="ヒラギノ角ゴ Pro W3" charset="-128"/>
              <a:cs typeface="ヒラギノ角ゴ Pro W3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94391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345876"/>
            <a:ext cx="8610600" cy="3207074"/>
          </a:xfrm>
        </p:spPr>
        <p:txBody>
          <a:bodyPr/>
          <a:lstStyle/>
          <a:p>
            <a:r>
              <a:rPr lang="en-US" sz="2200" dirty="0" smtClean="0"/>
              <a:t>Substantial support across all stakeholder groups</a:t>
            </a:r>
          </a:p>
          <a:p>
            <a:r>
              <a:rPr lang="en-US" sz="2200" dirty="0" smtClean="0"/>
              <a:t>But some reservations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Preconditions for Provision</a:t>
            </a:r>
            <a:endParaRPr lang="en-US"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4038600" cy="304800"/>
          </a:xfrm>
        </p:spPr>
        <p:txBody>
          <a:bodyPr/>
          <a:lstStyle/>
          <a:p>
            <a:r>
              <a:rPr lang="en-US" dirty="0" smtClean="0"/>
              <a:t>Conditions for Jurisdictional Safeguards provision</a:t>
            </a:r>
            <a:endParaRPr lang="en-US" dirty="0"/>
          </a:p>
        </p:txBody>
      </p:sp>
      <p:sp>
        <p:nvSpPr>
          <p:cNvPr id="6" name="Oval Callout 5"/>
          <p:cNvSpPr/>
          <p:nvPr/>
        </p:nvSpPr>
        <p:spPr bwMode="auto">
          <a:xfrm>
            <a:off x="762000" y="2436282"/>
            <a:ext cx="2667000" cy="1430867"/>
          </a:xfrm>
          <a:prstGeom prst="wedgeEllipseCallout">
            <a:avLst/>
          </a:prstGeom>
          <a:solidFill>
            <a:schemeClr val="accent1">
              <a:lumMod val="20000"/>
              <a:lumOff val="80000"/>
            </a:schemeClr>
          </a:solidFill>
          <a:ln w="9525" cap="flat" cmpd="sng" algn="ctr">
            <a:solidFill>
              <a:srgbClr val="1A276D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sz="1600" dirty="0" smtClean="0"/>
              <a:t>Even more complexity and rules with detailed conditions?</a:t>
            </a: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7" name="Oval Callout 6"/>
          <p:cNvSpPr/>
          <p:nvPr/>
        </p:nvSpPr>
        <p:spPr bwMode="auto">
          <a:xfrm>
            <a:off x="2895600" y="2226677"/>
            <a:ext cx="3390900" cy="1445471"/>
          </a:xfrm>
          <a:prstGeom prst="wedgeEllipseCallout">
            <a:avLst/>
          </a:prstGeom>
          <a:solidFill>
            <a:schemeClr val="accent1">
              <a:lumMod val="20000"/>
              <a:lumOff val="80000"/>
            </a:schemeClr>
          </a:solidFill>
          <a:ln w="9525" cap="flat" cmpd="sng" algn="ctr">
            <a:solidFill>
              <a:srgbClr val="1A276D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sz="1600" dirty="0" smtClean="0"/>
              <a:t>Tied too closely to EU legislation? No flexibility for future jurisdictional alternatives?</a:t>
            </a: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8" name="Oval Callout 7"/>
          <p:cNvSpPr/>
          <p:nvPr/>
        </p:nvSpPr>
        <p:spPr bwMode="auto">
          <a:xfrm>
            <a:off x="5715000" y="1955038"/>
            <a:ext cx="3200400" cy="1438341"/>
          </a:xfrm>
          <a:prstGeom prst="wedgeEllipseCallout">
            <a:avLst/>
          </a:prstGeom>
          <a:solidFill>
            <a:schemeClr val="accent1">
              <a:lumMod val="20000"/>
              <a:lumOff val="80000"/>
            </a:schemeClr>
          </a:solidFill>
          <a:ln w="9525" cap="flat" cmpd="sng" algn="ctr">
            <a:solidFill>
              <a:srgbClr val="1A276D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sz="1600" dirty="0" smtClean="0"/>
              <a:t>Unnecessary focus on number of years? Allow for professional judgment?</a:t>
            </a: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9" name="Oval Callout 8"/>
          <p:cNvSpPr/>
          <p:nvPr/>
        </p:nvSpPr>
        <p:spPr bwMode="auto">
          <a:xfrm>
            <a:off x="6685280" y="3181350"/>
            <a:ext cx="1866900" cy="1126068"/>
          </a:xfrm>
          <a:prstGeom prst="wedgeEllipseCallout">
            <a:avLst/>
          </a:prstGeom>
          <a:solidFill>
            <a:schemeClr val="accent1">
              <a:lumMod val="20000"/>
              <a:lumOff val="80000"/>
            </a:schemeClr>
          </a:solidFill>
          <a:ln w="9525" cap="flat" cmpd="sng" algn="ctr">
            <a:solidFill>
              <a:srgbClr val="1A276D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sz="1600" dirty="0" smtClean="0"/>
              <a:t>Why not also include joint audits?</a:t>
            </a: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ea typeface="ヒラギノ角ゴ Pro W3" charset="-128"/>
              <a:cs typeface="ヒラギノ角ゴ Pro W3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044861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345876"/>
            <a:ext cx="8458200" cy="3207074"/>
          </a:xfrm>
        </p:spPr>
        <p:txBody>
          <a:bodyPr/>
          <a:lstStyle/>
          <a:p>
            <a:r>
              <a:rPr lang="en-US" sz="2200" dirty="0" smtClean="0"/>
              <a:t>Disagreement from one respondent:</a:t>
            </a:r>
          </a:p>
          <a:p>
            <a:pPr lvl="1">
              <a:spcBef>
                <a:spcPts val="900"/>
              </a:spcBef>
            </a:pPr>
            <a:r>
              <a:rPr lang="en-US" sz="1800" dirty="0" smtClean="0"/>
              <a:t>Mandatory firm rotation does not address threats at level of an individual</a:t>
            </a:r>
          </a:p>
          <a:p>
            <a:pPr lvl="1">
              <a:spcBef>
                <a:spcPts val="900"/>
              </a:spcBef>
            </a:pPr>
            <a:r>
              <a:rPr lang="en-US" sz="1800" dirty="0" smtClean="0"/>
              <a:t>Mandatory retendering without mandatory rotation may provide no additional safeguard</a:t>
            </a:r>
          </a:p>
          <a:p>
            <a:pPr lvl="1">
              <a:spcBef>
                <a:spcPts val="900"/>
              </a:spcBef>
            </a:pPr>
            <a:r>
              <a:rPr lang="en-US" sz="1800" dirty="0" smtClean="0"/>
              <a:t>Regulatory inspection regime provides only general oversight – cannot help mitigate threats created by </a:t>
            </a:r>
            <a:r>
              <a:rPr lang="en-US" sz="1800" dirty="0"/>
              <a:t>long association </a:t>
            </a:r>
          </a:p>
          <a:p>
            <a:pPr lvl="1"/>
            <a:endParaRPr lang="en-US" sz="18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Support for Proposal?</a:t>
            </a:r>
          </a:p>
        </p:txBody>
      </p:sp>
      <p:sp>
        <p:nvSpPr>
          <p:cNvPr id="5" name="Subtitle 2"/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2667000" cy="171450"/>
          </a:xfrm>
        </p:spPr>
        <p:txBody>
          <a:bodyPr/>
          <a:lstStyle/>
          <a:p>
            <a:r>
              <a:rPr lang="en-US" dirty="0" smtClean="0"/>
              <a:t>Jurisdictional Safeguards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2368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345876"/>
            <a:ext cx="8610600" cy="3207074"/>
          </a:xfrm>
        </p:spPr>
        <p:txBody>
          <a:bodyPr/>
          <a:lstStyle/>
          <a:p>
            <a:r>
              <a:rPr lang="en-US" sz="2200" dirty="0" smtClean="0"/>
              <a:t>Retain provision but not link so closely to EU requirements:</a:t>
            </a:r>
          </a:p>
          <a:p>
            <a:pPr lvl="1">
              <a:spcBef>
                <a:spcPts val="900"/>
              </a:spcBef>
            </a:pPr>
            <a:r>
              <a:rPr lang="en-US" sz="1800" dirty="0" smtClean="0"/>
              <a:t>Mandatory firm rotation or retendering after a predefined </a:t>
            </a:r>
            <a:r>
              <a:rPr lang="en-US" sz="1800" dirty="0" smtClean="0"/>
              <a:t>period; or</a:t>
            </a:r>
            <a:endParaRPr lang="en-US" sz="1800" dirty="0" smtClean="0"/>
          </a:p>
          <a:p>
            <a:pPr lvl="1">
              <a:spcBef>
                <a:spcPts val="900"/>
              </a:spcBef>
            </a:pPr>
            <a:r>
              <a:rPr lang="en-US" sz="1800" dirty="0" smtClean="0"/>
              <a:t>Joint </a:t>
            </a:r>
            <a:r>
              <a:rPr lang="en-US" sz="1800" dirty="0" smtClean="0"/>
              <a:t>audits</a:t>
            </a:r>
            <a:endParaRPr lang="en-US" sz="1800" dirty="0" smtClean="0"/>
          </a:p>
          <a:p>
            <a:pPr>
              <a:spcBef>
                <a:spcPts val="900"/>
              </a:spcBef>
            </a:pPr>
            <a:r>
              <a:rPr lang="en-US" sz="2200" dirty="0" smtClean="0"/>
              <a:t>Provision would apply only to EPs (given revised EQCR cooling-off proposal)</a:t>
            </a:r>
            <a:endParaRPr lang="en-US" sz="22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Revised Task Force Proposal</a:t>
            </a:r>
          </a:p>
        </p:txBody>
      </p:sp>
      <p:sp>
        <p:nvSpPr>
          <p:cNvPr id="5" name="Subtitle 2"/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2667000" cy="171450"/>
          </a:xfrm>
        </p:spPr>
        <p:txBody>
          <a:bodyPr/>
          <a:lstStyle/>
          <a:p>
            <a:r>
              <a:rPr lang="en-US" dirty="0" smtClean="0"/>
              <a:t>Jurisdictional Safeguards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94106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352550"/>
            <a:ext cx="8610600" cy="3276600"/>
          </a:xfrm>
        </p:spPr>
        <p:txBody>
          <a:bodyPr/>
          <a:lstStyle/>
          <a:p>
            <a:pPr>
              <a:spcBef>
                <a:spcPts val="900"/>
              </a:spcBef>
            </a:pPr>
            <a:r>
              <a:rPr lang="en-US" sz="2000" dirty="0"/>
              <a:t>Feb 2016 </a:t>
            </a:r>
            <a:r>
              <a:rPr lang="en-US" sz="2000" dirty="0" smtClean="0"/>
              <a:t>re-ED focused on 3 remaining issues:</a:t>
            </a:r>
          </a:p>
          <a:p>
            <a:pPr lvl="1">
              <a:spcBef>
                <a:spcPts val="800"/>
              </a:spcBef>
            </a:pPr>
            <a:r>
              <a:rPr lang="en-US" sz="1600" dirty="0" smtClean="0"/>
              <a:t>Cooling-off period for EQCR on PIE audit</a:t>
            </a:r>
          </a:p>
          <a:p>
            <a:pPr lvl="1">
              <a:spcBef>
                <a:spcPts val="800"/>
              </a:spcBef>
            </a:pPr>
            <a:r>
              <a:rPr lang="en-US" sz="1600" dirty="0" smtClean="0"/>
              <a:t>Whether to allow reduction of 5-year cooling off period for EPs and EQCRs (listed PIEs) to 3 years where alternative jurisdictional safeguards exist</a:t>
            </a:r>
          </a:p>
          <a:p>
            <a:pPr lvl="1">
              <a:spcBef>
                <a:spcPts val="800"/>
              </a:spcBef>
            </a:pPr>
            <a:r>
              <a:rPr lang="en-US" sz="1600" dirty="0" smtClean="0"/>
              <a:t>How long to cool off if service in combination of EP, EQCR and other KAP roles</a:t>
            </a:r>
          </a:p>
          <a:p>
            <a:pPr>
              <a:spcBef>
                <a:spcPts val="800"/>
              </a:spcBef>
            </a:pPr>
            <a:r>
              <a:rPr lang="en-US" sz="2000" dirty="0" smtClean="0"/>
              <a:t>35 responses received across range of stakeholder categories as of cut-off date; IOSCO Committee 1 response received subsequently</a:t>
            </a:r>
          </a:p>
          <a:p>
            <a:pPr>
              <a:spcBef>
                <a:spcPts val="900"/>
              </a:spcBef>
            </a:pPr>
            <a:r>
              <a:rPr lang="en-US" sz="2000" dirty="0" smtClean="0"/>
              <a:t>Discussion with NSS liaison group June 15</a:t>
            </a:r>
          </a:p>
          <a:p>
            <a:pPr>
              <a:spcBef>
                <a:spcPts val="900"/>
              </a:spcBef>
            </a:pPr>
            <a:r>
              <a:rPr lang="en-US" sz="2000" dirty="0" smtClean="0"/>
              <a:t>IESBA deliberation June 29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285750"/>
            <a:ext cx="7543800" cy="762000"/>
          </a:xfrm>
        </p:spPr>
        <p:txBody>
          <a:bodyPr/>
          <a:lstStyle/>
          <a:p>
            <a:r>
              <a:rPr lang="en-US" dirty="0"/>
              <a:t>Background and Recent Activities</a:t>
            </a:r>
          </a:p>
        </p:txBody>
      </p:sp>
    </p:spTree>
    <p:extLst>
      <p:ext uri="{BB962C8B-B14F-4D97-AF65-F5344CB8AC3E}">
        <p14:creationId xmlns:p14="http://schemas.microsoft.com/office/powerpoint/2010/main" val="132611503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345876"/>
            <a:ext cx="8610600" cy="3207074"/>
          </a:xfrm>
        </p:spPr>
        <p:txBody>
          <a:bodyPr/>
          <a:lstStyle/>
          <a:p>
            <a:r>
              <a:rPr lang="en-US" sz="2200" dirty="0" smtClean="0"/>
              <a:t>Appropriate not to completely disregard jurisdictional safeguards</a:t>
            </a:r>
          </a:p>
          <a:p>
            <a:pPr>
              <a:spcBef>
                <a:spcPts val="900"/>
              </a:spcBef>
            </a:pPr>
            <a:r>
              <a:rPr lang="en-US" sz="2200" dirty="0" smtClean="0"/>
              <a:t>Inappropriate to exclude joint audits </a:t>
            </a:r>
          </a:p>
          <a:p>
            <a:pPr lvl="1">
              <a:spcBef>
                <a:spcPts val="900"/>
              </a:spcBef>
            </a:pPr>
            <a:r>
              <a:rPr lang="en-US" sz="1800" dirty="0" smtClean="0"/>
              <a:t>Concept has legislative backing in some jurisdictions such as EU</a:t>
            </a:r>
          </a:p>
          <a:p>
            <a:pPr>
              <a:spcBef>
                <a:spcPts val="900"/>
              </a:spcBef>
            </a:pPr>
            <a:r>
              <a:rPr lang="en-US" sz="2200" dirty="0" smtClean="0"/>
              <a:t>Recognize legislators </a:t>
            </a:r>
            <a:r>
              <a:rPr lang="en-US" sz="2200" dirty="0"/>
              <a:t>or regulators as </a:t>
            </a:r>
            <a:r>
              <a:rPr lang="en-US" sz="2200" dirty="0" smtClean="0"/>
              <a:t>legitimate bodies </a:t>
            </a:r>
            <a:r>
              <a:rPr lang="en-US" sz="2200" dirty="0"/>
              <a:t>to </a:t>
            </a:r>
            <a:r>
              <a:rPr lang="en-US" sz="2200" dirty="0" smtClean="0"/>
              <a:t>determine formulation of safeguards re MFR/MT and joint audits</a:t>
            </a:r>
            <a:endParaRPr lang="en-US" sz="2200" dirty="0"/>
          </a:p>
          <a:p>
            <a:pPr lvl="1">
              <a:spcBef>
                <a:spcPts val="900"/>
              </a:spcBef>
            </a:pPr>
            <a:r>
              <a:rPr lang="en-US" sz="1800" dirty="0" smtClean="0"/>
              <a:t>Better enables application of provision beyond EU</a:t>
            </a:r>
          </a:p>
          <a:p>
            <a:pPr>
              <a:spcBef>
                <a:spcPts val="900"/>
              </a:spcBef>
            </a:pPr>
            <a:r>
              <a:rPr lang="en-US" sz="2200" dirty="0" smtClean="0"/>
              <a:t>Application only to EPs reduces concerns re complexity</a:t>
            </a:r>
            <a:endParaRPr lang="en-US" sz="22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Rationale</a:t>
            </a:r>
            <a:endParaRPr lang="en-US"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2667000" cy="171450"/>
          </a:xfrm>
        </p:spPr>
        <p:txBody>
          <a:bodyPr/>
          <a:lstStyle/>
          <a:p>
            <a:r>
              <a:rPr lang="en-US" dirty="0" smtClean="0"/>
              <a:t>Jurisdictional Safeguards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868393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345876"/>
            <a:ext cx="8458200" cy="3207074"/>
          </a:xfrm>
        </p:spPr>
        <p:txBody>
          <a:bodyPr/>
          <a:lstStyle/>
          <a:p>
            <a:pPr>
              <a:spcBef>
                <a:spcPts val="900"/>
              </a:spcBef>
            </a:pPr>
            <a:r>
              <a:rPr lang="en-US" sz="2200" dirty="0"/>
              <a:t>Support for TF </a:t>
            </a:r>
            <a:r>
              <a:rPr lang="en-US" sz="2200" dirty="0" smtClean="0"/>
              <a:t>proposal</a:t>
            </a:r>
            <a:endParaRPr lang="en-US" sz="2200" dirty="0" smtClean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Tentative IESBA Decision</a:t>
            </a:r>
          </a:p>
        </p:txBody>
      </p:sp>
      <p:sp>
        <p:nvSpPr>
          <p:cNvPr id="5" name="Subtitle 2"/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2667000" cy="171450"/>
          </a:xfrm>
        </p:spPr>
        <p:txBody>
          <a:bodyPr/>
          <a:lstStyle/>
          <a:p>
            <a:r>
              <a:rPr lang="en-US" dirty="0" smtClean="0"/>
              <a:t>Jurisdictional Safeguards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51678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1"/>
          <p:cNvSpPr>
            <a:spLocks noGrp="1"/>
          </p:cNvSpPr>
          <p:nvPr>
            <p:ph idx="1"/>
          </p:nvPr>
        </p:nvSpPr>
        <p:spPr>
          <a:xfrm>
            <a:off x="1295400" y="2190750"/>
            <a:ext cx="6477000" cy="1143000"/>
          </a:xfrm>
        </p:spPr>
        <p:txBody>
          <a:bodyPr/>
          <a:lstStyle/>
          <a:p>
            <a:pPr marL="0" indent="0" algn="ctr">
              <a:spcBef>
                <a:spcPts val="1200"/>
              </a:spcBef>
              <a:buNone/>
            </a:pPr>
            <a:r>
              <a:rPr lang="en-US" sz="3200" b="1" dirty="0"/>
              <a:t>Do CAG Representatives agree?</a:t>
            </a:r>
          </a:p>
        </p:txBody>
      </p:sp>
    </p:spTree>
    <p:extLst>
      <p:ext uri="{BB962C8B-B14F-4D97-AF65-F5344CB8AC3E}">
        <p14:creationId xmlns:p14="http://schemas.microsoft.com/office/powerpoint/2010/main" val="35171738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ontent Placeholder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50615821"/>
              </p:ext>
            </p:extLst>
          </p:nvPr>
        </p:nvGraphicFramePr>
        <p:xfrm>
          <a:off x="609600" y="1352550"/>
          <a:ext cx="7772399" cy="312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94249"/>
                <a:gridCol w="2194249"/>
                <a:gridCol w="1707501"/>
                <a:gridCol w="1676400"/>
              </a:tblGrid>
              <a:tr h="495300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 smtClean="0"/>
                        <a:t>Case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 smtClean="0"/>
                        <a:t>Threshold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Listed PIE Cool-off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Non-Listed</a:t>
                      </a:r>
                      <a:r>
                        <a:rPr lang="en-US" sz="1600" baseline="0" dirty="0" smtClean="0"/>
                        <a:t> PIE Cool-off</a:t>
                      </a:r>
                      <a:endParaRPr lang="en-US" sz="1600" dirty="0" smtClean="0"/>
                    </a:p>
                  </a:txBody>
                  <a:tcPr/>
                </a:tc>
              </a:tr>
              <a:tr h="495300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 smtClean="0"/>
                        <a:t>EP 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/>
                        <a:t>4 or more years OR</a:t>
                      </a:r>
                    </a:p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/>
                        <a:t>2 of last 3 years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 smtClean="0"/>
                        <a:t>5 years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 smtClean="0"/>
                        <a:t>5 years</a:t>
                      </a:r>
                      <a:endParaRPr lang="en-US" sz="1600" dirty="0"/>
                    </a:p>
                  </a:txBody>
                  <a:tcPr/>
                </a:tc>
              </a:tr>
              <a:tr h="495300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 smtClean="0"/>
                        <a:t>EQCR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/>
                        <a:t>4 or more years OR</a:t>
                      </a:r>
                    </a:p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/>
                        <a:t>2 of last 3 years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 smtClean="0"/>
                        <a:t>5 years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 smtClean="0"/>
                        <a:t>3 years</a:t>
                      </a:r>
                      <a:endParaRPr lang="en-US" sz="1600" dirty="0"/>
                    </a:p>
                  </a:txBody>
                  <a:tcPr/>
                </a:tc>
              </a:tr>
              <a:tr h="495300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 smtClean="0"/>
                        <a:t>Combination</a:t>
                      </a:r>
                      <a:r>
                        <a:rPr lang="en-US" sz="1600" baseline="0" dirty="0" smtClean="0"/>
                        <a:t> or EP/EQCR roles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/>
                        <a:t>4 or more years OR</a:t>
                      </a:r>
                    </a:p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/>
                        <a:t>2 of last 3 years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5 years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3 years</a:t>
                      </a:r>
                    </a:p>
                  </a:txBody>
                  <a:tcPr/>
                </a:tc>
              </a:tr>
              <a:tr h="495300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 smtClean="0"/>
                        <a:t>Any other KAP combinations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 smtClean="0"/>
                        <a:t>–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 smtClean="0"/>
                        <a:t>2 years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 smtClean="0"/>
                        <a:t>2 years</a:t>
                      </a:r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Service in Combination of Roles – Re-ED Proposal</a:t>
            </a:r>
          </a:p>
        </p:txBody>
      </p:sp>
      <p:sp>
        <p:nvSpPr>
          <p:cNvPr id="5" name="Subtitle 2"/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2667000" cy="171450"/>
          </a:xfrm>
        </p:spPr>
        <p:txBody>
          <a:bodyPr/>
          <a:lstStyle/>
          <a:p>
            <a:r>
              <a:rPr lang="en-US" dirty="0" smtClean="0"/>
              <a:t>Recap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9820559"/>
      </p:ext>
    </p:extLst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345876"/>
            <a:ext cx="8610600" cy="3207074"/>
          </a:xfrm>
        </p:spPr>
        <p:txBody>
          <a:bodyPr/>
          <a:lstStyle/>
          <a:p>
            <a:r>
              <a:rPr lang="en-US" sz="2200" dirty="0" smtClean="0"/>
              <a:t>Broad support for direction of proposal</a:t>
            </a:r>
          </a:p>
          <a:p>
            <a:r>
              <a:rPr lang="en-US" sz="2200" dirty="0" smtClean="0"/>
              <a:t>But:</a:t>
            </a:r>
          </a:p>
          <a:p>
            <a:pPr lvl="1"/>
            <a:endParaRPr lang="en-US" sz="18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Support for Proposal?</a:t>
            </a:r>
          </a:p>
        </p:txBody>
      </p:sp>
      <p:sp>
        <p:nvSpPr>
          <p:cNvPr id="5" name="Subtitle 2"/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2667000" cy="171450"/>
          </a:xfrm>
        </p:spPr>
        <p:txBody>
          <a:bodyPr/>
          <a:lstStyle/>
          <a:p>
            <a:r>
              <a:rPr lang="en-US" dirty="0" smtClean="0"/>
              <a:t>Service in Combination of Roles</a:t>
            </a:r>
            <a:endParaRPr lang="en-US" dirty="0"/>
          </a:p>
        </p:txBody>
      </p:sp>
      <p:sp>
        <p:nvSpPr>
          <p:cNvPr id="6" name="Oval Callout 5"/>
          <p:cNvSpPr/>
          <p:nvPr/>
        </p:nvSpPr>
        <p:spPr bwMode="auto">
          <a:xfrm>
            <a:off x="790998" y="2266950"/>
            <a:ext cx="1799801" cy="1123098"/>
          </a:xfrm>
          <a:prstGeom prst="wedgeEllipseCallout">
            <a:avLst/>
          </a:prstGeom>
          <a:solidFill>
            <a:schemeClr val="accent1">
              <a:lumMod val="20000"/>
              <a:lumOff val="80000"/>
            </a:schemeClr>
          </a:solidFill>
          <a:ln w="9525" cap="flat" cmpd="sng" algn="ctr">
            <a:solidFill>
              <a:srgbClr val="1A276D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sz="1600" dirty="0" smtClean="0"/>
              <a:t>Increasing complexity arbitrarily?</a:t>
            </a: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7" name="Oval Callout 6"/>
          <p:cNvSpPr/>
          <p:nvPr/>
        </p:nvSpPr>
        <p:spPr bwMode="auto">
          <a:xfrm>
            <a:off x="2512907" y="2154126"/>
            <a:ext cx="2560744" cy="1235922"/>
          </a:xfrm>
          <a:prstGeom prst="wedgeEllipseCallout">
            <a:avLst/>
          </a:prstGeom>
          <a:solidFill>
            <a:schemeClr val="accent1">
              <a:lumMod val="20000"/>
              <a:lumOff val="80000"/>
            </a:schemeClr>
          </a:solidFill>
          <a:ln w="9525" cap="flat" cmpd="sng" algn="ctr">
            <a:solidFill>
              <a:srgbClr val="1A276D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sz="1600" dirty="0" smtClean="0"/>
              <a:t>Explore simpler approach that will be easier to appl</a:t>
            </a:r>
            <a:r>
              <a:rPr lang="en-US" sz="1400" dirty="0" smtClean="0"/>
              <a:t>y</a:t>
            </a:r>
            <a:endParaRPr kumimoji="0" lang="en-U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8" name="Oval Callout 7"/>
          <p:cNvSpPr/>
          <p:nvPr/>
        </p:nvSpPr>
        <p:spPr bwMode="auto">
          <a:xfrm>
            <a:off x="5981700" y="3067181"/>
            <a:ext cx="2667000" cy="1079027"/>
          </a:xfrm>
          <a:prstGeom prst="wedgeEllipseCallout">
            <a:avLst/>
          </a:prstGeom>
          <a:solidFill>
            <a:schemeClr val="accent1">
              <a:lumMod val="20000"/>
              <a:lumOff val="80000"/>
            </a:schemeClr>
          </a:solidFill>
          <a:ln w="9525" cap="flat" cmpd="sng" algn="ctr">
            <a:solidFill>
              <a:srgbClr val="1A276D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sz="1600" dirty="0" smtClean="0"/>
              <a:t>Consider only one of the two criteria but not both?</a:t>
            </a: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9" name="Oval Callout 8"/>
          <p:cNvSpPr/>
          <p:nvPr/>
        </p:nvSpPr>
        <p:spPr bwMode="auto">
          <a:xfrm>
            <a:off x="5029200" y="1992300"/>
            <a:ext cx="2286000" cy="1132205"/>
          </a:xfrm>
          <a:prstGeom prst="wedgeEllipseCallout">
            <a:avLst/>
          </a:prstGeom>
          <a:solidFill>
            <a:schemeClr val="accent1">
              <a:lumMod val="20000"/>
              <a:lumOff val="80000"/>
            </a:schemeClr>
          </a:solidFill>
          <a:ln w="9525" cap="flat" cmpd="sng" algn="ctr">
            <a:solidFill>
              <a:srgbClr val="1A276D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sz="1600" dirty="0" smtClean="0"/>
              <a:t>Too rules-based and prescriptive?</a:t>
            </a: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10" name="Oval Callout 9"/>
          <p:cNvSpPr/>
          <p:nvPr/>
        </p:nvSpPr>
        <p:spPr bwMode="auto">
          <a:xfrm>
            <a:off x="3032548" y="3390048"/>
            <a:ext cx="2819400" cy="858101"/>
          </a:xfrm>
          <a:prstGeom prst="wedgeEllipseCallout">
            <a:avLst/>
          </a:prstGeom>
          <a:solidFill>
            <a:schemeClr val="accent1">
              <a:lumMod val="20000"/>
              <a:lumOff val="80000"/>
            </a:schemeClr>
          </a:solidFill>
          <a:ln w="9525" cap="flat" cmpd="sng" algn="ctr">
            <a:solidFill>
              <a:srgbClr val="1A276D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sz="1600" dirty="0" smtClean="0"/>
              <a:t>Focus only on majority of 7 years</a:t>
            </a: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ea typeface="ヒラギノ角ゴ Pro W3" charset="-128"/>
              <a:cs typeface="ヒラギノ角ゴ Pro W3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19146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345876"/>
            <a:ext cx="8610600" cy="3207074"/>
          </a:xfrm>
        </p:spPr>
        <p:txBody>
          <a:bodyPr/>
          <a:lstStyle/>
          <a:p>
            <a:r>
              <a:rPr lang="en-US" sz="2200" dirty="0" smtClean="0"/>
              <a:t>If EP for 4 or more years → cool off 5 years</a:t>
            </a:r>
          </a:p>
          <a:p>
            <a:pPr>
              <a:spcBef>
                <a:spcPts val="1200"/>
              </a:spcBef>
            </a:pPr>
            <a:r>
              <a:rPr lang="en-US" sz="2200" dirty="0" smtClean="0"/>
              <a:t>If EQCR </a:t>
            </a:r>
            <a:r>
              <a:rPr lang="en-US" sz="2200" dirty="0"/>
              <a:t>for 4 or more years → </a:t>
            </a:r>
            <a:r>
              <a:rPr lang="en-US" sz="2200" dirty="0" smtClean="0"/>
              <a:t>cool off 3 years</a:t>
            </a:r>
          </a:p>
          <a:p>
            <a:pPr>
              <a:spcBef>
                <a:spcPts val="1200"/>
              </a:spcBef>
            </a:pPr>
            <a:r>
              <a:rPr lang="en-US" sz="2200" dirty="0" smtClean="0"/>
              <a:t>If combination of EP and EQCR roles </a:t>
            </a:r>
            <a:r>
              <a:rPr lang="en-US" sz="2200" dirty="0"/>
              <a:t>for 4 or more </a:t>
            </a:r>
            <a:r>
              <a:rPr lang="en-US" sz="2200" dirty="0" smtClean="0"/>
              <a:t>years:</a:t>
            </a:r>
          </a:p>
          <a:p>
            <a:pPr lvl="1">
              <a:spcBef>
                <a:spcPts val="1200"/>
              </a:spcBef>
            </a:pPr>
            <a:r>
              <a:rPr lang="en-US" sz="1800" dirty="0" smtClean="0"/>
              <a:t>If EP </a:t>
            </a:r>
            <a:r>
              <a:rPr lang="en-US" sz="1800" dirty="0"/>
              <a:t>for 3 or more years → cool off 5 years</a:t>
            </a:r>
          </a:p>
          <a:p>
            <a:pPr lvl="1">
              <a:spcBef>
                <a:spcPts val="1200"/>
              </a:spcBef>
            </a:pPr>
            <a:r>
              <a:rPr lang="en-US" sz="1800" dirty="0" smtClean="0"/>
              <a:t>Otherwise cool off 3 years</a:t>
            </a:r>
          </a:p>
          <a:p>
            <a:pPr>
              <a:spcBef>
                <a:spcPts val="1200"/>
              </a:spcBef>
            </a:pPr>
            <a:r>
              <a:rPr lang="en-US" sz="2200" dirty="0" smtClean="0"/>
              <a:t>Any other combination of KAP roles </a:t>
            </a:r>
            <a:r>
              <a:rPr lang="en-US" sz="2200" dirty="0"/>
              <a:t>→ cool off </a:t>
            </a:r>
            <a:r>
              <a:rPr lang="en-US" sz="2200" dirty="0" smtClean="0"/>
              <a:t>2 </a:t>
            </a:r>
            <a:r>
              <a:rPr lang="en-US" sz="2200" dirty="0"/>
              <a:t>years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461930"/>
            <a:ext cx="8229600" cy="400050"/>
          </a:xfrm>
        </p:spPr>
        <p:txBody>
          <a:bodyPr/>
          <a:lstStyle/>
          <a:p>
            <a:r>
              <a:rPr lang="en-US" dirty="0"/>
              <a:t>Revised </a:t>
            </a:r>
            <a:r>
              <a:rPr lang="en-US" dirty="0" smtClean="0"/>
              <a:t>Proposal (Appendix 2 Agenda Item E)</a:t>
            </a:r>
            <a:endParaRPr lang="en-US"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2667000" cy="171450"/>
          </a:xfrm>
        </p:spPr>
        <p:txBody>
          <a:bodyPr/>
          <a:lstStyle/>
          <a:p>
            <a:r>
              <a:rPr lang="en-US" dirty="0" smtClean="0"/>
              <a:t>Service in Combination of Roles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4886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345876"/>
            <a:ext cx="8610600" cy="3207074"/>
          </a:xfrm>
        </p:spPr>
        <p:txBody>
          <a:bodyPr/>
          <a:lstStyle/>
          <a:p>
            <a:pPr>
              <a:spcBef>
                <a:spcPts val="900"/>
              </a:spcBef>
            </a:pPr>
            <a:r>
              <a:rPr lang="en-US" sz="2200" dirty="0" smtClean="0"/>
              <a:t>Important to recognize EP/EQCR/KAP </a:t>
            </a:r>
            <a:r>
              <a:rPr lang="en-US" sz="2200" smtClean="0"/>
              <a:t>roles </a:t>
            </a:r>
            <a:r>
              <a:rPr lang="en-US" sz="2200" smtClean="0"/>
              <a:t>vary</a:t>
            </a:r>
            <a:endParaRPr lang="en-US" sz="2200" dirty="0" smtClean="0"/>
          </a:p>
          <a:p>
            <a:pPr lvl="1">
              <a:spcBef>
                <a:spcPts val="700"/>
              </a:spcBef>
            </a:pPr>
            <a:r>
              <a:rPr lang="en-US" sz="1800" dirty="0" smtClean="0"/>
              <a:t>Some degree of complexity unavoidable to deal with different possible combinations of roles</a:t>
            </a:r>
          </a:p>
          <a:p>
            <a:pPr>
              <a:spcBef>
                <a:spcPts val="700"/>
              </a:spcBef>
            </a:pPr>
            <a:r>
              <a:rPr lang="en-US" sz="2200" dirty="0" smtClean="0"/>
              <a:t>Already in rules-based territory with partner rotation for PIEs</a:t>
            </a:r>
          </a:p>
          <a:p>
            <a:pPr>
              <a:spcBef>
                <a:spcPts val="700"/>
              </a:spcBef>
            </a:pPr>
            <a:r>
              <a:rPr lang="en-US" sz="2200" dirty="0" smtClean="0"/>
              <a:t>Appropriately weighs length of service in EP vs EQCR roles</a:t>
            </a:r>
          </a:p>
          <a:p>
            <a:pPr>
              <a:spcBef>
                <a:spcPts val="700"/>
              </a:spcBef>
            </a:pPr>
            <a:r>
              <a:rPr lang="en-US" sz="2200" dirty="0" smtClean="0"/>
              <a:t>Removal of “2 out of last 3 years” criterion reduces complexity</a:t>
            </a:r>
          </a:p>
          <a:p>
            <a:pPr>
              <a:spcBef>
                <a:spcPts val="700"/>
              </a:spcBef>
            </a:pPr>
            <a:r>
              <a:rPr lang="en-US" sz="2200" dirty="0" smtClean="0"/>
              <a:t>Illustrative table will greatly assist understanding &amp; application</a:t>
            </a:r>
          </a:p>
          <a:p>
            <a:pPr lvl="1">
              <a:spcBef>
                <a:spcPts val="700"/>
              </a:spcBef>
            </a:pPr>
            <a:r>
              <a:rPr lang="en-US" sz="1800" dirty="0" smtClean="0"/>
              <a:t>To be included in Basis for Conclusions and Q&amp;As</a:t>
            </a:r>
            <a:endParaRPr lang="en-US" sz="18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Rationale</a:t>
            </a:r>
            <a:endParaRPr lang="en-US"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2667000" cy="171450"/>
          </a:xfrm>
        </p:spPr>
        <p:txBody>
          <a:bodyPr/>
          <a:lstStyle/>
          <a:p>
            <a:r>
              <a:rPr lang="en-US" dirty="0"/>
              <a:t>Service in Combination of Roles</a:t>
            </a:r>
          </a:p>
        </p:txBody>
      </p:sp>
    </p:spTree>
    <p:extLst>
      <p:ext uri="{BB962C8B-B14F-4D97-AF65-F5344CB8AC3E}">
        <p14:creationId xmlns:p14="http://schemas.microsoft.com/office/powerpoint/2010/main" val="13083001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345876"/>
            <a:ext cx="8610600" cy="3207074"/>
          </a:xfrm>
        </p:spPr>
        <p:txBody>
          <a:bodyPr/>
          <a:lstStyle/>
          <a:p>
            <a:pPr>
              <a:spcBef>
                <a:spcPts val="700"/>
              </a:spcBef>
            </a:pPr>
            <a:r>
              <a:rPr lang="en-US" sz="2200" dirty="0"/>
              <a:t>Support for TF </a:t>
            </a:r>
            <a:r>
              <a:rPr lang="en-US" sz="2200" dirty="0" smtClean="0"/>
              <a:t>proposal</a:t>
            </a:r>
            <a:endParaRPr lang="en-US" sz="1800" dirty="0" smtClean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Tentative IESBA Decision</a:t>
            </a:r>
          </a:p>
        </p:txBody>
      </p:sp>
      <p:sp>
        <p:nvSpPr>
          <p:cNvPr id="5" name="Subtitle 2"/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2667000" cy="171450"/>
          </a:xfrm>
        </p:spPr>
        <p:txBody>
          <a:bodyPr/>
          <a:lstStyle/>
          <a:p>
            <a:r>
              <a:rPr lang="en-US" dirty="0"/>
              <a:t>Service in Combination of Roles</a:t>
            </a:r>
          </a:p>
        </p:txBody>
      </p:sp>
    </p:spTree>
    <p:extLst>
      <p:ext uri="{BB962C8B-B14F-4D97-AF65-F5344CB8AC3E}">
        <p14:creationId xmlns:p14="http://schemas.microsoft.com/office/powerpoint/2010/main" val="9816849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1"/>
          <p:cNvSpPr>
            <a:spLocks noGrp="1"/>
          </p:cNvSpPr>
          <p:nvPr>
            <p:ph idx="1"/>
          </p:nvPr>
        </p:nvSpPr>
        <p:spPr>
          <a:xfrm>
            <a:off x="1295400" y="2190750"/>
            <a:ext cx="6477000" cy="1143000"/>
          </a:xfrm>
        </p:spPr>
        <p:txBody>
          <a:bodyPr/>
          <a:lstStyle/>
          <a:p>
            <a:pPr marL="0" indent="0" algn="ctr">
              <a:spcBef>
                <a:spcPts val="1200"/>
              </a:spcBef>
              <a:buNone/>
            </a:pPr>
            <a:r>
              <a:rPr lang="en-US" sz="3200" b="1" dirty="0"/>
              <a:t>Do CAG Representatives agree?</a:t>
            </a:r>
          </a:p>
        </p:txBody>
      </p:sp>
    </p:spTree>
    <p:extLst>
      <p:ext uri="{BB962C8B-B14F-4D97-AF65-F5344CB8AC3E}">
        <p14:creationId xmlns:p14="http://schemas.microsoft.com/office/powerpoint/2010/main" val="427961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345876"/>
            <a:ext cx="8610600" cy="3207074"/>
          </a:xfrm>
        </p:spPr>
        <p:txBody>
          <a:bodyPr/>
          <a:lstStyle/>
          <a:p>
            <a:pPr>
              <a:spcBef>
                <a:spcPts val="700"/>
              </a:spcBef>
            </a:pPr>
            <a:r>
              <a:rPr lang="en-US" sz="2200" dirty="0" smtClean="0"/>
              <a:t>Committee 1 comments and Task Force proposals in Agenda Item E-4</a:t>
            </a:r>
            <a:endParaRPr lang="en-US" sz="1800" dirty="0" smtClean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IOSCO Committee 1 Response</a:t>
            </a:r>
            <a:endParaRPr lang="en-US"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2667000" cy="171450"/>
          </a:xfrm>
        </p:spPr>
        <p:txBody>
          <a:bodyPr/>
          <a:lstStyle/>
          <a:p>
            <a:r>
              <a:rPr lang="en-US" dirty="0" smtClean="0"/>
              <a:t>Other Comments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13810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ontent Placeholder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96953378"/>
              </p:ext>
            </p:extLst>
          </p:nvPr>
        </p:nvGraphicFramePr>
        <p:xfrm>
          <a:off x="762000" y="1581150"/>
          <a:ext cx="7772400" cy="1981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90800"/>
                <a:gridCol w="2590800"/>
                <a:gridCol w="2590800"/>
              </a:tblGrid>
              <a:tr h="495300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 smtClean="0"/>
                        <a:t>Category of KAP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 smtClean="0"/>
                        <a:t>Listed PIE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 smtClean="0"/>
                        <a:t>Non-Listed</a:t>
                      </a:r>
                      <a:r>
                        <a:rPr lang="en-US" sz="1600" baseline="0" dirty="0" smtClean="0"/>
                        <a:t> PIE</a:t>
                      </a:r>
                      <a:endParaRPr lang="en-US" sz="1600" dirty="0"/>
                    </a:p>
                  </a:txBody>
                  <a:tcPr/>
                </a:tc>
              </a:tr>
              <a:tr h="495300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 smtClean="0"/>
                        <a:t>EP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 smtClean="0"/>
                        <a:t>7/5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 smtClean="0"/>
                        <a:t>7/5</a:t>
                      </a:r>
                      <a:endParaRPr lang="en-US" sz="1600" dirty="0"/>
                    </a:p>
                  </a:txBody>
                  <a:tcPr/>
                </a:tc>
              </a:tr>
              <a:tr h="495300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 smtClean="0"/>
                        <a:t>EQCR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 smtClean="0"/>
                        <a:t>7/5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 smtClean="0"/>
                        <a:t>7/3</a:t>
                      </a:r>
                      <a:endParaRPr lang="en-US" sz="1600" dirty="0"/>
                    </a:p>
                  </a:txBody>
                  <a:tcPr/>
                </a:tc>
              </a:tr>
              <a:tr h="495300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 smtClean="0"/>
                        <a:t>Other KAPs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 smtClean="0"/>
                        <a:t>7/2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 smtClean="0"/>
                        <a:t>7/2</a:t>
                      </a:r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EQCR Cooling-off Period – Re-ED Proposal</a:t>
            </a:r>
            <a:endParaRPr lang="en-US"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2667000" cy="171450"/>
          </a:xfrm>
        </p:spPr>
        <p:txBody>
          <a:bodyPr/>
          <a:lstStyle/>
          <a:p>
            <a:r>
              <a:rPr lang="en-US" dirty="0" smtClean="0"/>
              <a:t>Recap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1174139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1"/>
          <p:cNvSpPr>
            <a:spLocks noGrp="1"/>
          </p:cNvSpPr>
          <p:nvPr>
            <p:ph idx="1"/>
          </p:nvPr>
        </p:nvSpPr>
        <p:spPr>
          <a:xfrm>
            <a:off x="1295400" y="2190750"/>
            <a:ext cx="6477000" cy="1143000"/>
          </a:xfrm>
        </p:spPr>
        <p:txBody>
          <a:bodyPr/>
          <a:lstStyle/>
          <a:p>
            <a:pPr marL="0" indent="0" algn="ctr">
              <a:spcBef>
                <a:spcPts val="1200"/>
              </a:spcBef>
              <a:buNone/>
            </a:pPr>
            <a:r>
              <a:rPr lang="en-US" sz="3200" b="1" dirty="0"/>
              <a:t>Do CAG Representatives agree?</a:t>
            </a:r>
          </a:p>
        </p:txBody>
      </p:sp>
    </p:spTree>
    <p:extLst>
      <p:ext uri="{BB962C8B-B14F-4D97-AF65-F5344CB8AC3E}">
        <p14:creationId xmlns:p14="http://schemas.microsoft.com/office/powerpoint/2010/main" val="37777625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345876"/>
            <a:ext cx="8610600" cy="3207074"/>
          </a:xfrm>
        </p:spPr>
        <p:txBody>
          <a:bodyPr/>
          <a:lstStyle/>
          <a:p>
            <a:pPr>
              <a:spcBef>
                <a:spcPts val="900"/>
              </a:spcBef>
            </a:pPr>
            <a:r>
              <a:rPr lang="en-US" sz="2200" dirty="0" smtClean="0"/>
              <a:t>Clarifications made in response to NSS input: references to time-on period is with respect to </a:t>
            </a:r>
            <a:r>
              <a:rPr lang="en-US" sz="2200" i="1" dirty="0" smtClean="0"/>
              <a:t>cumulative</a:t>
            </a:r>
            <a:r>
              <a:rPr lang="en-US" sz="2200" dirty="0" smtClean="0"/>
              <a:t> (not consecutive) time-on</a:t>
            </a:r>
          </a:p>
          <a:p>
            <a:pPr lvl="1">
              <a:spcBef>
                <a:spcPts val="900"/>
              </a:spcBef>
            </a:pPr>
            <a:r>
              <a:rPr lang="en-US" sz="1800" dirty="0" smtClean="0"/>
              <a:t>Cumulative basis now made explicit in paragraphs 290.153, 155-157</a:t>
            </a:r>
          </a:p>
          <a:p>
            <a:pPr>
              <a:spcBef>
                <a:spcPts val="900"/>
              </a:spcBef>
            </a:pPr>
            <a:r>
              <a:rPr lang="en-US" sz="2200" dirty="0" smtClean="0"/>
              <a:t>Guidance added in paragraph 290.154 clarifying when the “clock” may be restarted</a:t>
            </a:r>
          </a:p>
          <a:p>
            <a:pPr lvl="1">
              <a:spcBef>
                <a:spcPts val="900"/>
              </a:spcBef>
            </a:pPr>
            <a:r>
              <a:rPr lang="en-US" sz="1800" dirty="0" smtClean="0"/>
              <a:t>Illustration of application to be provided in Basis for Conclusions and FAQs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Computing the Time-on Period</a:t>
            </a:r>
            <a:endParaRPr lang="en-US"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2667000" cy="171450"/>
          </a:xfrm>
        </p:spPr>
        <p:txBody>
          <a:bodyPr/>
          <a:lstStyle/>
          <a:p>
            <a:r>
              <a:rPr lang="en-US" dirty="0" smtClean="0"/>
              <a:t>Other Matters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69123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1"/>
          <p:cNvSpPr>
            <a:spLocks noGrp="1"/>
          </p:cNvSpPr>
          <p:nvPr>
            <p:ph idx="1"/>
          </p:nvPr>
        </p:nvSpPr>
        <p:spPr>
          <a:xfrm>
            <a:off x="1295400" y="2190750"/>
            <a:ext cx="6477000" cy="1143000"/>
          </a:xfrm>
        </p:spPr>
        <p:txBody>
          <a:bodyPr/>
          <a:lstStyle/>
          <a:p>
            <a:pPr marL="0" indent="0" algn="ctr">
              <a:spcBef>
                <a:spcPts val="1200"/>
              </a:spcBef>
              <a:buNone/>
            </a:pPr>
            <a:r>
              <a:rPr lang="en-US" sz="3200" b="1" dirty="0"/>
              <a:t>Do CAG Representatives agree?</a:t>
            </a:r>
          </a:p>
        </p:txBody>
      </p:sp>
    </p:spTree>
    <p:extLst>
      <p:ext uri="{BB962C8B-B14F-4D97-AF65-F5344CB8AC3E}">
        <p14:creationId xmlns:p14="http://schemas.microsoft.com/office/powerpoint/2010/main" val="38408422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345876"/>
            <a:ext cx="8610600" cy="3207074"/>
          </a:xfrm>
        </p:spPr>
        <p:txBody>
          <a:bodyPr/>
          <a:lstStyle/>
          <a:p>
            <a:pPr>
              <a:spcBef>
                <a:spcPts val="700"/>
              </a:spcBef>
            </a:pPr>
            <a:r>
              <a:rPr lang="en-US" sz="2200" dirty="0" smtClean="0"/>
              <a:t>IESBA to monitor:</a:t>
            </a:r>
          </a:p>
          <a:p>
            <a:pPr lvl="1">
              <a:spcBef>
                <a:spcPts val="900"/>
              </a:spcBef>
            </a:pPr>
            <a:r>
              <a:rPr lang="en-US" sz="1800" dirty="0" smtClean="0"/>
              <a:t>IAASB’s initiative to review ISQC 1 for possible revision</a:t>
            </a:r>
          </a:p>
          <a:p>
            <a:pPr lvl="1">
              <a:spcBef>
                <a:spcPts val="900"/>
              </a:spcBef>
            </a:pPr>
            <a:r>
              <a:rPr lang="en-US" sz="1800" dirty="0" smtClean="0"/>
              <a:t>How the proposals work in practice</a:t>
            </a:r>
          </a:p>
          <a:p>
            <a:pPr lvl="1">
              <a:spcBef>
                <a:spcPts val="900"/>
              </a:spcBef>
            </a:pPr>
            <a:r>
              <a:rPr lang="en-US" sz="1800" dirty="0" smtClean="0"/>
              <a:t>Experiences and effects re implementation of MFR in EU and other jurisdictions</a:t>
            </a:r>
          </a:p>
          <a:p>
            <a:pPr marL="0" indent="0">
              <a:spcBef>
                <a:spcPts val="700"/>
              </a:spcBef>
              <a:buNone/>
            </a:pPr>
            <a:endParaRPr lang="en-US" sz="2200" dirty="0" smtClean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Way Forward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97177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</a:t>
            </a:r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4654800"/>
              </p:ext>
            </p:extLst>
          </p:nvPr>
        </p:nvGraphicFramePr>
        <p:xfrm>
          <a:off x="457200" y="1428750"/>
          <a:ext cx="8382000" cy="2438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/>
                <a:gridCol w="6858000"/>
              </a:tblGrid>
              <a:tr h="530087">
                <a:tc>
                  <a:txBody>
                    <a:bodyPr/>
                    <a:lstStyle/>
                    <a:p>
                      <a:r>
                        <a:rPr lang="en-US" dirty="0" smtClean="0"/>
                        <a:t>Timing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Action</a:t>
                      </a:r>
                      <a:endParaRPr lang="en-US" dirty="0"/>
                    </a:p>
                  </a:txBody>
                  <a:tcPr/>
                </a:tc>
              </a:tr>
              <a:tr h="785776">
                <a:tc>
                  <a:txBody>
                    <a:bodyPr/>
                    <a:lstStyle/>
                    <a:p>
                      <a:r>
                        <a:rPr lang="en-US" dirty="0" smtClean="0"/>
                        <a:t>Sept 2016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IESBA approval under current structure</a:t>
                      </a:r>
                      <a:r>
                        <a:rPr lang="en-US" baseline="0" dirty="0" smtClean="0"/>
                        <a:t> and drafting conventions (“close off”) and consideration of draft restructured text</a:t>
                      </a:r>
                      <a:endParaRPr lang="en-US" dirty="0"/>
                    </a:p>
                  </a:txBody>
                  <a:tcPr/>
                </a:tc>
              </a:tr>
              <a:tr h="530087">
                <a:tc rowSpan="2"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Dec 2016</a:t>
                      </a:r>
                      <a:endParaRPr lang="en-US" dirty="0"/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PIOB approval of due</a:t>
                      </a:r>
                      <a:r>
                        <a:rPr lang="en-US" baseline="0" dirty="0" smtClean="0"/>
                        <a:t> process for </a:t>
                      </a:r>
                      <a:r>
                        <a:rPr lang="en-US" dirty="0" smtClean="0"/>
                        <a:t>close-off document</a:t>
                      </a:r>
                      <a:endParaRPr lang="en-US" dirty="0"/>
                    </a:p>
                  </a:txBody>
                  <a:tcPr/>
                </a:tc>
              </a:tr>
              <a:tr h="59245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IESBA approval of restructured text for exposure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2552013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20707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345876"/>
            <a:ext cx="8610600" cy="3207074"/>
          </a:xfrm>
        </p:spPr>
        <p:txBody>
          <a:bodyPr/>
          <a:lstStyle/>
          <a:p>
            <a:r>
              <a:rPr lang="en-US" sz="2200" dirty="0" smtClean="0"/>
              <a:t>Some support but also some reservations among those in support</a:t>
            </a:r>
          </a:p>
          <a:p>
            <a:pPr lvl="1">
              <a:spcBef>
                <a:spcPts val="1200"/>
              </a:spcBef>
            </a:pPr>
            <a:r>
              <a:rPr lang="en-US" sz="1800" dirty="0" smtClean="0"/>
              <a:t>Added complexity from bifurcation between listed and non-listed PIEs</a:t>
            </a:r>
          </a:p>
          <a:p>
            <a:pPr lvl="1">
              <a:spcBef>
                <a:spcPts val="1200"/>
              </a:spcBef>
            </a:pPr>
            <a:r>
              <a:rPr lang="en-US" sz="1800" dirty="0" smtClean="0"/>
              <a:t>Will exacerbate scarcity of EQCR supply</a:t>
            </a:r>
          </a:p>
          <a:p>
            <a:pPr lvl="1">
              <a:spcBef>
                <a:spcPts val="1200"/>
              </a:spcBef>
            </a:pPr>
            <a:r>
              <a:rPr lang="en-US" sz="1800" dirty="0" smtClean="0"/>
              <a:t>Will significantly adversely impact SMPs</a:t>
            </a:r>
          </a:p>
          <a:p>
            <a:pPr>
              <a:spcBef>
                <a:spcPts val="900"/>
              </a:spcBef>
            </a:pPr>
            <a:r>
              <a:rPr lang="en-US" sz="2200" dirty="0" smtClean="0"/>
              <a:t>One respondent supporting 5 years for </a:t>
            </a:r>
            <a:r>
              <a:rPr lang="en-US" sz="2200" i="1" dirty="0" smtClean="0"/>
              <a:t>all</a:t>
            </a:r>
            <a:r>
              <a:rPr lang="en-US" sz="2200" dirty="0" smtClean="0"/>
              <a:t> PIE audits</a:t>
            </a:r>
          </a:p>
          <a:p>
            <a:pPr>
              <a:spcBef>
                <a:spcPts val="900"/>
              </a:spcBef>
            </a:pPr>
            <a:r>
              <a:rPr lang="en-US" sz="2200" dirty="0" smtClean="0"/>
              <a:t>Substantial body of respondents not supportive</a:t>
            </a:r>
            <a:endParaRPr lang="en-US" sz="22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Support for Proposal?</a:t>
            </a:r>
            <a:endParaRPr lang="en-US"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2667000" cy="171450"/>
          </a:xfrm>
        </p:spPr>
        <p:txBody>
          <a:bodyPr/>
          <a:lstStyle/>
          <a:p>
            <a:r>
              <a:rPr lang="en-US" dirty="0" smtClean="0"/>
              <a:t>EQCR </a:t>
            </a:r>
            <a:r>
              <a:rPr lang="en-US" dirty="0"/>
              <a:t>Cooling-off Proposal</a:t>
            </a:r>
          </a:p>
        </p:txBody>
      </p:sp>
    </p:spTree>
    <p:extLst>
      <p:ext uri="{BB962C8B-B14F-4D97-AF65-F5344CB8AC3E}">
        <p14:creationId xmlns:p14="http://schemas.microsoft.com/office/powerpoint/2010/main" val="37317358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345876"/>
            <a:ext cx="8686800" cy="3207074"/>
          </a:xfrm>
        </p:spPr>
        <p:txBody>
          <a:bodyPr/>
          <a:lstStyle/>
          <a:p>
            <a:r>
              <a:rPr lang="en-US" sz="2200" dirty="0" smtClean="0"/>
              <a:t>Bifurcation of listed and non-listed PIEs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 Concerns</a:t>
            </a:r>
            <a:endParaRPr lang="en-US"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2667000" cy="171450"/>
          </a:xfrm>
        </p:spPr>
        <p:txBody>
          <a:bodyPr/>
          <a:lstStyle/>
          <a:p>
            <a:r>
              <a:rPr lang="en-US" dirty="0" smtClean="0"/>
              <a:t>EQCR </a:t>
            </a:r>
            <a:r>
              <a:rPr lang="en-US" dirty="0"/>
              <a:t>Cooling-off Proposal</a:t>
            </a:r>
          </a:p>
        </p:txBody>
      </p:sp>
      <p:sp>
        <p:nvSpPr>
          <p:cNvPr id="6" name="Oval Callout 5"/>
          <p:cNvSpPr/>
          <p:nvPr/>
        </p:nvSpPr>
        <p:spPr bwMode="auto">
          <a:xfrm>
            <a:off x="5029200" y="1733550"/>
            <a:ext cx="3657600" cy="1295400"/>
          </a:xfrm>
          <a:prstGeom prst="wedgeEllipseCallout">
            <a:avLst/>
          </a:prstGeom>
          <a:solidFill>
            <a:schemeClr val="accent1">
              <a:lumMod val="20000"/>
              <a:lumOff val="80000"/>
            </a:schemeClr>
          </a:solidFill>
          <a:ln w="9525" cap="flat" cmpd="sng" algn="ctr">
            <a:solidFill>
              <a:srgbClr val="1A276D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sz="1600" dirty="0" smtClean="0"/>
              <a:t>Suggesting non-listed PIEs may be of less public interest than listed PIEs?</a:t>
            </a: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7" name="Oval Callout 6"/>
          <p:cNvSpPr/>
          <p:nvPr/>
        </p:nvSpPr>
        <p:spPr bwMode="auto">
          <a:xfrm>
            <a:off x="990600" y="1859579"/>
            <a:ext cx="1837266" cy="768572"/>
          </a:xfrm>
          <a:prstGeom prst="wedgeEllipseCallout">
            <a:avLst/>
          </a:prstGeom>
          <a:solidFill>
            <a:schemeClr val="accent1">
              <a:lumMod val="20000"/>
              <a:lumOff val="80000"/>
            </a:schemeClr>
          </a:solidFill>
          <a:ln w="9525" cap="flat" cmpd="sng" algn="ctr">
            <a:solidFill>
              <a:srgbClr val="1A276D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sz="1600" dirty="0" smtClean="0"/>
              <a:t>Setting precedent?</a:t>
            </a: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8" name="Oval Callout 7"/>
          <p:cNvSpPr/>
          <p:nvPr/>
        </p:nvSpPr>
        <p:spPr bwMode="auto">
          <a:xfrm>
            <a:off x="2801619" y="2089360"/>
            <a:ext cx="2121747" cy="792953"/>
          </a:xfrm>
          <a:prstGeom prst="wedgeEllipseCallout">
            <a:avLst/>
          </a:prstGeom>
          <a:solidFill>
            <a:schemeClr val="accent1">
              <a:lumMod val="20000"/>
              <a:lumOff val="80000"/>
            </a:schemeClr>
          </a:solidFill>
          <a:ln w="9525" cap="flat" cmpd="sng" algn="ctr">
            <a:solidFill>
              <a:srgbClr val="1A276D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sz="1600" dirty="0" smtClean="0"/>
              <a:t>Another layer of complexity?</a:t>
            </a: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9" name="Oval Callout 8"/>
          <p:cNvSpPr/>
          <p:nvPr/>
        </p:nvSpPr>
        <p:spPr bwMode="auto">
          <a:xfrm>
            <a:off x="2504440" y="3096050"/>
            <a:ext cx="4328160" cy="1221192"/>
          </a:xfrm>
          <a:prstGeom prst="wedgeEllipseCallout">
            <a:avLst/>
          </a:prstGeom>
          <a:solidFill>
            <a:schemeClr val="accent1">
              <a:lumMod val="20000"/>
              <a:lumOff val="80000"/>
            </a:schemeClr>
          </a:solidFill>
          <a:ln w="9525" cap="flat" cmpd="sng" algn="ctr">
            <a:solidFill>
              <a:srgbClr val="1A276D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sz="1600" dirty="0" smtClean="0"/>
              <a:t>Necessary? Already accepted fresh look can be achieved with 3 years in some cases </a:t>
            </a: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10" name="Oval Callout 9"/>
          <p:cNvSpPr/>
          <p:nvPr/>
        </p:nvSpPr>
        <p:spPr bwMode="auto">
          <a:xfrm>
            <a:off x="388620" y="2949413"/>
            <a:ext cx="2545080" cy="911361"/>
          </a:xfrm>
          <a:prstGeom prst="wedgeEllipseCallout">
            <a:avLst/>
          </a:prstGeom>
          <a:solidFill>
            <a:schemeClr val="accent1">
              <a:lumMod val="20000"/>
              <a:lumOff val="80000"/>
            </a:schemeClr>
          </a:solidFill>
          <a:ln w="9525" cap="flat" cmpd="sng" algn="ctr">
            <a:solidFill>
              <a:srgbClr val="1A276D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sz="1600" dirty="0" smtClean="0"/>
              <a:t>Why not similar approach for EP?</a:t>
            </a: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11" name="Oval Callout 10"/>
          <p:cNvSpPr/>
          <p:nvPr/>
        </p:nvSpPr>
        <p:spPr bwMode="auto">
          <a:xfrm>
            <a:off x="6553200" y="2876550"/>
            <a:ext cx="2133600" cy="1219200"/>
          </a:xfrm>
          <a:prstGeom prst="wedgeEllipseCallout">
            <a:avLst/>
          </a:prstGeom>
          <a:solidFill>
            <a:schemeClr val="accent1">
              <a:lumMod val="20000"/>
              <a:lumOff val="80000"/>
            </a:schemeClr>
          </a:solidFill>
          <a:ln w="9525" cap="flat" cmpd="sng" algn="ctr">
            <a:solidFill>
              <a:srgbClr val="1A276D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sz="1600" dirty="0" smtClean="0"/>
              <a:t>Issue already addressed by ISQC 1.A50?</a:t>
            </a: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ea typeface="ヒラギノ角ゴ Pro W3" charset="-128"/>
              <a:cs typeface="ヒラギノ角ゴ Pro W3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5261525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345876"/>
            <a:ext cx="8610600" cy="3207074"/>
          </a:xfrm>
        </p:spPr>
        <p:txBody>
          <a:bodyPr/>
          <a:lstStyle/>
          <a:p>
            <a:r>
              <a:rPr lang="en-US" sz="2200" dirty="0" smtClean="0"/>
              <a:t>Where is the evidence?</a:t>
            </a:r>
          </a:p>
          <a:p>
            <a:pPr>
              <a:spcBef>
                <a:spcPts val="900"/>
              </a:spcBef>
            </a:pPr>
            <a:endParaRPr lang="en-US" sz="2200" dirty="0" smtClean="0"/>
          </a:p>
          <a:p>
            <a:pPr>
              <a:spcBef>
                <a:spcPts val="900"/>
              </a:spcBef>
            </a:pPr>
            <a:endParaRPr lang="en-US" sz="2200" dirty="0" smtClean="0"/>
          </a:p>
          <a:p>
            <a:pPr>
              <a:spcBef>
                <a:spcPts val="900"/>
              </a:spcBef>
            </a:pPr>
            <a:r>
              <a:rPr lang="en-US" sz="2200" dirty="0" smtClean="0"/>
              <a:t>Complexity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Key Concerns</a:t>
            </a:r>
          </a:p>
        </p:txBody>
      </p:sp>
      <p:sp>
        <p:nvSpPr>
          <p:cNvPr id="5" name="Subtitle 2"/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2667000" cy="171450"/>
          </a:xfrm>
        </p:spPr>
        <p:txBody>
          <a:bodyPr/>
          <a:lstStyle/>
          <a:p>
            <a:r>
              <a:rPr lang="en-US" dirty="0"/>
              <a:t>EQCR Cooling-off Proposal</a:t>
            </a:r>
          </a:p>
          <a:p>
            <a:endParaRPr lang="en-US" b="1" dirty="0"/>
          </a:p>
        </p:txBody>
      </p:sp>
      <p:sp>
        <p:nvSpPr>
          <p:cNvPr id="6" name="Oval Callout 5"/>
          <p:cNvSpPr/>
          <p:nvPr/>
        </p:nvSpPr>
        <p:spPr bwMode="auto">
          <a:xfrm>
            <a:off x="2362200" y="1793066"/>
            <a:ext cx="2778760" cy="930560"/>
          </a:xfrm>
          <a:prstGeom prst="wedgeEllipseCallout">
            <a:avLst/>
          </a:prstGeom>
          <a:solidFill>
            <a:schemeClr val="accent1">
              <a:lumMod val="20000"/>
              <a:lumOff val="80000"/>
            </a:schemeClr>
          </a:solidFill>
          <a:ln w="9525" cap="flat" cmpd="sng" algn="ctr">
            <a:solidFill>
              <a:srgbClr val="1A276D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sz="1600" dirty="0" smtClean="0"/>
              <a:t>Evidence proposals will work better?</a:t>
            </a: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7" name="Oval Callout 6"/>
          <p:cNvSpPr/>
          <p:nvPr/>
        </p:nvSpPr>
        <p:spPr bwMode="auto">
          <a:xfrm>
            <a:off x="5334000" y="1696174"/>
            <a:ext cx="2438400" cy="1121758"/>
          </a:xfrm>
          <a:prstGeom prst="wedgeEllipseCallout">
            <a:avLst/>
          </a:prstGeom>
          <a:solidFill>
            <a:schemeClr val="accent1">
              <a:lumMod val="20000"/>
              <a:lumOff val="80000"/>
            </a:schemeClr>
          </a:solidFill>
          <a:ln w="9525" cap="flat" cmpd="sng" algn="ctr">
            <a:solidFill>
              <a:srgbClr val="1A276D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sz="1600" dirty="0" smtClean="0"/>
              <a:t>Evidence current 2-year cooling-off not working?</a:t>
            </a: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8" name="Oval Callout 7"/>
          <p:cNvSpPr/>
          <p:nvPr/>
        </p:nvSpPr>
        <p:spPr bwMode="auto">
          <a:xfrm>
            <a:off x="1143000" y="3304440"/>
            <a:ext cx="1905000" cy="879637"/>
          </a:xfrm>
          <a:prstGeom prst="wedgeEllipseCallout">
            <a:avLst/>
          </a:prstGeom>
          <a:solidFill>
            <a:schemeClr val="accent1">
              <a:lumMod val="20000"/>
              <a:lumOff val="80000"/>
            </a:schemeClr>
          </a:solidFill>
          <a:ln w="9525" cap="flat" cmpd="sng" algn="ctr">
            <a:solidFill>
              <a:srgbClr val="1A276D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sz="1600" dirty="0" smtClean="0"/>
              <a:t>Too complex for all firms?</a:t>
            </a: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9" name="Oval Callout 8"/>
          <p:cNvSpPr/>
          <p:nvPr/>
        </p:nvSpPr>
        <p:spPr bwMode="auto">
          <a:xfrm>
            <a:off x="3276600" y="3059056"/>
            <a:ext cx="1788160" cy="1158464"/>
          </a:xfrm>
          <a:prstGeom prst="wedgeEllipseCallout">
            <a:avLst/>
          </a:prstGeom>
          <a:solidFill>
            <a:schemeClr val="accent1">
              <a:lumMod val="20000"/>
              <a:lumOff val="80000"/>
            </a:schemeClr>
          </a:solidFill>
          <a:ln w="9525" cap="flat" cmpd="sng" algn="ctr">
            <a:solidFill>
              <a:srgbClr val="1A276D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sz="1600" dirty="0" smtClean="0"/>
              <a:t>Too difficult and costly to manage?</a:t>
            </a: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10" name="Oval Callout 9"/>
          <p:cNvSpPr/>
          <p:nvPr/>
        </p:nvSpPr>
        <p:spPr bwMode="auto">
          <a:xfrm>
            <a:off x="5293360" y="3103257"/>
            <a:ext cx="3107267" cy="1137546"/>
          </a:xfrm>
          <a:prstGeom prst="wedgeEllipseCallout">
            <a:avLst/>
          </a:prstGeom>
          <a:solidFill>
            <a:schemeClr val="accent1">
              <a:lumMod val="20000"/>
              <a:lumOff val="80000"/>
            </a:schemeClr>
          </a:solidFill>
          <a:ln w="9525" cap="flat" cmpd="sng" algn="ctr">
            <a:solidFill>
              <a:srgbClr val="1A276D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sz="1600" dirty="0" smtClean="0"/>
              <a:t>Magnified with overlay upon jurisdictional requirements</a:t>
            </a: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ea typeface="ヒラギノ角ゴ Pro W3" charset="-128"/>
              <a:cs typeface="ヒラギノ角ゴ Pro W3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4881043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345876"/>
            <a:ext cx="8686800" cy="3207074"/>
          </a:xfrm>
        </p:spPr>
        <p:txBody>
          <a:bodyPr/>
          <a:lstStyle/>
          <a:p>
            <a:r>
              <a:rPr lang="en-US" sz="2200" dirty="0"/>
              <a:t>Impact on SMPs and market competition</a:t>
            </a:r>
          </a:p>
          <a:p>
            <a:pPr lvl="1">
              <a:spcBef>
                <a:spcPts val="900"/>
              </a:spcBef>
            </a:pPr>
            <a:endParaRPr lang="en-US" sz="1800" dirty="0" smtClean="0"/>
          </a:p>
          <a:p>
            <a:pPr lvl="1">
              <a:spcBef>
                <a:spcPts val="900"/>
              </a:spcBef>
            </a:pPr>
            <a:endParaRPr lang="en-US" sz="1800" dirty="0"/>
          </a:p>
          <a:p>
            <a:pPr lvl="1">
              <a:spcBef>
                <a:spcPts val="900"/>
              </a:spcBef>
            </a:pPr>
            <a:endParaRPr lang="en-US" sz="1800" dirty="0" smtClean="0"/>
          </a:p>
          <a:p>
            <a:pPr>
              <a:spcBef>
                <a:spcPts val="900"/>
              </a:spcBef>
            </a:pPr>
            <a:r>
              <a:rPr lang="en-US" sz="2200" dirty="0" smtClean="0"/>
              <a:t>Proportionality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Key Concerns</a:t>
            </a:r>
          </a:p>
        </p:txBody>
      </p:sp>
      <p:sp>
        <p:nvSpPr>
          <p:cNvPr id="5" name="Subtitle 2"/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2667000" cy="171450"/>
          </a:xfrm>
        </p:spPr>
        <p:txBody>
          <a:bodyPr/>
          <a:lstStyle/>
          <a:p>
            <a:r>
              <a:rPr lang="en-US" dirty="0"/>
              <a:t>EQCR Cooling-off </a:t>
            </a:r>
            <a:r>
              <a:rPr lang="en-US" dirty="0" smtClean="0"/>
              <a:t>Proposal</a:t>
            </a:r>
            <a:endParaRPr lang="en-US" dirty="0"/>
          </a:p>
          <a:p>
            <a:endParaRPr lang="en-US" b="1" dirty="0"/>
          </a:p>
        </p:txBody>
      </p:sp>
      <p:sp>
        <p:nvSpPr>
          <p:cNvPr id="6" name="Oval Callout 5"/>
          <p:cNvSpPr/>
          <p:nvPr/>
        </p:nvSpPr>
        <p:spPr bwMode="auto">
          <a:xfrm>
            <a:off x="611295" y="1771900"/>
            <a:ext cx="3420533" cy="1087800"/>
          </a:xfrm>
          <a:prstGeom prst="wedgeEllipseCallout">
            <a:avLst/>
          </a:prstGeom>
          <a:solidFill>
            <a:schemeClr val="accent1">
              <a:lumMod val="20000"/>
              <a:lumOff val="80000"/>
            </a:schemeClr>
          </a:solidFill>
          <a:ln w="9525" cap="flat" cmpd="sng" algn="ctr">
            <a:solidFill>
              <a:srgbClr val="1A276D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sz="1600" dirty="0" smtClean="0"/>
              <a:t>Excessively restrictive/ competitive disadvantage for SMPs?</a:t>
            </a: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7" name="Oval Callout 6"/>
          <p:cNvSpPr/>
          <p:nvPr/>
        </p:nvSpPr>
        <p:spPr bwMode="auto">
          <a:xfrm>
            <a:off x="3953934" y="1789964"/>
            <a:ext cx="2367280" cy="1087800"/>
          </a:xfrm>
          <a:prstGeom prst="wedgeEllipseCallout">
            <a:avLst/>
          </a:prstGeom>
          <a:solidFill>
            <a:schemeClr val="accent1">
              <a:lumMod val="20000"/>
              <a:lumOff val="80000"/>
            </a:schemeClr>
          </a:solidFill>
          <a:ln w="9525" cap="flat" cmpd="sng" algn="ctr">
            <a:solidFill>
              <a:srgbClr val="1A276D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sz="1600" dirty="0" smtClean="0"/>
              <a:t>Further concentration in PIE market?</a:t>
            </a: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8" name="Oval Callout 7"/>
          <p:cNvSpPr/>
          <p:nvPr/>
        </p:nvSpPr>
        <p:spPr bwMode="auto">
          <a:xfrm>
            <a:off x="6096000" y="1726316"/>
            <a:ext cx="2362200" cy="591309"/>
          </a:xfrm>
          <a:prstGeom prst="wedgeEllipseCallout">
            <a:avLst/>
          </a:prstGeom>
          <a:solidFill>
            <a:schemeClr val="accent1">
              <a:lumMod val="20000"/>
              <a:lumOff val="80000"/>
            </a:schemeClr>
          </a:solidFill>
          <a:ln w="9525" cap="flat" cmpd="sng" algn="ctr">
            <a:solidFill>
              <a:srgbClr val="1A276D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sz="1600" dirty="0" smtClean="0"/>
              <a:t>De facto MFR?</a:t>
            </a: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9" name="Oval Callout 8"/>
          <p:cNvSpPr/>
          <p:nvPr/>
        </p:nvSpPr>
        <p:spPr bwMode="auto">
          <a:xfrm>
            <a:off x="606214" y="3486150"/>
            <a:ext cx="2670386" cy="838200"/>
          </a:xfrm>
          <a:prstGeom prst="wedgeEllipseCallout">
            <a:avLst/>
          </a:prstGeom>
          <a:solidFill>
            <a:schemeClr val="accent1">
              <a:lumMod val="20000"/>
              <a:lumOff val="80000"/>
            </a:schemeClr>
          </a:solidFill>
          <a:ln w="9525" cap="flat" cmpd="sng" algn="ctr">
            <a:solidFill>
              <a:srgbClr val="1A276D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sz="1600" dirty="0" smtClean="0"/>
              <a:t>Commensurate with role or risks?</a:t>
            </a: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10" name="Oval Callout 9"/>
          <p:cNvSpPr/>
          <p:nvPr/>
        </p:nvSpPr>
        <p:spPr bwMode="auto">
          <a:xfrm>
            <a:off x="2667000" y="3257550"/>
            <a:ext cx="3733800" cy="1066800"/>
          </a:xfrm>
          <a:prstGeom prst="wedgeEllipseCallout">
            <a:avLst/>
          </a:prstGeom>
          <a:solidFill>
            <a:schemeClr val="accent1">
              <a:lumMod val="20000"/>
              <a:lumOff val="80000"/>
            </a:schemeClr>
          </a:solidFill>
          <a:ln w="9525" cap="flat" cmpd="sng" algn="ctr">
            <a:solidFill>
              <a:srgbClr val="1A276D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sz="1600" dirty="0" smtClean="0"/>
              <a:t>Disproportionate impact on non-listed PIEs with overlay in some countries</a:t>
            </a: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ea typeface="ヒラギノ角ゴ Pro W3" charset="-128"/>
              <a:cs typeface="ヒラギノ角ゴ Pro W3" charset="-128"/>
            </a:endParaRPr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1732635454"/>
              </p:ext>
            </p:extLst>
          </p:nvPr>
        </p:nvGraphicFramePr>
        <p:xfrm>
          <a:off x="5638800" y="2495550"/>
          <a:ext cx="3505200" cy="203066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984715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345876"/>
            <a:ext cx="8686800" cy="3207074"/>
          </a:xfrm>
        </p:spPr>
        <p:txBody>
          <a:bodyPr/>
          <a:lstStyle/>
          <a:p>
            <a:r>
              <a:rPr lang="en-US" sz="2200" dirty="0" smtClean="0"/>
              <a:t>Potential unintended consequences</a:t>
            </a:r>
            <a:endParaRPr lang="en-US" sz="2200" dirty="0"/>
          </a:p>
          <a:p>
            <a:pPr marL="347472" lvl="1" indent="0">
              <a:spcBef>
                <a:spcPts val="900"/>
              </a:spcBef>
              <a:buNone/>
            </a:pPr>
            <a:endParaRPr lang="en-US" sz="1800" dirty="0" smtClean="0"/>
          </a:p>
          <a:p>
            <a:pPr>
              <a:spcBef>
                <a:spcPts val="900"/>
              </a:spcBef>
            </a:pPr>
            <a:endParaRPr lang="en-US" sz="2200" dirty="0" smtClean="0"/>
          </a:p>
          <a:p>
            <a:pPr>
              <a:spcBef>
                <a:spcPts val="900"/>
              </a:spcBef>
            </a:pPr>
            <a:endParaRPr lang="en-US" sz="2200" dirty="0"/>
          </a:p>
          <a:p>
            <a:pPr>
              <a:spcBef>
                <a:spcPts val="0"/>
              </a:spcBef>
            </a:pPr>
            <a:r>
              <a:rPr lang="en-US" sz="2200" dirty="0" smtClean="0"/>
              <a:t>Compatibility with EU framework</a:t>
            </a:r>
          </a:p>
          <a:p>
            <a:pPr marL="347472" lvl="1" indent="0">
              <a:spcBef>
                <a:spcPts val="900"/>
              </a:spcBef>
              <a:buNone/>
            </a:pPr>
            <a:endParaRPr lang="en-US" sz="1800" dirty="0" smtClean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Key Concerns</a:t>
            </a:r>
          </a:p>
        </p:txBody>
      </p:sp>
      <p:sp>
        <p:nvSpPr>
          <p:cNvPr id="5" name="Subtitle 2"/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2667000" cy="171450"/>
          </a:xfrm>
        </p:spPr>
        <p:txBody>
          <a:bodyPr/>
          <a:lstStyle/>
          <a:p>
            <a:r>
              <a:rPr lang="en-US" dirty="0"/>
              <a:t>EQCR Cooling-off </a:t>
            </a:r>
            <a:r>
              <a:rPr lang="en-US" dirty="0" smtClean="0"/>
              <a:t>Proposal</a:t>
            </a:r>
            <a:endParaRPr lang="en-US" dirty="0"/>
          </a:p>
          <a:p>
            <a:endParaRPr lang="en-US" b="1" dirty="0"/>
          </a:p>
        </p:txBody>
      </p:sp>
      <p:sp>
        <p:nvSpPr>
          <p:cNvPr id="6" name="Oval Callout 5"/>
          <p:cNvSpPr/>
          <p:nvPr/>
        </p:nvSpPr>
        <p:spPr bwMode="auto">
          <a:xfrm>
            <a:off x="304800" y="1766868"/>
            <a:ext cx="3276600" cy="1076897"/>
          </a:xfrm>
          <a:prstGeom prst="wedgeEllipseCallout">
            <a:avLst/>
          </a:prstGeom>
          <a:solidFill>
            <a:schemeClr val="accent1">
              <a:lumMod val="20000"/>
              <a:lumOff val="80000"/>
            </a:schemeClr>
          </a:solidFill>
          <a:ln w="9525" cap="flat" cmpd="sng" algn="ctr">
            <a:solidFill>
              <a:srgbClr val="1A276D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sz="1600" dirty="0" smtClean="0"/>
              <a:t>Further strain on experienced resources – impact on AQ?</a:t>
            </a: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7" name="Oval Callout 6"/>
          <p:cNvSpPr/>
          <p:nvPr/>
        </p:nvSpPr>
        <p:spPr bwMode="auto">
          <a:xfrm>
            <a:off x="3048000" y="1733953"/>
            <a:ext cx="3124200" cy="1068006"/>
          </a:xfrm>
          <a:prstGeom prst="wedgeEllipseCallout">
            <a:avLst/>
          </a:prstGeom>
          <a:solidFill>
            <a:schemeClr val="accent1">
              <a:lumMod val="20000"/>
              <a:lumOff val="80000"/>
            </a:schemeClr>
          </a:solidFill>
          <a:ln w="9525" cap="flat" cmpd="sng" algn="ctr">
            <a:solidFill>
              <a:srgbClr val="1A276D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sz="1600" dirty="0" smtClean="0"/>
              <a:t>Pressure to use inexperienced people – </a:t>
            </a:r>
            <a:r>
              <a:rPr lang="en-US" sz="1600" dirty="0"/>
              <a:t>impact on AQ?</a:t>
            </a: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8" name="Oval Callout 7"/>
          <p:cNvSpPr/>
          <p:nvPr/>
        </p:nvSpPr>
        <p:spPr bwMode="auto">
          <a:xfrm>
            <a:off x="5715000" y="1445253"/>
            <a:ext cx="3124200" cy="1395914"/>
          </a:xfrm>
          <a:prstGeom prst="wedgeEllipseCallout">
            <a:avLst/>
          </a:prstGeom>
          <a:solidFill>
            <a:schemeClr val="accent1">
              <a:lumMod val="20000"/>
              <a:lumOff val="80000"/>
            </a:schemeClr>
          </a:solidFill>
          <a:ln w="9525" cap="flat" cmpd="sng" algn="ctr">
            <a:solidFill>
              <a:srgbClr val="1A276D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sz="1600" dirty="0" smtClean="0"/>
              <a:t>Partners required to move around more –impact on attracting and retaining talent?</a:t>
            </a: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9" name="Oval Callout 8"/>
          <p:cNvSpPr/>
          <p:nvPr/>
        </p:nvSpPr>
        <p:spPr bwMode="auto">
          <a:xfrm>
            <a:off x="609600" y="3380413"/>
            <a:ext cx="3217334" cy="1042095"/>
          </a:xfrm>
          <a:prstGeom prst="wedgeEllipseCallout">
            <a:avLst/>
          </a:prstGeom>
          <a:solidFill>
            <a:schemeClr val="accent1">
              <a:lumMod val="20000"/>
              <a:lumOff val="80000"/>
            </a:schemeClr>
          </a:solidFill>
          <a:ln w="9525" cap="flat" cmpd="sng" algn="ctr">
            <a:solidFill>
              <a:srgbClr val="1A276D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sz="1600" dirty="0" smtClean="0"/>
              <a:t>Listed/non-listed PIE split not compatible with EU legislation</a:t>
            </a: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10" name="Oval Callout 9"/>
          <p:cNvSpPr/>
          <p:nvPr/>
        </p:nvSpPr>
        <p:spPr bwMode="auto">
          <a:xfrm>
            <a:off x="3276600" y="3506777"/>
            <a:ext cx="2819400" cy="710518"/>
          </a:xfrm>
          <a:prstGeom prst="wedgeEllipseCallout">
            <a:avLst/>
          </a:prstGeom>
          <a:solidFill>
            <a:schemeClr val="accent1">
              <a:lumMod val="20000"/>
              <a:lumOff val="80000"/>
            </a:schemeClr>
          </a:solidFill>
          <a:ln w="9525" cap="flat" cmpd="sng" algn="ctr">
            <a:solidFill>
              <a:srgbClr val="1A276D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sz="1600" dirty="0" smtClean="0"/>
              <a:t>EQCR not required to rotate in EU</a:t>
            </a: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11" name="Oval Callout 10"/>
          <p:cNvSpPr/>
          <p:nvPr/>
        </p:nvSpPr>
        <p:spPr bwMode="auto">
          <a:xfrm>
            <a:off x="5952066" y="2990270"/>
            <a:ext cx="2734733" cy="1401335"/>
          </a:xfrm>
          <a:prstGeom prst="wedgeEllipseCallout">
            <a:avLst/>
          </a:prstGeom>
          <a:solidFill>
            <a:schemeClr val="accent1">
              <a:lumMod val="20000"/>
              <a:lumOff val="80000"/>
            </a:schemeClr>
          </a:solidFill>
          <a:ln w="9525" cap="flat" cmpd="sng" algn="ctr">
            <a:solidFill>
              <a:srgbClr val="1A276D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ヒラギノ角ゴ Pro W3" charset="-128"/>
                <a:cs typeface="ヒラギノ角ゴ Pro W3" charset="-128"/>
              </a:rPr>
              <a:t>Unintended result in EU:</a:t>
            </a:r>
            <a:r>
              <a:rPr kumimoji="0" lang="en-US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ea typeface="ヒラギノ角ゴ Pro W3" charset="-128"/>
                <a:cs typeface="ヒラギノ角ゴ Pro W3" charset="-128"/>
              </a:rPr>
              <a:t>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ヒラギノ角ゴ Pro W3" charset="-128"/>
                <a:cs typeface="ヒラギノ角ゴ Pro W3" charset="-128"/>
              </a:rPr>
              <a:t>EQCR required to cool off longer than </a:t>
            </a:r>
            <a:r>
              <a:rPr lang="en-US" sz="1600" dirty="0" smtClean="0">
                <a:ea typeface="ヒラギノ角ゴ Pro W3" charset="-128"/>
                <a:cs typeface="ヒラギノ角ゴ Pro W3" charset="-128"/>
              </a:rPr>
              <a:t>EP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ヒラギノ角ゴ Pro W3" charset="-128"/>
                <a:cs typeface="ヒラギノ角ゴ Pro W3" charset="-128"/>
              </a:rPr>
              <a:t>?</a:t>
            </a: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ea typeface="ヒラギノ角ゴ Pro W3" charset="-128"/>
              <a:cs typeface="ヒラギノ角ゴ Pro W3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254591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345876"/>
            <a:ext cx="8610600" cy="3207074"/>
          </a:xfrm>
        </p:spPr>
        <p:txBody>
          <a:bodyPr/>
          <a:lstStyle/>
          <a:p>
            <a:r>
              <a:rPr lang="en-US" sz="2200" dirty="0" smtClean="0"/>
              <a:t>3-year cooling-off for EQCR</a:t>
            </a:r>
          </a:p>
          <a:p>
            <a:r>
              <a:rPr lang="en-US" sz="2200" u="sng" dirty="0" smtClean="0"/>
              <a:t>No</a:t>
            </a:r>
            <a:r>
              <a:rPr lang="en-US" sz="2200" dirty="0" smtClean="0"/>
              <a:t> distinction between listed and non-listed PIEs</a:t>
            </a:r>
          </a:p>
          <a:p>
            <a:pPr marL="0" indent="0">
              <a:buNone/>
            </a:pPr>
            <a:endParaRPr lang="en-US" sz="22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Revised Task Force Proposal</a:t>
            </a:r>
            <a:endParaRPr lang="en-US"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2667000" cy="171450"/>
          </a:xfrm>
        </p:spPr>
        <p:txBody>
          <a:bodyPr/>
          <a:lstStyle/>
          <a:p>
            <a:r>
              <a:rPr lang="en-US" dirty="0"/>
              <a:t>EQCR Cooling-off </a:t>
            </a:r>
            <a:r>
              <a:rPr lang="en-US" dirty="0" smtClean="0"/>
              <a:t>Period</a:t>
            </a:r>
            <a:endParaRPr lang="en-US" dirty="0"/>
          </a:p>
          <a:p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428918127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ESBA_Powerpoint_template_GREEN RIBBON_WIDESCREEN">
  <a:themeElements>
    <a:clrScheme name="IFAC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5BAA"/>
      </a:accent1>
      <a:accent2>
        <a:srgbClr val="00C0F3"/>
      </a:accent2>
      <a:accent3>
        <a:srgbClr val="F15A22"/>
      </a:accent3>
      <a:accent4>
        <a:srgbClr val="FAA61A"/>
      </a:accent4>
      <a:accent5>
        <a:srgbClr val="0D9C4A"/>
      </a:accent5>
      <a:accent6>
        <a:srgbClr val="8DC63F"/>
      </a:accent6>
      <a:hlink>
        <a:srgbClr val="009999"/>
      </a:hlink>
      <a:folHlink>
        <a:srgbClr val="99CC0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20150423 Forum of Firms IESBA Peter Hughes" id="{855BE383-8B6C-4EB1-8557-672D5CCEBC22}" vid="{F4A2DCA7-B248-4570-8002-E7D7FAD8545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20150423 Forum of Firms IESBA Peter Hughes</Template>
  <TotalTime>1861</TotalTime>
  <Words>1476</Words>
  <Application>Microsoft Office PowerPoint</Application>
  <PresentationFormat>On-screen Show (16:9)</PresentationFormat>
  <Paragraphs>243</Paragraphs>
  <Slides>35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42" baseType="lpstr">
      <vt:lpstr>ＭＳ Ｐゴシック</vt:lpstr>
      <vt:lpstr>ＭＳ Ｐゴシック</vt:lpstr>
      <vt:lpstr>Arial</vt:lpstr>
      <vt:lpstr>Bauer Bodoni Std</vt:lpstr>
      <vt:lpstr>Calibri</vt:lpstr>
      <vt:lpstr>ヒラギノ角ゴ Pro W3</vt:lpstr>
      <vt:lpstr>IESBA_Powerpoint_template_GREEN RIBBON_WIDESCREEN</vt:lpstr>
      <vt:lpstr>Long Association</vt:lpstr>
      <vt:lpstr>Background and Recent Activities</vt:lpstr>
      <vt:lpstr>EQCR Cooling-off Period – Re-ED Proposal</vt:lpstr>
      <vt:lpstr>Support for Proposal?</vt:lpstr>
      <vt:lpstr>Key Concerns</vt:lpstr>
      <vt:lpstr>Key Concerns</vt:lpstr>
      <vt:lpstr>Key Concerns</vt:lpstr>
      <vt:lpstr>Key Concerns</vt:lpstr>
      <vt:lpstr>Revised Task Force Proposal</vt:lpstr>
      <vt:lpstr>Rationale</vt:lpstr>
      <vt:lpstr>Rationale</vt:lpstr>
      <vt:lpstr>Rationale</vt:lpstr>
      <vt:lpstr>Tentative IESBA Decision</vt:lpstr>
      <vt:lpstr>PowerPoint Presentation</vt:lpstr>
      <vt:lpstr>Jurisdictional Safeguards – Re-ED Proposal</vt:lpstr>
      <vt:lpstr>Support for Overall Proposal?</vt:lpstr>
      <vt:lpstr>Preconditions for Provision</vt:lpstr>
      <vt:lpstr>Support for Proposal?</vt:lpstr>
      <vt:lpstr>Revised Task Force Proposal</vt:lpstr>
      <vt:lpstr>Rationale</vt:lpstr>
      <vt:lpstr>Tentative IESBA Decision</vt:lpstr>
      <vt:lpstr>PowerPoint Presentation</vt:lpstr>
      <vt:lpstr>Service in Combination of Roles – Re-ED Proposal</vt:lpstr>
      <vt:lpstr>Support for Proposal?</vt:lpstr>
      <vt:lpstr>Revised Proposal (Appendix 2 Agenda Item E)</vt:lpstr>
      <vt:lpstr>Rationale</vt:lpstr>
      <vt:lpstr>Tentative IESBA Decision</vt:lpstr>
      <vt:lpstr>PowerPoint Presentation</vt:lpstr>
      <vt:lpstr>IOSCO Committee 1 Response</vt:lpstr>
      <vt:lpstr>PowerPoint Presentation</vt:lpstr>
      <vt:lpstr>Computing the Time-on Period</vt:lpstr>
      <vt:lpstr>PowerPoint Presentation</vt:lpstr>
      <vt:lpstr>Way Forward</vt:lpstr>
      <vt:lpstr>Next Steps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IESBA Project Updates</dc:title>
  <dc:creator>Louisa Stevens</dc:creator>
  <cp:lastModifiedBy>Ken Siong</cp:lastModifiedBy>
  <cp:revision>236</cp:revision>
  <cp:lastPrinted>2016-06-03T16:49:48Z</cp:lastPrinted>
  <dcterms:created xsi:type="dcterms:W3CDTF">2015-04-17T20:16:07Z</dcterms:created>
  <dcterms:modified xsi:type="dcterms:W3CDTF">2016-08-22T19:54:47Z</dcterms:modified>
</cp:coreProperties>
</file>