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21"/>
  </p:notesMasterIdLst>
  <p:handoutMasterIdLst>
    <p:handoutMasterId r:id="rId22"/>
  </p:handoutMasterIdLst>
  <p:sldIdLst>
    <p:sldId id="328" r:id="rId2"/>
    <p:sldId id="329" r:id="rId3"/>
    <p:sldId id="332" r:id="rId4"/>
    <p:sldId id="333" r:id="rId5"/>
    <p:sldId id="334" r:id="rId6"/>
    <p:sldId id="330" r:id="rId7"/>
    <p:sldId id="336" r:id="rId8"/>
    <p:sldId id="338" r:id="rId9"/>
    <p:sldId id="337" r:id="rId10"/>
    <p:sldId id="355" r:id="rId11"/>
    <p:sldId id="351" r:id="rId12"/>
    <p:sldId id="349" r:id="rId13"/>
    <p:sldId id="350" r:id="rId14"/>
    <p:sldId id="340" r:id="rId15"/>
    <p:sldId id="353" r:id="rId16"/>
    <p:sldId id="344" r:id="rId17"/>
    <p:sldId id="354" r:id="rId18"/>
    <p:sldId id="311" r:id="rId19"/>
    <p:sldId id="276" r:id="rId20"/>
  </p:sldIdLst>
  <p:sldSz cx="9144000" cy="5143500" type="screen16x9"/>
  <p:notesSz cx="7010400" cy="92964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ICPA" initials="A" lastIdx="16" clrIdx="0"/>
  <p:cmAuthor id="1" name="Chris Jackson" initials="CJ" lastIdx="1" clrIdx="1"/>
  <p:cmAuthor id="2" name="Lisa Snyder" initials="LS" lastIdx="15" clrIdx="2">
    <p:extLst/>
  </p:cmAuthor>
  <p:cmAuthor id="3" name="Kaushal Gandhi" initials="KG" lastIdx="4" clrIdx="3">
    <p:extLst/>
  </p:cmAuthor>
  <p:cmAuthor id="4" name="IESBA Staff" initials="STAFF" lastIdx="2" clrIdx="4">
    <p:extLst>
      <p:ext uri="{19B8F6BF-5375-455C-9EA6-DF929625EA0E}">
        <p15:presenceInfo xmlns:p15="http://schemas.microsoft.com/office/powerpoint/2012/main" userId="IESBA Staff"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80" autoAdjust="0"/>
    <p:restoredTop sz="79839" autoAdjust="0"/>
  </p:normalViewPr>
  <p:slideViewPr>
    <p:cSldViewPr showGuides="1">
      <p:cViewPr varScale="1">
        <p:scale>
          <a:sx n="118" d="100"/>
          <a:sy n="118" d="100"/>
        </p:scale>
        <p:origin x="894" y="102"/>
      </p:cViewPr>
      <p:guideLst>
        <p:guide orient="horz" pos="1493"/>
        <p:guide orient="horz" pos="295"/>
        <p:guide orient="horz" pos="850"/>
        <p:guide orient="horz" pos="278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4" dt="2016-09-12T11:55:26.696" idx="2">
    <p:pos x="10" y="10"/>
    <p:text>Not added a question on the explanatory paragraph, as it doesn’t fit onto the slide above and if it’s on another slide then the wording would not be visible when the question is asked.</p:text>
    <p:extLst>
      <p:ext uri="{C676402C-5697-4E1C-873F-D02D1690AC5C}">
        <p15:threadingInfo xmlns:p15="http://schemas.microsoft.com/office/powerpoint/2012/main" timeZoneBias="2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3682A5F-F17B-4C40-B99D-30D9C2CFAA66}" type="datetimeFigureOut">
              <a:rPr lang="en-US" smtClean="0"/>
              <a:t>9/14/2016</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507F8FB-B504-446D-8915-3A268CFC7536}" type="slidenum">
              <a:rPr lang="en-US" smtClean="0"/>
              <a:t>‹#›</a:t>
            </a:fld>
            <a:endParaRPr lang="en-US"/>
          </a:p>
        </p:txBody>
      </p:sp>
    </p:spTree>
    <p:extLst>
      <p:ext uri="{BB962C8B-B14F-4D97-AF65-F5344CB8AC3E}">
        <p14:creationId xmlns:p14="http://schemas.microsoft.com/office/powerpoint/2010/main" val="36696563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pPr>
              <a:defRPr/>
            </a:pPr>
            <a:fld id="{B12CF44F-EFC8-E748-80EB-4ED396B872D8}" type="datetime1">
              <a:rPr lang="en-US"/>
              <a:pPr>
                <a:defRPr/>
              </a:pPr>
              <a:t>9/14/2016</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dirty="0"/>
          </a:p>
        </p:txBody>
      </p:sp>
    </p:spTree>
    <p:extLst>
      <p:ext uri="{BB962C8B-B14F-4D97-AF65-F5344CB8AC3E}">
        <p14:creationId xmlns:p14="http://schemas.microsoft.com/office/powerpoint/2010/main" val="33104454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lvl="0" fontAlgn="base"/>
            <a:r>
              <a:rPr lang="en-US" sz="1200" u="none" strike="noStrike" kern="1200" dirty="0" smtClean="0">
                <a:solidFill>
                  <a:schemeClr val="tx1"/>
                </a:solidFill>
                <a:effectLst/>
                <a:latin typeface="+mn-lt"/>
                <a:ea typeface="ＭＳ Ｐゴシック" charset="-128"/>
                <a:cs typeface="ＭＳ Ｐゴシック" charset="-128"/>
              </a:rPr>
              <a:t>Inducements can appear in many different forms, for example: gifts, hospitality, entertainment, facilitation payments and political donations. They can also occur in many different situations, ranging from minor gifts between individuals to major deals between private entities and governments. </a:t>
            </a:r>
          </a:p>
          <a:p>
            <a:pPr lvl="0" fontAlgn="base"/>
            <a:r>
              <a:rPr lang="en-US" sz="1200" u="none" strike="noStrike" kern="1200" dirty="0" smtClean="0">
                <a:solidFill>
                  <a:schemeClr val="tx1"/>
                </a:solidFill>
                <a:effectLst/>
                <a:latin typeface="+mn-lt"/>
                <a:ea typeface="ＭＳ Ｐゴシック" charset="-128"/>
                <a:cs typeface="ＭＳ Ｐゴシック" charset="-128"/>
              </a:rPr>
              <a:t>An inducement can also refer to preferential treatment and inappropriate appeals to friendship and loyalty.  </a:t>
            </a:r>
          </a:p>
          <a:p>
            <a:r>
              <a:rPr lang="en-US" sz="1200" kern="1200" dirty="0" smtClean="0">
                <a:solidFill>
                  <a:schemeClr val="tx1"/>
                </a:solidFill>
                <a:effectLst/>
                <a:latin typeface="+mn-lt"/>
                <a:ea typeface="ＭＳ Ｐゴシック" charset="-128"/>
                <a:cs typeface="ＭＳ Ｐゴシック" charset="-128"/>
              </a:rPr>
              <a:t>Some forms of inducements could be illegal, such as bribery. Others might not be defined as illegal but could still be unethical and result in a breach of the fundamental principles.</a:t>
            </a: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11</a:t>
            </a:fld>
            <a:endParaRPr lang="en-US" sz="1200" dirty="0"/>
          </a:p>
        </p:txBody>
      </p:sp>
    </p:spTree>
    <p:extLst>
      <p:ext uri="{BB962C8B-B14F-4D97-AF65-F5344CB8AC3E}">
        <p14:creationId xmlns:p14="http://schemas.microsoft.com/office/powerpoint/2010/main" val="2005991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normAutofit fontScale="85000" lnSpcReduction="20000"/>
          </a:bodyPr>
          <a:lstStyle/>
          <a:p>
            <a:pPr eaLnBrk="1" hangingPunct="1">
              <a:spcBef>
                <a:spcPct val="0"/>
              </a:spcBef>
            </a:pPr>
            <a:r>
              <a:rPr lang="en-US" dirty="0" smtClean="0">
                <a:latin typeface="Calibri" charset="0"/>
                <a:ea typeface="ＭＳ Ｐゴシック" charset="0"/>
                <a:cs typeface="ＭＳ Ｐゴシック" charset="0"/>
              </a:rPr>
              <a:t>In considering intent, must consider how inducement perceived by others (third party test)</a:t>
            </a:r>
          </a:p>
          <a:p>
            <a:pPr eaLnBrk="1" hangingPunct="1">
              <a:spcBef>
                <a:spcPct val="0"/>
              </a:spcBef>
            </a:pPr>
            <a:r>
              <a:rPr lang="en-US" dirty="0" smtClean="0">
                <a:latin typeface="Calibri" charset="0"/>
                <a:ea typeface="ＭＳ Ｐゴシック" charset="0"/>
                <a:cs typeface="ＭＳ Ｐゴシック" charset="0"/>
              </a:rPr>
              <a:t>Even if decide intention is</a:t>
            </a:r>
            <a:r>
              <a:rPr lang="en-US" baseline="0" dirty="0" smtClean="0">
                <a:latin typeface="Calibri" charset="0"/>
                <a:ea typeface="ＭＳ Ｐゴシック" charset="0"/>
                <a:cs typeface="ＭＳ Ｐゴシック" charset="0"/>
              </a:rPr>
              <a:t> not to improperly influence behavior, must still evaluate threats and apply safeguards, if necessary</a:t>
            </a:r>
          </a:p>
          <a:p>
            <a:pPr lvl="0" fontAlgn="base"/>
            <a:endParaRPr lang="en-US" sz="1200" u="none" strike="noStrike" kern="1200" dirty="0" smtClean="0">
              <a:solidFill>
                <a:schemeClr val="tx1"/>
              </a:solidFill>
              <a:effectLst/>
              <a:latin typeface="+mn-lt"/>
              <a:ea typeface="ＭＳ Ｐゴシック" charset="-128"/>
              <a:cs typeface="ＭＳ Ｐゴシック" charset="-128"/>
            </a:endParaRPr>
          </a:p>
          <a:p>
            <a:pPr lvl="0" fontAlgn="base"/>
            <a:r>
              <a:rPr lang="en-US" sz="1200" u="none" strike="noStrike" kern="1200" dirty="0" smtClean="0">
                <a:solidFill>
                  <a:schemeClr val="tx1"/>
                </a:solidFill>
                <a:effectLst/>
                <a:latin typeface="+mn-lt"/>
                <a:ea typeface="ＭＳ Ｐゴシック" charset="-128"/>
                <a:cs typeface="ＭＳ Ｐゴシック" charset="-128"/>
              </a:rPr>
              <a:t>Most common</a:t>
            </a:r>
            <a:r>
              <a:rPr lang="en-US" sz="1200" u="none" strike="noStrike" kern="1200" baseline="0" dirty="0" smtClean="0">
                <a:solidFill>
                  <a:schemeClr val="tx1"/>
                </a:solidFill>
                <a:effectLst/>
                <a:latin typeface="+mn-lt"/>
                <a:ea typeface="ＭＳ Ｐゴシック" charset="-128"/>
                <a:cs typeface="ＭＳ Ｐゴシック" charset="-128"/>
              </a:rPr>
              <a:t> threats are self-interest, familiarity and intimidation threats.</a:t>
            </a:r>
            <a:endParaRPr lang="en-US" sz="1200" u="none" strike="noStrike" kern="1200" dirty="0" smtClean="0">
              <a:solidFill>
                <a:schemeClr val="tx1"/>
              </a:solidFill>
              <a:effectLst/>
              <a:latin typeface="+mn-lt"/>
              <a:ea typeface="ＭＳ Ｐゴシック" charset="-128"/>
              <a:cs typeface="ＭＳ Ｐゴシック" charset="-128"/>
            </a:endParaRPr>
          </a:p>
          <a:p>
            <a:pPr lvl="0" fontAlgn="base"/>
            <a:endParaRPr lang="en-US" sz="1200" u="none" strike="noStrike" kern="1200" dirty="0" smtClean="0">
              <a:solidFill>
                <a:schemeClr val="tx1"/>
              </a:solidFill>
              <a:effectLst/>
              <a:latin typeface="+mn-lt"/>
              <a:ea typeface="ＭＳ Ｐゴシック" charset="-128"/>
              <a:cs typeface="ＭＳ Ｐゴシック"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u="none" strike="noStrike" kern="1200" dirty="0" smtClean="0">
                <a:solidFill>
                  <a:schemeClr val="tx1"/>
                </a:solidFill>
                <a:effectLst/>
                <a:latin typeface="+mn-lt"/>
                <a:ea typeface="ＭＳ Ｐゴシック" charset="-128"/>
                <a:cs typeface="ＭＳ Ｐゴシック" charset="-128"/>
              </a:rPr>
              <a:t>Where inducements are offered or accepted that are clearly trivial and inconsequential, the PA can generally conclude that any threats to compliance with the fundamental principles are at an acceptable level.  </a:t>
            </a:r>
          </a:p>
          <a:p>
            <a:pPr lvl="0" fontAlgn="base"/>
            <a:endParaRPr lang="en-US" sz="1200" u="none" strike="noStrike" kern="1200" dirty="0" smtClean="0">
              <a:solidFill>
                <a:schemeClr val="tx1"/>
              </a:solidFill>
              <a:effectLst/>
              <a:latin typeface="+mn-lt"/>
              <a:ea typeface="ＭＳ Ｐゴシック" charset="-128"/>
              <a:cs typeface="ＭＳ Ｐゴシック" charset="-128"/>
            </a:endParaRPr>
          </a:p>
          <a:p>
            <a:pPr lvl="0" fontAlgn="base"/>
            <a:r>
              <a:rPr lang="en-US" sz="1200" u="none" strike="noStrike" kern="1200" dirty="0" smtClean="0">
                <a:solidFill>
                  <a:schemeClr val="tx1"/>
                </a:solidFill>
                <a:effectLst/>
                <a:latin typeface="+mn-lt"/>
                <a:ea typeface="ＭＳ Ｐゴシック" charset="-128"/>
                <a:cs typeface="ＭＳ Ｐゴシック" charset="-128"/>
              </a:rPr>
              <a:t>The existence and significance of any threat will depend on various factors, including the following: </a:t>
            </a:r>
          </a:p>
          <a:p>
            <a:pPr marL="628650" lvl="1" indent="-171450" fontAlgn="base">
              <a:buFont typeface="Arial" panose="020B0604020202020204" pitchFamily="34" charset="0"/>
              <a:buChar char="•"/>
            </a:pPr>
            <a:r>
              <a:rPr lang="en-US" sz="1200" u="none" strike="noStrike" kern="1200" dirty="0" smtClean="0">
                <a:solidFill>
                  <a:schemeClr val="tx1"/>
                </a:solidFill>
                <a:effectLst/>
                <a:latin typeface="+mn-lt"/>
                <a:ea typeface="ＭＳ Ｐゴシック" charset="-128"/>
                <a:cs typeface="+mn-cs"/>
              </a:rPr>
              <a:t>The value, frequency and nature of the inducement. Guidance should note that inducements accepted or offered on a regular basis, especially to or from the same party, could result in the PA becoming less mindful to the fact that such inducements, in totality, could create a threat. </a:t>
            </a:r>
          </a:p>
          <a:p>
            <a:pPr marL="628650" lvl="1" indent="-171450" fontAlgn="base">
              <a:buFont typeface="Arial" panose="020B0604020202020204" pitchFamily="34" charset="0"/>
              <a:buChar char="•"/>
            </a:pPr>
            <a:r>
              <a:rPr lang="en-US" sz="1200" u="none" strike="noStrike" kern="1200" dirty="0" smtClean="0">
                <a:solidFill>
                  <a:schemeClr val="tx1"/>
                </a:solidFill>
                <a:effectLst/>
                <a:latin typeface="+mn-lt"/>
                <a:ea typeface="ＭＳ Ｐゴシック" charset="-128"/>
                <a:cs typeface="+mn-cs"/>
              </a:rPr>
              <a:t>The occasion that has given rise to the inducements, such as a religious holiday or wedding. </a:t>
            </a:r>
          </a:p>
          <a:p>
            <a:pPr marL="628650" lvl="1" indent="-171450" fontAlgn="base">
              <a:buFont typeface="Arial" panose="020B0604020202020204" pitchFamily="34" charset="0"/>
              <a:buChar char="•"/>
            </a:pPr>
            <a:r>
              <a:rPr lang="en-US" sz="1200" u="none" strike="noStrike" kern="1200" dirty="0" smtClean="0">
                <a:solidFill>
                  <a:schemeClr val="tx1"/>
                </a:solidFill>
                <a:effectLst/>
                <a:latin typeface="+mn-lt"/>
                <a:ea typeface="ＭＳ Ｐゴシック" charset="-128"/>
                <a:cs typeface="+mn-cs"/>
              </a:rPr>
              <a:t>Whether the acceptance of the inducements can be directly associated with the conduct of business. </a:t>
            </a:r>
          </a:p>
          <a:p>
            <a:pPr marL="628650" lvl="1" indent="-171450" fontAlgn="base">
              <a:buFont typeface="Arial" panose="020B0604020202020204" pitchFamily="34" charset="0"/>
              <a:buChar char="•"/>
            </a:pPr>
            <a:r>
              <a:rPr lang="en-US" sz="1200" u="none" strike="noStrike" kern="1200" dirty="0" smtClean="0">
                <a:solidFill>
                  <a:schemeClr val="tx1"/>
                </a:solidFill>
                <a:effectLst/>
                <a:latin typeface="+mn-lt"/>
                <a:ea typeface="ＭＳ Ｐゴシック" charset="-128"/>
                <a:cs typeface="+mn-cs"/>
              </a:rPr>
              <a:t>Whether the inducements is specific to an individual or available to a broader group. The broader group might be internal to the employing organization or external to the employing organization, such as other customers or vendors. </a:t>
            </a:r>
          </a:p>
          <a:p>
            <a:pPr marL="628650" lvl="1" indent="-171450" fontAlgn="base">
              <a:buFont typeface="Arial" panose="020B0604020202020204" pitchFamily="34" charset="0"/>
              <a:buChar char="•"/>
            </a:pPr>
            <a:r>
              <a:rPr lang="en-US" sz="1200" u="none" strike="noStrike" kern="1200" dirty="0" smtClean="0">
                <a:solidFill>
                  <a:schemeClr val="tx1"/>
                </a:solidFill>
                <a:effectLst/>
                <a:latin typeface="+mn-lt"/>
                <a:ea typeface="ＭＳ Ｐゴシック" charset="-128"/>
                <a:cs typeface="+mn-cs"/>
              </a:rPr>
              <a:t>The roles and positions of the individuals offering and being offered the inducements.  </a:t>
            </a:r>
          </a:p>
          <a:p>
            <a:pPr marL="628650" lvl="1" indent="-171450" fontAlgn="base">
              <a:buFont typeface="Arial" panose="020B0604020202020204" pitchFamily="34" charset="0"/>
              <a:buChar char="•"/>
            </a:pPr>
            <a:r>
              <a:rPr lang="en-US" sz="1200" u="none" strike="noStrike" kern="1200" dirty="0" smtClean="0">
                <a:solidFill>
                  <a:schemeClr val="tx1"/>
                </a:solidFill>
                <a:effectLst/>
                <a:latin typeface="+mn-lt"/>
                <a:ea typeface="ＭＳ Ｐゴシック" charset="-128"/>
                <a:cs typeface="+mn-cs"/>
              </a:rPr>
              <a:t>The significance or materiality of the inducements to the individual(s) offering and being offered the inducements.  </a:t>
            </a:r>
          </a:p>
          <a:p>
            <a:pPr marL="628650" lvl="1" indent="-171450" fontAlgn="base">
              <a:buFont typeface="Arial" panose="020B0604020202020204" pitchFamily="34" charset="0"/>
              <a:buChar char="•"/>
            </a:pPr>
            <a:r>
              <a:rPr lang="en-US" sz="1200" u="none" strike="noStrike" kern="1200" dirty="0" smtClean="0">
                <a:solidFill>
                  <a:schemeClr val="tx1"/>
                </a:solidFill>
                <a:effectLst/>
                <a:latin typeface="+mn-lt"/>
                <a:ea typeface="ＭＳ Ｐゴシック" charset="-128"/>
                <a:cs typeface="+mn-cs"/>
              </a:rPr>
              <a:t>Policies and procedures of the employing organization of the individual offering or receiving the inducements. </a:t>
            </a:r>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12</a:t>
            </a:fld>
            <a:endParaRPr lang="en-US" sz="1200" dirty="0"/>
          </a:p>
        </p:txBody>
      </p:sp>
    </p:spTree>
    <p:extLst>
      <p:ext uri="{BB962C8B-B14F-4D97-AF65-F5344CB8AC3E}">
        <p14:creationId xmlns:p14="http://schemas.microsoft.com/office/powerpoint/2010/main" val="14343205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lvl="0" fontAlgn="base"/>
            <a:r>
              <a:rPr lang="en-US" sz="1200" u="none" strike="noStrike" kern="1200" dirty="0" smtClean="0">
                <a:solidFill>
                  <a:schemeClr val="tx1"/>
                </a:solidFill>
                <a:effectLst/>
                <a:latin typeface="+mn-lt"/>
                <a:ea typeface="ＭＳ Ｐゴシック" charset="-128"/>
                <a:cs typeface="ＭＳ Ｐゴシック" charset="-128"/>
              </a:rPr>
              <a:t>Below are examples of actions that in certain circumstances might be safeguards in addressing threats: </a:t>
            </a:r>
          </a:p>
          <a:p>
            <a:pPr marL="628650" lvl="1" indent="-171450" fontAlgn="base">
              <a:buFont typeface="Arial" panose="020B0604020202020204" pitchFamily="34" charset="0"/>
              <a:buChar char="•"/>
            </a:pPr>
            <a:r>
              <a:rPr lang="en-US" sz="1200" u="none" strike="noStrike" kern="1200" dirty="0" smtClean="0">
                <a:solidFill>
                  <a:schemeClr val="tx1"/>
                </a:solidFill>
                <a:effectLst/>
                <a:latin typeface="+mn-lt"/>
                <a:ea typeface="ＭＳ Ｐゴシック" charset="-128"/>
                <a:cs typeface="+mn-cs"/>
              </a:rPr>
              <a:t>Registering the inducements in a log.  </a:t>
            </a:r>
          </a:p>
          <a:p>
            <a:pPr marL="628650" lvl="1" indent="-171450" fontAlgn="base">
              <a:buFont typeface="Arial" panose="020B0604020202020204" pitchFamily="34" charset="0"/>
              <a:buChar char="•"/>
            </a:pPr>
            <a:r>
              <a:rPr lang="en-US" sz="1200" u="none" strike="noStrike" kern="1200" dirty="0" smtClean="0">
                <a:solidFill>
                  <a:schemeClr val="tx1"/>
                </a:solidFill>
                <a:effectLst/>
                <a:latin typeface="+mn-lt"/>
                <a:ea typeface="ＭＳ Ｐゴシック" charset="-128"/>
                <a:cs typeface="+mn-cs"/>
              </a:rPr>
              <a:t>Consulting with senior management of the employing organization, those charged with governance or employing organizational policy, when an inducements is offered. </a:t>
            </a:r>
          </a:p>
          <a:p>
            <a:pPr marL="628650" lvl="1" indent="-171450" fontAlgn="base">
              <a:buFont typeface="Arial" panose="020B0604020202020204" pitchFamily="34" charset="0"/>
              <a:buChar char="•"/>
            </a:pPr>
            <a:r>
              <a:rPr lang="en-US" sz="1200" u="none" strike="noStrike" kern="1200" dirty="0" smtClean="0">
                <a:solidFill>
                  <a:schemeClr val="tx1"/>
                </a:solidFill>
                <a:effectLst/>
                <a:latin typeface="+mn-lt"/>
                <a:ea typeface="ＭＳ Ｐゴシック" charset="-128"/>
                <a:cs typeface="+mn-cs"/>
              </a:rPr>
              <a:t>Consulting with a senior colleague or professional organization on the inducements. </a:t>
            </a:r>
          </a:p>
          <a:p>
            <a:pPr marL="628650" lvl="1" indent="-171450" fontAlgn="base">
              <a:buFont typeface="Arial" panose="020B0604020202020204" pitchFamily="34" charset="0"/>
              <a:buChar char="•"/>
            </a:pPr>
            <a:r>
              <a:rPr lang="en-US" sz="1200" u="none" strike="noStrike" kern="1200" dirty="0" smtClean="0">
                <a:solidFill>
                  <a:schemeClr val="tx1"/>
                </a:solidFill>
                <a:effectLst/>
                <a:latin typeface="+mn-lt"/>
                <a:ea typeface="ＭＳ Ｐゴシック" charset="-128"/>
                <a:cs typeface="+mn-cs"/>
              </a:rPr>
              <a:t>Recusing from making any business-related decisions relating to the individual or organization, such as a customer or vendor, to whom the PA offered or accepted the inducements. </a:t>
            </a:r>
          </a:p>
          <a:p>
            <a:pPr marL="628650" lvl="1" indent="-171450" fontAlgn="base">
              <a:buFont typeface="Arial" panose="020B0604020202020204" pitchFamily="34" charset="0"/>
              <a:buChar char="•"/>
            </a:pPr>
            <a:r>
              <a:rPr lang="en-US" sz="1200" u="none" strike="noStrike" kern="1200" dirty="0" smtClean="0">
                <a:solidFill>
                  <a:schemeClr val="tx1"/>
                </a:solidFill>
                <a:effectLst/>
                <a:latin typeface="+mn-lt"/>
                <a:ea typeface="ＭＳ Ｐゴシック" charset="-128"/>
                <a:cs typeface="+mn-cs"/>
              </a:rPr>
              <a:t>Secondary reviews of any work performed or decisions made by the PA with respect to the individual or organization from which the PA accepted or offered the inducements.   </a:t>
            </a:r>
            <a:r>
              <a:rPr lang="en-US" sz="1800" u="none" strike="noStrike" kern="1200" dirty="0" smtClean="0">
                <a:solidFill>
                  <a:schemeClr val="tx1"/>
                </a:solidFill>
                <a:effectLst/>
                <a:latin typeface="+mn-lt"/>
                <a:ea typeface="ＭＳ Ｐゴシック" charset="-128"/>
                <a:cs typeface="+mn-cs"/>
              </a:rPr>
              <a:t> </a:t>
            </a:r>
            <a:endParaRPr lang="en-US" sz="1200" u="none" strike="noStrike" kern="1200" dirty="0" smtClean="0">
              <a:solidFill>
                <a:schemeClr val="tx1"/>
              </a:solidFill>
              <a:effectLst/>
              <a:latin typeface="+mn-lt"/>
              <a:ea typeface="ＭＳ Ｐゴシック" charset="-128"/>
              <a:cs typeface="+mn-cs"/>
            </a:endParaRPr>
          </a:p>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13</a:t>
            </a:fld>
            <a:endParaRPr lang="en-US" sz="1200" dirty="0"/>
          </a:p>
        </p:txBody>
      </p:sp>
    </p:spTree>
    <p:extLst>
      <p:ext uri="{BB962C8B-B14F-4D97-AF65-F5344CB8AC3E}">
        <p14:creationId xmlns:p14="http://schemas.microsoft.com/office/powerpoint/2010/main" val="36168527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Note that will also include requirement</a:t>
            </a:r>
            <a:r>
              <a:rPr lang="en-US" baseline="0" dirty="0" smtClean="0">
                <a:latin typeface="Calibri" charset="0"/>
                <a:ea typeface="ＭＳ Ｐゴシック" charset="0"/>
                <a:cs typeface="ＭＳ Ｐゴシック" charset="0"/>
              </a:rPr>
              <a:t> to understand laws and regulations and comply with them to be consistent with NOCLAR</a:t>
            </a: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14</a:t>
            </a:fld>
            <a:endParaRPr lang="en-US" sz="1200" dirty="0"/>
          </a:p>
        </p:txBody>
      </p:sp>
    </p:spTree>
    <p:extLst>
      <p:ext uri="{BB962C8B-B14F-4D97-AF65-F5344CB8AC3E}">
        <p14:creationId xmlns:p14="http://schemas.microsoft.com/office/powerpoint/2010/main" val="30946122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15</a:t>
            </a:fld>
            <a:endParaRPr lang="en-US" sz="1200" dirty="0"/>
          </a:p>
        </p:txBody>
      </p:sp>
    </p:spTree>
    <p:extLst>
      <p:ext uri="{BB962C8B-B14F-4D97-AF65-F5344CB8AC3E}">
        <p14:creationId xmlns:p14="http://schemas.microsoft.com/office/powerpoint/2010/main" val="15692012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r>
              <a:rPr lang="en-US" sz="1200" kern="1200" dirty="0" smtClean="0">
                <a:solidFill>
                  <a:schemeClr val="tx1"/>
                </a:solidFill>
                <a:effectLst/>
                <a:latin typeface="+mn-lt"/>
                <a:ea typeface="ＭＳ Ｐゴシック" charset="-128"/>
                <a:cs typeface="ＭＳ Ｐゴシック" charset="-128"/>
              </a:rPr>
              <a:t>The Task Force acknowledges that views on what constitutes an acceptable inducement can differ between different cultures.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ＭＳ Ｐゴシック" charset="-128"/>
                <a:cs typeface="ＭＳ Ｐゴシック" charset="-128"/>
              </a:rPr>
              <a:t>The Task Force also believes that it would not be appropriate to address cultural issues </a:t>
            </a:r>
            <a:endParaRPr lang="en-US" dirty="0" smtClean="0">
              <a:latin typeface="Calibri" charset="0"/>
              <a:ea typeface="ＭＳ Ｐゴシック" charset="0"/>
              <a:cs typeface="ＭＳ Ｐゴシック" charset="0"/>
            </a:endParaRPr>
          </a:p>
          <a:p>
            <a:endParaRPr lang="en-US" sz="1200" kern="1200" dirty="0" smtClean="0">
              <a:solidFill>
                <a:schemeClr val="tx1"/>
              </a:solidFill>
              <a:effectLst/>
              <a:latin typeface="+mn-lt"/>
              <a:ea typeface="ＭＳ Ｐゴシック" charset="-128"/>
              <a:cs typeface="ＭＳ Ｐゴシック" charset="-128"/>
            </a:endParaRPr>
          </a:p>
          <a:p>
            <a:r>
              <a:rPr lang="en-US" sz="1200" kern="1200" dirty="0" smtClean="0">
                <a:solidFill>
                  <a:schemeClr val="tx1"/>
                </a:solidFill>
                <a:effectLst/>
                <a:latin typeface="+mn-lt"/>
                <a:ea typeface="ＭＳ Ｐゴシック" charset="-128"/>
                <a:cs typeface="ＭＳ Ｐゴシック" charset="-128"/>
              </a:rPr>
              <a:t>If the value or nature of an inducement is beyond what is generally acceptable for the recipient but there is no misguided intention involved from the giver,, threats should be evaluated and safeguards applied where necessary. </a:t>
            </a:r>
          </a:p>
          <a:p>
            <a:endParaRPr lang="en-US" sz="1200" kern="1200" dirty="0" smtClean="0">
              <a:solidFill>
                <a:schemeClr val="tx1"/>
              </a:solidFill>
              <a:effectLst/>
              <a:latin typeface="+mn-lt"/>
              <a:ea typeface="ＭＳ Ｐゴシック" charset="-128"/>
              <a:cs typeface="ＭＳ Ｐゴシック" charset="-128"/>
            </a:endParaRPr>
          </a:p>
          <a:p>
            <a:r>
              <a:rPr lang="en-US" sz="1200" kern="1200" dirty="0" smtClean="0">
                <a:solidFill>
                  <a:schemeClr val="tx1"/>
                </a:solidFill>
                <a:effectLst/>
                <a:latin typeface="+mn-lt"/>
                <a:ea typeface="ＭＳ Ｐゴシック" charset="-128"/>
                <a:cs typeface="ＭＳ Ｐゴシック" charset="-128"/>
              </a:rPr>
              <a:t>If refusal might be considered impolite, the PA should consider safeguards, such as donating the gift to charity. </a:t>
            </a:r>
          </a:p>
          <a:p>
            <a:r>
              <a:rPr lang="en-US" sz="1200" kern="1200" dirty="0" smtClean="0">
                <a:solidFill>
                  <a:schemeClr val="tx1"/>
                </a:solidFill>
                <a:effectLst/>
                <a:latin typeface="+mn-lt"/>
                <a:ea typeface="ＭＳ Ｐゴシック" charset="-128"/>
                <a:cs typeface="ＭＳ Ｐゴシック" charset="-128"/>
              </a:rPr>
              <a:t>If safeguards cannot reduce the threat to an acceptable level, the inducement must be declined regardless of the ramifications. </a:t>
            </a:r>
          </a:p>
          <a:p>
            <a:pPr eaLnBrk="1" hangingPunct="1">
              <a:spcBef>
                <a:spcPct val="0"/>
              </a:spcBef>
            </a:pPr>
            <a:endParaRPr lang="en-US" baseline="0" dirty="0" smtClean="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16</a:t>
            </a:fld>
            <a:endParaRPr lang="en-US" sz="1200" dirty="0"/>
          </a:p>
        </p:txBody>
      </p:sp>
    </p:spTree>
    <p:extLst>
      <p:ext uri="{BB962C8B-B14F-4D97-AF65-F5344CB8AC3E}">
        <p14:creationId xmlns:p14="http://schemas.microsoft.com/office/powerpoint/2010/main" val="448161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17</a:t>
            </a:fld>
            <a:endParaRPr lang="en-US" sz="1200" dirty="0"/>
          </a:p>
        </p:txBody>
      </p:sp>
    </p:spTree>
    <p:extLst>
      <p:ext uri="{BB962C8B-B14F-4D97-AF65-F5344CB8AC3E}">
        <p14:creationId xmlns:p14="http://schemas.microsoft.com/office/powerpoint/2010/main" val="3712461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3</a:t>
            </a:fld>
            <a:endParaRPr lang="en-US" sz="1200" dirty="0"/>
          </a:p>
        </p:txBody>
      </p:sp>
    </p:spTree>
    <p:extLst>
      <p:ext uri="{BB962C8B-B14F-4D97-AF65-F5344CB8AC3E}">
        <p14:creationId xmlns:p14="http://schemas.microsoft.com/office/powerpoint/2010/main" val="399963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Clarify when</a:t>
            </a:r>
            <a:r>
              <a:rPr lang="en-US" baseline="0" dirty="0" smtClean="0">
                <a:latin typeface="Calibri" charset="0"/>
                <a:ea typeface="ＭＳ Ｐゴシック" charset="0"/>
                <a:cs typeface="ＭＳ Ｐゴシック" charset="0"/>
              </a:rPr>
              <a:t> presenting that Part C is </a:t>
            </a:r>
            <a:r>
              <a:rPr lang="en-US" u="sng" baseline="0" dirty="0" smtClean="0">
                <a:latin typeface="Calibri" charset="0"/>
                <a:ea typeface="ＭＳ Ｐゴシック" charset="0"/>
                <a:cs typeface="ＭＳ Ｐゴシック" charset="0"/>
              </a:rPr>
              <a:t>not</a:t>
            </a:r>
            <a:r>
              <a:rPr lang="en-US" baseline="0" dirty="0" smtClean="0">
                <a:latin typeface="Calibri" charset="0"/>
                <a:ea typeface="ＭＳ Ｐゴシック" charset="0"/>
                <a:cs typeface="ＭＳ Ｐゴシック" charset="0"/>
              </a:rPr>
              <a:t> applicable to PAPP / Client scenarios.</a:t>
            </a: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4</a:t>
            </a:fld>
            <a:endParaRPr lang="en-US" sz="1200" dirty="0"/>
          </a:p>
        </p:txBody>
      </p:sp>
    </p:spTree>
    <p:extLst>
      <p:ext uri="{BB962C8B-B14F-4D97-AF65-F5344CB8AC3E}">
        <p14:creationId xmlns:p14="http://schemas.microsoft.com/office/powerpoint/2010/main" val="29793833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baseline="0" dirty="0" smtClean="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5</a:t>
            </a:fld>
            <a:endParaRPr lang="en-US" sz="1200" dirty="0"/>
          </a:p>
        </p:txBody>
      </p:sp>
    </p:spTree>
    <p:extLst>
      <p:ext uri="{BB962C8B-B14F-4D97-AF65-F5344CB8AC3E}">
        <p14:creationId xmlns:p14="http://schemas.microsoft.com/office/powerpoint/2010/main" val="247465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6</a:t>
            </a:fld>
            <a:endParaRPr lang="en-US" sz="1200" dirty="0"/>
          </a:p>
        </p:txBody>
      </p:sp>
    </p:spTree>
    <p:extLst>
      <p:ext uri="{BB962C8B-B14F-4D97-AF65-F5344CB8AC3E}">
        <p14:creationId xmlns:p14="http://schemas.microsoft.com/office/powerpoint/2010/main" val="1675812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Will explain how it is addressed our proposal</a:t>
            </a:r>
            <a:r>
              <a:rPr lang="en-US" baseline="0" dirty="0" smtClean="0">
                <a:latin typeface="Calibri" charset="0"/>
                <a:ea typeface="ＭＳ Ｐゴシック" charset="0"/>
                <a:cs typeface="ＭＳ Ｐゴシック" charset="0"/>
              </a:rPr>
              <a:t> i</a:t>
            </a:r>
            <a:r>
              <a:rPr lang="en-US" dirty="0" smtClean="0">
                <a:latin typeface="Calibri" charset="0"/>
                <a:ea typeface="ＭＳ Ｐゴシック" charset="0"/>
                <a:cs typeface="ＭＳ Ｐゴシック" charset="0"/>
              </a:rPr>
              <a:t>n a couple of slides</a:t>
            </a: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7</a:t>
            </a:fld>
            <a:endParaRPr lang="en-US" sz="1200" dirty="0"/>
          </a:p>
        </p:txBody>
      </p:sp>
    </p:spTree>
    <p:extLst>
      <p:ext uri="{BB962C8B-B14F-4D97-AF65-F5344CB8AC3E}">
        <p14:creationId xmlns:p14="http://schemas.microsoft.com/office/powerpoint/2010/main" val="3351292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8</a:t>
            </a:fld>
            <a:endParaRPr lang="en-US" sz="1200" dirty="0"/>
          </a:p>
        </p:txBody>
      </p:sp>
    </p:spTree>
    <p:extLst>
      <p:ext uri="{BB962C8B-B14F-4D97-AF65-F5344CB8AC3E}">
        <p14:creationId xmlns:p14="http://schemas.microsoft.com/office/powerpoint/2010/main" val="2168068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lvl="1" fontAlgn="base"/>
            <a:r>
              <a:rPr lang="en-US" sz="1200" u="none" strike="noStrike" kern="1200" dirty="0" smtClean="0">
                <a:solidFill>
                  <a:schemeClr val="tx1"/>
                </a:solidFill>
                <a:effectLst/>
                <a:latin typeface="+mn-lt"/>
                <a:ea typeface="ＭＳ Ｐゴシック" charset="-128"/>
                <a:cs typeface="+mn-cs"/>
              </a:rPr>
              <a:t>Task force considered</a:t>
            </a:r>
            <a:r>
              <a:rPr lang="en-US" sz="1200" u="none" strike="noStrike" kern="1200" baseline="0" dirty="0" smtClean="0">
                <a:solidFill>
                  <a:schemeClr val="tx1"/>
                </a:solidFill>
                <a:effectLst/>
                <a:latin typeface="+mn-lt"/>
                <a:ea typeface="ＭＳ Ｐゴシック" charset="-128"/>
                <a:cs typeface="+mn-cs"/>
              </a:rPr>
              <a:t> w</a:t>
            </a:r>
            <a:r>
              <a:rPr lang="en-US" sz="1200" u="none" strike="noStrike" kern="1200" dirty="0" smtClean="0">
                <a:solidFill>
                  <a:schemeClr val="tx1"/>
                </a:solidFill>
                <a:effectLst/>
                <a:latin typeface="+mn-lt"/>
                <a:ea typeface="ＭＳ Ｐゴシック" charset="-128"/>
                <a:cs typeface="+mn-cs"/>
              </a:rPr>
              <a:t>hether definitions of bribery and corruption were needed in order for a PA to conclude whether it was illegal and hence covered by legislation. It concluded that, given the range of different types of bribery and corruption, it would be difficult to devise precise definitions that apply globally. </a:t>
            </a:r>
          </a:p>
          <a:p>
            <a:pPr lvl="1" fontAlgn="base"/>
            <a:endParaRPr lang="en-US" sz="1200" u="none" strike="noStrike" kern="1200" dirty="0" smtClean="0">
              <a:solidFill>
                <a:schemeClr val="tx1"/>
              </a:solidFill>
              <a:effectLst/>
              <a:latin typeface="+mn-lt"/>
              <a:ea typeface="ＭＳ Ｐゴシック" charset="-128"/>
              <a:cs typeface="+mn-cs"/>
            </a:endParaRPr>
          </a:p>
          <a:p>
            <a:pPr lvl="1"/>
            <a:r>
              <a:rPr lang="en-US" sz="1200" kern="1200" dirty="0" smtClean="0">
                <a:solidFill>
                  <a:schemeClr val="tx1"/>
                </a:solidFill>
                <a:effectLst/>
                <a:latin typeface="+mn-lt"/>
                <a:ea typeface="ＭＳ Ｐゴシック" charset="-128"/>
                <a:cs typeface="ＭＳ Ｐゴシック" charset="-128"/>
              </a:rPr>
              <a:t>In intro,</a:t>
            </a:r>
            <a:r>
              <a:rPr lang="en-US" sz="1200" kern="1200" baseline="0" dirty="0" smtClean="0">
                <a:solidFill>
                  <a:schemeClr val="tx1"/>
                </a:solidFill>
                <a:effectLst/>
                <a:latin typeface="+mn-lt"/>
                <a:ea typeface="ＭＳ Ｐゴシック" charset="-128"/>
                <a:cs typeface="ＭＳ Ｐゴシック" charset="-128"/>
              </a:rPr>
              <a:t> acknowledge these are significant issues in some jurisdictions</a:t>
            </a:r>
            <a:endParaRPr lang="en-US" sz="1200" kern="1200" dirty="0" smtClean="0">
              <a:solidFill>
                <a:schemeClr val="tx1"/>
              </a:solidFill>
              <a:effectLst/>
              <a:latin typeface="+mn-lt"/>
              <a:ea typeface="ＭＳ Ｐゴシック" charset="-128"/>
              <a:cs typeface="ＭＳ Ｐゴシック" charset="-128"/>
            </a:endParaRPr>
          </a:p>
          <a:p>
            <a:pPr lvl="1"/>
            <a:endParaRPr lang="en-US" sz="1200" kern="1200" dirty="0" smtClean="0">
              <a:solidFill>
                <a:schemeClr val="tx1"/>
              </a:solidFill>
              <a:effectLst/>
              <a:latin typeface="+mn-lt"/>
              <a:ea typeface="ＭＳ Ｐゴシック" charset="-128"/>
              <a:cs typeface="ＭＳ Ｐゴシック" charset="-128"/>
            </a:endParaRPr>
          </a:p>
          <a:p>
            <a:pPr lvl="1"/>
            <a:r>
              <a:rPr lang="en-US" sz="1200" kern="1200" dirty="0" smtClean="0">
                <a:solidFill>
                  <a:schemeClr val="tx1"/>
                </a:solidFill>
                <a:effectLst/>
                <a:latin typeface="+mn-lt"/>
                <a:ea typeface="ＭＳ Ｐゴシック" charset="-128"/>
                <a:cs typeface="ＭＳ Ｐゴシック" charset="-128"/>
              </a:rPr>
              <a:t>Will incorporate</a:t>
            </a:r>
            <a:r>
              <a:rPr lang="en-US" sz="1200" kern="1200" baseline="0" dirty="0" smtClean="0">
                <a:solidFill>
                  <a:schemeClr val="tx1"/>
                </a:solidFill>
                <a:effectLst/>
                <a:latin typeface="+mn-lt"/>
                <a:ea typeface="ＭＳ Ｐゴシック" charset="-128"/>
                <a:cs typeface="ＭＳ Ｐゴシック" charset="-128"/>
              </a:rPr>
              <a:t> a requirement to understand laws and </a:t>
            </a:r>
            <a:r>
              <a:rPr lang="en-US" sz="1200" kern="1200" baseline="0" dirty="0" err="1" smtClean="0">
                <a:solidFill>
                  <a:schemeClr val="tx1"/>
                </a:solidFill>
                <a:effectLst/>
                <a:latin typeface="+mn-lt"/>
                <a:ea typeface="ＭＳ Ｐゴシック" charset="-128"/>
                <a:cs typeface="ＭＳ Ｐゴシック" charset="-128"/>
              </a:rPr>
              <a:t>regs</a:t>
            </a:r>
            <a:r>
              <a:rPr lang="en-US" sz="1200" kern="1200" baseline="0" dirty="0" smtClean="0">
                <a:solidFill>
                  <a:schemeClr val="tx1"/>
                </a:solidFill>
                <a:effectLst/>
                <a:latin typeface="+mn-lt"/>
                <a:ea typeface="ＭＳ Ｐゴシック" charset="-128"/>
                <a:cs typeface="ＭＳ Ｐゴシック" charset="-128"/>
              </a:rPr>
              <a:t> involving bribery and corruption which is consistent with NOCLAR</a:t>
            </a:r>
          </a:p>
          <a:p>
            <a:pPr lvl="1"/>
            <a:endParaRPr lang="en-US" sz="1200" kern="1200" dirty="0" smtClean="0">
              <a:solidFill>
                <a:schemeClr val="tx1"/>
              </a:solidFill>
              <a:effectLst/>
              <a:latin typeface="+mn-lt"/>
              <a:ea typeface="ＭＳ Ｐゴシック" charset="-128"/>
              <a:cs typeface="ＭＳ Ｐゴシック" charset="-128"/>
            </a:endParaRPr>
          </a:p>
          <a:p>
            <a:pPr lvl="1"/>
            <a:r>
              <a:rPr lang="en-US" sz="1200" kern="1200" dirty="0" smtClean="0">
                <a:solidFill>
                  <a:schemeClr val="tx1"/>
                </a:solidFill>
                <a:effectLst/>
                <a:latin typeface="+mn-lt"/>
                <a:ea typeface="ＭＳ Ｐゴシック" charset="-128"/>
                <a:cs typeface="ＭＳ Ｐゴシック" charset="-128"/>
              </a:rPr>
              <a:t>TF believes that when a PA faces an inducement that is not illegal but clearly a bribe, this would be captured in the revised Section 350 by an overarching requirement that a PA shall not give or receive an inducement that is made with the intention of improperly influencing another individual or entity.</a:t>
            </a:r>
          </a:p>
          <a:p>
            <a:pPr lvl="1"/>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9</a:t>
            </a:fld>
            <a:endParaRPr lang="en-US" sz="1200" dirty="0"/>
          </a:p>
        </p:txBody>
      </p:sp>
    </p:spTree>
    <p:extLst>
      <p:ext uri="{BB962C8B-B14F-4D97-AF65-F5344CB8AC3E}">
        <p14:creationId xmlns:p14="http://schemas.microsoft.com/office/powerpoint/2010/main" val="168035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10</a:t>
            </a:fld>
            <a:endParaRPr lang="en-US" sz="1200" dirty="0"/>
          </a:p>
        </p:txBody>
      </p:sp>
    </p:spTree>
    <p:extLst>
      <p:ext uri="{BB962C8B-B14F-4D97-AF65-F5344CB8AC3E}">
        <p14:creationId xmlns:p14="http://schemas.microsoft.com/office/powerpoint/2010/main" val="28252136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ifac.org/"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4800" y="384188"/>
            <a:ext cx="2075688" cy="600560"/>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5" name="TextBox 4"/>
          <p:cNvSpPr txBox="1"/>
          <p:nvPr userDrawn="1"/>
        </p:nvSpPr>
        <p:spPr>
          <a:xfrm>
            <a:off x="3825610" y="3829050"/>
            <a:ext cx="1492781" cy="369332"/>
          </a:xfrm>
          <a:prstGeom prst="rect">
            <a:avLst/>
          </a:prstGeom>
          <a:noFill/>
        </p:spPr>
        <p:txBody>
          <a:bodyPr wrap="none" rtlCol="0">
            <a:spAutoFit/>
          </a:bodyPr>
          <a:lstStyle/>
          <a:p>
            <a:r>
              <a:rPr lang="en-US" sz="1800" dirty="0" smtClean="0">
                <a:solidFill>
                  <a:schemeClr val="tx2">
                    <a:lumMod val="65000"/>
                    <a:lumOff val="35000"/>
                  </a:schemeClr>
                </a:solidFill>
                <a:hlinkClick r:id="rId2"/>
              </a:rPr>
              <a:t>www.ifac.org</a:t>
            </a:r>
            <a:endParaRPr lang="en-US" sz="1800" dirty="0">
              <a:solidFill>
                <a:schemeClr val="tx2">
                  <a:lumMod val="65000"/>
                  <a:lumOff val="35000"/>
                </a:schemeClr>
              </a:soli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6370" y="1662424"/>
            <a:ext cx="2651261"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smtClean="0">
                <a:solidFill>
                  <a:srgbClr val="005BAA"/>
                </a:solidFill>
                <a:latin typeface="Bauer Bodoni Std" pitchFamily="18" charset="0"/>
              </a:rPr>
              <a:t>The Ethics Board</a:t>
            </a:r>
            <a:endParaRPr lang="en-US" sz="4400" kern="300" dirty="0">
              <a:solidFill>
                <a:srgbClr val="005BAA"/>
              </a:solidFill>
              <a:latin typeface="Bauer Bodoni Std" pitchFamily="18" charset="0"/>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Confidential and Proprietary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1000" y="4739925"/>
            <a:ext cx="1037844"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smtClean="0"/>
              <a:t>Review of Part C</a:t>
            </a:r>
            <a:endParaRPr lang="en-US" dirty="0">
              <a:latin typeface="Arial" charset="0"/>
            </a:endParaRPr>
          </a:p>
        </p:txBody>
      </p:sp>
      <p:sp>
        <p:nvSpPr>
          <p:cNvPr id="5" name="Subtitle 2"/>
          <p:cNvSpPr>
            <a:spLocks noGrp="1"/>
          </p:cNvSpPr>
          <p:nvPr>
            <p:ph type="subTitle" idx="1"/>
          </p:nvPr>
        </p:nvSpPr>
        <p:spPr>
          <a:xfrm>
            <a:off x="4267200" y="2647950"/>
            <a:ext cx="4800600" cy="2133599"/>
          </a:xfrm>
        </p:spPr>
        <p:txBody>
          <a:bodyPr/>
          <a:lstStyle/>
          <a:p>
            <a:r>
              <a:rPr lang="en-US" sz="2200" dirty="0" smtClean="0">
                <a:latin typeface="Arial" charset="0"/>
              </a:rPr>
              <a:t>Lisa Snyder, Task Force Member</a:t>
            </a:r>
          </a:p>
          <a:p>
            <a:endParaRPr lang="en-US" sz="1800" dirty="0" smtClean="0">
              <a:latin typeface="Arial" charset="0"/>
            </a:endParaRPr>
          </a:p>
          <a:p>
            <a:r>
              <a:rPr lang="en-US" sz="1800" dirty="0" smtClean="0">
                <a:latin typeface="Arial" charset="0"/>
              </a:rPr>
              <a:t>IESBA CAG Meeting</a:t>
            </a:r>
          </a:p>
          <a:p>
            <a:r>
              <a:rPr lang="en-US" sz="1800" dirty="0" smtClean="0">
                <a:latin typeface="Arial" charset="0"/>
              </a:rPr>
              <a:t>New York, USA </a:t>
            </a:r>
          </a:p>
          <a:p>
            <a:r>
              <a:rPr lang="en-US" sz="1800" dirty="0" smtClean="0">
                <a:latin typeface="Arial" charset="0"/>
              </a:rPr>
              <a:t>September 14, 2016</a:t>
            </a:r>
          </a:p>
        </p:txBody>
      </p:sp>
    </p:spTree>
    <p:extLst>
      <p:ext uri="{BB962C8B-B14F-4D97-AF65-F5344CB8AC3E}">
        <p14:creationId xmlns:p14="http://schemas.microsoft.com/office/powerpoint/2010/main" val="25607919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132766"/>
          </a:xfrm>
        </p:spPr>
        <p:txBody>
          <a:bodyPr/>
          <a:lstStyle/>
          <a:p>
            <a:r>
              <a:rPr lang="en-US" dirty="0" smtClean="0"/>
              <a:t>Representatives </a:t>
            </a:r>
            <a:r>
              <a:rPr lang="en-US" dirty="0"/>
              <a:t>are asked for views on: </a:t>
            </a:r>
          </a:p>
          <a:p>
            <a:pPr lvl="1"/>
            <a:r>
              <a:rPr lang="en-US" dirty="0" smtClean="0"/>
              <a:t>The </a:t>
            </a:r>
            <a:r>
              <a:rPr lang="en-US" dirty="0"/>
              <a:t>suggestions received on how a revised Section 350 should address </a:t>
            </a:r>
            <a:r>
              <a:rPr lang="en-US" dirty="0" smtClean="0"/>
              <a:t>Bribery </a:t>
            </a:r>
            <a:r>
              <a:rPr lang="en-US" dirty="0"/>
              <a:t>and </a:t>
            </a:r>
            <a:r>
              <a:rPr lang="en-US" dirty="0" smtClean="0"/>
              <a:t>Corruption</a:t>
            </a:r>
            <a:endParaRPr lang="en-US" dirty="0"/>
          </a:p>
          <a:p>
            <a:pPr lvl="1"/>
            <a:r>
              <a:rPr lang="en-US" dirty="0" smtClean="0"/>
              <a:t>The </a:t>
            </a:r>
            <a:r>
              <a:rPr lang="en-US" dirty="0"/>
              <a:t>Task Force’s </a:t>
            </a:r>
            <a:r>
              <a:rPr lang="en-US" dirty="0" smtClean="0"/>
              <a:t>responses</a:t>
            </a:r>
            <a:endParaRPr lang="en-US" dirty="0"/>
          </a:p>
        </p:txBody>
      </p:sp>
      <p:sp>
        <p:nvSpPr>
          <p:cNvPr id="30722" name="Title 14"/>
          <p:cNvSpPr>
            <a:spLocks noGrp="1"/>
          </p:cNvSpPr>
          <p:nvPr>
            <p:ph type="title"/>
          </p:nvPr>
        </p:nvSpPr>
        <p:spPr/>
        <p:txBody>
          <a:bodyPr/>
          <a:lstStyle/>
          <a:p>
            <a:r>
              <a:rPr lang="en-US" dirty="0">
                <a:solidFill>
                  <a:srgbClr val="FFFFFF"/>
                </a:solidFill>
                <a:latin typeface="Arial" charset="0"/>
              </a:rPr>
              <a:t>Phase 2 – Sec. 350 - Inducements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19663621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72908" y="1276350"/>
            <a:ext cx="8458200" cy="3276600"/>
          </a:xfrm>
        </p:spPr>
        <p:txBody>
          <a:bodyPr/>
          <a:lstStyle/>
          <a:p>
            <a:r>
              <a:rPr lang="en-US" dirty="0" smtClean="0"/>
              <a:t>Examples of Inducements </a:t>
            </a:r>
          </a:p>
          <a:p>
            <a:pPr lvl="1"/>
            <a:r>
              <a:rPr lang="en-US" dirty="0" smtClean="0"/>
              <a:t>Gifts</a:t>
            </a:r>
            <a:r>
              <a:rPr lang="en-US" dirty="0"/>
              <a:t>, hospitality, entertainment, </a:t>
            </a:r>
            <a:r>
              <a:rPr lang="en-US" dirty="0" smtClean="0"/>
              <a:t>etc. </a:t>
            </a:r>
          </a:p>
          <a:p>
            <a:pPr lvl="1"/>
            <a:r>
              <a:rPr lang="en-US" dirty="0" smtClean="0"/>
              <a:t>Some </a:t>
            </a:r>
            <a:r>
              <a:rPr lang="en-US" dirty="0"/>
              <a:t>forms </a:t>
            </a:r>
            <a:r>
              <a:rPr lang="en-US" dirty="0" smtClean="0"/>
              <a:t>could </a:t>
            </a:r>
            <a:r>
              <a:rPr lang="en-US" dirty="0"/>
              <a:t>be </a:t>
            </a:r>
            <a:r>
              <a:rPr lang="en-US" dirty="0" smtClean="0"/>
              <a:t>illegal (bribery); </a:t>
            </a:r>
            <a:r>
              <a:rPr lang="en-US" dirty="0"/>
              <a:t>Others might not be </a:t>
            </a:r>
            <a:r>
              <a:rPr lang="en-US" dirty="0" smtClean="0"/>
              <a:t>illegal </a:t>
            </a:r>
            <a:r>
              <a:rPr lang="en-US" dirty="0"/>
              <a:t>but could still be </a:t>
            </a:r>
            <a:r>
              <a:rPr lang="en-US" dirty="0" smtClean="0"/>
              <a:t>unethical</a:t>
            </a:r>
          </a:p>
          <a:p>
            <a:pPr lvl="1"/>
            <a:endParaRPr lang="en-US" dirty="0"/>
          </a:p>
          <a:p>
            <a:r>
              <a:rPr lang="en-US" dirty="0" smtClean="0"/>
              <a:t>Representatives </a:t>
            </a:r>
            <a:r>
              <a:rPr lang="en-US" dirty="0"/>
              <a:t>are asked for their views on the need to have examples within the revised Section 350 and the </a:t>
            </a:r>
            <a:r>
              <a:rPr lang="en-US" dirty="0" smtClean="0"/>
              <a:t>Task Force’s proposed examples</a:t>
            </a:r>
            <a:endParaRPr lang="en-US" dirty="0"/>
          </a:p>
          <a:p>
            <a:pPr lvl="1"/>
            <a:endParaRPr lang="en-US" dirty="0" smtClean="0"/>
          </a:p>
        </p:txBody>
      </p:sp>
      <p:sp>
        <p:nvSpPr>
          <p:cNvPr id="30722" name="Title 14"/>
          <p:cNvSpPr>
            <a:spLocks noGrp="1"/>
          </p:cNvSpPr>
          <p:nvPr>
            <p:ph type="title"/>
          </p:nvPr>
        </p:nvSpPr>
        <p:spPr/>
        <p:txBody>
          <a:bodyPr/>
          <a:lstStyle/>
          <a:p>
            <a:r>
              <a:rPr lang="en-US" dirty="0" smtClean="0">
                <a:solidFill>
                  <a:srgbClr val="FFFFFF"/>
                </a:solidFill>
                <a:latin typeface="Arial" charset="0"/>
              </a:rPr>
              <a:t/>
            </a:r>
            <a:br>
              <a:rPr lang="en-US" dirty="0" smtClean="0">
                <a:solidFill>
                  <a:srgbClr val="FFFFFF"/>
                </a:solidFill>
                <a:latin typeface="Arial" charset="0"/>
              </a:rPr>
            </a:br>
            <a:r>
              <a:rPr lang="en-US" dirty="0"/>
              <a:t>Structure of Revised </a:t>
            </a:r>
            <a:r>
              <a:rPr lang="en-US" dirty="0" smtClean="0"/>
              <a:t>Sec. </a:t>
            </a:r>
            <a:r>
              <a:rPr lang="en-US" dirty="0"/>
              <a:t>350</a:t>
            </a:r>
            <a:br>
              <a:rPr lang="en-US" dirty="0"/>
            </a:br>
            <a:endParaRPr lang="en-US"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6653397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228600" y="1200150"/>
            <a:ext cx="8763000" cy="3208966"/>
          </a:xfrm>
        </p:spPr>
        <p:txBody>
          <a:bodyPr/>
          <a:lstStyle/>
          <a:p>
            <a:r>
              <a:rPr lang="en-US" dirty="0" smtClean="0"/>
              <a:t>Assess intent of Inducement</a:t>
            </a:r>
          </a:p>
          <a:p>
            <a:pPr lvl="1">
              <a:spcBef>
                <a:spcPts val="600"/>
              </a:spcBef>
            </a:pPr>
            <a:r>
              <a:rPr lang="en-US" dirty="0" smtClean="0"/>
              <a:t>Intention to </a:t>
            </a:r>
            <a:r>
              <a:rPr lang="en-US" dirty="0"/>
              <a:t>improperly </a:t>
            </a:r>
            <a:r>
              <a:rPr lang="en-US" dirty="0" smtClean="0"/>
              <a:t>influence behavior</a:t>
            </a:r>
          </a:p>
          <a:p>
            <a:pPr lvl="1">
              <a:spcBef>
                <a:spcPts val="600"/>
              </a:spcBef>
            </a:pPr>
            <a:r>
              <a:rPr lang="en-US" dirty="0"/>
              <a:t>C</a:t>
            </a:r>
            <a:r>
              <a:rPr lang="en-US" dirty="0" smtClean="0"/>
              <a:t>onsider </a:t>
            </a:r>
            <a:r>
              <a:rPr lang="en-US" dirty="0"/>
              <a:t>how </a:t>
            </a:r>
            <a:r>
              <a:rPr lang="en-US" dirty="0" smtClean="0"/>
              <a:t>inducement perceived </a:t>
            </a:r>
            <a:r>
              <a:rPr lang="en-US" dirty="0"/>
              <a:t>by </a:t>
            </a:r>
            <a:r>
              <a:rPr lang="en-US" dirty="0" smtClean="0"/>
              <a:t>others</a:t>
            </a:r>
            <a:endParaRPr lang="en-US" dirty="0"/>
          </a:p>
          <a:p>
            <a:r>
              <a:rPr lang="en-US" dirty="0" smtClean="0"/>
              <a:t> Identify and evaluate threats</a:t>
            </a:r>
          </a:p>
          <a:p>
            <a:pPr lvl="1">
              <a:spcBef>
                <a:spcPts val="600"/>
              </a:spcBef>
            </a:pPr>
            <a:r>
              <a:rPr lang="en-US" dirty="0"/>
              <a:t>T</a:t>
            </a:r>
            <a:r>
              <a:rPr lang="en-US" dirty="0" smtClean="0"/>
              <a:t>rivial </a:t>
            </a:r>
            <a:r>
              <a:rPr lang="en-US" dirty="0"/>
              <a:t>and </a:t>
            </a:r>
            <a:r>
              <a:rPr lang="en-US" dirty="0" smtClean="0"/>
              <a:t>inconsequential inducements not a threat </a:t>
            </a:r>
            <a:r>
              <a:rPr lang="en-US" dirty="0"/>
              <a:t>to compliance </a:t>
            </a:r>
            <a:r>
              <a:rPr lang="en-US" dirty="0" smtClean="0"/>
              <a:t>with FPs</a:t>
            </a:r>
          </a:p>
          <a:p>
            <a:pPr lvl="1">
              <a:spcBef>
                <a:spcPts val="600"/>
              </a:spcBef>
            </a:pPr>
            <a:r>
              <a:rPr lang="en-US" dirty="0" smtClean="0"/>
              <a:t>List of factors provided to evaluate threats</a:t>
            </a:r>
          </a:p>
          <a:p>
            <a:pPr lvl="2">
              <a:spcBef>
                <a:spcPts val="600"/>
              </a:spcBef>
            </a:pPr>
            <a:r>
              <a:rPr lang="en-US" dirty="0"/>
              <a:t>V</a:t>
            </a:r>
            <a:r>
              <a:rPr lang="en-US" dirty="0" smtClean="0"/>
              <a:t>alue</a:t>
            </a:r>
            <a:r>
              <a:rPr lang="en-US" dirty="0"/>
              <a:t>, frequency and </a:t>
            </a:r>
            <a:r>
              <a:rPr lang="en-US" dirty="0" smtClean="0"/>
              <a:t>nature</a:t>
            </a:r>
          </a:p>
          <a:p>
            <a:pPr lvl="2">
              <a:spcBef>
                <a:spcPts val="600"/>
              </a:spcBef>
            </a:pPr>
            <a:r>
              <a:rPr lang="en-US"/>
              <a:t>Significance or materiality</a:t>
            </a:r>
            <a:endParaRPr lang="en-US" dirty="0" smtClean="0"/>
          </a:p>
        </p:txBody>
      </p:sp>
      <p:sp>
        <p:nvSpPr>
          <p:cNvPr id="30722" name="Title 14"/>
          <p:cNvSpPr>
            <a:spLocks noGrp="1"/>
          </p:cNvSpPr>
          <p:nvPr>
            <p:ph type="title"/>
          </p:nvPr>
        </p:nvSpPr>
        <p:spPr/>
        <p:txBody>
          <a:bodyPr/>
          <a:lstStyle/>
          <a:p>
            <a:r>
              <a:rPr lang="en-US" dirty="0" smtClean="0"/>
              <a:t/>
            </a:r>
            <a:br>
              <a:rPr lang="en-US" dirty="0" smtClean="0"/>
            </a:br>
            <a:r>
              <a:rPr lang="en-US" dirty="0" smtClean="0"/>
              <a:t>Structure </a:t>
            </a:r>
            <a:r>
              <a:rPr lang="en-US" dirty="0"/>
              <a:t>of Revised </a:t>
            </a:r>
            <a:r>
              <a:rPr lang="en-US" dirty="0" smtClean="0"/>
              <a:t>Sec. </a:t>
            </a:r>
            <a:r>
              <a:rPr lang="en-US" dirty="0"/>
              <a:t>350</a:t>
            </a:r>
            <a:br>
              <a:rPr lang="en-US" dirty="0"/>
            </a:br>
            <a:endParaRPr lang="en-US"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4364036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00150"/>
            <a:ext cx="8458200" cy="3208966"/>
          </a:xfrm>
        </p:spPr>
        <p:txBody>
          <a:bodyPr/>
          <a:lstStyle/>
          <a:p>
            <a:r>
              <a:rPr lang="en-US" dirty="0" smtClean="0"/>
              <a:t>Address threats - safeguards provided to reduce threats to acceptable level</a:t>
            </a:r>
          </a:p>
          <a:p>
            <a:pPr lvl="1"/>
            <a:r>
              <a:rPr lang="en-US" dirty="0" smtClean="0"/>
              <a:t>Register </a:t>
            </a:r>
            <a:r>
              <a:rPr lang="en-US" dirty="0"/>
              <a:t>in </a:t>
            </a:r>
            <a:r>
              <a:rPr lang="en-US" dirty="0" smtClean="0"/>
              <a:t>log </a:t>
            </a:r>
            <a:endParaRPr lang="en-US" sz="2800" dirty="0"/>
          </a:p>
          <a:p>
            <a:pPr lvl="1"/>
            <a:r>
              <a:rPr lang="en-US" dirty="0" smtClean="0"/>
              <a:t>Consult </a:t>
            </a:r>
            <a:r>
              <a:rPr lang="en-US" dirty="0"/>
              <a:t>with senior management </a:t>
            </a:r>
            <a:r>
              <a:rPr lang="en-US" dirty="0" smtClean="0"/>
              <a:t>or TCWG</a:t>
            </a:r>
            <a:endParaRPr lang="en-US" sz="2800" dirty="0"/>
          </a:p>
          <a:p>
            <a:pPr lvl="1"/>
            <a:r>
              <a:rPr lang="en-US" dirty="0" smtClean="0"/>
              <a:t>Recuse </a:t>
            </a:r>
            <a:r>
              <a:rPr lang="en-US" dirty="0"/>
              <a:t>from </a:t>
            </a:r>
            <a:r>
              <a:rPr lang="en-US" dirty="0" smtClean="0"/>
              <a:t>business-related </a:t>
            </a:r>
            <a:r>
              <a:rPr lang="en-US" dirty="0"/>
              <a:t>decisions </a:t>
            </a:r>
            <a:r>
              <a:rPr lang="en-US" dirty="0" smtClean="0"/>
              <a:t>to individual/org</a:t>
            </a:r>
            <a:endParaRPr lang="en-US" sz="2800" dirty="0"/>
          </a:p>
          <a:p>
            <a:pPr lvl="1"/>
            <a:r>
              <a:rPr lang="en-US" dirty="0"/>
              <a:t>Secondary </a:t>
            </a:r>
            <a:r>
              <a:rPr lang="en-US" dirty="0" smtClean="0"/>
              <a:t>reviews</a:t>
            </a:r>
          </a:p>
          <a:p>
            <a:r>
              <a:rPr lang="en-US" dirty="0" smtClean="0"/>
              <a:t>If cannot reduce threat </a:t>
            </a:r>
            <a:r>
              <a:rPr lang="en-US" dirty="0"/>
              <a:t>to </a:t>
            </a:r>
            <a:r>
              <a:rPr lang="en-US" dirty="0" smtClean="0"/>
              <a:t>acceptable level, PA </a:t>
            </a:r>
            <a:r>
              <a:rPr lang="en-US" dirty="0"/>
              <a:t>shall not offer or </a:t>
            </a:r>
            <a:r>
              <a:rPr lang="en-US" dirty="0" smtClean="0"/>
              <a:t>accept inducement</a:t>
            </a:r>
            <a:endParaRPr lang="en-US" sz="3200" dirty="0"/>
          </a:p>
          <a:p>
            <a:pPr lvl="1"/>
            <a:endParaRPr lang="en-US" dirty="0" smtClean="0"/>
          </a:p>
        </p:txBody>
      </p:sp>
      <p:sp>
        <p:nvSpPr>
          <p:cNvPr id="30722" name="Title 14"/>
          <p:cNvSpPr>
            <a:spLocks noGrp="1"/>
          </p:cNvSpPr>
          <p:nvPr>
            <p:ph type="title"/>
          </p:nvPr>
        </p:nvSpPr>
        <p:spPr/>
        <p:txBody>
          <a:bodyPr/>
          <a:lstStyle/>
          <a:p>
            <a:r>
              <a:rPr lang="en-US" dirty="0" smtClean="0"/>
              <a:t/>
            </a:r>
            <a:br>
              <a:rPr lang="en-US" dirty="0" smtClean="0"/>
            </a:br>
            <a:r>
              <a:rPr lang="en-US" dirty="0" smtClean="0"/>
              <a:t>Structure </a:t>
            </a:r>
            <a:r>
              <a:rPr lang="en-US" dirty="0"/>
              <a:t>of Revised </a:t>
            </a:r>
            <a:r>
              <a:rPr lang="en-US" dirty="0" smtClean="0"/>
              <a:t>Sec. </a:t>
            </a:r>
            <a:r>
              <a:rPr lang="en-US" dirty="0"/>
              <a:t>350</a:t>
            </a:r>
            <a:br>
              <a:rPr lang="en-US" dirty="0"/>
            </a:br>
            <a:endParaRPr lang="en-US"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13492724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132766"/>
          </a:xfrm>
        </p:spPr>
        <p:txBody>
          <a:bodyPr/>
          <a:lstStyle/>
          <a:p>
            <a:r>
              <a:rPr lang="en-US" dirty="0" smtClean="0"/>
              <a:t>Requirements of PA:</a:t>
            </a:r>
            <a:endParaRPr lang="en-US" dirty="0"/>
          </a:p>
          <a:p>
            <a:pPr lvl="1"/>
            <a:r>
              <a:rPr lang="en-US" dirty="0" smtClean="0"/>
              <a:t>Cannot offer </a:t>
            </a:r>
            <a:r>
              <a:rPr lang="en-US" dirty="0"/>
              <a:t>inducement </a:t>
            </a:r>
            <a:r>
              <a:rPr lang="en-US" dirty="0" smtClean="0"/>
              <a:t>with intention of improperly influencing another</a:t>
            </a:r>
            <a:endParaRPr lang="en-US" dirty="0"/>
          </a:p>
          <a:p>
            <a:pPr lvl="1"/>
            <a:r>
              <a:rPr lang="en-US" dirty="0" smtClean="0"/>
              <a:t>Cannot accept </a:t>
            </a:r>
            <a:r>
              <a:rPr lang="en-US" dirty="0"/>
              <a:t>inducement </a:t>
            </a:r>
            <a:r>
              <a:rPr lang="en-US" dirty="0" smtClean="0"/>
              <a:t>if made with intent to improperly influence behavior</a:t>
            </a:r>
          </a:p>
          <a:p>
            <a:pPr lvl="1"/>
            <a:r>
              <a:rPr lang="en-US" dirty="0" smtClean="0"/>
              <a:t>Decline inducement if threats not reduced </a:t>
            </a:r>
            <a:r>
              <a:rPr lang="en-US" dirty="0"/>
              <a:t>to </a:t>
            </a:r>
            <a:r>
              <a:rPr lang="en-US" dirty="0" smtClean="0"/>
              <a:t>acceptable level</a:t>
            </a:r>
          </a:p>
          <a:p>
            <a:pPr marL="347472" lvl="1" indent="0">
              <a:buNone/>
            </a:pPr>
            <a:endParaRPr lang="en-US" dirty="0"/>
          </a:p>
          <a:p>
            <a:endParaRPr lang="en-US" dirty="0" smtClean="0"/>
          </a:p>
          <a:p>
            <a:endParaRPr lang="en-US" dirty="0" smtClean="0"/>
          </a:p>
          <a:p>
            <a:pPr marL="0" indent="0">
              <a:buNone/>
            </a:pPr>
            <a:endParaRPr lang="en-US" dirty="0" smtClean="0"/>
          </a:p>
          <a:p>
            <a:endParaRPr lang="en-US" dirty="0"/>
          </a:p>
          <a:p>
            <a:endParaRPr lang="en-US" dirty="0" smtClean="0"/>
          </a:p>
        </p:txBody>
      </p:sp>
      <p:sp>
        <p:nvSpPr>
          <p:cNvPr id="30722" name="Title 14"/>
          <p:cNvSpPr>
            <a:spLocks noGrp="1"/>
          </p:cNvSpPr>
          <p:nvPr>
            <p:ph type="title"/>
          </p:nvPr>
        </p:nvSpPr>
        <p:spPr/>
        <p:txBody>
          <a:bodyPr/>
          <a:lstStyle/>
          <a:p>
            <a:r>
              <a:rPr lang="en-US" dirty="0">
                <a:solidFill>
                  <a:srgbClr val="FFFFFF"/>
                </a:solidFill>
                <a:latin typeface="Arial" charset="0"/>
              </a:rPr>
              <a:t>Phase 2 – Sec. 350 - Inducements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4347344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132766"/>
          </a:xfrm>
        </p:spPr>
        <p:txBody>
          <a:bodyPr/>
          <a:lstStyle/>
          <a:p>
            <a:r>
              <a:rPr lang="en-US" dirty="0" smtClean="0"/>
              <a:t>Representatives </a:t>
            </a:r>
            <a:r>
              <a:rPr lang="en-US" dirty="0"/>
              <a:t>are asked for their views </a:t>
            </a:r>
            <a:r>
              <a:rPr lang="en-US" dirty="0" smtClean="0"/>
              <a:t>on:</a:t>
            </a:r>
          </a:p>
          <a:p>
            <a:pPr lvl="1"/>
            <a:r>
              <a:rPr lang="en-US" dirty="0" smtClean="0"/>
              <a:t>Proposed requirements</a:t>
            </a:r>
          </a:p>
          <a:p>
            <a:pPr lvl="1"/>
            <a:r>
              <a:rPr lang="en-US" dirty="0" smtClean="0"/>
              <a:t>Related </a:t>
            </a:r>
            <a:r>
              <a:rPr lang="en-US" dirty="0"/>
              <a:t>Task Force </a:t>
            </a:r>
            <a:r>
              <a:rPr lang="en-US" dirty="0" smtClean="0"/>
              <a:t>proposals</a:t>
            </a:r>
            <a:endParaRPr lang="en-US" dirty="0"/>
          </a:p>
          <a:p>
            <a:pPr marL="0" indent="0">
              <a:buNone/>
            </a:pPr>
            <a:endParaRPr lang="en-US" dirty="0"/>
          </a:p>
          <a:p>
            <a:endParaRPr lang="en-US" dirty="0" smtClean="0"/>
          </a:p>
          <a:p>
            <a:endParaRPr lang="en-US" dirty="0" smtClean="0"/>
          </a:p>
          <a:p>
            <a:pPr marL="0" indent="0">
              <a:buNone/>
            </a:pPr>
            <a:endParaRPr lang="en-US" dirty="0" smtClean="0"/>
          </a:p>
          <a:p>
            <a:endParaRPr lang="en-US" dirty="0"/>
          </a:p>
          <a:p>
            <a:endParaRPr lang="en-US" dirty="0" smtClean="0"/>
          </a:p>
        </p:txBody>
      </p:sp>
      <p:sp>
        <p:nvSpPr>
          <p:cNvPr id="30722" name="Title 14"/>
          <p:cNvSpPr>
            <a:spLocks noGrp="1"/>
          </p:cNvSpPr>
          <p:nvPr>
            <p:ph type="title"/>
          </p:nvPr>
        </p:nvSpPr>
        <p:spPr/>
        <p:txBody>
          <a:bodyPr/>
          <a:lstStyle/>
          <a:p>
            <a:r>
              <a:rPr lang="en-US" dirty="0">
                <a:solidFill>
                  <a:srgbClr val="FFFFFF"/>
                </a:solidFill>
                <a:latin typeface="Arial" charset="0"/>
              </a:rPr>
              <a:t>Phase 2 – Sec. 350 - Inducements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1730925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132766"/>
          </a:xfrm>
        </p:spPr>
        <p:txBody>
          <a:bodyPr/>
          <a:lstStyle/>
          <a:p>
            <a:r>
              <a:rPr lang="en-US" dirty="0" smtClean="0"/>
              <a:t>IESBA view: Cultural </a:t>
            </a:r>
            <a:r>
              <a:rPr lang="en-US" dirty="0"/>
              <a:t>Differences</a:t>
            </a:r>
          </a:p>
          <a:p>
            <a:pPr lvl="1"/>
            <a:r>
              <a:rPr lang="en-US" dirty="0" smtClean="0"/>
              <a:t>Consider but </a:t>
            </a:r>
            <a:r>
              <a:rPr lang="en-US" dirty="0"/>
              <a:t>not account for every cultural </a:t>
            </a:r>
            <a:r>
              <a:rPr lang="en-US" dirty="0" smtClean="0"/>
              <a:t>difference</a:t>
            </a:r>
            <a:endParaRPr lang="en-US" dirty="0"/>
          </a:p>
          <a:p>
            <a:pPr lvl="0"/>
            <a:endParaRPr lang="en-US" dirty="0" smtClean="0">
              <a:solidFill>
                <a:srgbClr val="000000">
                  <a:lumMod val="65000"/>
                  <a:lumOff val="35000"/>
                </a:srgbClr>
              </a:solidFill>
            </a:endParaRPr>
          </a:p>
          <a:p>
            <a:pPr lvl="0"/>
            <a:r>
              <a:rPr lang="en-US" dirty="0" smtClean="0">
                <a:solidFill>
                  <a:srgbClr val="000000">
                    <a:lumMod val="65000"/>
                    <a:lumOff val="35000"/>
                  </a:srgbClr>
                </a:solidFill>
              </a:rPr>
              <a:t>Task Force response:</a:t>
            </a:r>
          </a:p>
          <a:p>
            <a:pPr lvl="1"/>
            <a:r>
              <a:rPr lang="en-US" dirty="0" smtClean="0"/>
              <a:t>Acceptable </a:t>
            </a:r>
            <a:r>
              <a:rPr lang="en-US" dirty="0"/>
              <a:t>inducement can vary by </a:t>
            </a:r>
            <a:r>
              <a:rPr lang="en-US" dirty="0" smtClean="0"/>
              <a:t>culture. However, ethical concerns the same</a:t>
            </a:r>
          </a:p>
          <a:p>
            <a:pPr lvl="1"/>
            <a:r>
              <a:rPr lang="en-US" dirty="0" smtClean="0"/>
              <a:t>Third </a:t>
            </a:r>
            <a:r>
              <a:rPr lang="en-US" dirty="0"/>
              <a:t>party test </a:t>
            </a:r>
            <a:r>
              <a:rPr lang="en-US" dirty="0" smtClean="0"/>
              <a:t>to assess </a:t>
            </a:r>
            <a:r>
              <a:rPr lang="en-US" dirty="0"/>
              <a:t>perceived intent would </a:t>
            </a:r>
            <a:r>
              <a:rPr lang="en-US" dirty="0" smtClean="0"/>
              <a:t>consider culture</a:t>
            </a:r>
            <a:endParaRPr lang="en-US" dirty="0"/>
          </a:p>
          <a:p>
            <a:pPr lvl="1"/>
            <a:r>
              <a:rPr lang="en-US" dirty="0"/>
              <a:t>Cultural differences not cover for unethical inducements</a:t>
            </a:r>
          </a:p>
          <a:p>
            <a:pPr lvl="1"/>
            <a:endParaRPr lang="en-US" dirty="0"/>
          </a:p>
          <a:p>
            <a:pPr lvl="0"/>
            <a:endParaRPr lang="en-US" dirty="0">
              <a:solidFill>
                <a:srgbClr val="000000">
                  <a:lumMod val="65000"/>
                  <a:lumOff val="35000"/>
                </a:srgbClr>
              </a:solidFill>
            </a:endParaRPr>
          </a:p>
        </p:txBody>
      </p:sp>
      <p:sp>
        <p:nvSpPr>
          <p:cNvPr id="30722" name="Title 14"/>
          <p:cNvSpPr>
            <a:spLocks noGrp="1"/>
          </p:cNvSpPr>
          <p:nvPr>
            <p:ph type="title"/>
          </p:nvPr>
        </p:nvSpPr>
        <p:spPr/>
        <p:txBody>
          <a:bodyPr/>
          <a:lstStyle/>
          <a:p>
            <a:r>
              <a:rPr lang="en-US" dirty="0">
                <a:solidFill>
                  <a:srgbClr val="FFFFFF"/>
                </a:solidFill>
                <a:latin typeface="Arial" charset="0"/>
              </a:rPr>
              <a:t>Phase 2 – Sec. 350 - Inducements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2890969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132766"/>
          </a:xfrm>
        </p:spPr>
        <p:txBody>
          <a:bodyPr/>
          <a:lstStyle/>
          <a:p>
            <a:r>
              <a:rPr lang="en-US" dirty="0" smtClean="0"/>
              <a:t>Representatives </a:t>
            </a:r>
            <a:r>
              <a:rPr lang="en-US" dirty="0"/>
              <a:t>are asked for their views </a:t>
            </a:r>
            <a:r>
              <a:rPr lang="en-US" dirty="0" smtClean="0"/>
              <a:t>on:</a:t>
            </a:r>
          </a:p>
          <a:p>
            <a:pPr lvl="1"/>
            <a:r>
              <a:rPr lang="en-US" dirty="0"/>
              <a:t>W</a:t>
            </a:r>
            <a:r>
              <a:rPr lang="en-US" dirty="0" smtClean="0"/>
              <a:t>hether cultural </a:t>
            </a:r>
            <a:r>
              <a:rPr lang="en-US" dirty="0"/>
              <a:t>differences should be </a:t>
            </a:r>
            <a:r>
              <a:rPr lang="en-US" dirty="0" smtClean="0"/>
              <a:t>explicitly addressed </a:t>
            </a:r>
            <a:r>
              <a:rPr lang="en-US" dirty="0"/>
              <a:t>in the revised Section </a:t>
            </a:r>
            <a:r>
              <a:rPr lang="en-US" dirty="0" smtClean="0"/>
              <a:t>350</a:t>
            </a:r>
          </a:p>
          <a:p>
            <a:pPr lvl="1"/>
            <a:r>
              <a:rPr lang="en-US" dirty="0" smtClean="0"/>
              <a:t>Any </a:t>
            </a:r>
            <a:r>
              <a:rPr lang="en-US" dirty="0"/>
              <a:t>other views or suggestions on matters that should be addressed in </a:t>
            </a:r>
            <a:r>
              <a:rPr lang="en-US" dirty="0" smtClean="0"/>
              <a:t>revision </a:t>
            </a:r>
            <a:r>
              <a:rPr lang="en-US" dirty="0"/>
              <a:t>of Section </a:t>
            </a:r>
            <a:r>
              <a:rPr lang="en-US" dirty="0" smtClean="0"/>
              <a:t>350</a:t>
            </a:r>
            <a:endParaRPr lang="en-US" dirty="0"/>
          </a:p>
          <a:p>
            <a:pPr lvl="0"/>
            <a:endParaRPr lang="en-US" dirty="0">
              <a:solidFill>
                <a:srgbClr val="000000">
                  <a:lumMod val="65000"/>
                  <a:lumOff val="35000"/>
                </a:srgbClr>
              </a:solidFill>
            </a:endParaRPr>
          </a:p>
        </p:txBody>
      </p:sp>
      <p:sp>
        <p:nvSpPr>
          <p:cNvPr id="30722" name="Title 14"/>
          <p:cNvSpPr>
            <a:spLocks noGrp="1"/>
          </p:cNvSpPr>
          <p:nvPr>
            <p:ph type="title"/>
          </p:nvPr>
        </p:nvSpPr>
        <p:spPr/>
        <p:txBody>
          <a:bodyPr/>
          <a:lstStyle/>
          <a:p>
            <a:r>
              <a:rPr lang="en-US" dirty="0">
                <a:solidFill>
                  <a:srgbClr val="FFFFFF"/>
                </a:solidFill>
                <a:latin typeface="Arial" charset="0"/>
              </a:rPr>
              <a:t>Phase 2 – Sec. 350 - Inducements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4967588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marL="0" indent="0">
              <a:buNone/>
            </a:pPr>
            <a:endParaRPr lang="en-US" dirty="0" smtClean="0"/>
          </a:p>
          <a:p>
            <a:r>
              <a:rPr lang="en-US" dirty="0"/>
              <a:t>F</a:t>
            </a:r>
            <a:r>
              <a:rPr lang="en-US" dirty="0" smtClean="0"/>
              <a:t>irst read of proposed revisions: Dec 2016 IESBA meeting</a:t>
            </a:r>
          </a:p>
          <a:p>
            <a:endParaRPr lang="en-US" smtClean="0"/>
          </a:p>
          <a:p>
            <a:r>
              <a:rPr lang="en-US" smtClean="0"/>
              <a:t>Second </a:t>
            </a:r>
            <a:r>
              <a:rPr lang="en-US" dirty="0" smtClean="0"/>
              <a:t>read with intention of obtaining </a:t>
            </a:r>
            <a:r>
              <a:rPr lang="en-US" smtClean="0"/>
              <a:t>approval: </a:t>
            </a:r>
            <a:r>
              <a:rPr lang="en-US" dirty="0" smtClean="0"/>
              <a:t>March 2017 IESBA meeting</a:t>
            </a: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The Way Forward</a:t>
            </a:r>
            <a:endParaRPr lang="en-US" dirty="0"/>
          </a:p>
        </p:txBody>
      </p:sp>
    </p:spTree>
    <p:extLst>
      <p:ext uri="{BB962C8B-B14F-4D97-AF65-F5344CB8AC3E}">
        <p14:creationId xmlns:p14="http://schemas.microsoft.com/office/powerpoint/2010/main" val="42562512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806649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132766"/>
          </a:xfrm>
        </p:spPr>
        <p:txBody>
          <a:bodyPr/>
          <a:lstStyle/>
          <a:p>
            <a:r>
              <a:rPr lang="en-US" dirty="0" smtClean="0"/>
              <a:t>Project approved - March 2013</a:t>
            </a:r>
          </a:p>
          <a:p>
            <a:endParaRPr lang="en-US" dirty="0" smtClean="0"/>
          </a:p>
          <a:p>
            <a:r>
              <a:rPr lang="en-US" dirty="0" smtClean="0"/>
              <a:t>Project divided </a:t>
            </a:r>
            <a:r>
              <a:rPr lang="en-US" dirty="0"/>
              <a:t>into 2</a:t>
            </a:r>
            <a:r>
              <a:rPr lang="en-US" dirty="0" smtClean="0"/>
              <a:t> </a:t>
            </a:r>
            <a:r>
              <a:rPr lang="en-US" dirty="0"/>
              <a:t>phases:</a:t>
            </a:r>
          </a:p>
          <a:p>
            <a:pPr lvl="1"/>
            <a:r>
              <a:rPr lang="en-US" dirty="0"/>
              <a:t>Phase </a:t>
            </a:r>
            <a:r>
              <a:rPr lang="en-US" dirty="0" smtClean="0"/>
              <a:t>1: addresses Secs. 320 (Preparation &amp; Presentation of Information) and 370 (Pressure)</a:t>
            </a:r>
          </a:p>
          <a:p>
            <a:pPr lvl="2"/>
            <a:r>
              <a:rPr lang="en-US" dirty="0" smtClean="0"/>
              <a:t>Conforming changes to other Secs.</a:t>
            </a:r>
            <a:endParaRPr lang="en-US" dirty="0"/>
          </a:p>
          <a:p>
            <a:pPr lvl="1"/>
            <a:r>
              <a:rPr lang="en-US" dirty="0"/>
              <a:t>Phase </a:t>
            </a:r>
            <a:r>
              <a:rPr lang="en-US" dirty="0" smtClean="0"/>
              <a:t>2: addresses Sec 350 (Inducements) and applicability </a:t>
            </a:r>
            <a:r>
              <a:rPr lang="en-US" dirty="0"/>
              <a:t>of Part C to </a:t>
            </a:r>
            <a:r>
              <a:rPr lang="en-US" dirty="0" smtClean="0"/>
              <a:t>PAPPs</a:t>
            </a:r>
            <a:endParaRPr lang="en-US" dirty="0"/>
          </a:p>
          <a:p>
            <a:endParaRPr lang="en-US" dirty="0" smtClean="0">
              <a:solidFill>
                <a:srgbClr val="000000">
                  <a:lumMod val="65000"/>
                  <a:lumOff val="35000"/>
                </a:srgbClr>
              </a:solidFill>
              <a:latin typeface="Arial" charset="0"/>
            </a:endParaRPr>
          </a:p>
        </p:txBody>
      </p:sp>
      <p:sp>
        <p:nvSpPr>
          <p:cNvPr id="30722" name="Title 14"/>
          <p:cNvSpPr>
            <a:spLocks noGrp="1"/>
          </p:cNvSpPr>
          <p:nvPr>
            <p:ph type="title"/>
          </p:nvPr>
        </p:nvSpPr>
        <p:spPr/>
        <p:txBody>
          <a:bodyPr/>
          <a:lstStyle/>
          <a:p>
            <a:r>
              <a:rPr lang="en-US" dirty="0">
                <a:solidFill>
                  <a:srgbClr val="FFFFFF"/>
                </a:solidFill>
                <a:latin typeface="Arial" charset="0"/>
              </a:rPr>
              <a:t>Part C - Project Status and Timeline</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2528640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132766"/>
          </a:xfrm>
        </p:spPr>
        <p:txBody>
          <a:bodyPr/>
          <a:lstStyle/>
          <a:p>
            <a:pPr lvl="0"/>
            <a:r>
              <a:rPr lang="en-US" dirty="0" smtClean="0"/>
              <a:t>Phase 1:</a:t>
            </a:r>
          </a:p>
          <a:p>
            <a:pPr lvl="1"/>
            <a:r>
              <a:rPr lang="en-US" dirty="0" smtClean="0"/>
              <a:t>Completed Dec 2015 </a:t>
            </a:r>
            <a:r>
              <a:rPr lang="en-US" dirty="0"/>
              <a:t>under </a:t>
            </a:r>
            <a:r>
              <a:rPr lang="en-US" dirty="0" smtClean="0"/>
              <a:t>current drafting conventions </a:t>
            </a:r>
            <a:endParaRPr lang="en-US" dirty="0"/>
          </a:p>
          <a:p>
            <a:pPr lvl="1"/>
            <a:r>
              <a:rPr lang="en-US" dirty="0" smtClean="0"/>
              <a:t>Close-off </a:t>
            </a:r>
            <a:r>
              <a:rPr lang="en-US" dirty="0"/>
              <a:t>document </a:t>
            </a:r>
            <a:r>
              <a:rPr lang="en-US" dirty="0" smtClean="0"/>
              <a:t>being restructured</a:t>
            </a:r>
          </a:p>
          <a:p>
            <a:pPr lvl="1"/>
            <a:r>
              <a:rPr lang="en-US" dirty="0" smtClean="0"/>
              <a:t>Restructured </a:t>
            </a:r>
            <a:r>
              <a:rPr lang="en-US" dirty="0"/>
              <a:t>text </a:t>
            </a:r>
            <a:r>
              <a:rPr lang="en-US" dirty="0" smtClean="0"/>
              <a:t>to </a:t>
            </a:r>
            <a:r>
              <a:rPr lang="en-US" dirty="0"/>
              <a:t>be included in the second Structure </a:t>
            </a:r>
            <a:r>
              <a:rPr lang="en-US" dirty="0" smtClean="0"/>
              <a:t>ED</a:t>
            </a:r>
            <a:endParaRPr lang="en-US" dirty="0" smtClean="0">
              <a:solidFill>
                <a:srgbClr val="000000">
                  <a:lumMod val="65000"/>
                  <a:lumOff val="35000"/>
                </a:srgbClr>
              </a:solidFill>
              <a:latin typeface="Arial" charset="0"/>
            </a:endParaRPr>
          </a:p>
        </p:txBody>
      </p:sp>
      <p:sp>
        <p:nvSpPr>
          <p:cNvPr id="30722" name="Title 14"/>
          <p:cNvSpPr>
            <a:spLocks noGrp="1"/>
          </p:cNvSpPr>
          <p:nvPr>
            <p:ph type="title"/>
          </p:nvPr>
        </p:nvSpPr>
        <p:spPr/>
        <p:txBody>
          <a:bodyPr/>
          <a:lstStyle/>
          <a:p>
            <a:r>
              <a:rPr lang="en-US" dirty="0">
                <a:solidFill>
                  <a:srgbClr val="FFFFFF"/>
                </a:solidFill>
                <a:latin typeface="Arial" charset="0"/>
              </a:rPr>
              <a:t>Part C - Project Status and Timeline</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870975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pPr lvl="0"/>
            <a:r>
              <a:rPr lang="en-US" dirty="0" smtClean="0"/>
              <a:t>March 2016 IESBA: </a:t>
            </a:r>
          </a:p>
          <a:p>
            <a:pPr lvl="1"/>
            <a:r>
              <a:rPr lang="en-US" dirty="0" smtClean="0"/>
              <a:t>Agreed Part C applicable to PAPPs</a:t>
            </a:r>
          </a:p>
          <a:p>
            <a:pPr lvl="1"/>
            <a:r>
              <a:rPr lang="en-US" dirty="0" smtClean="0"/>
              <a:t>Support for “</a:t>
            </a:r>
            <a:r>
              <a:rPr lang="en-US" dirty="0"/>
              <a:t>explanatory </a:t>
            </a:r>
            <a:r>
              <a:rPr lang="en-US" dirty="0" smtClean="0"/>
              <a:t>paragraph”</a:t>
            </a:r>
          </a:p>
          <a:p>
            <a:pPr lvl="0"/>
            <a:r>
              <a:rPr lang="en-US" dirty="0" smtClean="0"/>
              <a:t>June 2016 IEBSA:</a:t>
            </a:r>
          </a:p>
          <a:p>
            <a:pPr lvl="1"/>
            <a:r>
              <a:rPr lang="en-US" dirty="0" smtClean="0"/>
              <a:t>Agreed “explanatory paragraph” location key </a:t>
            </a:r>
          </a:p>
          <a:p>
            <a:pPr lvl="1"/>
            <a:r>
              <a:rPr lang="en-US" dirty="0" smtClean="0"/>
              <a:t>Support inclusion in: Parts 1, Sec. </a:t>
            </a:r>
            <a:r>
              <a:rPr lang="en-US" dirty="0"/>
              <a:t>120 and </a:t>
            </a:r>
            <a:r>
              <a:rPr lang="en-US" dirty="0" smtClean="0"/>
              <a:t>Part 3, Sec. 300</a:t>
            </a:r>
          </a:p>
          <a:p>
            <a:r>
              <a:rPr lang="en-US" dirty="0" smtClean="0"/>
              <a:t>June 2016 NSS: </a:t>
            </a:r>
          </a:p>
          <a:p>
            <a:pPr lvl="1"/>
            <a:r>
              <a:rPr lang="en-US" dirty="0" smtClean="0"/>
              <a:t>Concern over additional requirements on PAPPs</a:t>
            </a:r>
          </a:p>
        </p:txBody>
      </p:sp>
      <p:sp>
        <p:nvSpPr>
          <p:cNvPr id="30722" name="Title 14"/>
          <p:cNvSpPr>
            <a:spLocks noGrp="1"/>
          </p:cNvSpPr>
          <p:nvPr>
            <p:ph type="title"/>
          </p:nvPr>
        </p:nvSpPr>
        <p:spPr/>
        <p:txBody>
          <a:bodyPr/>
          <a:lstStyle/>
          <a:p>
            <a:r>
              <a:rPr lang="en-US" dirty="0">
                <a:solidFill>
                  <a:srgbClr val="FFFFFF"/>
                </a:solidFill>
                <a:latin typeface="Arial" charset="0"/>
              </a:rPr>
              <a:t>Phase 2 – Applicability of Part C to PAPPs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28184230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132766"/>
          </a:xfrm>
        </p:spPr>
        <p:txBody>
          <a:bodyPr/>
          <a:lstStyle/>
          <a:p>
            <a:pPr marL="0" indent="0">
              <a:buNone/>
            </a:pPr>
            <a:r>
              <a:rPr lang="en-US" sz="2000" i="1" dirty="0"/>
              <a:t>When facing an ethical issue, a professional accountant in public practice shall consider the context within which the issue has occurred. Where the accountant is performing professional activities pursuant to the accountant’s employment or ownership relationship with the firm, there might be guidance in Part C that is applicable to those circumstances. If so, the accountant shall comply with relevant provisions. For example, where a PAPP is faced with pressure from an engagement partner to perform a task without sufficient skills or training or with unrealistic deadlines, the guidance is Section </a:t>
            </a:r>
            <a:r>
              <a:rPr lang="en-US" sz="2000" i="1" dirty="0" smtClean="0"/>
              <a:t>XXX </a:t>
            </a:r>
            <a:r>
              <a:rPr lang="en-US" sz="2000" i="1" dirty="0"/>
              <a:t>would be relevant.</a:t>
            </a:r>
          </a:p>
          <a:p>
            <a:pPr lvl="0"/>
            <a:endParaRPr lang="en-US" dirty="0" smtClean="0"/>
          </a:p>
        </p:txBody>
      </p:sp>
      <p:sp>
        <p:nvSpPr>
          <p:cNvPr id="30722" name="Title 14"/>
          <p:cNvSpPr>
            <a:spLocks noGrp="1"/>
          </p:cNvSpPr>
          <p:nvPr>
            <p:ph type="title"/>
          </p:nvPr>
        </p:nvSpPr>
        <p:spPr/>
        <p:txBody>
          <a:bodyPr/>
          <a:lstStyle/>
          <a:p>
            <a:r>
              <a:rPr lang="en-US" dirty="0">
                <a:solidFill>
                  <a:srgbClr val="FFFFFF"/>
                </a:solidFill>
                <a:latin typeface="Arial" charset="0"/>
              </a:rPr>
              <a:t>Phase 2 – Applicability of Part C to PAPPs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11707399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00150"/>
            <a:ext cx="8458200" cy="3208966"/>
          </a:xfrm>
        </p:spPr>
        <p:txBody>
          <a:bodyPr/>
          <a:lstStyle/>
          <a:p>
            <a:pPr lvl="0"/>
            <a:r>
              <a:rPr lang="en-US" sz="2000" dirty="0" smtClean="0"/>
              <a:t>Jan 2015 IESBA: </a:t>
            </a:r>
          </a:p>
          <a:p>
            <a:pPr lvl="1"/>
            <a:r>
              <a:rPr lang="en-US" sz="1800" dirty="0" smtClean="0"/>
              <a:t>Transparency </a:t>
            </a:r>
            <a:r>
              <a:rPr lang="en-US" sz="1800" dirty="0"/>
              <a:t>International UK (TI) </a:t>
            </a:r>
            <a:r>
              <a:rPr lang="en-US" sz="1800" dirty="0" smtClean="0"/>
              <a:t>presentation</a:t>
            </a:r>
          </a:p>
          <a:p>
            <a:pPr lvl="1"/>
            <a:r>
              <a:rPr lang="en-US" sz="1800" dirty="0" smtClean="0"/>
              <a:t>Proposed revisions to Sec. 350</a:t>
            </a:r>
          </a:p>
          <a:p>
            <a:r>
              <a:rPr lang="en-US" sz="2000" dirty="0">
                <a:solidFill>
                  <a:srgbClr val="000000">
                    <a:lumMod val="65000"/>
                    <a:lumOff val="35000"/>
                  </a:srgbClr>
                </a:solidFill>
                <a:latin typeface="Arial" charset="0"/>
              </a:rPr>
              <a:t>April </a:t>
            </a:r>
            <a:r>
              <a:rPr lang="en-US" sz="2000" dirty="0" smtClean="0">
                <a:solidFill>
                  <a:srgbClr val="000000">
                    <a:lumMod val="65000"/>
                    <a:lumOff val="35000"/>
                  </a:srgbClr>
                </a:solidFill>
                <a:latin typeface="Arial" charset="0"/>
              </a:rPr>
              <a:t>2015 IESBA: </a:t>
            </a:r>
            <a:endParaRPr lang="en-US" sz="2000" dirty="0">
              <a:solidFill>
                <a:srgbClr val="000000">
                  <a:lumMod val="65000"/>
                  <a:lumOff val="35000"/>
                </a:srgbClr>
              </a:solidFill>
              <a:latin typeface="Arial" charset="0"/>
            </a:endParaRPr>
          </a:p>
          <a:p>
            <a:pPr lvl="1"/>
            <a:r>
              <a:rPr lang="en-US" sz="1800" dirty="0">
                <a:solidFill>
                  <a:srgbClr val="000000">
                    <a:lumMod val="65000"/>
                    <a:lumOff val="35000"/>
                  </a:srgbClr>
                </a:solidFill>
                <a:latin typeface="Arial" charset="0"/>
              </a:rPr>
              <a:t>GAP analysis presented</a:t>
            </a:r>
          </a:p>
          <a:p>
            <a:pPr lvl="1"/>
            <a:r>
              <a:rPr lang="en-US" sz="1800" dirty="0"/>
              <a:t>Phase 2 deferred to complete Phase 1</a:t>
            </a:r>
          </a:p>
          <a:p>
            <a:r>
              <a:rPr lang="en-US" sz="2000" dirty="0">
                <a:solidFill>
                  <a:srgbClr val="000000">
                    <a:lumMod val="65000"/>
                    <a:lumOff val="35000"/>
                  </a:srgbClr>
                </a:solidFill>
                <a:latin typeface="Arial" charset="0"/>
              </a:rPr>
              <a:t>June </a:t>
            </a:r>
            <a:r>
              <a:rPr lang="en-US" sz="2000" dirty="0" smtClean="0">
                <a:solidFill>
                  <a:srgbClr val="000000">
                    <a:lumMod val="65000"/>
                    <a:lumOff val="35000"/>
                  </a:srgbClr>
                </a:solidFill>
                <a:latin typeface="Arial" charset="0"/>
              </a:rPr>
              <a:t>2016 IESBA:</a:t>
            </a:r>
            <a:endParaRPr lang="en-US" sz="2000" dirty="0">
              <a:solidFill>
                <a:srgbClr val="000000">
                  <a:lumMod val="65000"/>
                  <a:lumOff val="35000"/>
                </a:srgbClr>
              </a:solidFill>
              <a:latin typeface="Arial" charset="0"/>
            </a:endParaRPr>
          </a:p>
          <a:p>
            <a:pPr lvl="1"/>
            <a:r>
              <a:rPr lang="en-US" sz="1800" dirty="0">
                <a:solidFill>
                  <a:srgbClr val="000000">
                    <a:lumMod val="65000"/>
                    <a:lumOff val="35000"/>
                  </a:srgbClr>
                </a:solidFill>
                <a:latin typeface="Arial" charset="0"/>
              </a:rPr>
              <a:t>Proposed enhancements to Sec. 350</a:t>
            </a:r>
          </a:p>
          <a:p>
            <a:pPr lvl="1"/>
            <a:r>
              <a:rPr lang="en-US" sz="1800" dirty="0">
                <a:solidFill>
                  <a:srgbClr val="000000">
                    <a:lumMod val="65000"/>
                    <a:lumOff val="35000"/>
                  </a:srgbClr>
                </a:solidFill>
                <a:latin typeface="Arial" charset="0"/>
              </a:rPr>
              <a:t>Initial strawman</a:t>
            </a:r>
          </a:p>
          <a:p>
            <a:pPr lvl="1"/>
            <a:endParaRPr lang="en-US" dirty="0" smtClean="0"/>
          </a:p>
        </p:txBody>
      </p:sp>
      <p:sp>
        <p:nvSpPr>
          <p:cNvPr id="30722" name="Title 14"/>
          <p:cNvSpPr>
            <a:spLocks noGrp="1"/>
          </p:cNvSpPr>
          <p:nvPr>
            <p:ph type="title"/>
          </p:nvPr>
        </p:nvSpPr>
        <p:spPr/>
        <p:txBody>
          <a:bodyPr/>
          <a:lstStyle/>
          <a:p>
            <a:r>
              <a:rPr lang="en-US" dirty="0">
                <a:solidFill>
                  <a:srgbClr val="FFFFFF"/>
                </a:solidFill>
                <a:latin typeface="Arial" charset="0"/>
              </a:rPr>
              <a:t>Phase 2 – Sec. 350 - Inducements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2666907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132766"/>
          </a:xfrm>
        </p:spPr>
        <p:txBody>
          <a:bodyPr/>
          <a:lstStyle/>
          <a:p>
            <a:r>
              <a:rPr lang="en-US" dirty="0" smtClean="0"/>
              <a:t>IESBA views: </a:t>
            </a:r>
            <a:r>
              <a:rPr lang="en-US" dirty="0"/>
              <a:t>Bribery and Corruption</a:t>
            </a:r>
          </a:p>
          <a:p>
            <a:pPr lvl="1"/>
            <a:r>
              <a:rPr lang="en-US" dirty="0" smtClean="0"/>
              <a:t>Sec. </a:t>
            </a:r>
            <a:r>
              <a:rPr lang="en-US" dirty="0"/>
              <a:t>350 </a:t>
            </a:r>
            <a:r>
              <a:rPr lang="en-US" dirty="0" smtClean="0"/>
              <a:t>should </a:t>
            </a:r>
            <a:r>
              <a:rPr lang="en-US" dirty="0"/>
              <a:t>address </a:t>
            </a:r>
            <a:r>
              <a:rPr lang="en-US" dirty="0" smtClean="0"/>
              <a:t>Bribery and Corruption</a:t>
            </a:r>
          </a:p>
          <a:p>
            <a:pPr lvl="1"/>
            <a:r>
              <a:rPr lang="en-US" dirty="0"/>
              <a:t>L</a:t>
            </a:r>
            <a:r>
              <a:rPr lang="en-US" dirty="0" smtClean="0"/>
              <a:t>egislation might </a:t>
            </a:r>
            <a:r>
              <a:rPr lang="en-US" dirty="0"/>
              <a:t>not exist or </a:t>
            </a:r>
            <a:r>
              <a:rPr lang="en-US" dirty="0" smtClean="0"/>
              <a:t>inadequate</a:t>
            </a:r>
          </a:p>
          <a:p>
            <a:endParaRPr lang="en-US" dirty="0" smtClean="0"/>
          </a:p>
          <a:p>
            <a:r>
              <a:rPr lang="en-US" dirty="0" smtClean="0"/>
              <a:t>Task Force response: </a:t>
            </a:r>
          </a:p>
          <a:p>
            <a:pPr lvl="1"/>
            <a:r>
              <a:rPr lang="en-US" dirty="0" smtClean="0"/>
              <a:t>Strawman not intended </a:t>
            </a:r>
            <a:r>
              <a:rPr lang="en-US" dirty="0"/>
              <a:t>to exclude </a:t>
            </a:r>
            <a:r>
              <a:rPr lang="en-US" dirty="0" smtClean="0"/>
              <a:t>Bribery </a:t>
            </a:r>
            <a:r>
              <a:rPr lang="en-US" dirty="0"/>
              <a:t>and </a:t>
            </a:r>
            <a:r>
              <a:rPr lang="en-US" dirty="0" smtClean="0"/>
              <a:t>Corruption</a:t>
            </a:r>
          </a:p>
          <a:p>
            <a:pPr lvl="1"/>
            <a:r>
              <a:rPr lang="en-US" dirty="0" smtClean="0"/>
              <a:t>Revised </a:t>
            </a:r>
            <a:r>
              <a:rPr lang="en-US" dirty="0"/>
              <a:t>principles-based </a:t>
            </a:r>
            <a:r>
              <a:rPr lang="en-US" dirty="0" smtClean="0"/>
              <a:t>direction to consider </a:t>
            </a:r>
            <a:r>
              <a:rPr lang="en-US" dirty="0"/>
              <a:t>all types of </a:t>
            </a:r>
            <a:r>
              <a:rPr lang="en-US" dirty="0" smtClean="0"/>
              <a:t>inducements</a:t>
            </a:r>
            <a:endParaRPr lang="en-US" dirty="0" smtClean="0">
              <a:solidFill>
                <a:srgbClr val="000000">
                  <a:lumMod val="65000"/>
                  <a:lumOff val="35000"/>
                </a:srgbClr>
              </a:solidFill>
              <a:latin typeface="Arial" charset="0"/>
            </a:endParaRPr>
          </a:p>
        </p:txBody>
      </p:sp>
      <p:sp>
        <p:nvSpPr>
          <p:cNvPr id="30722" name="Title 14"/>
          <p:cNvSpPr>
            <a:spLocks noGrp="1"/>
          </p:cNvSpPr>
          <p:nvPr>
            <p:ph type="title"/>
          </p:nvPr>
        </p:nvSpPr>
        <p:spPr/>
        <p:txBody>
          <a:bodyPr/>
          <a:lstStyle/>
          <a:p>
            <a:r>
              <a:rPr lang="en-US" dirty="0">
                <a:solidFill>
                  <a:srgbClr val="FFFFFF"/>
                </a:solidFill>
                <a:latin typeface="Arial" charset="0"/>
              </a:rPr>
              <a:t>Phase 2 – Sec. 350 - Inducements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15883410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132766"/>
          </a:xfrm>
        </p:spPr>
        <p:txBody>
          <a:bodyPr/>
          <a:lstStyle/>
          <a:p>
            <a:r>
              <a:rPr lang="en-US" dirty="0" smtClean="0"/>
              <a:t>Revised </a:t>
            </a:r>
            <a:r>
              <a:rPr lang="en-US" dirty="0"/>
              <a:t>Title / </a:t>
            </a:r>
            <a:r>
              <a:rPr lang="en-US" dirty="0" smtClean="0"/>
              <a:t>Scope</a:t>
            </a:r>
          </a:p>
          <a:p>
            <a:pPr lvl="1"/>
            <a:r>
              <a:rPr lang="en-US" dirty="0"/>
              <a:t>“</a:t>
            </a:r>
            <a:r>
              <a:rPr lang="en-US" dirty="0" smtClean="0"/>
              <a:t>Inducements” not ideal</a:t>
            </a:r>
          </a:p>
          <a:p>
            <a:pPr lvl="1"/>
            <a:r>
              <a:rPr lang="en-US" dirty="0"/>
              <a:t>“Gifts and </a:t>
            </a:r>
            <a:r>
              <a:rPr lang="en-US" dirty="0" smtClean="0"/>
              <a:t>Hospitality” could </a:t>
            </a:r>
            <a:r>
              <a:rPr lang="en-US" dirty="0"/>
              <a:t>narrow </a:t>
            </a:r>
            <a:r>
              <a:rPr lang="en-US" dirty="0" smtClean="0"/>
              <a:t>scope</a:t>
            </a:r>
          </a:p>
          <a:p>
            <a:pPr lvl="1"/>
            <a:r>
              <a:rPr lang="en-US" dirty="0"/>
              <a:t>“Inducements” should be considered neutral</a:t>
            </a:r>
          </a:p>
          <a:p>
            <a:pPr lvl="1"/>
            <a:r>
              <a:rPr lang="en-US" dirty="0"/>
              <a:t>Amended title: “Gifts, Hospitality and Other Inducements”</a:t>
            </a:r>
          </a:p>
          <a:p>
            <a:pPr marL="0" indent="0">
              <a:buNone/>
            </a:pPr>
            <a:endParaRPr lang="en-US" dirty="0" smtClean="0"/>
          </a:p>
          <a:p>
            <a:endParaRPr lang="en-US" dirty="0"/>
          </a:p>
          <a:p>
            <a:endParaRPr lang="en-US" dirty="0" smtClean="0"/>
          </a:p>
        </p:txBody>
      </p:sp>
      <p:sp>
        <p:nvSpPr>
          <p:cNvPr id="30722" name="Title 14"/>
          <p:cNvSpPr>
            <a:spLocks noGrp="1"/>
          </p:cNvSpPr>
          <p:nvPr>
            <p:ph type="title"/>
          </p:nvPr>
        </p:nvSpPr>
        <p:spPr/>
        <p:txBody>
          <a:bodyPr/>
          <a:lstStyle/>
          <a:p>
            <a:r>
              <a:rPr lang="en-US" dirty="0">
                <a:solidFill>
                  <a:srgbClr val="FFFFFF"/>
                </a:solidFill>
                <a:latin typeface="Arial" charset="0"/>
              </a:rPr>
              <a:t>Phase 2 – Sec. 350 - Inducements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10362695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132766"/>
          </a:xfrm>
        </p:spPr>
        <p:txBody>
          <a:bodyPr/>
          <a:lstStyle/>
          <a:p>
            <a:r>
              <a:rPr lang="en-US" dirty="0" smtClean="0"/>
              <a:t>Introduction</a:t>
            </a:r>
          </a:p>
          <a:p>
            <a:pPr lvl="1"/>
            <a:r>
              <a:rPr lang="en-US" dirty="0" smtClean="0"/>
              <a:t>Acknowledge Bribery </a:t>
            </a:r>
            <a:r>
              <a:rPr lang="en-US" dirty="0"/>
              <a:t>and </a:t>
            </a:r>
            <a:r>
              <a:rPr lang="en-US" dirty="0" smtClean="0"/>
              <a:t>Corruption </a:t>
            </a:r>
            <a:r>
              <a:rPr lang="en-US" dirty="0"/>
              <a:t>are significant problems in many jurisdictions </a:t>
            </a:r>
            <a:r>
              <a:rPr lang="en-US" dirty="0" smtClean="0"/>
              <a:t>and are </a:t>
            </a:r>
            <a:r>
              <a:rPr lang="en-US" dirty="0"/>
              <a:t>unacceptable behaviors for all </a:t>
            </a:r>
            <a:r>
              <a:rPr lang="en-US" dirty="0" smtClean="0"/>
              <a:t>PAs</a:t>
            </a:r>
          </a:p>
          <a:p>
            <a:r>
              <a:rPr lang="en-US" dirty="0" smtClean="0"/>
              <a:t>Application and Requirements</a:t>
            </a:r>
          </a:p>
          <a:p>
            <a:pPr lvl="1"/>
            <a:r>
              <a:rPr lang="en-US" dirty="0" smtClean="0"/>
              <a:t>Requirement to understand laws and regulations and </a:t>
            </a:r>
            <a:r>
              <a:rPr lang="en-US" dirty="0"/>
              <a:t>comply with </a:t>
            </a:r>
            <a:r>
              <a:rPr lang="en-US" dirty="0" smtClean="0"/>
              <a:t>them (consistent with NOCLAR standard)</a:t>
            </a:r>
          </a:p>
          <a:p>
            <a:pPr lvl="1"/>
            <a:r>
              <a:rPr lang="en-US" dirty="0" smtClean="0"/>
              <a:t>Prominent position in </a:t>
            </a:r>
            <a:r>
              <a:rPr lang="en-US" smtClean="0"/>
              <a:t>revised standard</a:t>
            </a:r>
            <a:endParaRPr lang="en-US" dirty="0" smtClean="0"/>
          </a:p>
          <a:p>
            <a:pPr marL="0" indent="0">
              <a:buNone/>
            </a:pPr>
            <a:endParaRPr lang="en-US" dirty="0" smtClean="0"/>
          </a:p>
        </p:txBody>
      </p:sp>
      <p:sp>
        <p:nvSpPr>
          <p:cNvPr id="30722" name="Title 14"/>
          <p:cNvSpPr>
            <a:spLocks noGrp="1"/>
          </p:cNvSpPr>
          <p:nvPr>
            <p:ph type="title"/>
          </p:nvPr>
        </p:nvSpPr>
        <p:spPr/>
        <p:txBody>
          <a:bodyPr/>
          <a:lstStyle/>
          <a:p>
            <a:r>
              <a:rPr lang="en-US" dirty="0" smtClean="0">
                <a:solidFill>
                  <a:srgbClr val="FFFFFF"/>
                </a:solidFill>
                <a:latin typeface="Arial" charset="0"/>
              </a:rPr>
              <a:t/>
            </a:r>
            <a:br>
              <a:rPr lang="en-US" dirty="0" smtClean="0">
                <a:solidFill>
                  <a:srgbClr val="FFFFFF"/>
                </a:solidFill>
                <a:latin typeface="Arial" charset="0"/>
              </a:rPr>
            </a:br>
            <a:r>
              <a:rPr lang="en-US" dirty="0"/>
              <a:t>Structure of Revised </a:t>
            </a:r>
            <a:r>
              <a:rPr lang="en-US" dirty="0" smtClean="0"/>
              <a:t>Sec. </a:t>
            </a:r>
            <a:r>
              <a:rPr lang="en-US" dirty="0"/>
              <a:t>350</a:t>
            </a:r>
            <a:br>
              <a:rPr lang="en-US" dirty="0"/>
            </a:br>
            <a:endParaRPr lang="en-US"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439273643"/>
      </p:ext>
    </p:extLst>
  </p:cSld>
  <p:clrMapOvr>
    <a:masterClrMapping/>
  </p:clrMapOvr>
  <p:timing>
    <p:tnLst>
      <p:par>
        <p:cTn id="1" dur="indefinite" restart="never" nodeType="tmRoot"/>
      </p:par>
    </p:tnLst>
  </p:timing>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6680</TotalTime>
  <Words>1637</Words>
  <Application>Microsoft Office PowerPoint</Application>
  <PresentationFormat>On-screen Show (16:9)</PresentationFormat>
  <Paragraphs>177</Paragraphs>
  <Slides>19</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ＭＳ Ｐゴシック</vt:lpstr>
      <vt:lpstr>ＭＳ Ｐゴシック</vt:lpstr>
      <vt:lpstr>Arial</vt:lpstr>
      <vt:lpstr>Bauer Bodoni Std</vt:lpstr>
      <vt:lpstr>Calibri</vt:lpstr>
      <vt:lpstr>ヒラギノ角ゴ Pro W3</vt:lpstr>
      <vt:lpstr>IESBA_Powerpoint_template_GREEN RIBBON_WIDESCREEN</vt:lpstr>
      <vt:lpstr>Review of Part C</vt:lpstr>
      <vt:lpstr>Part C - Project Status and Timeline</vt:lpstr>
      <vt:lpstr>Part C - Project Status and Timeline</vt:lpstr>
      <vt:lpstr>Phase 2 – Applicability of Part C to PAPPs</vt:lpstr>
      <vt:lpstr>Phase 2 – Applicability of Part C to PAPPs</vt:lpstr>
      <vt:lpstr>Phase 2 – Sec. 350 - Inducements</vt:lpstr>
      <vt:lpstr>Phase 2 – Sec. 350 - Inducements</vt:lpstr>
      <vt:lpstr>Phase 2 – Sec. 350 - Inducements</vt:lpstr>
      <vt:lpstr> Structure of Revised Sec. 350 </vt:lpstr>
      <vt:lpstr>Phase 2 – Sec. 350 - Inducements</vt:lpstr>
      <vt:lpstr> Structure of Revised Sec. 350 </vt:lpstr>
      <vt:lpstr> Structure of Revised Sec. 350 </vt:lpstr>
      <vt:lpstr> Structure of Revised Sec. 350 </vt:lpstr>
      <vt:lpstr>Phase 2 – Sec. 350 - Inducements</vt:lpstr>
      <vt:lpstr>Phase 2 – Sec. 350 - Inducements</vt:lpstr>
      <vt:lpstr>Phase 2 – Sec. 350 - Inducements</vt:lpstr>
      <vt:lpstr>Phase 2 – Sec. 350 - Inducements</vt:lpstr>
      <vt:lpstr>The Way Forward</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Chris Jackson</dc:creator>
  <cp:lastModifiedBy>IESBA Staff</cp:lastModifiedBy>
  <cp:revision>275</cp:revision>
  <cp:lastPrinted>2014-03-05T15:57:12Z</cp:lastPrinted>
  <dcterms:created xsi:type="dcterms:W3CDTF">2014-03-04T20:18:41Z</dcterms:created>
  <dcterms:modified xsi:type="dcterms:W3CDTF">2016-09-14T11:16:24Z</dcterms:modified>
</cp:coreProperties>
</file>