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0"/>
  </p:notesMasterIdLst>
  <p:handoutMasterIdLst>
    <p:handoutMasterId r:id="rId21"/>
  </p:handoutMasterIdLst>
  <p:sldIdLst>
    <p:sldId id="332" r:id="rId2"/>
    <p:sldId id="271" r:id="rId3"/>
    <p:sldId id="338" r:id="rId4"/>
    <p:sldId id="336" r:id="rId5"/>
    <p:sldId id="339" r:id="rId6"/>
    <p:sldId id="272" r:id="rId7"/>
    <p:sldId id="273" r:id="rId8"/>
    <p:sldId id="313" r:id="rId9"/>
    <p:sldId id="293" r:id="rId10"/>
    <p:sldId id="335" r:id="rId11"/>
    <p:sldId id="319" r:id="rId12"/>
    <p:sldId id="342" r:id="rId13"/>
    <p:sldId id="317" r:id="rId14"/>
    <p:sldId id="321" r:id="rId15"/>
    <p:sldId id="340" r:id="rId16"/>
    <p:sldId id="333" r:id="rId17"/>
    <p:sldId id="315" r:id="rId18"/>
    <p:sldId id="286" r:id="rId19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52" autoAdjust="0"/>
    <p:restoredTop sz="94660"/>
  </p:normalViewPr>
  <p:slideViewPr>
    <p:cSldViewPr showGuides="1">
      <p:cViewPr>
        <p:scale>
          <a:sx n="104" d="100"/>
          <a:sy n="104" d="100"/>
        </p:scale>
        <p:origin x="-270" y="234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6"/>
            <a:ext cx="3011699" cy="463408"/>
          </a:xfrm>
          <a:prstGeom prst="rect">
            <a:avLst/>
          </a:prstGeom>
        </p:spPr>
        <p:txBody>
          <a:bodyPr vert="horz" lIns="91789" tIns="45894" rIns="91789" bIns="4589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71" y="6"/>
            <a:ext cx="3011699" cy="463408"/>
          </a:xfrm>
          <a:prstGeom prst="rect">
            <a:avLst/>
          </a:prstGeom>
        </p:spPr>
        <p:txBody>
          <a:bodyPr vert="horz" lIns="91789" tIns="45894" rIns="91789" bIns="45894" rtlCol="0"/>
          <a:lstStyle>
            <a:lvl1pPr algn="r">
              <a:defRPr sz="1200"/>
            </a:lvl1pPr>
          </a:lstStyle>
          <a:p>
            <a:fld id="{C9201B8A-EAE1-4EA5-AC99-585F2FDB78C8}" type="datetimeFigureOut">
              <a:rPr lang="en-US" smtClean="0"/>
              <a:t>09/14/2016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72"/>
            <a:ext cx="3011699" cy="463407"/>
          </a:xfrm>
          <a:prstGeom prst="rect">
            <a:avLst/>
          </a:prstGeom>
        </p:spPr>
        <p:txBody>
          <a:bodyPr vert="horz" lIns="91789" tIns="45894" rIns="91789" bIns="4589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71" y="8772672"/>
            <a:ext cx="3011699" cy="463407"/>
          </a:xfrm>
          <a:prstGeom prst="rect">
            <a:avLst/>
          </a:prstGeom>
        </p:spPr>
        <p:txBody>
          <a:bodyPr vert="horz" lIns="91789" tIns="45894" rIns="91789" bIns="45894" rtlCol="0" anchor="b"/>
          <a:lstStyle>
            <a:lvl1pPr algn="r">
              <a:defRPr sz="1200"/>
            </a:lvl1pPr>
          </a:lstStyle>
          <a:p>
            <a:fld id="{5247F893-89A7-4BA4-8982-CB4EF2C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991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1699" cy="461804"/>
          </a:xfrm>
          <a:prstGeom prst="rect">
            <a:avLst/>
          </a:prstGeom>
        </p:spPr>
        <p:txBody>
          <a:bodyPr vert="horz" lIns="91789" tIns="45894" rIns="91789" bIns="45894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71" y="0"/>
            <a:ext cx="3011699" cy="461804"/>
          </a:xfrm>
          <a:prstGeom prst="rect">
            <a:avLst/>
          </a:prstGeom>
        </p:spPr>
        <p:txBody>
          <a:bodyPr vert="horz" wrap="square" lIns="91789" tIns="45894" rIns="91789" bIns="4589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09/14/2016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89" tIns="45894" rIns="91789" bIns="4589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1789" tIns="45894" rIns="91789" bIns="4589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8"/>
            <a:ext cx="3011699" cy="461804"/>
          </a:xfrm>
          <a:prstGeom prst="rect">
            <a:avLst/>
          </a:prstGeom>
        </p:spPr>
        <p:txBody>
          <a:bodyPr vert="horz" lIns="91789" tIns="45894" rIns="91789" bIns="45894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71" y="8772668"/>
            <a:ext cx="3011699" cy="461804"/>
          </a:xfrm>
          <a:prstGeom prst="rect">
            <a:avLst/>
          </a:prstGeom>
        </p:spPr>
        <p:txBody>
          <a:bodyPr vert="horz" wrap="square" lIns="91789" tIns="45894" rIns="91789" bIns="4589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22275" y="704850"/>
            <a:ext cx="6270625" cy="35274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6854" indent="-28725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9006" indent="-22980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8608" indent="-22980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68212" indent="-22980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27816" indent="-2298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87416" indent="-2298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47020" indent="-2298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06622" indent="-2298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7153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</a:t>
            </a:r>
            <a:br>
              <a:rPr lang="en-US" dirty="0" smtClean="0"/>
            </a:br>
            <a:r>
              <a:rPr lang="en-US" dirty="0" smtClean="0"/>
              <a:t> – Phases 1 and 2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Don Thomson, Task Force Chair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CAG Meeting</a:t>
            </a:r>
          </a:p>
          <a:p>
            <a:r>
              <a:rPr lang="en-US" sz="1800" dirty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September 14, 2016</a:t>
            </a:r>
          </a:p>
        </p:txBody>
      </p:sp>
    </p:spTree>
    <p:extLst>
      <p:ext uri="{BB962C8B-B14F-4D97-AF65-F5344CB8AC3E}">
        <p14:creationId xmlns:p14="http://schemas.microsoft.com/office/powerpoint/2010/main" val="144674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Principles-based approach underlies and reinforces specific requirements and application material</a:t>
            </a:r>
          </a:p>
          <a:p>
            <a:r>
              <a:rPr lang="en-US" dirty="0" smtClean="0"/>
              <a:t>Ordering of requirements and application material designed to</a:t>
            </a:r>
          </a:p>
          <a:p>
            <a:pPr lvl="1"/>
            <a:r>
              <a:rPr lang="en-US" dirty="0" smtClean="0"/>
              <a:t>Maintain the prominence of the principles-based approach</a:t>
            </a:r>
          </a:p>
          <a:p>
            <a:pPr lvl="1"/>
            <a:r>
              <a:rPr lang="en-US" dirty="0" smtClean="0"/>
              <a:t>Recognize the need for scalability</a:t>
            </a:r>
          </a:p>
          <a:p>
            <a:pPr lvl="1"/>
            <a:r>
              <a:rPr lang="en-US" dirty="0" smtClean="0"/>
              <a:t>Clearly link application material and any exception to the related requirement</a:t>
            </a:r>
            <a:endParaRPr lang="en-US" dirty="0"/>
          </a:p>
          <a:p>
            <a:pPr lvl="1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90550"/>
            <a:ext cx="7543800" cy="271430"/>
          </a:xfrm>
        </p:spPr>
        <p:txBody>
          <a:bodyPr>
            <a:noAutofit/>
          </a:bodyPr>
          <a:lstStyle/>
          <a:p>
            <a:r>
              <a:rPr lang="en-US" sz="3200" dirty="0" smtClean="0"/>
              <a:t>Ordering of Requirements and Application Material</a:t>
            </a:r>
            <a:endParaRPr lang="en-US" sz="32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971800" cy="152400"/>
          </a:xfrm>
        </p:spPr>
        <p:txBody>
          <a:bodyPr/>
          <a:lstStyle/>
          <a:p>
            <a:r>
              <a:rPr lang="en-US" dirty="0" smtClean="0"/>
              <a:t>Agenda Item B-1, paragraphs 6-7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14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Firms &amp; PAs within firms each have responsibilities</a:t>
            </a:r>
          </a:p>
          <a:p>
            <a:r>
              <a:rPr lang="en-US" dirty="0" smtClean="0"/>
              <a:t>Retained use of firm for ease of reference</a:t>
            </a:r>
          </a:p>
          <a:p>
            <a:pPr lvl="1"/>
            <a:r>
              <a:rPr lang="en-US" dirty="0" smtClean="0"/>
              <a:t>Moved discussion up from 400.7 to 400.5 </a:t>
            </a:r>
            <a:endParaRPr lang="en-US" dirty="0" smtClean="0"/>
          </a:p>
          <a:p>
            <a:pPr lvl="1"/>
            <a:r>
              <a:rPr lang="en-US" dirty="0"/>
              <a:t>A</a:t>
            </a:r>
            <a:r>
              <a:rPr lang="en-US" dirty="0" smtClean="0"/>
              <a:t>dded reference </a:t>
            </a:r>
            <a:r>
              <a:rPr lang="en-US" dirty="0" smtClean="0"/>
              <a:t>to firm </a:t>
            </a:r>
            <a:r>
              <a:rPr lang="en-US" dirty="0" smtClean="0"/>
              <a:t>in </a:t>
            </a:r>
            <a:r>
              <a:rPr lang="en-US" dirty="0" smtClean="0"/>
              <a:t>Section120</a:t>
            </a:r>
          </a:p>
          <a:p>
            <a:r>
              <a:rPr lang="en-US" dirty="0" smtClean="0"/>
              <a:t>More </a:t>
            </a:r>
            <a:r>
              <a:rPr lang="en-US" dirty="0" smtClean="0"/>
              <a:t>closely aligned Code’s language to </a:t>
            </a:r>
            <a:r>
              <a:rPr lang="en-US" dirty="0"/>
              <a:t>ISQC 1 </a:t>
            </a:r>
            <a:endParaRPr lang="en-US" dirty="0" smtClean="0"/>
          </a:p>
          <a:p>
            <a:r>
              <a:rPr lang="en-US" dirty="0" smtClean="0"/>
              <a:t>Continued liaison with IAASB WG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Responsibility for Compliance</a:t>
            </a:r>
            <a:endParaRPr lang="en-US" sz="32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971800" cy="152400"/>
          </a:xfrm>
        </p:spPr>
        <p:txBody>
          <a:bodyPr/>
          <a:lstStyle/>
          <a:p>
            <a:r>
              <a:rPr lang="en-US" dirty="0" smtClean="0"/>
              <a:t>Agenda Item B-1, paragraphs 8 and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17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Deleted the statement</a:t>
            </a:r>
            <a:endParaRPr lang="en-US" dirty="0" smtClean="0">
              <a:latin typeface="Arial" charset="0"/>
            </a:endParaRPr>
          </a:p>
          <a:p>
            <a:pPr marL="694944" lvl="2" indent="0">
              <a:buNone/>
            </a:pPr>
            <a:r>
              <a:rPr lang="en-US" sz="2000" dirty="0" smtClean="0">
                <a:latin typeface="Arial" charset="0"/>
              </a:rPr>
              <a:t>"Independence </a:t>
            </a:r>
            <a:r>
              <a:rPr lang="en-US" sz="2000" dirty="0">
                <a:latin typeface="Arial" charset="0"/>
              </a:rPr>
              <a:t>is a measure of </a:t>
            </a:r>
            <a:r>
              <a:rPr lang="en-US" sz="2000" dirty="0" smtClean="0">
                <a:latin typeface="Arial" charset="0"/>
              </a:rPr>
              <a:t>objectivity"</a:t>
            </a:r>
          </a:p>
          <a:p>
            <a:r>
              <a:rPr lang="en-US" dirty="0" smtClean="0">
                <a:latin typeface="Arial" charset="0"/>
              </a:rPr>
              <a:t>In Section 120</a:t>
            </a:r>
          </a:p>
          <a:p>
            <a:pPr lvl="1"/>
            <a:r>
              <a:rPr lang="en-US" dirty="0">
                <a:latin typeface="Arial" charset="0"/>
              </a:rPr>
              <a:t>Clarified the linkage between independence and the fundamental principles </a:t>
            </a:r>
            <a:r>
              <a:rPr lang="en-US" dirty="0" smtClean="0">
                <a:latin typeface="Arial" charset="0"/>
              </a:rPr>
              <a:t>using </a:t>
            </a:r>
            <a:r>
              <a:rPr lang="en-US" dirty="0">
                <a:latin typeface="Arial" charset="0"/>
              </a:rPr>
              <a:t>the independence </a:t>
            </a:r>
            <a:r>
              <a:rPr lang="en-US" dirty="0" smtClean="0">
                <a:latin typeface="Arial" charset="0"/>
              </a:rPr>
              <a:t>definition</a:t>
            </a:r>
          </a:p>
          <a:p>
            <a:pPr lvl="1"/>
            <a:r>
              <a:rPr lang="en-US" dirty="0">
                <a:latin typeface="Arial" charset="0"/>
              </a:rPr>
              <a:t>Clarified the application of the CF to </a:t>
            </a:r>
            <a:r>
              <a:rPr lang="en-US" dirty="0" smtClean="0">
                <a:latin typeface="Arial" charset="0"/>
              </a:rPr>
              <a:t>independence</a:t>
            </a:r>
          </a:p>
          <a:p>
            <a:pPr lvl="1"/>
            <a:r>
              <a:rPr lang="en-US" dirty="0" smtClean="0">
                <a:latin typeface="Arial" charset="0"/>
              </a:rPr>
              <a:t>Added a roadmap to the independence standards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733800" cy="228600"/>
          </a:xfrm>
        </p:spPr>
        <p:txBody>
          <a:bodyPr/>
          <a:lstStyle/>
          <a:p>
            <a:r>
              <a:rPr lang="en-US" dirty="0" smtClean="0"/>
              <a:t>Agenda Item B-1, Appendix rows 3, 5 and 6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CF Independence Linkage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5301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534400" cy="3056566"/>
          </a:xfrm>
        </p:spPr>
        <p:txBody>
          <a:bodyPr/>
          <a:lstStyle/>
          <a:p>
            <a:r>
              <a:rPr lang="en-US" dirty="0" smtClean="0"/>
              <a:t>Disproportionate outcomes</a:t>
            </a:r>
          </a:p>
          <a:p>
            <a:pPr lvl="1"/>
            <a:r>
              <a:rPr lang="en-US" dirty="0" smtClean="0"/>
              <a:t>Encourages </a:t>
            </a:r>
            <a:r>
              <a:rPr lang="en-US" dirty="0"/>
              <a:t>consultation if applying requirement </a:t>
            </a:r>
            <a:r>
              <a:rPr lang="en-US" dirty="0" smtClean="0"/>
              <a:t>considered disproportionate </a:t>
            </a:r>
            <a:r>
              <a:rPr lang="en-US" dirty="0"/>
              <a:t>or not in public interest</a:t>
            </a:r>
          </a:p>
          <a:p>
            <a:pPr lvl="1"/>
            <a:r>
              <a:rPr lang="en-US" dirty="0" smtClean="0"/>
              <a:t>No longer grouped with ethical conflict resolution</a:t>
            </a:r>
          </a:p>
          <a:p>
            <a:r>
              <a:rPr lang="en-US" dirty="0" smtClean="0"/>
              <a:t>Ethical </a:t>
            </a:r>
            <a:r>
              <a:rPr lang="en-US" dirty="0"/>
              <a:t>conflict </a:t>
            </a:r>
            <a:r>
              <a:rPr lang="en-US" dirty="0" smtClean="0"/>
              <a:t>resolution material enhanced from abbreviated text in </a:t>
            </a:r>
            <a:r>
              <a:rPr lang="en-US" dirty="0" smtClean="0"/>
              <a:t>ED-1 (extant material restored)</a:t>
            </a:r>
            <a:endParaRPr lang="en-US" dirty="0" smtClean="0"/>
          </a:p>
          <a:p>
            <a:r>
              <a:rPr lang="en-US" dirty="0"/>
              <a:t>Discussion  of both returned to </a:t>
            </a:r>
            <a:r>
              <a:rPr lang="en-US" dirty="0" smtClean="0"/>
              <a:t>the Code from the Guide</a:t>
            </a:r>
            <a:endParaRPr lang="en-US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81400" cy="152400"/>
          </a:xfrm>
        </p:spPr>
        <p:txBody>
          <a:bodyPr/>
          <a:lstStyle/>
          <a:p>
            <a:r>
              <a:rPr lang="en-US" dirty="0" smtClean="0"/>
              <a:t>Agenda Item B-1, Appendix rows 10 and 11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90550"/>
            <a:ext cx="8077200" cy="271430"/>
          </a:xfrm>
        </p:spPr>
        <p:txBody>
          <a:bodyPr/>
          <a:lstStyle/>
          <a:p>
            <a:r>
              <a:rPr lang="en-US" sz="3200" dirty="0" smtClean="0"/>
              <a:t>Disproportionate Outcomes and</a:t>
            </a:r>
            <a:br>
              <a:rPr lang="en-US" sz="3200" dirty="0" smtClean="0"/>
            </a:br>
            <a:r>
              <a:rPr lang="en-US" sz="3200" dirty="0" smtClean="0"/>
              <a:t>Ethical Conflict Resolution   </a:t>
            </a:r>
            <a:endParaRPr lang="en-US" sz="32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65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/>
              <a:t>Many not all supported "audit" for ease of reference</a:t>
            </a:r>
          </a:p>
          <a:p>
            <a:pPr lvl="1"/>
            <a:r>
              <a:rPr lang="en-US" dirty="0"/>
              <a:t>Profile should be raised – not merely a </a:t>
            </a:r>
            <a:r>
              <a:rPr lang="en-US" dirty="0" smtClean="0"/>
              <a:t>footnote – audit </a:t>
            </a:r>
            <a:r>
              <a:rPr lang="en-US" dirty="0"/>
              <a:t>equally applies to </a:t>
            </a:r>
            <a:r>
              <a:rPr lang="en-US" dirty="0" smtClean="0"/>
              <a:t>reviews</a:t>
            </a:r>
            <a:endParaRPr lang="en-US" dirty="0"/>
          </a:p>
          <a:p>
            <a:r>
              <a:rPr lang="en-US" dirty="0" smtClean="0"/>
              <a:t>Title </a:t>
            </a:r>
            <a:endParaRPr lang="en-US" dirty="0" smtClean="0">
              <a:solidFill>
                <a:srgbClr val="FF0000"/>
              </a:solidFill>
            </a:endParaRPr>
          </a:p>
          <a:p>
            <a:pPr marL="694944" lvl="2" indent="0">
              <a:buNone/>
            </a:pPr>
            <a:r>
              <a:rPr lang="en-US" sz="2000" dirty="0"/>
              <a:t>International Code of Ethics for Professional Accountants</a:t>
            </a:r>
          </a:p>
          <a:p>
            <a:pPr marL="694944" lvl="2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 </a:t>
            </a:r>
            <a:r>
              <a:rPr lang="en-US" i="1" dirty="0" smtClean="0"/>
              <a:t>(including </a:t>
            </a:r>
            <a:r>
              <a:rPr lang="en-US" i="1" dirty="0"/>
              <a:t>International Independence </a:t>
            </a:r>
            <a:r>
              <a:rPr lang="en-US" i="1" dirty="0" smtClean="0"/>
              <a:t>Standards)</a:t>
            </a:r>
            <a:endParaRPr lang="en-US" i="1" dirty="0"/>
          </a:p>
          <a:p>
            <a:r>
              <a:rPr lang="en-US" dirty="0" smtClean="0"/>
              <a:t>Guide to the Code – widespread support  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With but not </a:t>
            </a:r>
            <a:r>
              <a:rPr lang="en-US" dirty="0" smtClean="0"/>
              <a:t>part of the Code as </a:t>
            </a:r>
            <a:r>
              <a:rPr lang="en-US" dirty="0" smtClean="0"/>
              <a:t>it is </a:t>
            </a:r>
            <a:r>
              <a:rPr lang="en-US" dirty="0" smtClean="0"/>
              <a:t>non-authoritative guidance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5257800" cy="304800"/>
          </a:xfrm>
        </p:spPr>
        <p:txBody>
          <a:bodyPr/>
          <a:lstStyle/>
          <a:p>
            <a:r>
              <a:rPr lang="en-US" dirty="0"/>
              <a:t>Agenda Item </a:t>
            </a:r>
            <a:r>
              <a:rPr lang="en-US" dirty="0" smtClean="0"/>
              <a:t>B-1, Appendix rows 13,14,15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Audit and Review – Title – Guide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396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US" sz="2400" dirty="0" smtClean="0"/>
              <a:t>Revised </a:t>
            </a:r>
            <a:r>
              <a:rPr lang="en-US" sz="2400" dirty="0" smtClean="0"/>
              <a:t>text </a:t>
            </a:r>
            <a:r>
              <a:rPr lang="en-US" sz="2400" dirty="0"/>
              <a:t>to </a:t>
            </a:r>
            <a:r>
              <a:rPr lang="en-US" sz="2400" dirty="0" smtClean="0"/>
              <a:t>address </a:t>
            </a:r>
            <a:r>
              <a:rPr lang="en-US" sz="2400" dirty="0" smtClean="0"/>
              <a:t>possible inadvertent </a:t>
            </a:r>
            <a:r>
              <a:rPr lang="en-US" sz="2400" dirty="0"/>
              <a:t>changes in </a:t>
            </a:r>
            <a:r>
              <a:rPr lang="en-US" sz="2400" dirty="0" smtClean="0"/>
              <a:t>meaning – amongst others, topics included</a:t>
            </a:r>
            <a:endParaRPr lang="en-US" sz="2400" dirty="0" smtClean="0"/>
          </a:p>
          <a:p>
            <a:pPr lvl="1"/>
            <a:r>
              <a:rPr lang="en-US" dirty="0" smtClean="0"/>
              <a:t>Network firms (distinguished from firms in the restructured Code)</a:t>
            </a:r>
            <a:endParaRPr lang="en-US" dirty="0" smtClean="0"/>
          </a:p>
          <a:p>
            <a:pPr lvl="1"/>
            <a:r>
              <a:rPr lang="en-US" dirty="0" smtClean="0"/>
              <a:t>Oversight authority (grouped with regulators in ED-1)</a:t>
            </a:r>
          </a:p>
          <a:p>
            <a:pPr lvl="1"/>
            <a:r>
              <a:rPr lang="en-US" dirty="0" smtClean="0"/>
              <a:t>Firm (used for ease of reference re independence responsibilities)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971800" cy="152400"/>
          </a:xfrm>
        </p:spPr>
        <p:txBody>
          <a:bodyPr/>
          <a:lstStyle/>
          <a:p>
            <a:r>
              <a:rPr lang="en-US" dirty="0"/>
              <a:t>Agenda Item </a:t>
            </a:r>
            <a:r>
              <a:rPr lang="en-US" dirty="0" smtClean="0"/>
              <a:t>B-1, </a:t>
            </a:r>
            <a:r>
              <a:rPr lang="en-US" dirty="0"/>
              <a:t>paragraphs </a:t>
            </a:r>
            <a:r>
              <a:rPr lang="en-US" dirty="0" smtClean="0"/>
              <a:t>10-15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90550"/>
            <a:ext cx="7543800" cy="271430"/>
          </a:xfrm>
        </p:spPr>
        <p:txBody>
          <a:bodyPr/>
          <a:lstStyle/>
          <a:p>
            <a:r>
              <a:rPr lang="en-US" sz="3200" dirty="0" smtClean="0"/>
              <a:t>Highlights of </a:t>
            </a:r>
            <a:r>
              <a:rPr lang="en-US" sz="3200" dirty="0" smtClean="0"/>
              <a:t>Suggestions - Avoiding </a:t>
            </a:r>
            <a:r>
              <a:rPr lang="en-US" sz="3200" dirty="0" smtClean="0"/>
              <a:t>Possible Meaning Changes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9531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0680" y="1200150"/>
            <a:ext cx="8458200" cy="3352800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Restructuring directly by the Structure Task 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Force</a:t>
            </a:r>
            <a:endParaRPr lang="en-US" dirty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  <a:p>
            <a:pPr lvl="1"/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Section 800 (extant 290.500) </a:t>
            </a:r>
            <a:r>
              <a:rPr lang="en-US" i="1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Reports Including Restrictions on Use and Distribution</a:t>
            </a:r>
          </a:p>
          <a:p>
            <a:pPr lvl="1"/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Section 900 (extant 291) </a:t>
            </a:r>
            <a:r>
              <a:rPr lang="en-US" i="1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Independence - Other </a:t>
            </a:r>
            <a:r>
              <a:rPr lang="en-US" i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Assurance</a:t>
            </a:r>
            <a:endParaRPr lang="en-US" i="1" dirty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  <a:p>
            <a:pPr lvl="1"/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IAASB conforming changes outside project’s remit </a:t>
            </a:r>
          </a:p>
          <a:p>
            <a:pPr lvl="0"/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Overseeing restructuring by other task forces</a:t>
            </a:r>
          </a:p>
          <a:p>
            <a:pPr lvl="1"/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Long Association, NOCLAR, Part C and Safeguards</a:t>
            </a:r>
          </a:p>
          <a:p>
            <a:pPr lvl="1"/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Drafting guidelines help achieve 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consistency</a:t>
            </a:r>
            <a:endParaRPr lang="en-US" sz="20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971800" cy="152400"/>
          </a:xfrm>
        </p:spPr>
        <p:txBody>
          <a:bodyPr/>
          <a:lstStyle/>
          <a:p>
            <a:r>
              <a:rPr lang="en-US" dirty="0"/>
              <a:t>Agenda Item </a:t>
            </a:r>
            <a:r>
              <a:rPr lang="en-US" dirty="0" smtClean="0"/>
              <a:t>B, paragraph 3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Update on Structure Phase 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3568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September </a:t>
            </a:r>
            <a:r>
              <a:rPr lang="en-US" dirty="0" smtClean="0"/>
              <a:t>– wording, including changes in meaning</a:t>
            </a:r>
          </a:p>
          <a:p>
            <a:r>
              <a:rPr lang="en-US" dirty="0" smtClean="0"/>
              <a:t>December – Phase 2 with complete restructured </a:t>
            </a:r>
            <a:r>
              <a:rPr lang="en-US" dirty="0" smtClean="0"/>
              <a:t>Code, </a:t>
            </a:r>
            <a:r>
              <a:rPr lang="en-US" dirty="0" smtClean="0"/>
              <a:t>including agreement-in-principle on Phase 1</a:t>
            </a:r>
          </a:p>
          <a:p>
            <a:r>
              <a:rPr lang="en-US" dirty="0" smtClean="0"/>
              <a:t>Early consideration of implementation issues encouraged</a:t>
            </a:r>
          </a:p>
          <a:p>
            <a:endParaRPr lang="en-US" dirty="0" smtClean="0"/>
          </a:p>
          <a:p>
            <a:r>
              <a:rPr lang="en-US" dirty="0" smtClean="0"/>
              <a:t>Matters </a:t>
            </a:r>
            <a:r>
              <a:rPr lang="en-US" dirty="0"/>
              <a:t>for Board attention – input on out of scope matters</a:t>
            </a:r>
          </a:p>
          <a:p>
            <a:r>
              <a:rPr lang="en-US" dirty="0" smtClean="0"/>
              <a:t>Electronic </a:t>
            </a:r>
            <a:r>
              <a:rPr lang="en-US" dirty="0"/>
              <a:t>enhancements and tools – once Code is </a:t>
            </a:r>
            <a:r>
              <a:rPr lang="en-US" dirty="0" smtClean="0"/>
              <a:t>final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048000" cy="152400"/>
          </a:xfrm>
        </p:spPr>
        <p:txBody>
          <a:bodyPr/>
          <a:lstStyle/>
          <a:p>
            <a:r>
              <a:rPr lang="en-US" dirty="0"/>
              <a:t>Agenda Item </a:t>
            </a:r>
            <a:r>
              <a:rPr lang="en-US" dirty="0" smtClean="0"/>
              <a:t>B-1, paragraphs 17-19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Next Steps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6233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80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132766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Enhance </a:t>
            </a:r>
            <a:r>
              <a:rPr lang="en-US" dirty="0">
                <a:latin typeface="Arial" charset="0"/>
              </a:rPr>
              <a:t>understandability</a:t>
            </a:r>
          </a:p>
          <a:p>
            <a:pPr lvl="1"/>
            <a:r>
              <a:rPr lang="en-US" dirty="0" smtClean="0">
                <a:latin typeface="Arial" charset="0"/>
              </a:rPr>
              <a:t>Facilitate </a:t>
            </a:r>
            <a:r>
              <a:rPr lang="en-US" dirty="0">
                <a:latin typeface="Arial" charset="0"/>
              </a:rPr>
              <a:t>compliance </a:t>
            </a:r>
            <a:r>
              <a:rPr lang="en-US" dirty="0" smtClean="0">
                <a:latin typeface="Arial" charset="0"/>
              </a:rPr>
              <a:t>&amp; enforcement</a:t>
            </a:r>
          </a:p>
          <a:p>
            <a:r>
              <a:rPr lang="en-US" dirty="0" smtClean="0">
                <a:latin typeface="Arial" charset="0"/>
              </a:rPr>
              <a:t>Improve usability</a:t>
            </a: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Facilitate adoption</a:t>
            </a: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Effective implementation</a:t>
            </a: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Consistent application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1930"/>
            <a:ext cx="7543800" cy="400050"/>
          </a:xfrm>
        </p:spPr>
        <p:txBody>
          <a:bodyPr/>
          <a:lstStyle/>
          <a:p>
            <a:r>
              <a:rPr lang="en-US" sz="3200" dirty="0" smtClean="0"/>
              <a:t>Project Objectives - The Public Interest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Agenda Item B, paragraph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52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January 2013	– 	Working Group began research</a:t>
            </a:r>
          </a:p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April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dirty="0">
                <a:latin typeface="Arial" charset="0"/>
              </a:rPr>
              <a:t>2014	– 	Project approved</a:t>
            </a:r>
          </a:p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November 2014	– 	Consultation Paper issued</a:t>
            </a:r>
          </a:p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December 2015	– 	Exposure Draft (Phase 1) issued</a:t>
            </a:r>
          </a:p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April 2016 	– 	Comment period </a:t>
            </a:r>
            <a:r>
              <a:rPr lang="en-US" dirty="0" smtClean="0">
                <a:latin typeface="Arial" charset="0"/>
              </a:rPr>
              <a:t>ended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Agenda Item B, appendix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Background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9534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Overview of the Code</a:t>
            </a:r>
            <a:endParaRPr lang="en-US" sz="3200" dirty="0"/>
          </a:p>
        </p:txBody>
      </p:sp>
      <p:sp>
        <p:nvSpPr>
          <p:cNvPr id="2" name="Content Placeholder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990600" y="1428750"/>
            <a:ext cx="6760368" cy="3038952"/>
            <a:chOff x="389254" y="1447800"/>
            <a:chExt cx="8421370" cy="4509135"/>
          </a:xfrm>
        </p:grpSpPr>
        <p:sp>
          <p:nvSpPr>
            <p:cNvPr id="9" name="Rounded Rectangle 8"/>
            <p:cNvSpPr>
              <a:spLocks/>
            </p:cNvSpPr>
            <p:nvPr/>
          </p:nvSpPr>
          <p:spPr>
            <a:xfrm>
              <a:off x="427354" y="1447800"/>
              <a:ext cx="8383270" cy="923925"/>
            </a:xfrm>
            <a:prstGeom prst="round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indent="228600" algn="ctr">
                <a:lnSpc>
                  <a:spcPts val="1050"/>
                </a:lnSpc>
                <a:spcBef>
                  <a:spcPts val="225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Part 1 (All Professional Accountants)</a:t>
              </a:r>
              <a:endParaRPr lang="en-US" sz="1200" b="1" kern="400" dirty="0">
                <a:ea typeface="Times New Roman" panose="02020603050405020304" pitchFamily="18" charset="0"/>
              </a:endParaRPr>
            </a:p>
            <a:p>
              <a:pPr indent="228600" algn="ctr">
                <a:lnSpc>
                  <a:spcPts val="1050"/>
                </a:lnSpc>
                <a:spcBef>
                  <a:spcPts val="225"/>
                </a:spcBef>
                <a:spcAft>
                  <a:spcPts val="0"/>
                </a:spcAft>
              </a:pPr>
              <a:r>
                <a:rPr lang="en-CA" sz="975" b="1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Complying with the Code, </a:t>
              </a:r>
              <a:r>
                <a:rPr lang="en-US" sz="975" b="1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Fundamental Principles and Conceptual Framework </a:t>
              </a:r>
              <a:endParaRPr lang="en-US" sz="975" kern="400" dirty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60509" algn="ctr">
                <a:lnSpc>
                  <a:spcPts val="1050"/>
                </a:lnSpc>
                <a:spcBef>
                  <a:spcPts val="225"/>
                </a:spcBef>
                <a:spcAft>
                  <a:spcPts val="0"/>
                </a:spcAft>
                <a:tabLst>
                  <a:tab pos="521018" algn="l"/>
                </a:tabLst>
              </a:pPr>
              <a:r>
                <a:rPr lang="en-CA" sz="975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(Sections 100 to 199)</a:t>
              </a:r>
              <a:endParaRPr lang="en-US" sz="975" kern="400" dirty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ounded Rectangle 9"/>
            <p:cNvSpPr>
              <a:spLocks/>
            </p:cNvSpPr>
            <p:nvPr/>
          </p:nvSpPr>
          <p:spPr>
            <a:xfrm>
              <a:off x="427354" y="2431732"/>
              <a:ext cx="4041140" cy="1095375"/>
            </a:xfrm>
            <a:prstGeom prst="round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indent="228600" algn="ctr">
                <a:spcBef>
                  <a:spcPts val="225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Part 2</a:t>
              </a:r>
              <a:endParaRPr lang="en-US" sz="1200" b="1" kern="400" dirty="0">
                <a:ea typeface="Times New Roman" panose="02020603050405020304" pitchFamily="18" charset="0"/>
              </a:endParaRPr>
            </a:p>
            <a:p>
              <a:pPr marL="260509" algn="ctr">
                <a:lnSpc>
                  <a:spcPts val="1050"/>
                </a:lnSpc>
                <a:spcBef>
                  <a:spcPts val="225"/>
                </a:spcBef>
                <a:spcAft>
                  <a:spcPts val="0"/>
                </a:spcAft>
                <a:tabLst>
                  <a:tab pos="521018" algn="l"/>
                </a:tabLst>
              </a:pPr>
              <a:r>
                <a:rPr lang="en-US" sz="975" b="1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Professional Accountants in Business</a:t>
              </a:r>
              <a:endParaRPr lang="en-US" sz="975" kern="400" dirty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60509" algn="ctr">
                <a:lnSpc>
                  <a:spcPts val="1050"/>
                </a:lnSpc>
                <a:spcBef>
                  <a:spcPts val="225"/>
                </a:spcBef>
                <a:spcAft>
                  <a:spcPts val="0"/>
                </a:spcAft>
                <a:tabLst>
                  <a:tab pos="521018" algn="l"/>
                </a:tabLst>
              </a:pPr>
              <a:r>
                <a:rPr lang="en-US" sz="975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(Sections 200 to 299)</a:t>
              </a:r>
              <a:endParaRPr lang="en-US" sz="975" kern="400" dirty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ounded Rectangle 10"/>
            <p:cNvSpPr>
              <a:spLocks/>
            </p:cNvSpPr>
            <p:nvPr/>
          </p:nvSpPr>
          <p:spPr>
            <a:xfrm>
              <a:off x="4808854" y="2473325"/>
              <a:ext cx="4001135" cy="1090295"/>
            </a:xfrm>
            <a:prstGeom prst="round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Part 3</a:t>
              </a:r>
              <a:endParaRPr lang="en-US" sz="1200" b="1" kern="400" dirty="0">
                <a:ea typeface="Times New Roman" panose="02020603050405020304" pitchFamily="18" charset="0"/>
              </a:endParaRPr>
            </a:p>
            <a:p>
              <a:pPr algn="ctr">
                <a:lnSpc>
                  <a:spcPts val="1050"/>
                </a:lnSpc>
                <a:spcBef>
                  <a:spcPts val="225"/>
                </a:spcBef>
                <a:spcAft>
                  <a:spcPts val="0"/>
                </a:spcAft>
              </a:pPr>
              <a:r>
                <a:rPr lang="en-US" sz="975" b="1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Professional Accountants in Public Practice</a:t>
              </a:r>
              <a:endParaRPr lang="en-US" sz="975" kern="400" dirty="0">
                <a:ea typeface="Times New Roman" panose="02020603050405020304" pitchFamily="18" charset="0"/>
              </a:endParaRPr>
            </a:p>
            <a:p>
              <a:pPr algn="ctr">
                <a:lnSpc>
                  <a:spcPts val="1050"/>
                </a:lnSpc>
                <a:spcBef>
                  <a:spcPts val="225"/>
                </a:spcBef>
                <a:spcAft>
                  <a:spcPts val="0"/>
                </a:spcAft>
              </a:pPr>
              <a:r>
                <a:rPr lang="en-US" sz="975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(Sections 300 to 399)</a:t>
              </a:r>
              <a:endParaRPr lang="en-US" sz="975" kern="400" dirty="0">
                <a:ea typeface="Times New Roman" panose="02020603050405020304" pitchFamily="18" charset="0"/>
              </a:endParaRPr>
            </a:p>
          </p:txBody>
        </p:sp>
        <p:sp>
          <p:nvSpPr>
            <p:cNvPr id="12" name="Rounded Rectangle 11"/>
            <p:cNvSpPr>
              <a:spLocks/>
            </p:cNvSpPr>
            <p:nvPr/>
          </p:nvSpPr>
          <p:spPr>
            <a:xfrm>
              <a:off x="4808219" y="3674745"/>
              <a:ext cx="4001135" cy="1766570"/>
            </a:xfrm>
            <a:prstGeom prst="round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1350"/>
                </a:lnSpc>
                <a:spcBef>
                  <a:spcPts val="900"/>
                </a:spcBef>
                <a:spcAft>
                  <a:spcPts val="0"/>
                </a:spcAft>
              </a:pPr>
              <a:r>
                <a:rPr lang="en-US" sz="1200" b="1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International Independence </a:t>
              </a:r>
            </a:p>
            <a:p>
              <a:pPr algn="ctr">
                <a:lnSpc>
                  <a:spcPts val="135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Standards (Parts 4A &amp; 4B)</a:t>
              </a:r>
            </a:p>
            <a:p>
              <a:pPr algn="ctr">
                <a:lnSpc>
                  <a:spcPts val="1275"/>
                </a:lnSpc>
                <a:spcBef>
                  <a:spcPts val="225"/>
                </a:spcBef>
                <a:spcAft>
                  <a:spcPts val="0"/>
                </a:spcAft>
              </a:pPr>
              <a:r>
                <a:rPr lang="en-US" sz="975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Part 4A—Independence for Audits &amp; Reviews </a:t>
              </a:r>
              <a:endParaRPr lang="en-US" sz="975" kern="400" dirty="0">
                <a:ea typeface="Times New Roman" panose="02020603050405020304" pitchFamily="18" charset="0"/>
              </a:endParaRPr>
            </a:p>
            <a:p>
              <a:pPr algn="ctr">
                <a:lnSpc>
                  <a:spcPts val="1200"/>
                </a:lnSpc>
                <a:spcBef>
                  <a:spcPts val="225"/>
                </a:spcBef>
                <a:spcAft>
                  <a:spcPts val="0"/>
                </a:spcAft>
              </a:pPr>
              <a:r>
                <a:rPr lang="en-US" sz="975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(Sections 400 to 899)</a:t>
              </a:r>
              <a:endParaRPr lang="en-US" sz="975" kern="400" dirty="0">
                <a:ea typeface="Times New Roman" panose="02020603050405020304" pitchFamily="18" charset="0"/>
              </a:endParaRPr>
            </a:p>
            <a:p>
              <a:pPr algn="ctr">
                <a:lnSpc>
                  <a:spcPts val="1200"/>
                </a:lnSpc>
                <a:spcBef>
                  <a:spcPts val="225"/>
                </a:spcBef>
                <a:spcAft>
                  <a:spcPts val="0"/>
                </a:spcAft>
              </a:pPr>
              <a:r>
                <a:rPr lang="en-US" sz="975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Part 4B—Independence for Other Assurance Engagements</a:t>
              </a:r>
            </a:p>
            <a:p>
              <a:pPr algn="ctr">
                <a:lnSpc>
                  <a:spcPts val="1200"/>
                </a:lnSpc>
                <a:spcBef>
                  <a:spcPts val="225"/>
                </a:spcBef>
                <a:spcAft>
                  <a:spcPts val="0"/>
                </a:spcAft>
              </a:pPr>
              <a:r>
                <a:rPr lang="en-US" sz="975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(Sections 900 to 999)</a:t>
              </a:r>
              <a:endParaRPr lang="en-US" sz="975" kern="400" dirty="0">
                <a:ea typeface="Times New Roman" panose="02020603050405020304" pitchFamily="18" charset="0"/>
              </a:endParaRPr>
            </a:p>
          </p:txBody>
        </p:sp>
        <p:sp>
          <p:nvSpPr>
            <p:cNvPr id="13" name="Rounded Rectangle 12"/>
            <p:cNvSpPr>
              <a:spLocks/>
            </p:cNvSpPr>
            <p:nvPr/>
          </p:nvSpPr>
          <p:spPr>
            <a:xfrm>
              <a:off x="389254" y="5552440"/>
              <a:ext cx="8419465" cy="404495"/>
            </a:xfrm>
            <a:prstGeom prst="round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indent="228600" algn="ctr">
                <a:lnSpc>
                  <a:spcPts val="1275"/>
                </a:lnSpc>
                <a:spcBef>
                  <a:spcPts val="45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Glossary (All Professional Accountants)</a:t>
              </a:r>
              <a:endParaRPr lang="en-US" sz="1200" b="1" kern="400" dirty="0"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565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significant project matters, particularly those arising from feedback on Structure ED-1</a:t>
            </a:r>
          </a:p>
          <a:p>
            <a:r>
              <a:rPr lang="en-US" dirty="0" smtClean="0"/>
              <a:t>Obtain representatives' views about proposed responses</a:t>
            </a:r>
          </a:p>
          <a:p>
            <a:r>
              <a:rPr lang="en-US" dirty="0" smtClean="0"/>
              <a:t>Provide an update on the project, including Phase 2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Agenda Item B, page 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Session Objectives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6863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276600" cy="228600"/>
          </a:xfrm>
        </p:spPr>
        <p:txBody>
          <a:bodyPr/>
          <a:lstStyle/>
          <a:p>
            <a:r>
              <a:rPr lang="en-US" dirty="0" smtClean="0"/>
              <a:t>Agenda Item B-1, paragraph 1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20000" cy="400050"/>
          </a:xfrm>
        </p:spPr>
        <p:txBody>
          <a:bodyPr/>
          <a:lstStyle/>
          <a:p>
            <a:r>
              <a:rPr lang="en-US" sz="3200" dirty="0" smtClean="0"/>
              <a:t>Respondents to Structure ED-1</a:t>
            </a:r>
            <a:endParaRPr lang="en-US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893102"/>
              </p:ext>
            </p:extLst>
          </p:nvPr>
        </p:nvGraphicFramePr>
        <p:xfrm>
          <a:off x="381000" y="1352549"/>
          <a:ext cx="7696200" cy="3138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8200"/>
                <a:gridCol w="3048000"/>
              </a:tblGrid>
              <a:tr h="32723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Category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</a:t>
                      </a:r>
                      <a:endParaRPr lang="en-US" sz="1600" dirty="0"/>
                    </a:p>
                  </a:txBody>
                  <a:tcPr/>
                </a:tc>
              </a:tr>
              <a:tr h="327233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Regulators and Oversight Authorities</a:t>
                      </a:r>
                      <a:endParaRPr lang="en-US" sz="16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485900" algn="dec"/>
                        </a:tabLst>
                      </a:pPr>
                      <a:r>
                        <a:rPr lang="en-US" sz="16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	6</a:t>
                      </a:r>
                      <a:endParaRPr lang="en-US" sz="16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23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National Standards Setters </a:t>
                      </a:r>
                      <a:endParaRPr lang="en-US" sz="16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485900" algn="dec"/>
                        </a:tabLst>
                      </a:pPr>
                      <a:r>
                        <a:rPr lang="en-US" sz="16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	2</a:t>
                      </a:r>
                      <a:endParaRPr lang="en-US" sz="16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561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Firms</a:t>
                      </a:r>
                      <a:endParaRPr lang="en-US" sz="16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485900" algn="dec"/>
                        </a:tabLst>
                      </a:pPr>
                      <a:r>
                        <a:rPr lang="en-US" sz="16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	10</a:t>
                      </a:r>
                      <a:endParaRPr lang="en-US" sz="16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561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Public Sector Organizations</a:t>
                      </a:r>
                      <a:endParaRPr lang="en-US" sz="16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485900" algn="dec"/>
                        </a:tabLst>
                      </a:pPr>
                      <a:r>
                        <a:rPr lang="en-US" sz="16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	1</a:t>
                      </a:r>
                      <a:endParaRPr lang="en-US" sz="16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561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Preparers</a:t>
                      </a:r>
                      <a:endParaRPr lang="en-US" sz="16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485900" algn="dec"/>
                        </a:tabLst>
                      </a:pPr>
                      <a:r>
                        <a:rPr lang="en-US" sz="16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	1</a:t>
                      </a:r>
                      <a:endParaRPr lang="en-US" sz="16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23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IFAC Member Bodies &amp; </a:t>
                      </a:r>
                      <a:r>
                        <a:rPr lang="en-US" sz="1600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Prof.</a:t>
                      </a:r>
                      <a:r>
                        <a:rPr lang="en-US" sz="1600" kern="1200" baseline="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Orgns</a:t>
                      </a:r>
                      <a:r>
                        <a:rPr lang="en-US" sz="1600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16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485900" algn="dec"/>
                        </a:tabLst>
                      </a:pPr>
                      <a:r>
                        <a:rPr lang="en-US" sz="16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	29</a:t>
                      </a:r>
                      <a:endParaRPr lang="en-US" sz="16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561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Individuals</a:t>
                      </a:r>
                      <a:endParaRPr lang="en-US" sz="16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485900" algn="dec"/>
                        </a:tabLst>
                      </a:pPr>
                      <a:r>
                        <a:rPr lang="en-US" sz="16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	1</a:t>
                      </a:r>
                      <a:endParaRPr lang="en-US" sz="16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233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(including some collective</a:t>
                      </a:r>
                      <a:r>
                        <a:rPr lang="en-US" sz="1600" b="1" kern="1200" baseline="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input</a:t>
                      </a:r>
                      <a:r>
                        <a:rPr lang="en-US" sz="1600" b="1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6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485900" algn="dec"/>
                        </a:tabLst>
                      </a:pPr>
                      <a:r>
                        <a:rPr lang="en-US" sz="16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	50</a:t>
                      </a:r>
                      <a:endParaRPr lang="en-US" sz="16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788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132766"/>
          </a:xfrm>
        </p:spPr>
        <p:txBody>
          <a:bodyPr/>
          <a:lstStyle/>
          <a:p>
            <a:r>
              <a:rPr lang="en-US" sz="2200" dirty="0">
                <a:latin typeface="Arial" charset="0"/>
              </a:rPr>
              <a:t>Widespread support for the </a:t>
            </a:r>
            <a:r>
              <a:rPr lang="en-US" sz="2200" dirty="0" smtClean="0">
                <a:latin typeface="Arial" charset="0"/>
              </a:rPr>
              <a:t>project &amp; its key features</a:t>
            </a:r>
          </a:p>
          <a:p>
            <a:r>
              <a:rPr lang="en-US" sz="2200" dirty="0" smtClean="0">
                <a:latin typeface="Arial" charset="0"/>
              </a:rPr>
              <a:t>Many helpful wording suggestions, including suggestions to avoid possible inadvertent meaning changes</a:t>
            </a:r>
            <a:endParaRPr lang="en-US" sz="2200" dirty="0">
              <a:latin typeface="Arial" charset="0"/>
            </a:endParaRPr>
          </a:p>
          <a:p>
            <a:r>
              <a:rPr lang="en-US" sz="2200" dirty="0">
                <a:latin typeface="Arial" charset="0"/>
              </a:rPr>
              <a:t>Many support </a:t>
            </a:r>
            <a:r>
              <a:rPr lang="en-US" sz="2200" dirty="0" smtClean="0">
                <a:latin typeface="Arial" charset="0"/>
              </a:rPr>
              <a:t>proposed </a:t>
            </a:r>
            <a:r>
              <a:rPr lang="en-US" sz="2200" dirty="0">
                <a:latin typeface="Arial" charset="0"/>
              </a:rPr>
              <a:t>timetable but some favor a longer time-frame </a:t>
            </a:r>
            <a:r>
              <a:rPr lang="en-US" sz="2200" dirty="0" smtClean="0">
                <a:latin typeface="Arial" charset="0"/>
              </a:rPr>
              <a:t>for completion &amp; final review</a:t>
            </a:r>
          </a:p>
          <a:p>
            <a:pPr marL="342900" lvl="1" indent="-342900">
              <a:spcBef>
                <a:spcPts val="600"/>
              </a:spcBef>
              <a:buChar char="•"/>
            </a:pPr>
            <a:r>
              <a:rPr lang="en-US" sz="2200" dirty="0" smtClean="0">
                <a:latin typeface="Arial" charset="0"/>
                <a:cs typeface="ＭＳ Ｐゴシック" charset="0"/>
              </a:rPr>
              <a:t>When ED-2 </a:t>
            </a:r>
            <a:r>
              <a:rPr lang="en-US" sz="2200" dirty="0">
                <a:latin typeface="Arial" charset="0"/>
                <a:cs typeface="ＭＳ Ｐゴシック" charset="0"/>
              </a:rPr>
              <a:t>is issued, the </a:t>
            </a:r>
            <a:r>
              <a:rPr lang="en-US" sz="2200" dirty="0" smtClean="0">
                <a:latin typeface="Arial" charset="0"/>
                <a:cs typeface="ＭＳ Ｐゴシック" charset="0"/>
              </a:rPr>
              <a:t>TF will make </a:t>
            </a:r>
            <a:r>
              <a:rPr lang="en-US" sz="2200" dirty="0">
                <a:latin typeface="Arial" charset="0"/>
                <a:cs typeface="ＭＳ Ｐゴシック" charset="0"/>
              </a:rPr>
              <a:t>available a complete proposed restructured Code including final </a:t>
            </a:r>
            <a:r>
              <a:rPr lang="en-US" sz="2200" dirty="0" smtClean="0">
                <a:latin typeface="Arial" charset="0"/>
                <a:cs typeface="ＭＳ Ｐゴシック" charset="0"/>
              </a:rPr>
              <a:t>Phase </a:t>
            </a:r>
            <a:r>
              <a:rPr lang="en-US" sz="2200" dirty="0">
                <a:latin typeface="Arial" charset="0"/>
                <a:cs typeface="ＭＳ Ｐゴシック" charset="0"/>
              </a:rPr>
              <a:t>1 </a:t>
            </a:r>
            <a:r>
              <a:rPr lang="en-US" sz="2200" dirty="0" smtClean="0">
                <a:latin typeface="Arial" charset="0"/>
                <a:cs typeface="ＭＳ Ｐゴシック" charset="0"/>
              </a:rPr>
              <a:t>agreed-in-principle </a:t>
            </a:r>
            <a:r>
              <a:rPr lang="en-US" sz="2200" dirty="0">
                <a:latin typeface="Arial" charset="0"/>
                <a:cs typeface="ＭＳ Ｐゴシック" charset="0"/>
              </a:rPr>
              <a:t>&amp; </a:t>
            </a:r>
            <a:r>
              <a:rPr lang="en-US" sz="2200" dirty="0" smtClean="0">
                <a:latin typeface="Arial" charset="0"/>
                <a:cs typeface="ＭＳ Ｐゴシック" charset="0"/>
              </a:rPr>
              <a:t>Phase </a:t>
            </a:r>
            <a:r>
              <a:rPr lang="en-US" sz="2200" dirty="0">
                <a:latin typeface="Arial" charset="0"/>
                <a:cs typeface="ＭＳ Ｐゴシック" charset="0"/>
              </a:rPr>
              <a:t>2 for Structure &amp; Safeguards</a:t>
            </a:r>
          </a:p>
          <a:p>
            <a:endParaRPr lang="en-US" dirty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  <a:p>
            <a:pPr marL="352044" lvl="1" indent="0">
              <a:buNone/>
            </a:pPr>
            <a:endParaRPr lang="en-US" dirty="0" smtClean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953000" cy="228600"/>
          </a:xfrm>
        </p:spPr>
        <p:txBody>
          <a:bodyPr/>
          <a:lstStyle/>
          <a:p>
            <a:r>
              <a:rPr lang="en-US" dirty="0" smtClean="0"/>
              <a:t>Agenda Item B-1, paragraph 2 and Appendix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Highlights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7863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F</a:t>
            </a:r>
            <a:r>
              <a:rPr lang="en-US" dirty="0" smtClean="0"/>
              <a:t>urther </a:t>
            </a:r>
            <a:r>
              <a:rPr lang="en-US" dirty="0" smtClean="0"/>
              <a:t>clarified in </a:t>
            </a:r>
            <a:r>
              <a:rPr lang="en-US" dirty="0" smtClean="0"/>
              <a:t>introductory </a:t>
            </a:r>
            <a:r>
              <a:rPr lang="en-US" dirty="0" smtClean="0"/>
              <a:t>language </a:t>
            </a:r>
            <a:r>
              <a:rPr lang="en-US" dirty="0" smtClean="0"/>
              <a:t>(and paragraph 7 of the Guide) the </a:t>
            </a:r>
            <a:r>
              <a:rPr lang="en-US" dirty="0" smtClean="0"/>
              <a:t>need for professional accountants to 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/>
              <a:t>C</a:t>
            </a:r>
            <a:r>
              <a:rPr lang="en-US" dirty="0" smtClean="0"/>
              <a:t>omply with the fundamental principles (FPs)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Maintain independence when required to be independent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pply the conceptual framework (CF)</a:t>
            </a:r>
          </a:p>
          <a:p>
            <a:r>
              <a:rPr lang="en-US" dirty="0" smtClean="0"/>
              <a:t>Specific requirements and application material support compliance with FPs </a:t>
            </a:r>
            <a:r>
              <a:rPr lang="en-US" dirty="0" smtClean="0"/>
              <a:t>and, </a:t>
            </a:r>
            <a:r>
              <a:rPr lang="en-US" dirty="0" smtClean="0"/>
              <a:t>in independence </a:t>
            </a:r>
            <a:r>
              <a:rPr lang="en-US" dirty="0" smtClean="0"/>
              <a:t>sections, </a:t>
            </a:r>
            <a:r>
              <a:rPr lang="en-US" dirty="0" smtClean="0"/>
              <a:t>the requirement to be independent  </a:t>
            </a:r>
            <a:r>
              <a:rPr lang="en-US" dirty="0" smtClean="0"/>
              <a:t>(roadmap from S120)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Clarification of Introductory Language</a:t>
            </a:r>
            <a:endParaRPr lang="en-US" sz="32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05200" cy="152400"/>
          </a:xfrm>
        </p:spPr>
        <p:txBody>
          <a:bodyPr/>
          <a:lstStyle/>
          <a:p>
            <a:r>
              <a:rPr lang="en-US" dirty="0"/>
              <a:t>Agenda Item </a:t>
            </a:r>
            <a:r>
              <a:rPr lang="en-US" dirty="0" smtClean="0"/>
              <a:t>B-1, paragraphs 3-5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32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534400" cy="3276600"/>
          </a:xfrm>
        </p:spPr>
        <p:txBody>
          <a:bodyPr/>
          <a:lstStyle/>
          <a:p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With enhanced introductory language increasing the 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prominence of requirements to comply with the FPs, be independent (where appropriate) and apply the CF</a:t>
            </a: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Deleted many recurring requirements to apply the conceptual framework to avoid it being ignored through overuse</a:t>
            </a: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Repetition of the requirement 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to apply the conceptual 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framework 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retained in 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the general sections, Sections 200, 300, 400 and 900</a:t>
            </a:r>
            <a:endParaRPr lang="en-US" dirty="0" smtClean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Repetition of the requirement 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to be independent included in Sections 400 and 900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429000" cy="228600"/>
          </a:xfrm>
        </p:spPr>
        <p:txBody>
          <a:bodyPr/>
          <a:lstStyle/>
          <a:p>
            <a:r>
              <a:rPr lang="en-US" dirty="0"/>
              <a:t>Agenda Item </a:t>
            </a:r>
            <a:r>
              <a:rPr lang="en-US" dirty="0" smtClean="0"/>
              <a:t>B-1, paragraphs 3-5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848600" cy="400050"/>
          </a:xfrm>
        </p:spPr>
        <p:txBody>
          <a:bodyPr/>
          <a:lstStyle/>
          <a:p>
            <a:r>
              <a:rPr lang="en-US" sz="3200" dirty="0" smtClean="0"/>
              <a:t>Recurring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05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14042015 IESBA - Structure - Don Thomson_draft 1" id="{05828D31-17F9-40C8-8B99-979CA3D06691}" vid="{8228DAAA-5973-4E8B-AE9A-0B72767F3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14042015 IESBA - Structure - Don Thomson_draft 1</Template>
  <TotalTime>2358</TotalTime>
  <Words>938</Words>
  <Application>Microsoft Office PowerPoint</Application>
  <PresentationFormat>On-screen Show (16:9)</PresentationFormat>
  <Paragraphs>145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IESBA_Powerpoint_template_GREEN RIBBON_WIDESCREEN</vt:lpstr>
      <vt:lpstr>Structure of the Code  – Phases 1 and 2</vt:lpstr>
      <vt:lpstr>Project Objectives - The Public Interest</vt:lpstr>
      <vt:lpstr>Background</vt:lpstr>
      <vt:lpstr>Overview of the Code</vt:lpstr>
      <vt:lpstr>Session Objectives</vt:lpstr>
      <vt:lpstr>Respondents to Structure ED-1</vt:lpstr>
      <vt:lpstr>Highlights</vt:lpstr>
      <vt:lpstr>Clarification of Introductory Language</vt:lpstr>
      <vt:lpstr>Recurring Language</vt:lpstr>
      <vt:lpstr>Ordering of Requirements and Application Material</vt:lpstr>
      <vt:lpstr>Responsibility for Compliance</vt:lpstr>
      <vt:lpstr>CF Independence Linkage</vt:lpstr>
      <vt:lpstr>Disproportionate Outcomes and Ethical Conflict Resolution   </vt:lpstr>
      <vt:lpstr>Audit and Review – Title – Guide</vt:lpstr>
      <vt:lpstr>Highlights of Suggestions - Avoiding Possible Meaning Changes</vt:lpstr>
      <vt:lpstr>Update on Structure Phase 2</vt:lpstr>
      <vt:lpstr>Next Steps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of the Code</dc:title>
  <dc:creator>Louisa Stevens</dc:creator>
  <cp:lastModifiedBy>Thomson, Don</cp:lastModifiedBy>
  <cp:revision>135</cp:revision>
  <cp:lastPrinted>2016-09-10T19:26:44Z</cp:lastPrinted>
  <dcterms:created xsi:type="dcterms:W3CDTF">2015-04-02T02:13:05Z</dcterms:created>
  <dcterms:modified xsi:type="dcterms:W3CDTF">2016-09-14T11:51:14Z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-173426845</vt:i4>
  </property>
  <property fmtid="{D5CDD505-2E9C-101B-9397-08002B2CF9AE}" pid="3" name="_NewReviewCycle">
    <vt:lpwstr/>
  </property>
  <property fmtid="{D5CDD505-2E9C-101B-9397-08002B2CF9AE}" pid="4" name="_EmailSubject">
    <vt:lpwstr>CAG - STRUCTURE SLIDES</vt:lpwstr>
  </property>
  <property fmtid="{D5CDD505-2E9C-101B-9397-08002B2CF9AE}" pid="5" name="_AuthorEmail">
    <vt:lpwstr>Don.Thomson@ca.gt.com</vt:lpwstr>
  </property>
  <property fmtid="{D5CDD505-2E9C-101B-9397-08002B2CF9AE}" pid="6" name="_AuthorEmailDisplayName">
    <vt:lpwstr>Thomson, Don</vt:lpwstr>
  </property>
  <property fmtid="{D5CDD505-2E9C-101B-9397-08002B2CF9AE}" pid="7" name="_PreviousAdHocReviewCycleID">
    <vt:i4>-1416065728</vt:i4>
  </property>
</Properties>
</file>