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25"/>
  </p:notesMasterIdLst>
  <p:handoutMasterIdLst>
    <p:handoutMasterId r:id="rId26"/>
  </p:handoutMasterIdLst>
  <p:sldIdLst>
    <p:sldId id="720" r:id="rId2"/>
    <p:sldId id="741" r:id="rId3"/>
    <p:sldId id="710" r:id="rId4"/>
    <p:sldId id="755" r:id="rId5"/>
    <p:sldId id="763" r:id="rId6"/>
    <p:sldId id="749" r:id="rId7"/>
    <p:sldId id="750" r:id="rId8"/>
    <p:sldId id="746" r:id="rId9"/>
    <p:sldId id="756" r:id="rId10"/>
    <p:sldId id="757" r:id="rId11"/>
    <p:sldId id="740" r:id="rId12"/>
    <p:sldId id="764" r:id="rId13"/>
    <p:sldId id="765" r:id="rId14"/>
    <p:sldId id="766" r:id="rId15"/>
    <p:sldId id="767" r:id="rId16"/>
    <p:sldId id="768" r:id="rId17"/>
    <p:sldId id="769" r:id="rId18"/>
    <p:sldId id="758" r:id="rId19"/>
    <p:sldId id="759" r:id="rId20"/>
    <p:sldId id="761" r:id="rId21"/>
    <p:sldId id="762" r:id="rId22"/>
    <p:sldId id="724" r:id="rId23"/>
    <p:sldId id="722" r:id="rId24"/>
  </p:sldIdLst>
  <p:sldSz cx="12192000" cy="6858000"/>
  <p:notesSz cx="6950075" cy="9236075"/>
  <p:defaultTextStyle>
    <a:defPPr>
      <a:defRPr lang="en-US"/>
    </a:defPPr>
    <a:lvl1pPr algn="l" rtl="0" eaLnBrk="0" fontAlgn="base" hangingPunct="0">
      <a:spcBef>
        <a:spcPct val="0"/>
      </a:spcBef>
      <a:spcAft>
        <a:spcPct val="0"/>
      </a:spcAft>
      <a:defRPr sz="2400" kern="1200">
        <a:solidFill>
          <a:schemeClr val="tx1"/>
        </a:solidFill>
        <a:latin typeface="Arial" charset="0"/>
        <a:ea typeface="ヒラギノ角ゴ Pro W3" charset="0"/>
        <a:cs typeface="ヒラギノ角ゴ Pro W3" charset="0"/>
      </a:defRPr>
    </a:lvl1pPr>
    <a:lvl2pPr marL="457200" algn="l" rtl="0" eaLnBrk="0" fontAlgn="base" hangingPunct="0">
      <a:spcBef>
        <a:spcPct val="0"/>
      </a:spcBef>
      <a:spcAft>
        <a:spcPct val="0"/>
      </a:spcAft>
      <a:defRPr sz="2400" kern="1200">
        <a:solidFill>
          <a:schemeClr val="tx1"/>
        </a:solidFill>
        <a:latin typeface="Arial" charset="0"/>
        <a:ea typeface="ヒラギノ角ゴ Pro W3" charset="0"/>
        <a:cs typeface="ヒラギノ角ゴ Pro W3" charset="0"/>
      </a:defRPr>
    </a:lvl2pPr>
    <a:lvl3pPr marL="914400" algn="l" rtl="0" eaLnBrk="0" fontAlgn="base" hangingPunct="0">
      <a:spcBef>
        <a:spcPct val="0"/>
      </a:spcBef>
      <a:spcAft>
        <a:spcPct val="0"/>
      </a:spcAft>
      <a:defRPr sz="2400" kern="1200">
        <a:solidFill>
          <a:schemeClr val="tx1"/>
        </a:solidFill>
        <a:latin typeface="Arial" charset="0"/>
        <a:ea typeface="ヒラギノ角ゴ Pro W3" charset="0"/>
        <a:cs typeface="ヒラギノ角ゴ Pro W3" charset="0"/>
      </a:defRPr>
    </a:lvl3pPr>
    <a:lvl4pPr marL="1371600" algn="l" rtl="0" eaLnBrk="0" fontAlgn="base" hangingPunct="0">
      <a:spcBef>
        <a:spcPct val="0"/>
      </a:spcBef>
      <a:spcAft>
        <a:spcPct val="0"/>
      </a:spcAft>
      <a:defRPr sz="2400" kern="1200">
        <a:solidFill>
          <a:schemeClr val="tx1"/>
        </a:solidFill>
        <a:latin typeface="Arial" charset="0"/>
        <a:ea typeface="ヒラギノ角ゴ Pro W3" charset="0"/>
        <a:cs typeface="ヒラギノ角ゴ Pro W3" charset="0"/>
      </a:defRPr>
    </a:lvl4pPr>
    <a:lvl5pPr marL="1828800" algn="l" rtl="0" eaLnBrk="0" fontAlgn="base" hangingPunct="0">
      <a:spcBef>
        <a:spcPct val="0"/>
      </a:spcBef>
      <a:spcAft>
        <a:spcPct val="0"/>
      </a:spcAft>
      <a:defRPr sz="2400" kern="1200">
        <a:solidFill>
          <a:schemeClr val="tx1"/>
        </a:solidFill>
        <a:latin typeface="Arial" charset="0"/>
        <a:ea typeface="ヒラギノ角ゴ Pro W3" charset="0"/>
        <a:cs typeface="ヒラギノ角ゴ Pro W3" charset="0"/>
      </a:defRPr>
    </a:lvl5pPr>
    <a:lvl6pPr marL="2286000" algn="l" defTabSz="457200" rtl="0" eaLnBrk="1" latinLnBrk="0" hangingPunct="1">
      <a:defRPr sz="2400" kern="1200">
        <a:solidFill>
          <a:schemeClr val="tx1"/>
        </a:solidFill>
        <a:latin typeface="Arial" charset="0"/>
        <a:ea typeface="ヒラギノ角ゴ Pro W3" charset="0"/>
        <a:cs typeface="ヒラギノ角ゴ Pro W3" charset="0"/>
      </a:defRPr>
    </a:lvl6pPr>
    <a:lvl7pPr marL="2743200" algn="l" defTabSz="457200" rtl="0" eaLnBrk="1" latinLnBrk="0" hangingPunct="1">
      <a:defRPr sz="2400" kern="1200">
        <a:solidFill>
          <a:schemeClr val="tx1"/>
        </a:solidFill>
        <a:latin typeface="Arial" charset="0"/>
        <a:ea typeface="ヒラギノ角ゴ Pro W3" charset="0"/>
        <a:cs typeface="ヒラギノ角ゴ Pro W3" charset="0"/>
      </a:defRPr>
    </a:lvl7pPr>
    <a:lvl8pPr marL="3200400" algn="l" defTabSz="457200" rtl="0" eaLnBrk="1" latinLnBrk="0" hangingPunct="1">
      <a:defRPr sz="2400" kern="1200">
        <a:solidFill>
          <a:schemeClr val="tx1"/>
        </a:solidFill>
        <a:latin typeface="Arial" charset="0"/>
        <a:ea typeface="ヒラギノ角ゴ Pro W3" charset="0"/>
        <a:cs typeface="ヒラギノ角ゴ Pro W3" charset="0"/>
      </a:defRPr>
    </a:lvl8pPr>
    <a:lvl9pPr marL="3657600" algn="l" defTabSz="457200" rtl="0" eaLnBrk="1" latinLnBrk="0" hangingPunct="1">
      <a:defRPr sz="2400" kern="1200">
        <a:solidFill>
          <a:schemeClr val="tx1"/>
        </a:solidFill>
        <a:latin typeface="Arial" charset="0"/>
        <a:ea typeface="ヒラギノ角ゴ Pro W3" charset="0"/>
        <a:cs typeface="ヒラギノ角ゴ Pro W3" charset="0"/>
      </a:defRPr>
    </a:lvl9pPr>
  </p:defaultTextStyle>
  <p:extLst>
    <p:ext uri="{EFAFB233-063F-42B5-8137-9DF3F51BA10A}">
      <p15:sldGuideLst xmlns:p15="http://schemas.microsoft.com/office/powerpoint/2012/main">
        <p15:guide id="1" orient="horz" pos="2016" userDrawn="1">
          <p15:clr>
            <a:srgbClr val="A4A3A4"/>
          </p15:clr>
        </p15:guide>
        <p15:guide id="2" pos="3584" userDrawn="1">
          <p15:clr>
            <a:srgbClr val="A4A3A4"/>
          </p15:clr>
        </p15:guide>
      </p15:sldGuideLst>
    </p:ext>
    <p:ext uri="{2D200454-40CA-4A62-9FC3-DE9A4176ACB9}">
      <p15:notesGuideLst xmlns:p15="http://schemas.microsoft.com/office/powerpoint/2012/main">
        <p15:guide id="1" orient="horz" pos="2909" userDrawn="1">
          <p15:clr>
            <a:srgbClr val="A4A3A4"/>
          </p15:clr>
        </p15:guide>
        <p15:guide id="2" pos="2189"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7" name="Nancy Kamp" initials="NK" lastIdx="1" clrIdx="6">
    <p:extLst/>
  </p:cmAuthor>
  <p:cmAuthor id="1" name="Jasper van den Hout" initials="JvdH" lastIdx="23" clrIdx="0">
    <p:extLst/>
  </p:cmAuthor>
  <p:cmAuthor id="2" name="Diane Jules" initials="DJ" lastIdx="18" clrIdx="1">
    <p:extLst/>
  </p:cmAuthor>
  <p:cmAuthor id="3" name="Kathleen Healy" initials="KH" lastIdx="94" clrIdx="2">
    <p:extLst/>
  </p:cmAuthor>
  <p:cmAuthor id="4" name="Dan Montgomery" initials="" lastIdx="12" clrIdx="3"/>
  <p:cmAuthor id="5" name="Zietsman, Megan " initials="MZ " lastIdx="38" clrIdx="4"/>
  <p:cmAuthor id="6" name="Bradley Williams" initials="BW" lastIdx="22" clrIdx="5">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prnPr/>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12A9D9"/>
    <a:srgbClr val="E58D23"/>
    <a:srgbClr val="1A276D"/>
    <a:srgbClr val="005BAA"/>
    <a:srgbClr val="FF6600"/>
    <a:srgbClr val="C0C0C0"/>
    <a:srgbClr val="013C80"/>
    <a:srgbClr val="2D8EC2"/>
    <a:srgbClr val="68B133"/>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976" autoAdjust="0"/>
    <p:restoredTop sz="95405" autoAdjust="0"/>
  </p:normalViewPr>
  <p:slideViewPr>
    <p:cSldViewPr showGuides="1">
      <p:cViewPr varScale="1">
        <p:scale>
          <a:sx n="85" d="100"/>
          <a:sy n="85" d="100"/>
        </p:scale>
        <p:origin x="547" y="58"/>
      </p:cViewPr>
      <p:guideLst>
        <p:guide orient="horz" pos="2016"/>
        <p:guide pos="3584"/>
      </p:guideLst>
    </p:cSldViewPr>
  </p:slideViewPr>
  <p:outlineViewPr>
    <p:cViewPr>
      <p:scale>
        <a:sx n="33" d="100"/>
        <a:sy n="33" d="100"/>
      </p:scale>
      <p:origin x="0" y="0"/>
    </p:cViewPr>
  </p:outlineViewPr>
  <p:notesTextViewPr>
    <p:cViewPr>
      <p:scale>
        <a:sx n="3" d="2"/>
        <a:sy n="3" d="2"/>
      </p:scale>
      <p:origin x="0" y="0"/>
    </p:cViewPr>
  </p:notesTextViewPr>
  <p:sorterViewPr>
    <p:cViewPr>
      <p:scale>
        <a:sx n="90" d="100"/>
        <a:sy n="90" d="100"/>
      </p:scale>
      <p:origin x="0" y="0"/>
    </p:cViewPr>
  </p:sorterViewPr>
  <p:notesViewPr>
    <p:cSldViewPr>
      <p:cViewPr varScale="1">
        <p:scale>
          <a:sx n="83" d="100"/>
          <a:sy n="83" d="100"/>
        </p:scale>
        <p:origin x="1781" y="58"/>
      </p:cViewPr>
      <p:guideLst>
        <p:guide orient="horz" pos="2909"/>
        <p:guide pos="2189"/>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commentAuthors" Target="commentAuthors.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Date Placeholder 2"/>
          <p:cNvSpPr>
            <a:spLocks noGrp="1"/>
          </p:cNvSpPr>
          <p:nvPr>
            <p:ph type="dt" sz="quarter" idx="1"/>
          </p:nvPr>
        </p:nvSpPr>
        <p:spPr>
          <a:xfrm>
            <a:off x="3936568" y="4"/>
            <a:ext cx="3012001" cy="461193"/>
          </a:xfrm>
          <a:prstGeom prst="rect">
            <a:avLst/>
          </a:prstGeom>
        </p:spPr>
        <p:txBody>
          <a:bodyPr vert="horz" lIns="87463" tIns="43732" rIns="87463" bIns="43732" rtlCol="0"/>
          <a:lstStyle>
            <a:lvl1pPr algn="r">
              <a:defRPr sz="1100"/>
            </a:lvl1pPr>
          </a:lstStyle>
          <a:p>
            <a:endParaRPr lang="en-US" dirty="0"/>
          </a:p>
        </p:txBody>
      </p:sp>
      <p:sp>
        <p:nvSpPr>
          <p:cNvPr id="5" name="Slide Number Placeholder 4"/>
          <p:cNvSpPr>
            <a:spLocks noGrp="1"/>
          </p:cNvSpPr>
          <p:nvPr>
            <p:ph type="sldNum" sz="quarter" idx="3"/>
          </p:nvPr>
        </p:nvSpPr>
        <p:spPr>
          <a:xfrm>
            <a:off x="3936568" y="8773359"/>
            <a:ext cx="3012001" cy="461193"/>
          </a:xfrm>
          <a:prstGeom prst="rect">
            <a:avLst/>
          </a:prstGeom>
        </p:spPr>
        <p:txBody>
          <a:bodyPr vert="horz" lIns="87463" tIns="43732" rIns="87463" bIns="43732" rtlCol="0" anchor="b"/>
          <a:lstStyle>
            <a:lvl1pPr algn="r">
              <a:defRPr sz="1100"/>
            </a:lvl1pPr>
          </a:lstStyle>
          <a:p>
            <a:fld id="{D304C6F8-1F11-40FA-A839-CE5FD0B7599D}" type="slidenum">
              <a:rPr lang="en-US" smtClean="0"/>
              <a:t>‹#›</a:t>
            </a:fld>
            <a:endParaRPr lang="en-US" dirty="0"/>
          </a:p>
        </p:txBody>
      </p:sp>
    </p:spTree>
    <p:extLst>
      <p:ext uri="{BB962C8B-B14F-4D97-AF65-F5344CB8AC3E}">
        <p14:creationId xmlns:p14="http://schemas.microsoft.com/office/powerpoint/2010/main" val="1123071327"/>
      </p:ext>
    </p:extLst>
  </p:cSld>
  <p:clrMap bg1="lt1" tx1="dk1" bg2="lt2" tx2="dk2" accent1="accent1" accent2="accent2" accent3="accent3" accent4="accent4" accent5="accent5" accent6="accent6" hlink="hlink" folHlink="folHlink"/>
  <p:hf/>
</p:handoutMaster>
</file>

<file path=ppt/media/image1.png>
</file>

<file path=ppt/media/image2.jp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0"/>
            <a:ext cx="3011699" cy="461804"/>
          </a:xfrm>
          <a:prstGeom prst="rect">
            <a:avLst/>
          </a:prstGeom>
        </p:spPr>
        <p:txBody>
          <a:bodyPr vert="horz" lIns="92457" tIns="46228" rIns="92457" bIns="46228" rtlCol="0"/>
          <a:lstStyle>
            <a:lvl1pPr algn="l">
              <a:defRPr sz="1200">
                <a:ea typeface="ヒラギノ角ゴ Pro W3" charset="-128"/>
                <a:cs typeface="ヒラギノ角ゴ Pro W3" charset="-128"/>
              </a:defRPr>
            </a:lvl1pPr>
          </a:lstStyle>
          <a:p>
            <a:pPr>
              <a:defRPr/>
            </a:pPr>
            <a:endParaRPr lang="en-US" dirty="0"/>
          </a:p>
        </p:txBody>
      </p:sp>
      <p:sp>
        <p:nvSpPr>
          <p:cNvPr id="3" name="Date Placeholder 2"/>
          <p:cNvSpPr>
            <a:spLocks noGrp="1"/>
          </p:cNvSpPr>
          <p:nvPr>
            <p:ph type="dt" idx="1"/>
          </p:nvPr>
        </p:nvSpPr>
        <p:spPr>
          <a:xfrm>
            <a:off x="3936770" y="0"/>
            <a:ext cx="3011699" cy="461804"/>
          </a:xfrm>
          <a:prstGeom prst="rect">
            <a:avLst/>
          </a:prstGeom>
        </p:spPr>
        <p:txBody>
          <a:bodyPr vert="horz" wrap="square" lIns="92457" tIns="46228" rIns="92457" bIns="46228" numCol="1" anchor="t" anchorCtr="0" compatLnSpc="1">
            <a:prstTxWarp prst="textNoShape">
              <a:avLst/>
            </a:prstTxWarp>
          </a:bodyPr>
          <a:lstStyle>
            <a:lvl1pPr algn="r">
              <a:defRPr sz="1200"/>
            </a:lvl1pPr>
          </a:lstStyle>
          <a:p>
            <a:pPr>
              <a:defRPr/>
            </a:pPr>
            <a:endParaRPr lang="en-US" dirty="0"/>
          </a:p>
        </p:txBody>
      </p:sp>
      <p:sp>
        <p:nvSpPr>
          <p:cNvPr id="4" name="Slide Image Placeholder 3"/>
          <p:cNvSpPr>
            <a:spLocks noGrp="1" noRot="1" noChangeAspect="1"/>
          </p:cNvSpPr>
          <p:nvPr>
            <p:ph type="sldImg" idx="2"/>
          </p:nvPr>
        </p:nvSpPr>
        <p:spPr>
          <a:xfrm>
            <a:off x="398463" y="693738"/>
            <a:ext cx="6153150" cy="3462337"/>
          </a:xfrm>
          <a:prstGeom prst="rect">
            <a:avLst/>
          </a:prstGeom>
          <a:noFill/>
          <a:ln w="12700">
            <a:solidFill>
              <a:prstClr val="black"/>
            </a:solidFill>
          </a:ln>
        </p:spPr>
        <p:txBody>
          <a:bodyPr vert="horz" lIns="92457" tIns="46228" rIns="92457" bIns="46228" rtlCol="0" anchor="ctr"/>
          <a:lstStyle/>
          <a:p>
            <a:pPr lvl="0"/>
            <a:endParaRPr lang="en-US" noProof="0" dirty="0" smtClean="0"/>
          </a:p>
        </p:txBody>
      </p:sp>
      <p:sp>
        <p:nvSpPr>
          <p:cNvPr id="5" name="Notes Placeholder 4"/>
          <p:cNvSpPr>
            <a:spLocks noGrp="1"/>
          </p:cNvSpPr>
          <p:nvPr>
            <p:ph type="body" sz="quarter" idx="3"/>
          </p:nvPr>
        </p:nvSpPr>
        <p:spPr>
          <a:xfrm>
            <a:off x="695008" y="4387136"/>
            <a:ext cx="5560060" cy="4156234"/>
          </a:xfrm>
          <a:prstGeom prst="rect">
            <a:avLst/>
          </a:prstGeom>
        </p:spPr>
        <p:txBody>
          <a:bodyPr vert="horz" lIns="92457" tIns="46228" rIns="92457" bIns="46228"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1" y="8772668"/>
            <a:ext cx="3011699" cy="461804"/>
          </a:xfrm>
          <a:prstGeom prst="rect">
            <a:avLst/>
          </a:prstGeom>
        </p:spPr>
        <p:txBody>
          <a:bodyPr vert="horz" lIns="92457" tIns="46228" rIns="92457" bIns="46228" rtlCol="0" anchor="b"/>
          <a:lstStyle>
            <a:lvl1pPr algn="l">
              <a:defRPr sz="1200">
                <a:ea typeface="ヒラギノ角ゴ Pro W3" charset="-128"/>
                <a:cs typeface="ヒラギノ角ゴ Pro W3" charset="-128"/>
              </a:defRPr>
            </a:lvl1pPr>
          </a:lstStyle>
          <a:p>
            <a:pPr>
              <a:defRPr/>
            </a:pPr>
            <a:endParaRPr lang="en-US" dirty="0"/>
          </a:p>
        </p:txBody>
      </p:sp>
      <p:sp>
        <p:nvSpPr>
          <p:cNvPr id="7" name="Slide Number Placeholder 6"/>
          <p:cNvSpPr>
            <a:spLocks noGrp="1"/>
          </p:cNvSpPr>
          <p:nvPr>
            <p:ph type="sldNum" sz="quarter" idx="5"/>
          </p:nvPr>
        </p:nvSpPr>
        <p:spPr>
          <a:xfrm>
            <a:off x="3936770" y="8772668"/>
            <a:ext cx="3011699" cy="461804"/>
          </a:xfrm>
          <a:prstGeom prst="rect">
            <a:avLst/>
          </a:prstGeom>
        </p:spPr>
        <p:txBody>
          <a:bodyPr vert="horz" wrap="square" lIns="92457" tIns="46228" rIns="92457" bIns="46228" numCol="1" anchor="b" anchorCtr="0" compatLnSpc="1">
            <a:prstTxWarp prst="textNoShape">
              <a:avLst/>
            </a:prstTxWarp>
          </a:bodyPr>
          <a:lstStyle>
            <a:lvl1pPr algn="r">
              <a:defRPr sz="1200"/>
            </a:lvl1pPr>
          </a:lstStyle>
          <a:p>
            <a:pPr>
              <a:defRPr/>
            </a:pPr>
            <a:fld id="{F177551F-2C26-5D4E-AA97-F437309E4641}" type="slidenum">
              <a:rPr lang="en-US"/>
              <a:pPr>
                <a:defRPr/>
              </a:pPr>
              <a:t>‹#›</a:t>
            </a:fld>
            <a:endParaRPr lang="en-US" dirty="0"/>
          </a:p>
        </p:txBody>
      </p:sp>
    </p:spTree>
    <p:extLst>
      <p:ext uri="{BB962C8B-B14F-4D97-AF65-F5344CB8AC3E}">
        <p14:creationId xmlns:p14="http://schemas.microsoft.com/office/powerpoint/2010/main" val="4085557598"/>
      </p:ext>
    </p:extLst>
  </p:cSld>
  <p:clrMap bg1="lt1" tx1="dk1" bg2="lt2" tx2="dk2" accent1="accent1" accent2="accent2" accent3="accent3" accent4="accent4" accent5="accent5" accent6="accent6" hlink="hlink" folHlink="folHlink"/>
  <p:hf/>
  <p:notesStyle>
    <a:lvl1pPr algn="l" defTabSz="457200" rtl="0" eaLnBrk="0" fontAlgn="base" hangingPunct="0">
      <a:spcBef>
        <a:spcPct val="30000"/>
      </a:spcBef>
      <a:spcAft>
        <a:spcPct val="0"/>
      </a:spcAft>
      <a:defRPr sz="1200" kern="1200">
        <a:solidFill>
          <a:schemeClr val="tx1"/>
        </a:solidFill>
        <a:latin typeface="+mn-lt"/>
        <a:ea typeface="ＭＳ Ｐゴシック" charset="-128"/>
        <a:cs typeface="ＭＳ Ｐゴシック" charset="-128"/>
      </a:defRPr>
    </a:lvl1pPr>
    <a:lvl2pPr marL="457200" algn="l" defTabSz="457200" rtl="0" eaLnBrk="0" fontAlgn="base" hangingPunct="0">
      <a:spcBef>
        <a:spcPct val="30000"/>
      </a:spcBef>
      <a:spcAft>
        <a:spcPct val="0"/>
      </a:spcAft>
      <a:defRPr sz="1200" kern="1200">
        <a:solidFill>
          <a:schemeClr val="tx1"/>
        </a:solidFill>
        <a:latin typeface="+mn-lt"/>
        <a:ea typeface="ＭＳ Ｐゴシック" charset="-128"/>
        <a:cs typeface="+mn-cs"/>
      </a:defRPr>
    </a:lvl2pPr>
    <a:lvl3pPr marL="914400" algn="l" defTabSz="457200" rtl="0" eaLnBrk="0" fontAlgn="base" hangingPunct="0">
      <a:spcBef>
        <a:spcPct val="30000"/>
      </a:spcBef>
      <a:spcAft>
        <a:spcPct val="0"/>
      </a:spcAft>
      <a:defRPr sz="1200" kern="1200">
        <a:solidFill>
          <a:schemeClr val="tx1"/>
        </a:solidFill>
        <a:latin typeface="+mn-lt"/>
        <a:ea typeface="ＭＳ Ｐゴシック" charset="-128"/>
        <a:cs typeface="+mn-cs"/>
      </a:defRPr>
    </a:lvl3pPr>
    <a:lvl4pPr marL="1371600" algn="l" defTabSz="457200" rtl="0" eaLnBrk="0" fontAlgn="base" hangingPunct="0">
      <a:spcBef>
        <a:spcPct val="30000"/>
      </a:spcBef>
      <a:spcAft>
        <a:spcPct val="0"/>
      </a:spcAft>
      <a:defRPr sz="1200" kern="1200">
        <a:solidFill>
          <a:schemeClr val="tx1"/>
        </a:solidFill>
        <a:latin typeface="+mn-lt"/>
        <a:ea typeface="ＭＳ Ｐゴシック" charset="-128"/>
        <a:cs typeface="+mn-cs"/>
      </a:defRPr>
    </a:lvl4pPr>
    <a:lvl5pPr marL="1828800" algn="l" defTabSz="457200" rtl="0" eaLnBrk="0" fontAlgn="base" hangingPunct="0">
      <a:spcBef>
        <a:spcPct val="30000"/>
      </a:spcBef>
      <a:spcAft>
        <a:spcPct val="0"/>
      </a:spcAft>
      <a:defRPr sz="1200" kern="1200">
        <a:solidFill>
          <a:schemeClr val="tx1"/>
        </a:solidFill>
        <a:latin typeface="+mn-lt"/>
        <a:ea typeface="ＭＳ Ｐゴシック"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F177551F-2C26-5D4E-AA97-F437309E4641}" type="slidenum">
              <a:rPr lang="en-US" smtClean="0"/>
              <a:pPr>
                <a:defRPr/>
              </a:pPr>
              <a:t>1</a:t>
            </a:fld>
            <a:endParaRPr lang="en-US"/>
          </a:p>
        </p:txBody>
      </p:sp>
    </p:spTree>
    <p:extLst>
      <p:ext uri="{BB962C8B-B14F-4D97-AF65-F5344CB8AC3E}">
        <p14:creationId xmlns:p14="http://schemas.microsoft.com/office/powerpoint/2010/main" val="247489277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10</a:t>
            </a:fld>
            <a:endParaRPr lang="en-US" dirty="0"/>
          </a:p>
        </p:txBody>
      </p:sp>
    </p:spTree>
    <p:extLst>
      <p:ext uri="{BB962C8B-B14F-4D97-AF65-F5344CB8AC3E}">
        <p14:creationId xmlns:p14="http://schemas.microsoft.com/office/powerpoint/2010/main" val="128797651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11</a:t>
            </a:fld>
            <a:endParaRPr lang="en-US" dirty="0"/>
          </a:p>
        </p:txBody>
      </p:sp>
    </p:spTree>
    <p:extLst>
      <p:ext uri="{BB962C8B-B14F-4D97-AF65-F5344CB8AC3E}">
        <p14:creationId xmlns:p14="http://schemas.microsoft.com/office/powerpoint/2010/main" val="126048582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12</a:t>
            </a:fld>
            <a:endParaRPr lang="en-US" dirty="0"/>
          </a:p>
        </p:txBody>
      </p:sp>
    </p:spTree>
    <p:extLst>
      <p:ext uri="{BB962C8B-B14F-4D97-AF65-F5344CB8AC3E}">
        <p14:creationId xmlns:p14="http://schemas.microsoft.com/office/powerpoint/2010/main" val="374950022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13</a:t>
            </a:fld>
            <a:endParaRPr lang="en-US" dirty="0"/>
          </a:p>
        </p:txBody>
      </p:sp>
    </p:spTree>
    <p:extLst>
      <p:ext uri="{BB962C8B-B14F-4D97-AF65-F5344CB8AC3E}">
        <p14:creationId xmlns:p14="http://schemas.microsoft.com/office/powerpoint/2010/main" val="23887994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14</a:t>
            </a:fld>
            <a:endParaRPr lang="en-US" dirty="0"/>
          </a:p>
        </p:txBody>
      </p:sp>
    </p:spTree>
    <p:extLst>
      <p:ext uri="{BB962C8B-B14F-4D97-AF65-F5344CB8AC3E}">
        <p14:creationId xmlns:p14="http://schemas.microsoft.com/office/powerpoint/2010/main" val="187721996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15</a:t>
            </a:fld>
            <a:endParaRPr lang="en-US" dirty="0"/>
          </a:p>
        </p:txBody>
      </p:sp>
    </p:spTree>
    <p:extLst>
      <p:ext uri="{BB962C8B-B14F-4D97-AF65-F5344CB8AC3E}">
        <p14:creationId xmlns:p14="http://schemas.microsoft.com/office/powerpoint/2010/main" val="1153375768"/>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16</a:t>
            </a:fld>
            <a:endParaRPr lang="en-US" dirty="0"/>
          </a:p>
        </p:txBody>
      </p:sp>
    </p:spTree>
    <p:extLst>
      <p:ext uri="{BB962C8B-B14F-4D97-AF65-F5344CB8AC3E}">
        <p14:creationId xmlns:p14="http://schemas.microsoft.com/office/powerpoint/2010/main" val="2282454142"/>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17</a:t>
            </a:fld>
            <a:endParaRPr lang="en-US" dirty="0"/>
          </a:p>
        </p:txBody>
      </p:sp>
    </p:spTree>
    <p:extLst>
      <p:ext uri="{BB962C8B-B14F-4D97-AF65-F5344CB8AC3E}">
        <p14:creationId xmlns:p14="http://schemas.microsoft.com/office/powerpoint/2010/main" val="194878514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18</a:t>
            </a:fld>
            <a:endParaRPr lang="en-US" dirty="0"/>
          </a:p>
        </p:txBody>
      </p:sp>
    </p:spTree>
    <p:extLst>
      <p:ext uri="{BB962C8B-B14F-4D97-AF65-F5344CB8AC3E}">
        <p14:creationId xmlns:p14="http://schemas.microsoft.com/office/powerpoint/2010/main" val="63877987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19</a:t>
            </a:fld>
            <a:endParaRPr lang="en-US" dirty="0"/>
          </a:p>
        </p:txBody>
      </p:sp>
    </p:spTree>
    <p:extLst>
      <p:ext uri="{BB962C8B-B14F-4D97-AF65-F5344CB8AC3E}">
        <p14:creationId xmlns:p14="http://schemas.microsoft.com/office/powerpoint/2010/main" val="45344574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2</a:t>
            </a:fld>
            <a:endParaRPr lang="en-US" dirty="0"/>
          </a:p>
        </p:txBody>
      </p:sp>
    </p:spTree>
    <p:extLst>
      <p:ext uri="{BB962C8B-B14F-4D97-AF65-F5344CB8AC3E}">
        <p14:creationId xmlns:p14="http://schemas.microsoft.com/office/powerpoint/2010/main" val="3783591355"/>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20</a:t>
            </a:fld>
            <a:endParaRPr lang="en-US" dirty="0"/>
          </a:p>
        </p:txBody>
      </p:sp>
    </p:spTree>
    <p:extLst>
      <p:ext uri="{BB962C8B-B14F-4D97-AF65-F5344CB8AC3E}">
        <p14:creationId xmlns:p14="http://schemas.microsoft.com/office/powerpoint/2010/main" val="1669125654"/>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21</a:t>
            </a:fld>
            <a:endParaRPr lang="en-US" dirty="0"/>
          </a:p>
        </p:txBody>
      </p:sp>
    </p:spTree>
    <p:extLst>
      <p:ext uri="{BB962C8B-B14F-4D97-AF65-F5344CB8AC3E}">
        <p14:creationId xmlns:p14="http://schemas.microsoft.com/office/powerpoint/2010/main" val="77144932"/>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22</a:t>
            </a:fld>
            <a:endParaRPr lang="en-US" dirty="0"/>
          </a:p>
        </p:txBody>
      </p:sp>
    </p:spTree>
    <p:extLst>
      <p:ext uri="{BB962C8B-B14F-4D97-AF65-F5344CB8AC3E}">
        <p14:creationId xmlns:p14="http://schemas.microsoft.com/office/powerpoint/2010/main" val="109391728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3</a:t>
            </a:fld>
            <a:endParaRPr lang="en-US" dirty="0"/>
          </a:p>
        </p:txBody>
      </p:sp>
    </p:spTree>
    <p:extLst>
      <p:ext uri="{BB962C8B-B14F-4D97-AF65-F5344CB8AC3E}">
        <p14:creationId xmlns:p14="http://schemas.microsoft.com/office/powerpoint/2010/main" val="1260485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4</a:t>
            </a:fld>
            <a:endParaRPr lang="en-US" dirty="0"/>
          </a:p>
        </p:txBody>
      </p:sp>
    </p:spTree>
    <p:extLst>
      <p:ext uri="{BB962C8B-B14F-4D97-AF65-F5344CB8AC3E}">
        <p14:creationId xmlns:p14="http://schemas.microsoft.com/office/powerpoint/2010/main" val="194623202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normAutofit/>
          </a:bodyPr>
          <a:lstStyle/>
          <a:p>
            <a:pPr marL="453817" lvl="1">
              <a:spcBef>
                <a:spcPts val="596"/>
              </a:spcBef>
            </a:pPr>
            <a:endParaRPr lang="en-US" dirty="0" smtClean="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5</a:t>
            </a:fld>
            <a:endParaRPr lang="en-US" dirty="0"/>
          </a:p>
        </p:txBody>
      </p:sp>
    </p:spTree>
    <p:extLst>
      <p:ext uri="{BB962C8B-B14F-4D97-AF65-F5344CB8AC3E}">
        <p14:creationId xmlns:p14="http://schemas.microsoft.com/office/powerpoint/2010/main" val="371620679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6</a:t>
            </a:fld>
            <a:endParaRPr lang="en-US" dirty="0"/>
          </a:p>
        </p:txBody>
      </p:sp>
    </p:spTree>
    <p:extLst>
      <p:ext uri="{BB962C8B-B14F-4D97-AF65-F5344CB8AC3E}">
        <p14:creationId xmlns:p14="http://schemas.microsoft.com/office/powerpoint/2010/main" val="387404217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7</a:t>
            </a:fld>
            <a:endParaRPr lang="en-US" dirty="0"/>
          </a:p>
        </p:txBody>
      </p:sp>
    </p:spTree>
    <p:extLst>
      <p:ext uri="{BB962C8B-B14F-4D97-AF65-F5344CB8AC3E}">
        <p14:creationId xmlns:p14="http://schemas.microsoft.com/office/powerpoint/2010/main" val="126048582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8</a:t>
            </a:fld>
            <a:endParaRPr lang="en-US" dirty="0"/>
          </a:p>
        </p:txBody>
      </p:sp>
    </p:spTree>
    <p:extLst>
      <p:ext uri="{BB962C8B-B14F-4D97-AF65-F5344CB8AC3E}">
        <p14:creationId xmlns:p14="http://schemas.microsoft.com/office/powerpoint/2010/main" val="381518812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98463" y="693738"/>
            <a:ext cx="6153150" cy="3462337"/>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endParaRPr lang="en-US" dirty="0"/>
          </a:p>
        </p:txBody>
      </p:sp>
      <p:sp>
        <p:nvSpPr>
          <p:cNvPr id="5" name="Date Placeholder 4"/>
          <p:cNvSpPr>
            <a:spLocks noGrp="1"/>
          </p:cNvSpPr>
          <p:nvPr>
            <p:ph type="dt" idx="11"/>
          </p:nvPr>
        </p:nvSpPr>
        <p:spPr/>
        <p:txBody>
          <a:bodyPr/>
          <a:lstStyle/>
          <a:p>
            <a:pPr>
              <a:defRPr/>
            </a:pPr>
            <a:endParaRPr lang="en-US" dirty="0"/>
          </a:p>
        </p:txBody>
      </p:sp>
      <p:sp>
        <p:nvSpPr>
          <p:cNvPr id="6" name="Footer Placeholder 5"/>
          <p:cNvSpPr>
            <a:spLocks noGrp="1"/>
          </p:cNvSpPr>
          <p:nvPr>
            <p:ph type="ftr" sz="quarter" idx="12"/>
          </p:nvPr>
        </p:nvSpPr>
        <p:spPr/>
        <p:txBody>
          <a:bodyPr/>
          <a:lstStyle/>
          <a:p>
            <a:pPr>
              <a:defRPr/>
            </a:pPr>
            <a:endParaRPr lang="en-US" dirty="0"/>
          </a:p>
        </p:txBody>
      </p:sp>
      <p:sp>
        <p:nvSpPr>
          <p:cNvPr id="7" name="Slide Number Placeholder 6"/>
          <p:cNvSpPr>
            <a:spLocks noGrp="1"/>
          </p:cNvSpPr>
          <p:nvPr>
            <p:ph type="sldNum" sz="quarter" idx="13"/>
          </p:nvPr>
        </p:nvSpPr>
        <p:spPr/>
        <p:txBody>
          <a:bodyPr/>
          <a:lstStyle/>
          <a:p>
            <a:pPr>
              <a:defRPr/>
            </a:pPr>
            <a:fld id="{F177551F-2C26-5D4E-AA97-F437309E4641}" type="slidenum">
              <a:rPr lang="en-US" smtClean="0"/>
              <a:pPr>
                <a:defRPr/>
              </a:pPr>
              <a:t>9</a:t>
            </a:fld>
            <a:endParaRPr lang="en-US" dirty="0"/>
          </a:p>
        </p:txBody>
      </p:sp>
    </p:spTree>
    <p:extLst>
      <p:ext uri="{BB962C8B-B14F-4D97-AF65-F5344CB8AC3E}">
        <p14:creationId xmlns:p14="http://schemas.microsoft.com/office/powerpoint/2010/main" val="1088543760"/>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hyperlink" Target="http://www.ifac.org/" TargetMode="External"/><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Rectangle 7"/>
          <p:cNvSpPr>
            <a:spLocks noChangeArrowheads="1"/>
          </p:cNvSpPr>
          <p:nvPr userDrawn="1"/>
        </p:nvSpPr>
        <p:spPr bwMode="auto">
          <a:xfrm>
            <a:off x="0" y="0"/>
            <a:ext cx="12192000" cy="6858000"/>
          </a:xfrm>
          <a:prstGeom prst="rect">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sz="2400" dirty="0"/>
          </a:p>
        </p:txBody>
      </p:sp>
      <p:sp>
        <p:nvSpPr>
          <p:cNvPr id="5" name="Rectangle 5"/>
          <p:cNvSpPr>
            <a:spLocks noChangeArrowheads="1"/>
          </p:cNvSpPr>
          <p:nvPr userDrawn="1"/>
        </p:nvSpPr>
        <p:spPr bwMode="auto">
          <a:xfrm>
            <a:off x="0" y="1598613"/>
            <a:ext cx="12192000" cy="5256212"/>
          </a:xfrm>
          <a:prstGeom prst="rect">
            <a:avLst/>
          </a:prstGeom>
          <a:gradFill rotWithShape="0">
            <a:gsLst>
              <a:gs pos="0">
                <a:srgbClr val="18276E"/>
              </a:gs>
              <a:gs pos="100000">
                <a:srgbClr val="0092D2"/>
              </a:gs>
            </a:gsLst>
            <a:lin ang="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p>
            <a:endParaRPr lang="en-US" sz="2400" dirty="0"/>
          </a:p>
        </p:txBody>
      </p:sp>
      <p:pic>
        <p:nvPicPr>
          <p:cNvPr id="6" name="Picture 6" descr="Ribbon_orange_1.25in_width.png"/>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3352800" y="1593850"/>
            <a:ext cx="88392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itle 1"/>
          <p:cNvSpPr>
            <a:spLocks noGrp="1"/>
          </p:cNvSpPr>
          <p:nvPr>
            <p:ph type="ctrTitle"/>
          </p:nvPr>
        </p:nvSpPr>
        <p:spPr>
          <a:xfrm>
            <a:off x="5689600" y="1676400"/>
            <a:ext cx="6197600" cy="990601"/>
          </a:xfrm>
        </p:spPr>
        <p:txBody>
          <a:bodyPr anchor="ctr"/>
          <a:lstStyle/>
          <a:p>
            <a:r>
              <a:rPr lang="en-US" smtClean="0"/>
              <a:t>Click to edit Master title style</a:t>
            </a:r>
            <a:endParaRPr lang="en-US" dirty="0"/>
          </a:p>
        </p:txBody>
      </p:sp>
      <p:sp>
        <p:nvSpPr>
          <p:cNvPr id="3" name="Subtitle 2"/>
          <p:cNvSpPr>
            <a:spLocks noGrp="1"/>
          </p:cNvSpPr>
          <p:nvPr>
            <p:ph type="subTitle" idx="1"/>
          </p:nvPr>
        </p:nvSpPr>
        <p:spPr>
          <a:xfrm>
            <a:off x="5689600" y="3313113"/>
            <a:ext cx="4080933" cy="1752600"/>
          </a:xfrm>
        </p:spPr>
        <p:txBody>
          <a:bodyPr lIns="0" tIns="0" rIns="0" bIns="0"/>
          <a:lstStyle>
            <a:lvl1pPr marL="0" indent="0" algn="l">
              <a:buNone/>
              <a:defRPr sz="1400">
                <a:solidFill>
                  <a:schemeClr val="bg1"/>
                </a:solidFill>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dirty="0"/>
          </a:p>
        </p:txBody>
      </p:sp>
      <p:pic>
        <p:nvPicPr>
          <p:cNvPr id="9" name="Picture 8"/>
          <p:cNvPicPr>
            <a:picLocks noChangeAspect="1"/>
          </p:cNvPicPr>
          <p:nvPr userDrawn="1"/>
        </p:nvPicPr>
        <p:blipFill>
          <a:blip r:embed="rId3">
            <a:extLst>
              <a:ext uri="{28A0092B-C50C-407E-A947-70E740481C1C}">
                <a14:useLocalDpi xmlns:a14="http://schemas.microsoft.com/office/drawing/2010/main" val="0"/>
              </a:ext>
            </a:extLst>
          </a:blip>
          <a:stretch>
            <a:fillRect/>
          </a:stretch>
        </p:blipFill>
        <p:spPr>
          <a:xfrm>
            <a:off x="381000" y="457200"/>
            <a:ext cx="2629189" cy="796724"/>
          </a:xfrm>
          <a:prstGeom prst="rect">
            <a:avLst/>
          </a:prstGeom>
        </p:spPr>
      </p:pic>
    </p:spTree>
    <p:extLst>
      <p:ext uri="{BB962C8B-B14F-4D97-AF65-F5344CB8AC3E}">
        <p14:creationId xmlns:p14="http://schemas.microsoft.com/office/powerpoint/2010/main" val="9115792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preserve="1" userDrawn="1">
  <p:cSld name="Back Cover">
    <p:spTree>
      <p:nvGrpSpPr>
        <p:cNvPr id="1" name=""/>
        <p:cNvGrpSpPr/>
        <p:nvPr/>
      </p:nvGrpSpPr>
      <p:grpSpPr>
        <a:xfrm>
          <a:off x="0" y="0"/>
          <a:ext cx="0" cy="0"/>
          <a:chOff x="0" y="0"/>
          <a:chExt cx="0" cy="0"/>
        </a:xfrm>
      </p:grpSpPr>
      <p:sp>
        <p:nvSpPr>
          <p:cNvPr id="4" name="Rectangle 5"/>
          <p:cNvSpPr>
            <a:spLocks noChangeArrowheads="1"/>
          </p:cNvSpPr>
          <p:nvPr userDrawn="1"/>
        </p:nvSpPr>
        <p:spPr bwMode="auto">
          <a:xfrm flipH="1">
            <a:off x="508000" y="6096000"/>
            <a:ext cx="11684000" cy="46038"/>
          </a:xfrm>
          <a:prstGeom prst="rect">
            <a:avLst/>
          </a:prstGeom>
          <a:gradFill rotWithShape="1">
            <a:gsLst>
              <a:gs pos="0">
                <a:srgbClr val="D53D20"/>
              </a:gs>
              <a:gs pos="999">
                <a:srgbClr val="D53D20"/>
              </a:gs>
              <a:gs pos="100000">
                <a:srgbClr val="E58D23"/>
              </a:gs>
            </a:gsLst>
            <a:lin ang="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p>
            <a:endParaRPr lang="en-US" sz="2400" dirty="0"/>
          </a:p>
        </p:txBody>
      </p:sp>
      <p:sp>
        <p:nvSpPr>
          <p:cNvPr id="6" name="TextBox 5"/>
          <p:cNvSpPr txBox="1"/>
          <p:nvPr userDrawn="1"/>
        </p:nvSpPr>
        <p:spPr>
          <a:xfrm>
            <a:off x="4972574" y="5105400"/>
            <a:ext cx="1685141" cy="369332"/>
          </a:xfrm>
          <a:prstGeom prst="rect">
            <a:avLst/>
          </a:prstGeom>
          <a:noFill/>
        </p:spPr>
        <p:txBody>
          <a:bodyPr wrap="none" rtlCol="0">
            <a:spAutoFit/>
          </a:bodyPr>
          <a:lstStyle/>
          <a:p>
            <a:r>
              <a:rPr lang="en-US" sz="1800" dirty="0" smtClean="0">
                <a:solidFill>
                  <a:schemeClr val="tx2">
                    <a:lumMod val="65000"/>
                    <a:lumOff val="35000"/>
                  </a:schemeClr>
                </a:solidFill>
                <a:hlinkClick r:id="rId2"/>
              </a:rPr>
              <a:t>www.iaasb.org</a:t>
            </a:r>
            <a:endParaRPr lang="en-US" sz="1800" dirty="0">
              <a:solidFill>
                <a:schemeClr val="tx2">
                  <a:lumMod val="65000"/>
                  <a:lumOff val="35000"/>
                </a:schemeClr>
              </a:solidFill>
            </a:endParaRPr>
          </a:p>
        </p:txBody>
      </p:sp>
      <p:pic>
        <p:nvPicPr>
          <p:cNvPr id="2" name="Picture 1"/>
          <p:cNvPicPr>
            <a:picLocks noChangeAspect="1"/>
          </p:cNvPicPr>
          <p:nvPr userDrawn="1"/>
        </p:nvPicPr>
        <p:blipFill>
          <a:blip r:embed="rId3">
            <a:extLst>
              <a:ext uri="{28A0092B-C50C-407E-A947-70E740481C1C}">
                <a14:useLocalDpi xmlns:a14="http://schemas.microsoft.com/office/drawing/2010/main" val="0"/>
              </a:ext>
            </a:extLst>
          </a:blip>
          <a:stretch>
            <a:fillRect/>
          </a:stretch>
        </p:blipFill>
        <p:spPr>
          <a:xfrm>
            <a:off x="3733800" y="2057400"/>
            <a:ext cx="4073652" cy="1234440"/>
          </a:xfrm>
          <a:prstGeom prst="rect">
            <a:avLst/>
          </a:prstGeom>
        </p:spPr>
      </p:pic>
    </p:spTree>
    <p:extLst>
      <p:ext uri="{BB962C8B-B14F-4D97-AF65-F5344CB8AC3E}">
        <p14:creationId xmlns:p14="http://schemas.microsoft.com/office/powerpoint/2010/main" val="19197960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2_Title Slide">
    <p:spTree>
      <p:nvGrpSpPr>
        <p:cNvPr id="1" name=""/>
        <p:cNvGrpSpPr/>
        <p:nvPr/>
      </p:nvGrpSpPr>
      <p:grpSpPr>
        <a:xfrm>
          <a:off x="0" y="0"/>
          <a:ext cx="0" cy="0"/>
          <a:chOff x="0" y="0"/>
          <a:chExt cx="0" cy="0"/>
        </a:xfrm>
      </p:grpSpPr>
      <p:sp>
        <p:nvSpPr>
          <p:cNvPr id="4" name="Rectangle 7"/>
          <p:cNvSpPr>
            <a:spLocks noChangeArrowheads="1"/>
          </p:cNvSpPr>
          <p:nvPr userDrawn="1"/>
        </p:nvSpPr>
        <p:spPr bwMode="auto">
          <a:xfrm>
            <a:off x="0" y="0"/>
            <a:ext cx="12192000" cy="6858000"/>
          </a:xfrm>
          <a:prstGeom prst="rect">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sz="3200"/>
          </a:p>
        </p:txBody>
      </p:sp>
      <p:sp>
        <p:nvSpPr>
          <p:cNvPr id="12" name="Rectangle 5"/>
          <p:cNvSpPr>
            <a:spLocks noChangeArrowheads="1"/>
          </p:cNvSpPr>
          <p:nvPr userDrawn="1"/>
        </p:nvSpPr>
        <p:spPr bwMode="auto">
          <a:xfrm>
            <a:off x="0" y="1598615"/>
            <a:ext cx="12192000" cy="5266944"/>
          </a:xfrm>
          <a:prstGeom prst="rect">
            <a:avLst/>
          </a:prstGeom>
          <a:gradFill rotWithShape="0">
            <a:gsLst>
              <a:gs pos="0">
                <a:srgbClr val="18276E"/>
              </a:gs>
              <a:gs pos="100000">
                <a:srgbClr val="0092D2"/>
              </a:gs>
            </a:gsLst>
            <a:lin ang="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p>
            <a:endParaRPr lang="en-US" sz="3200"/>
          </a:p>
        </p:txBody>
      </p:sp>
      <p:pic>
        <p:nvPicPr>
          <p:cNvPr id="13" name="Picture 6" descr="Ribbon_orange_1.25in_width.png"/>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3352800" y="1598615"/>
            <a:ext cx="8839200" cy="1524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itle 1"/>
          <p:cNvSpPr>
            <a:spLocks noGrp="1"/>
          </p:cNvSpPr>
          <p:nvPr>
            <p:ph type="ctrTitle"/>
          </p:nvPr>
        </p:nvSpPr>
        <p:spPr>
          <a:xfrm>
            <a:off x="5689600" y="1865315"/>
            <a:ext cx="6197600" cy="990600"/>
          </a:xfrm>
        </p:spPr>
        <p:txBody>
          <a:bodyPr anchor="ctr"/>
          <a:lstStyle/>
          <a:p>
            <a:r>
              <a:rPr lang="en-US" smtClean="0"/>
              <a:t>Click to edit Master title style</a:t>
            </a:r>
            <a:endParaRPr lang="en-US" dirty="0"/>
          </a:p>
        </p:txBody>
      </p:sp>
      <p:sp>
        <p:nvSpPr>
          <p:cNvPr id="8" name="Subtitle 2"/>
          <p:cNvSpPr>
            <a:spLocks noGrp="1"/>
          </p:cNvSpPr>
          <p:nvPr>
            <p:ph type="subTitle" idx="1"/>
          </p:nvPr>
        </p:nvSpPr>
        <p:spPr>
          <a:xfrm>
            <a:off x="5689600" y="3313113"/>
            <a:ext cx="4080933" cy="1752600"/>
          </a:xfrm>
        </p:spPr>
        <p:txBody>
          <a:bodyPr lIns="0" tIns="0" rIns="0" bIns="0"/>
          <a:lstStyle>
            <a:lvl1pPr marL="0" indent="0" algn="l">
              <a:buNone/>
              <a:defRPr sz="1867">
                <a:solidFill>
                  <a:schemeClr val="bg1"/>
                </a:solidFill>
              </a:defRPr>
            </a:lvl1pPr>
            <a:lvl2pPr marL="609585" indent="0" algn="ctr">
              <a:buNone/>
              <a:defRPr/>
            </a:lvl2pPr>
            <a:lvl3pPr marL="1219170" indent="0" algn="ctr">
              <a:buNone/>
              <a:defRPr/>
            </a:lvl3pPr>
            <a:lvl4pPr marL="1828754" indent="0" algn="ctr">
              <a:buNone/>
              <a:defRPr/>
            </a:lvl4pPr>
            <a:lvl5pPr marL="2438339" indent="0" algn="ctr">
              <a:buNone/>
              <a:defRPr/>
            </a:lvl5pPr>
            <a:lvl6pPr marL="3047924" indent="0" algn="ctr">
              <a:buNone/>
              <a:defRPr/>
            </a:lvl6pPr>
            <a:lvl7pPr marL="3657509" indent="0" algn="ctr">
              <a:buNone/>
              <a:defRPr/>
            </a:lvl7pPr>
            <a:lvl8pPr marL="4267093" indent="0" algn="ctr">
              <a:buNone/>
              <a:defRPr/>
            </a:lvl8pPr>
            <a:lvl9pPr marL="4876678" indent="0" algn="ctr">
              <a:buNone/>
              <a:defRPr/>
            </a:lvl9pPr>
          </a:lstStyle>
          <a:p>
            <a:r>
              <a:rPr lang="en-US" smtClean="0"/>
              <a:t>Click to edit Master subtitle style</a:t>
            </a:r>
            <a:endParaRPr lang="en-US" dirty="0"/>
          </a:p>
        </p:txBody>
      </p:sp>
      <p:pic>
        <p:nvPicPr>
          <p:cNvPr id="5" name="Picture 4"/>
          <p:cNvPicPr>
            <a:picLocks noChangeAspect="1"/>
          </p:cNvPicPr>
          <p:nvPr userDrawn="1"/>
        </p:nvPicPr>
        <p:blipFill>
          <a:blip r:embed="rId3">
            <a:extLst>
              <a:ext uri="{28A0092B-C50C-407E-A947-70E740481C1C}">
                <a14:useLocalDpi xmlns:a14="http://schemas.microsoft.com/office/drawing/2010/main" val="0"/>
              </a:ext>
            </a:extLst>
          </a:blip>
          <a:stretch>
            <a:fillRect/>
          </a:stretch>
        </p:blipFill>
        <p:spPr>
          <a:xfrm>
            <a:off x="457200" y="457200"/>
            <a:ext cx="2642465" cy="800747"/>
          </a:xfrm>
          <a:prstGeom prst="rect">
            <a:avLst/>
          </a:prstGeom>
        </p:spPr>
      </p:pic>
    </p:spTree>
    <p:extLst>
      <p:ext uri="{BB962C8B-B14F-4D97-AF65-F5344CB8AC3E}">
        <p14:creationId xmlns:p14="http://schemas.microsoft.com/office/powerpoint/2010/main" val="4280373447"/>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08000" y="457200"/>
            <a:ext cx="10058400" cy="533400"/>
          </a:xfrm>
        </p:spPr>
        <p:txBody>
          <a:bodyPr anchor="ctr"/>
          <a:lstStyle/>
          <a:p>
            <a:r>
              <a:rPr lang="en-US" dirty="0" smtClean="0"/>
              <a:t>Click to edit Master title style</a:t>
            </a:r>
            <a:endParaRPr lang="en-US" dirty="0"/>
          </a:p>
        </p:txBody>
      </p:sp>
      <p:sp>
        <p:nvSpPr>
          <p:cNvPr id="3" name="Content Placeholder 2"/>
          <p:cNvSpPr>
            <a:spLocks noGrp="1"/>
          </p:cNvSpPr>
          <p:nvPr>
            <p:ph idx="1"/>
          </p:nvPr>
        </p:nvSpPr>
        <p:spPr/>
        <p:txBody>
          <a:bodyPr/>
          <a:lstStyle>
            <a:lvl1pPr>
              <a:defRPr>
                <a:solidFill>
                  <a:schemeClr val="tx2">
                    <a:lumMod val="65000"/>
                    <a:lumOff val="35000"/>
                  </a:schemeClr>
                </a:solidFill>
              </a:defRPr>
            </a:lvl1pPr>
            <a:lvl2pPr>
              <a:defRPr>
                <a:solidFill>
                  <a:schemeClr val="tx2">
                    <a:lumMod val="65000"/>
                    <a:lumOff val="35000"/>
                  </a:schemeClr>
                </a:solidFill>
              </a:defRPr>
            </a:lvl2pPr>
            <a:lvl3pPr>
              <a:defRPr>
                <a:solidFill>
                  <a:schemeClr val="tx2">
                    <a:lumMod val="65000"/>
                    <a:lumOff val="35000"/>
                  </a:schemeClr>
                </a:solidFill>
              </a:defRPr>
            </a:lvl3pPr>
            <a:lvl4pPr>
              <a:defRPr>
                <a:solidFill>
                  <a:schemeClr val="tx2">
                    <a:lumMod val="65000"/>
                    <a:lumOff val="35000"/>
                  </a:schemeClr>
                </a:solidFill>
              </a:defRPr>
            </a:lvl4pPr>
            <a:lvl5pPr>
              <a:defRPr>
                <a:solidFill>
                  <a:schemeClr val="tx2">
                    <a:lumMod val="65000"/>
                    <a:lumOff val="35000"/>
                  </a:schemeClr>
                </a:solidFill>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Subtitle 2"/>
          <p:cNvSpPr>
            <a:spLocks noGrp="1"/>
          </p:cNvSpPr>
          <p:nvPr>
            <p:ph type="subTitle" idx="10"/>
          </p:nvPr>
        </p:nvSpPr>
        <p:spPr>
          <a:xfrm>
            <a:off x="508000" y="152400"/>
            <a:ext cx="3556000" cy="228600"/>
          </a:xfrm>
        </p:spPr>
        <p:txBody>
          <a:bodyPr lIns="0" tIns="0" rIns="0" bIns="0"/>
          <a:lstStyle>
            <a:lvl1pPr marL="0" indent="0" algn="l">
              <a:buNone/>
              <a:defRPr sz="1400">
                <a:solidFill>
                  <a:schemeClr val="bg1"/>
                </a:solidFill>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dirty="0" smtClean="0"/>
          </a:p>
        </p:txBody>
      </p:sp>
    </p:spTree>
    <p:extLst>
      <p:ext uri="{BB962C8B-B14F-4D97-AF65-F5344CB8AC3E}">
        <p14:creationId xmlns:p14="http://schemas.microsoft.com/office/powerpoint/2010/main" val="1758913313"/>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9817854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08001" y="4406901"/>
            <a:ext cx="10818284" cy="1362075"/>
          </a:xfrm>
        </p:spPr>
        <p:txBody>
          <a:bodyPr/>
          <a:lstStyle>
            <a:lvl1pPr algn="l">
              <a:defRPr sz="4000" b="1" cap="all"/>
            </a:lvl1pPr>
          </a:lstStyle>
          <a:p>
            <a:r>
              <a:rPr lang="en-US" smtClean="0"/>
              <a:t>Click to edit Master title style</a:t>
            </a:r>
            <a:endParaRPr lang="en-US" dirty="0"/>
          </a:p>
        </p:txBody>
      </p:sp>
      <p:sp>
        <p:nvSpPr>
          <p:cNvPr id="3" name="Text Placeholder 2"/>
          <p:cNvSpPr>
            <a:spLocks noGrp="1"/>
          </p:cNvSpPr>
          <p:nvPr>
            <p:ph type="body" idx="1"/>
          </p:nvPr>
        </p:nvSpPr>
        <p:spPr>
          <a:xfrm>
            <a:off x="508001" y="2906713"/>
            <a:ext cx="10818284" cy="1500187"/>
          </a:xfrm>
        </p:spPr>
        <p:txBody>
          <a:bodyPr anchor="b"/>
          <a:lstStyle>
            <a:lvl1pPr marL="0" indent="0">
              <a:buNone/>
              <a:defRPr sz="24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1114723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508000" y="1981200"/>
            <a:ext cx="5181600" cy="4114800"/>
          </a:xfrm>
        </p:spPr>
        <p:txBody>
          <a:bodyPr/>
          <a:lstStyle>
            <a:lvl1pPr>
              <a:defRPr sz="2400"/>
            </a:lvl1pPr>
            <a:lvl2pPr>
              <a:defRPr sz="1800"/>
            </a:lvl2pPr>
            <a:lvl3pPr>
              <a:defRPr sz="1600"/>
            </a:lvl3pPr>
            <a:lvl4pPr>
              <a:defRPr sz="1400"/>
            </a:lvl4pPr>
            <a:lvl5pPr>
              <a:defRPr sz="12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502400" y="1981200"/>
            <a:ext cx="5181600" cy="4114800"/>
          </a:xfrm>
        </p:spPr>
        <p:txBody>
          <a:bodyPr/>
          <a:lstStyle>
            <a:lvl1pPr>
              <a:defRPr sz="2400"/>
            </a:lvl1pPr>
            <a:lvl2pPr>
              <a:defRPr sz="1800"/>
            </a:lvl2pPr>
            <a:lvl3pPr>
              <a:defRPr sz="1600"/>
            </a:lvl3pPr>
            <a:lvl4pPr>
              <a:defRPr sz="1400"/>
            </a:lvl4pPr>
            <a:lvl5pPr>
              <a:defRPr sz="12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9" name="Title 1"/>
          <p:cNvSpPr>
            <a:spLocks noGrp="1"/>
          </p:cNvSpPr>
          <p:nvPr>
            <p:ph type="title"/>
          </p:nvPr>
        </p:nvSpPr>
        <p:spPr>
          <a:xfrm>
            <a:off x="508000" y="457200"/>
            <a:ext cx="10058400" cy="533400"/>
          </a:xfrm>
        </p:spPr>
        <p:txBody>
          <a:bodyPr anchor="ctr"/>
          <a:lstStyle/>
          <a:p>
            <a:r>
              <a:rPr lang="en-US" smtClean="0"/>
              <a:t>Click to edit Master title style</a:t>
            </a:r>
            <a:endParaRPr lang="en-US" dirty="0"/>
          </a:p>
        </p:txBody>
      </p:sp>
      <p:sp>
        <p:nvSpPr>
          <p:cNvPr id="10" name="Subtitle 2"/>
          <p:cNvSpPr>
            <a:spLocks noGrp="1"/>
          </p:cNvSpPr>
          <p:nvPr>
            <p:ph type="subTitle" idx="10"/>
          </p:nvPr>
        </p:nvSpPr>
        <p:spPr>
          <a:xfrm>
            <a:off x="508000" y="152400"/>
            <a:ext cx="3556000" cy="228600"/>
          </a:xfrm>
        </p:spPr>
        <p:txBody>
          <a:bodyPr lIns="0" tIns="0" rIns="0" bIns="0"/>
          <a:lstStyle>
            <a:lvl1pPr marL="0" indent="0" algn="l">
              <a:buNone/>
              <a:defRPr sz="1400">
                <a:solidFill>
                  <a:schemeClr val="bg1"/>
                </a:solidFill>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dirty="0" smtClean="0"/>
          </a:p>
        </p:txBody>
      </p:sp>
    </p:spTree>
    <p:extLst>
      <p:ext uri="{BB962C8B-B14F-4D97-AF65-F5344CB8AC3E}">
        <p14:creationId xmlns:p14="http://schemas.microsoft.com/office/powerpoint/2010/main" val="163976188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5" name="Title 1"/>
          <p:cNvSpPr>
            <a:spLocks noGrp="1"/>
          </p:cNvSpPr>
          <p:nvPr>
            <p:ph type="title"/>
          </p:nvPr>
        </p:nvSpPr>
        <p:spPr>
          <a:xfrm>
            <a:off x="508000" y="457200"/>
            <a:ext cx="10058400" cy="533400"/>
          </a:xfrm>
        </p:spPr>
        <p:txBody>
          <a:bodyPr anchor="ctr"/>
          <a:lstStyle/>
          <a:p>
            <a:r>
              <a:rPr lang="en-US" smtClean="0"/>
              <a:t>Click to edit Master title style</a:t>
            </a:r>
            <a:endParaRPr lang="en-US" dirty="0"/>
          </a:p>
        </p:txBody>
      </p:sp>
      <p:sp>
        <p:nvSpPr>
          <p:cNvPr id="6" name="Subtitle 2"/>
          <p:cNvSpPr>
            <a:spLocks noGrp="1"/>
          </p:cNvSpPr>
          <p:nvPr>
            <p:ph type="subTitle" idx="10"/>
          </p:nvPr>
        </p:nvSpPr>
        <p:spPr>
          <a:xfrm>
            <a:off x="508000" y="152400"/>
            <a:ext cx="3556000" cy="228600"/>
          </a:xfrm>
        </p:spPr>
        <p:txBody>
          <a:bodyPr lIns="0" tIns="0" rIns="0" bIns="0"/>
          <a:lstStyle>
            <a:lvl1pPr marL="0" indent="0" algn="l">
              <a:buNone/>
              <a:defRPr sz="1400">
                <a:solidFill>
                  <a:schemeClr val="bg1"/>
                </a:solidFill>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dirty="0" smtClean="0"/>
          </a:p>
        </p:txBody>
      </p:sp>
    </p:spTree>
    <p:extLst>
      <p:ext uri="{BB962C8B-B14F-4D97-AF65-F5344CB8AC3E}">
        <p14:creationId xmlns:p14="http://schemas.microsoft.com/office/powerpoint/2010/main" val="3736036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9793312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3050"/>
            <a:ext cx="7721600" cy="641350"/>
          </a:xfrm>
        </p:spPr>
        <p:txBody>
          <a:bodyPr/>
          <a:lstStyle>
            <a:lvl1pPr algn="l">
              <a:defRPr sz="2400" b="1"/>
            </a:lvl1pPr>
          </a:lstStyle>
          <a:p>
            <a:r>
              <a:rPr lang="en-US" smtClean="0"/>
              <a:t>Click to edit Master title style</a:t>
            </a:r>
            <a:endParaRPr lang="en-US" dirty="0"/>
          </a:p>
        </p:txBody>
      </p:sp>
      <p:sp>
        <p:nvSpPr>
          <p:cNvPr id="3" name="Content Placeholder 2"/>
          <p:cNvSpPr>
            <a:spLocks noGrp="1"/>
          </p:cNvSpPr>
          <p:nvPr>
            <p:ph idx="1"/>
          </p:nvPr>
        </p:nvSpPr>
        <p:spPr>
          <a:xfrm>
            <a:off x="4766733" y="1600201"/>
            <a:ext cx="6815667" cy="4267200"/>
          </a:xfrm>
        </p:spPr>
        <p:txBody>
          <a:bodyPr/>
          <a:lstStyle>
            <a:lvl1pPr>
              <a:defRPr sz="2400"/>
            </a:lvl1pPr>
            <a:lvl2pPr>
              <a:defRPr sz="1800"/>
            </a:lvl2pPr>
            <a:lvl3pPr>
              <a:defRPr sz="1600"/>
            </a:lvl3pPr>
            <a:lvl4pPr>
              <a:defRPr sz="1400"/>
            </a:lvl4pPr>
            <a:lvl5pPr>
              <a:defRPr sz="12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508001" y="1600202"/>
            <a:ext cx="4112684" cy="426719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9606846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Picture with Caption">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508000" y="1447800"/>
            <a:ext cx="11277600" cy="4419601"/>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dirty="0" smtClean="0"/>
              <a:t>Click icon to add picture</a:t>
            </a:r>
          </a:p>
        </p:txBody>
      </p:sp>
    </p:spTree>
    <p:extLst>
      <p:ext uri="{BB962C8B-B14F-4D97-AF65-F5344CB8AC3E}">
        <p14:creationId xmlns:p14="http://schemas.microsoft.com/office/powerpoint/2010/main" val="191979605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2.jp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pic>
        <p:nvPicPr>
          <p:cNvPr id="1026" name="Picture 8" descr="Ribbon_orange_top.png"/>
          <p:cNvPicPr>
            <a:picLocks noChangeAspect="1"/>
          </p:cNvPicPr>
          <p:nvPr/>
        </p:nvPicPr>
        <p:blipFill>
          <a:blip r:embed="rId13">
            <a:extLst>
              <a:ext uri="{28A0092B-C50C-407E-A947-70E740481C1C}">
                <a14:useLocalDpi xmlns:a14="http://schemas.microsoft.com/office/drawing/2010/main" val="0"/>
              </a:ext>
            </a:extLst>
          </a:blip>
          <a:srcRect/>
          <a:stretch>
            <a:fillRect/>
          </a:stretch>
        </p:blipFill>
        <p:spPr bwMode="auto">
          <a:xfrm>
            <a:off x="-8467" y="1"/>
            <a:ext cx="12175067" cy="1235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27" name="Rectangle 2"/>
          <p:cNvSpPr>
            <a:spLocks noGrp="1" noChangeArrowheads="1"/>
          </p:cNvSpPr>
          <p:nvPr>
            <p:ph type="title"/>
          </p:nvPr>
        </p:nvSpPr>
        <p:spPr bwMode="auto">
          <a:xfrm>
            <a:off x="508000" y="533400"/>
            <a:ext cx="9042400" cy="533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0" tIns="0" rIns="0" bIns="0" numCol="1" anchor="t" anchorCtr="0" compatLnSpc="1">
            <a:prstTxWarp prst="textNoShape">
              <a:avLst/>
            </a:prstTxWarp>
          </a:bodyPr>
          <a:lstStyle/>
          <a:p>
            <a:pPr lvl="0"/>
            <a:r>
              <a:rPr lang="en-US" smtClean="0"/>
              <a:t>Click to edit Master title style</a:t>
            </a:r>
            <a:endParaRPr lang="en-US"/>
          </a:p>
        </p:txBody>
      </p:sp>
      <p:sp>
        <p:nvSpPr>
          <p:cNvPr id="1028" name="Rectangle 3"/>
          <p:cNvSpPr>
            <a:spLocks noGrp="1" noChangeArrowheads="1"/>
          </p:cNvSpPr>
          <p:nvPr>
            <p:ph type="body" idx="1"/>
          </p:nvPr>
        </p:nvSpPr>
        <p:spPr bwMode="auto">
          <a:xfrm>
            <a:off x="508000" y="1524000"/>
            <a:ext cx="112776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1440" tIns="45720" rIns="91440" bIns="45720" numCol="1" anchor="t" anchorCtr="0" compatLnSpc="1">
            <a:prstTxWarp prst="textNoShape">
              <a:avLst/>
            </a:prstTxWarp>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1029" name="Rectangle 5"/>
          <p:cNvSpPr>
            <a:spLocks noChangeArrowheads="1"/>
          </p:cNvSpPr>
          <p:nvPr/>
        </p:nvSpPr>
        <p:spPr bwMode="auto">
          <a:xfrm flipH="1">
            <a:off x="508000" y="6096000"/>
            <a:ext cx="11684000" cy="46038"/>
          </a:xfrm>
          <a:prstGeom prst="rect">
            <a:avLst/>
          </a:prstGeom>
          <a:gradFill rotWithShape="1">
            <a:gsLst>
              <a:gs pos="0">
                <a:srgbClr val="D53D20"/>
              </a:gs>
              <a:gs pos="999">
                <a:srgbClr val="D53D20"/>
              </a:gs>
              <a:gs pos="100000">
                <a:srgbClr val="E58D23"/>
              </a:gs>
            </a:gsLst>
            <a:lin ang="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p>
            <a:endParaRPr lang="en-US" sz="2400" dirty="0"/>
          </a:p>
        </p:txBody>
      </p:sp>
      <p:sp>
        <p:nvSpPr>
          <p:cNvPr id="6" name="Slide Number Placeholder 3"/>
          <p:cNvSpPr txBox="1">
            <a:spLocks noGrp="1"/>
          </p:cNvSpPr>
          <p:nvPr/>
        </p:nvSpPr>
        <p:spPr bwMode="auto">
          <a:xfrm>
            <a:off x="8566152" y="6432550"/>
            <a:ext cx="3219449" cy="152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defTabSz="457200">
              <a:defRPr sz="2400">
                <a:solidFill>
                  <a:schemeClr val="tx1"/>
                </a:solidFill>
                <a:latin typeface="Arial" charset="0"/>
                <a:ea typeface="ヒラギノ角ゴ Pro W3" charset="0"/>
                <a:cs typeface="ヒラギノ角ゴ Pro W3" charset="0"/>
              </a:defRPr>
            </a:lvl1pPr>
            <a:lvl2pPr marL="37931725" indent="-37474525" defTabSz="457200">
              <a:defRPr sz="2400">
                <a:solidFill>
                  <a:schemeClr val="tx1"/>
                </a:solidFill>
                <a:latin typeface="Arial" charset="0"/>
                <a:ea typeface="ヒラギノ角ゴ Pro W3" charset="0"/>
                <a:cs typeface="ヒラギノ角ゴ Pro W3" charset="0"/>
              </a:defRPr>
            </a:lvl2pPr>
            <a:lvl3pPr>
              <a:defRPr sz="2400">
                <a:solidFill>
                  <a:schemeClr val="tx1"/>
                </a:solidFill>
                <a:latin typeface="Arial" charset="0"/>
                <a:ea typeface="ヒラギノ角ゴ Pro W3" charset="0"/>
                <a:cs typeface="ヒラギノ角ゴ Pro W3" charset="0"/>
              </a:defRPr>
            </a:lvl3pPr>
            <a:lvl4pPr>
              <a:defRPr sz="2400">
                <a:solidFill>
                  <a:schemeClr val="tx1"/>
                </a:solidFill>
                <a:latin typeface="Arial" charset="0"/>
                <a:ea typeface="ヒラギノ角ゴ Pro W3" charset="0"/>
                <a:cs typeface="ヒラギノ角ゴ Pro W3" charset="0"/>
              </a:defRPr>
            </a:lvl4pPr>
            <a:lvl5pPr>
              <a:defRPr sz="2400">
                <a:solidFill>
                  <a:schemeClr val="tx1"/>
                </a:solidFill>
                <a:latin typeface="Arial" charset="0"/>
                <a:ea typeface="ヒラギノ角ゴ Pro W3" charset="0"/>
                <a:cs typeface="ヒラギノ角ゴ Pro W3" charset="0"/>
              </a:defRPr>
            </a:lvl5pPr>
            <a:lvl6pPr marL="457200" eaLnBrk="0" fontAlgn="base" hangingPunct="0">
              <a:spcBef>
                <a:spcPct val="0"/>
              </a:spcBef>
              <a:spcAft>
                <a:spcPct val="0"/>
              </a:spcAft>
              <a:defRPr sz="2400">
                <a:solidFill>
                  <a:schemeClr val="tx1"/>
                </a:solidFill>
                <a:latin typeface="Arial" charset="0"/>
                <a:ea typeface="ヒラギノ角ゴ Pro W3" charset="0"/>
                <a:cs typeface="ヒラギノ角ゴ Pro W3" charset="0"/>
              </a:defRPr>
            </a:lvl6pPr>
            <a:lvl7pPr marL="914400" eaLnBrk="0" fontAlgn="base" hangingPunct="0">
              <a:spcBef>
                <a:spcPct val="0"/>
              </a:spcBef>
              <a:spcAft>
                <a:spcPct val="0"/>
              </a:spcAft>
              <a:defRPr sz="2400">
                <a:solidFill>
                  <a:schemeClr val="tx1"/>
                </a:solidFill>
                <a:latin typeface="Arial" charset="0"/>
                <a:ea typeface="ヒラギノ角ゴ Pro W3" charset="0"/>
                <a:cs typeface="ヒラギノ角ゴ Pro W3" charset="0"/>
              </a:defRPr>
            </a:lvl7pPr>
            <a:lvl8pPr marL="1371600" eaLnBrk="0" fontAlgn="base" hangingPunct="0">
              <a:spcBef>
                <a:spcPct val="0"/>
              </a:spcBef>
              <a:spcAft>
                <a:spcPct val="0"/>
              </a:spcAft>
              <a:defRPr sz="2400">
                <a:solidFill>
                  <a:schemeClr val="tx1"/>
                </a:solidFill>
                <a:latin typeface="Arial" charset="0"/>
                <a:ea typeface="ヒラギノ角ゴ Pro W3" charset="0"/>
                <a:cs typeface="ヒラギノ角ゴ Pro W3" charset="0"/>
              </a:defRPr>
            </a:lvl8pPr>
            <a:lvl9pPr marL="1828800" eaLnBrk="0" fontAlgn="base" hangingPunct="0">
              <a:spcBef>
                <a:spcPct val="0"/>
              </a:spcBef>
              <a:spcAft>
                <a:spcPct val="0"/>
              </a:spcAft>
              <a:defRPr sz="2400">
                <a:solidFill>
                  <a:schemeClr val="tx1"/>
                </a:solidFill>
                <a:latin typeface="Arial" charset="0"/>
                <a:ea typeface="ヒラギノ角ゴ Pro W3" charset="0"/>
                <a:cs typeface="ヒラギノ角ゴ Pro W3" charset="0"/>
              </a:defRPr>
            </a:lvl9pPr>
          </a:lstStyle>
          <a:p>
            <a:pPr algn="r">
              <a:defRPr/>
            </a:pPr>
            <a:r>
              <a:rPr lang="en-US" sz="800" dirty="0" smtClean="0">
                <a:solidFill>
                  <a:schemeClr val="bg2"/>
                </a:solidFill>
                <a:cs typeface="MS PGothic" charset="0"/>
              </a:rPr>
              <a:t>Page </a:t>
            </a:r>
            <a:fld id="{E3CAB21C-BC65-364F-A804-105922D50C8B}" type="slidenum">
              <a:rPr lang="en-US" sz="800" smtClean="0">
                <a:solidFill>
                  <a:schemeClr val="bg2"/>
                </a:solidFill>
              </a:rPr>
              <a:pPr algn="r">
                <a:defRPr/>
              </a:pPr>
              <a:t>‹#›</a:t>
            </a:fld>
            <a:endParaRPr lang="en-US" sz="800" dirty="0" smtClean="0">
              <a:solidFill>
                <a:schemeClr val="bg2"/>
              </a:solidFill>
              <a:cs typeface="MS PGothic" charset="0"/>
            </a:endParaRPr>
          </a:p>
        </p:txBody>
      </p:sp>
      <p:pic>
        <p:nvPicPr>
          <p:cNvPr id="2" name="Picture 1"/>
          <p:cNvPicPr>
            <a:picLocks noChangeAspect="1"/>
          </p:cNvPicPr>
          <p:nvPr userDrawn="1"/>
        </p:nvPicPr>
        <p:blipFill>
          <a:blip r:embed="rId14">
            <a:extLst>
              <a:ext uri="{28A0092B-C50C-407E-A947-70E740481C1C}">
                <a14:useLocalDpi xmlns:a14="http://schemas.microsoft.com/office/drawing/2010/main" val="0"/>
              </a:ext>
            </a:extLst>
          </a:blip>
          <a:stretch>
            <a:fillRect/>
          </a:stretch>
        </p:blipFill>
        <p:spPr>
          <a:xfrm>
            <a:off x="508000" y="6236277"/>
            <a:ext cx="1295400" cy="392545"/>
          </a:xfrm>
          <a:prstGeom prst="rect">
            <a:avLst/>
          </a:prstGeom>
        </p:spPr>
      </p:pic>
    </p:spTree>
    <p:extLst>
      <p:ext uri="{BB962C8B-B14F-4D97-AF65-F5344CB8AC3E}">
        <p14:creationId xmlns:p14="http://schemas.microsoft.com/office/powerpoint/2010/main" val="1957747793"/>
      </p:ext>
    </p:extLst>
  </p:cSld>
  <p:clrMap bg1="lt1" tx1="dk1" bg2="lt2" tx2="dk2" accent1="accent1" accent2="accent2" accent3="accent3" accent4="accent4" accent5="accent5" accent6="accent6" hlink="hlink" folHlink="folHlink"/>
  <p:sldLayoutIdLst>
    <p:sldLayoutId id="2147483837" r:id="rId1"/>
    <p:sldLayoutId id="2147483817" r:id="rId2"/>
    <p:sldLayoutId id="2147483818" r:id="rId3"/>
    <p:sldLayoutId id="2147483819" r:id="rId4"/>
    <p:sldLayoutId id="2147483820" r:id="rId5"/>
    <p:sldLayoutId id="2147483821" r:id="rId6"/>
    <p:sldLayoutId id="2147483822" r:id="rId7"/>
    <p:sldLayoutId id="2147483823" r:id="rId8"/>
    <p:sldLayoutId id="2147483824" r:id="rId9"/>
    <p:sldLayoutId id="2147483838" r:id="rId10"/>
    <p:sldLayoutId id="2147483839" r:id="rId11"/>
  </p:sldLayoutIdLst>
  <p:hf sldNum="0" hdr="0" ftr="0" dt="0"/>
  <p:txStyles>
    <p:titleStyle>
      <a:lvl1pPr algn="l" rtl="0" eaLnBrk="1" fontAlgn="base" hangingPunct="1">
        <a:spcBef>
          <a:spcPct val="0"/>
        </a:spcBef>
        <a:spcAft>
          <a:spcPct val="0"/>
        </a:spcAft>
        <a:defRPr sz="2400" b="1">
          <a:solidFill>
            <a:schemeClr val="bg1"/>
          </a:solidFill>
          <a:latin typeface="+mn-lt"/>
          <a:ea typeface="ＭＳ Ｐゴシック" charset="0"/>
          <a:cs typeface="ＭＳ Ｐゴシック" charset="0"/>
        </a:defRPr>
      </a:lvl1pPr>
      <a:lvl2pPr algn="l" rtl="0" eaLnBrk="1" fontAlgn="base" hangingPunct="1">
        <a:spcBef>
          <a:spcPct val="0"/>
        </a:spcBef>
        <a:spcAft>
          <a:spcPct val="0"/>
        </a:spcAft>
        <a:defRPr sz="2400" b="1">
          <a:solidFill>
            <a:schemeClr val="bg1"/>
          </a:solidFill>
          <a:latin typeface="Arial" charset="0"/>
          <a:ea typeface="ＭＳ Ｐゴシック" charset="0"/>
          <a:cs typeface="ＭＳ Ｐゴシック" charset="0"/>
        </a:defRPr>
      </a:lvl2pPr>
      <a:lvl3pPr algn="l" rtl="0" eaLnBrk="1" fontAlgn="base" hangingPunct="1">
        <a:spcBef>
          <a:spcPct val="0"/>
        </a:spcBef>
        <a:spcAft>
          <a:spcPct val="0"/>
        </a:spcAft>
        <a:defRPr sz="2400" b="1">
          <a:solidFill>
            <a:schemeClr val="bg1"/>
          </a:solidFill>
          <a:latin typeface="Arial" charset="0"/>
          <a:ea typeface="ＭＳ Ｐゴシック" charset="0"/>
          <a:cs typeface="ＭＳ Ｐゴシック" charset="0"/>
        </a:defRPr>
      </a:lvl3pPr>
      <a:lvl4pPr algn="l" rtl="0" eaLnBrk="1" fontAlgn="base" hangingPunct="1">
        <a:spcBef>
          <a:spcPct val="0"/>
        </a:spcBef>
        <a:spcAft>
          <a:spcPct val="0"/>
        </a:spcAft>
        <a:defRPr sz="2400" b="1">
          <a:solidFill>
            <a:schemeClr val="bg1"/>
          </a:solidFill>
          <a:latin typeface="Arial" charset="0"/>
          <a:ea typeface="ＭＳ Ｐゴシック" charset="0"/>
          <a:cs typeface="ＭＳ Ｐゴシック" charset="0"/>
        </a:defRPr>
      </a:lvl4pPr>
      <a:lvl5pPr algn="l" rtl="0" eaLnBrk="1" fontAlgn="base" hangingPunct="1">
        <a:spcBef>
          <a:spcPct val="0"/>
        </a:spcBef>
        <a:spcAft>
          <a:spcPct val="0"/>
        </a:spcAft>
        <a:defRPr sz="2400" b="1">
          <a:solidFill>
            <a:schemeClr val="bg1"/>
          </a:solidFill>
          <a:latin typeface="Arial" charset="0"/>
          <a:ea typeface="ＭＳ Ｐゴシック" charset="0"/>
          <a:cs typeface="ＭＳ Ｐゴシック" charset="0"/>
        </a:defRPr>
      </a:lvl5pPr>
      <a:lvl6pPr marL="457200" algn="l" rtl="0" eaLnBrk="1" fontAlgn="base" hangingPunct="1">
        <a:spcBef>
          <a:spcPct val="0"/>
        </a:spcBef>
        <a:spcAft>
          <a:spcPct val="0"/>
        </a:spcAft>
        <a:defRPr sz="2400">
          <a:solidFill>
            <a:schemeClr val="bg1"/>
          </a:solidFill>
          <a:latin typeface="Arial" charset="0"/>
          <a:ea typeface="ヒラギノ角ゴ Pro W3" charset="-128"/>
          <a:cs typeface="ヒラギノ角ゴ Pro W3" charset="-128"/>
        </a:defRPr>
      </a:lvl6pPr>
      <a:lvl7pPr marL="914400" algn="l" rtl="0" eaLnBrk="1" fontAlgn="base" hangingPunct="1">
        <a:spcBef>
          <a:spcPct val="0"/>
        </a:spcBef>
        <a:spcAft>
          <a:spcPct val="0"/>
        </a:spcAft>
        <a:defRPr sz="2400">
          <a:solidFill>
            <a:schemeClr val="bg1"/>
          </a:solidFill>
          <a:latin typeface="Arial" charset="0"/>
          <a:ea typeface="ヒラギノ角ゴ Pro W3" charset="-128"/>
          <a:cs typeface="ヒラギノ角ゴ Pro W3" charset="-128"/>
        </a:defRPr>
      </a:lvl7pPr>
      <a:lvl8pPr marL="1371600" algn="l" rtl="0" eaLnBrk="1" fontAlgn="base" hangingPunct="1">
        <a:spcBef>
          <a:spcPct val="0"/>
        </a:spcBef>
        <a:spcAft>
          <a:spcPct val="0"/>
        </a:spcAft>
        <a:defRPr sz="2400">
          <a:solidFill>
            <a:schemeClr val="bg1"/>
          </a:solidFill>
          <a:latin typeface="Arial" charset="0"/>
          <a:ea typeface="ヒラギノ角ゴ Pro W3" charset="-128"/>
          <a:cs typeface="ヒラギノ角ゴ Pro W3" charset="-128"/>
        </a:defRPr>
      </a:lvl8pPr>
      <a:lvl9pPr marL="1828800" algn="l" rtl="0" eaLnBrk="1" fontAlgn="base" hangingPunct="1">
        <a:spcBef>
          <a:spcPct val="0"/>
        </a:spcBef>
        <a:spcAft>
          <a:spcPct val="0"/>
        </a:spcAft>
        <a:defRPr sz="2400">
          <a:solidFill>
            <a:schemeClr val="bg1"/>
          </a:solidFill>
          <a:latin typeface="Arial" charset="0"/>
          <a:ea typeface="ヒラギノ角ゴ Pro W3" charset="-128"/>
          <a:cs typeface="ヒラギノ角ゴ Pro W3" charset="-128"/>
        </a:defRPr>
      </a:lvl9pPr>
    </p:titleStyle>
    <p:bodyStyle>
      <a:lvl1pPr marL="342900" indent="-342900" algn="l" rtl="0" eaLnBrk="1" fontAlgn="base" hangingPunct="1">
        <a:spcBef>
          <a:spcPct val="20000"/>
        </a:spcBef>
        <a:spcAft>
          <a:spcPct val="0"/>
        </a:spcAft>
        <a:buChar char="•"/>
        <a:defRPr sz="2400">
          <a:solidFill>
            <a:schemeClr val="tx2">
              <a:lumMod val="65000"/>
              <a:lumOff val="35000"/>
            </a:schemeClr>
          </a:solidFill>
          <a:latin typeface="+mn-lt"/>
          <a:ea typeface="ＭＳ Ｐゴシック" charset="0"/>
          <a:cs typeface="ＭＳ Ｐゴシック" charset="0"/>
        </a:defRPr>
      </a:lvl1pPr>
      <a:lvl2pPr marL="742950" indent="-285750" algn="l" rtl="0" eaLnBrk="1" fontAlgn="base" hangingPunct="1">
        <a:spcBef>
          <a:spcPct val="20000"/>
        </a:spcBef>
        <a:spcAft>
          <a:spcPct val="0"/>
        </a:spcAft>
        <a:buChar char="–"/>
        <a:defRPr>
          <a:solidFill>
            <a:schemeClr val="tx2">
              <a:lumMod val="65000"/>
              <a:lumOff val="35000"/>
            </a:schemeClr>
          </a:solidFill>
          <a:latin typeface="+mn-lt"/>
          <a:ea typeface="ＭＳ Ｐゴシック" charset="0"/>
          <a:cs typeface="+mn-cs"/>
        </a:defRPr>
      </a:lvl2pPr>
      <a:lvl3pPr marL="1143000" indent="-228600" algn="l" rtl="0" eaLnBrk="1" fontAlgn="base" hangingPunct="1">
        <a:spcBef>
          <a:spcPct val="20000"/>
        </a:spcBef>
        <a:spcAft>
          <a:spcPct val="0"/>
        </a:spcAft>
        <a:buChar char="•"/>
        <a:defRPr sz="1600">
          <a:solidFill>
            <a:schemeClr val="tx2">
              <a:lumMod val="65000"/>
              <a:lumOff val="35000"/>
            </a:schemeClr>
          </a:solidFill>
          <a:latin typeface="+mn-lt"/>
          <a:ea typeface="ＭＳ Ｐゴシック" charset="0"/>
          <a:cs typeface="+mn-cs"/>
        </a:defRPr>
      </a:lvl3pPr>
      <a:lvl4pPr marL="1600200" indent="-228600" algn="l" rtl="0" eaLnBrk="1" fontAlgn="base" hangingPunct="1">
        <a:spcBef>
          <a:spcPct val="20000"/>
        </a:spcBef>
        <a:spcAft>
          <a:spcPct val="0"/>
        </a:spcAft>
        <a:buChar char="–"/>
        <a:defRPr sz="1400">
          <a:solidFill>
            <a:schemeClr val="tx2">
              <a:lumMod val="65000"/>
              <a:lumOff val="35000"/>
            </a:schemeClr>
          </a:solidFill>
          <a:latin typeface="+mn-lt"/>
          <a:ea typeface="ＭＳ Ｐゴシック" charset="0"/>
          <a:cs typeface="+mn-cs"/>
        </a:defRPr>
      </a:lvl4pPr>
      <a:lvl5pPr marL="2057400" indent="-228600" algn="l" rtl="0" eaLnBrk="1" fontAlgn="base" hangingPunct="1">
        <a:spcBef>
          <a:spcPct val="20000"/>
        </a:spcBef>
        <a:spcAft>
          <a:spcPct val="0"/>
        </a:spcAft>
        <a:buChar char="»"/>
        <a:defRPr sz="1200">
          <a:solidFill>
            <a:schemeClr val="tx2">
              <a:lumMod val="65000"/>
              <a:lumOff val="35000"/>
            </a:schemeClr>
          </a:solidFill>
          <a:latin typeface="+mn-lt"/>
          <a:ea typeface="ＭＳ Ｐゴシック" charset="0"/>
          <a:cs typeface="+mn-cs"/>
        </a:defRPr>
      </a:lvl5pPr>
      <a:lvl6pPr marL="2514600" indent="-228600" algn="l" rtl="0" eaLnBrk="1" fontAlgn="base" hangingPunct="1">
        <a:spcBef>
          <a:spcPct val="20000"/>
        </a:spcBef>
        <a:spcAft>
          <a:spcPct val="0"/>
        </a:spcAft>
        <a:buChar char="»"/>
        <a:defRPr sz="2000">
          <a:solidFill>
            <a:schemeClr val="tx1"/>
          </a:solidFill>
          <a:latin typeface="+mn-lt"/>
          <a:ea typeface="+mn-ea"/>
          <a:cs typeface="+mn-cs"/>
        </a:defRPr>
      </a:lvl6pPr>
      <a:lvl7pPr marL="2971800" indent="-228600" algn="l" rtl="0" eaLnBrk="1" fontAlgn="base" hangingPunct="1">
        <a:spcBef>
          <a:spcPct val="20000"/>
        </a:spcBef>
        <a:spcAft>
          <a:spcPct val="0"/>
        </a:spcAft>
        <a:buChar char="»"/>
        <a:defRPr sz="2000">
          <a:solidFill>
            <a:schemeClr val="tx1"/>
          </a:solidFill>
          <a:latin typeface="+mn-lt"/>
          <a:ea typeface="+mn-ea"/>
          <a:cs typeface="+mn-cs"/>
        </a:defRPr>
      </a:lvl7pPr>
      <a:lvl8pPr marL="3429000" indent="-228600" algn="l" rtl="0" eaLnBrk="1" fontAlgn="base" hangingPunct="1">
        <a:spcBef>
          <a:spcPct val="20000"/>
        </a:spcBef>
        <a:spcAft>
          <a:spcPct val="0"/>
        </a:spcAft>
        <a:buChar char="»"/>
        <a:defRPr sz="2000">
          <a:solidFill>
            <a:schemeClr val="tx1"/>
          </a:solidFill>
          <a:latin typeface="+mn-lt"/>
          <a:ea typeface="+mn-ea"/>
          <a:cs typeface="+mn-cs"/>
        </a:defRPr>
      </a:lvl8pPr>
      <a:lvl9pPr marL="3886200" indent="-228600" algn="l" rtl="0" eaLnBrk="1" fontAlgn="base" hangingPunct="1">
        <a:spcBef>
          <a:spcPct val="20000"/>
        </a:spcBef>
        <a:spcAft>
          <a:spcPct val="0"/>
        </a:spcAft>
        <a:buChar char="»"/>
        <a:defRPr sz="20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Title 1"/>
          <p:cNvSpPr>
            <a:spLocks noGrp="1"/>
          </p:cNvSpPr>
          <p:nvPr>
            <p:ph type="ctrTitle"/>
          </p:nvPr>
        </p:nvSpPr>
        <p:spPr/>
        <p:txBody>
          <a:bodyPr/>
          <a:lstStyle/>
          <a:p>
            <a:r>
              <a:rPr lang="en-US" dirty="0" smtClean="0">
                <a:latin typeface="Arial" charset="0"/>
              </a:rPr>
              <a:t>Professional Skepticism </a:t>
            </a:r>
            <a:endParaRPr lang="en-US" dirty="0">
              <a:latin typeface="Arial" charset="0"/>
            </a:endParaRPr>
          </a:p>
        </p:txBody>
      </p:sp>
      <p:sp>
        <p:nvSpPr>
          <p:cNvPr id="5" name="Subtitle 2"/>
          <p:cNvSpPr>
            <a:spLocks noGrp="1"/>
          </p:cNvSpPr>
          <p:nvPr>
            <p:ph type="subTitle" idx="1"/>
          </p:nvPr>
        </p:nvSpPr>
        <p:spPr>
          <a:xfrm>
            <a:off x="5689600" y="3581400"/>
            <a:ext cx="3149600" cy="2286000"/>
          </a:xfrm>
        </p:spPr>
        <p:txBody>
          <a:bodyPr/>
          <a:lstStyle/>
          <a:p>
            <a:r>
              <a:rPr lang="en-US" sz="1400" dirty="0" smtClean="0"/>
              <a:t>Prof</a:t>
            </a:r>
            <a:r>
              <a:rPr lang="en-US" sz="1400" dirty="0"/>
              <a:t>. Annette Köhler, IAASB Member and </a:t>
            </a:r>
            <a:r>
              <a:rPr lang="en-US" sz="1400" dirty="0" smtClean="0"/>
              <a:t>joint Professional Skepticism  Working </a:t>
            </a:r>
            <a:r>
              <a:rPr lang="en-US" sz="1400" dirty="0"/>
              <a:t>Group </a:t>
            </a:r>
            <a:r>
              <a:rPr lang="en-US" sz="1400" dirty="0" smtClean="0"/>
              <a:t>(PSWG) Chair</a:t>
            </a:r>
          </a:p>
          <a:p>
            <a:endParaRPr lang="en-US" sz="1400" dirty="0" smtClean="0"/>
          </a:p>
          <a:p>
            <a:r>
              <a:rPr lang="en-US" sz="1400" dirty="0" smtClean="0"/>
              <a:t>Richard Fleck, IESBA Deputy Chair and PSWG Member</a:t>
            </a:r>
          </a:p>
          <a:p>
            <a:endParaRPr lang="en-US" sz="2400" dirty="0">
              <a:latin typeface="Arial" charset="0"/>
            </a:endParaRPr>
          </a:p>
          <a:p>
            <a:r>
              <a:rPr lang="en-US" sz="1400" dirty="0" smtClean="0"/>
              <a:t>IAASB/ IESBA – CAG Meeting</a:t>
            </a:r>
          </a:p>
          <a:p>
            <a:r>
              <a:rPr lang="en-US" sz="1400" dirty="0" smtClean="0"/>
              <a:t>New York, NY</a:t>
            </a:r>
          </a:p>
          <a:p>
            <a:r>
              <a:rPr lang="en-US" sz="1400" dirty="0" smtClean="0"/>
              <a:t>Agenda Item J3</a:t>
            </a:r>
          </a:p>
          <a:p>
            <a:endParaRPr lang="en-US" sz="1400" dirty="0"/>
          </a:p>
          <a:p>
            <a:r>
              <a:rPr lang="en-US" sz="1400" dirty="0" smtClean="0"/>
              <a:t>September 13, </a:t>
            </a:r>
            <a:r>
              <a:rPr lang="en-US" sz="1400" dirty="0"/>
              <a:t>2016</a:t>
            </a:r>
          </a:p>
        </p:txBody>
      </p:sp>
    </p:spTree>
    <p:extLst>
      <p:ext uri="{BB962C8B-B14F-4D97-AF65-F5344CB8AC3E}">
        <p14:creationId xmlns:p14="http://schemas.microsoft.com/office/powerpoint/2010/main" val="422243484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Matter for CAG Consideration </a:t>
            </a:r>
            <a:endParaRPr lang="en-US" dirty="0"/>
          </a:p>
        </p:txBody>
      </p:sp>
      <p:sp>
        <p:nvSpPr>
          <p:cNvPr id="3" name="Content Placeholder 2"/>
          <p:cNvSpPr>
            <a:spLocks noGrp="1"/>
          </p:cNvSpPr>
          <p:nvPr>
            <p:ph idx="1"/>
          </p:nvPr>
        </p:nvSpPr>
        <p:spPr>
          <a:xfrm>
            <a:off x="508000" y="1295400"/>
            <a:ext cx="10922000" cy="4953000"/>
          </a:xfrm>
        </p:spPr>
        <p:txBody>
          <a:bodyPr/>
          <a:lstStyle/>
          <a:p>
            <a:pPr marL="457200" indent="-457200">
              <a:buFont typeface="+mj-lt"/>
              <a:buAutoNum type="arabicPeriod"/>
            </a:pPr>
            <a:r>
              <a:rPr lang="en-US" dirty="0" smtClean="0"/>
              <a:t>Do Representatives support </a:t>
            </a:r>
            <a:r>
              <a:rPr lang="en-US" dirty="0"/>
              <a:t>the preliminary recommendations of the PSWG with respect to the IAASB </a:t>
            </a:r>
            <a:r>
              <a:rPr lang="en-US" dirty="0" smtClean="0"/>
              <a:t>in </a:t>
            </a:r>
            <a:r>
              <a:rPr lang="en-US" dirty="0"/>
              <a:t>relation to:</a:t>
            </a:r>
          </a:p>
          <a:p>
            <a:pPr lvl="1">
              <a:buFont typeface="Arial" panose="020B0604020202020204" pitchFamily="34" charset="0"/>
              <a:buChar char="–"/>
            </a:pPr>
            <a:r>
              <a:rPr lang="en-US" sz="2400" dirty="0" smtClean="0"/>
              <a:t>A </a:t>
            </a:r>
            <a:r>
              <a:rPr lang="en-US" sz="2400" dirty="0"/>
              <a:t>focus on professional skepticism in the current </a:t>
            </a:r>
            <a:r>
              <a:rPr lang="en-US" sz="2400" dirty="0" smtClean="0"/>
              <a:t>projects;</a:t>
            </a:r>
          </a:p>
          <a:p>
            <a:pPr lvl="1">
              <a:buFont typeface="Arial" panose="020B0604020202020204" pitchFamily="34" charset="0"/>
              <a:buChar char="–"/>
            </a:pPr>
            <a:r>
              <a:rPr lang="en-US" sz="2400" dirty="0" smtClean="0"/>
              <a:t>A </a:t>
            </a:r>
            <a:r>
              <a:rPr lang="en-US" sz="2400" dirty="0"/>
              <a:t>new project related to evidence and </a:t>
            </a:r>
            <a:r>
              <a:rPr lang="en-US" sz="2400" dirty="0" smtClean="0"/>
              <a:t>documentation; and</a:t>
            </a:r>
          </a:p>
          <a:p>
            <a:pPr lvl="1">
              <a:buFont typeface="Arial" panose="020B0604020202020204" pitchFamily="34" charset="0"/>
              <a:buChar char="–"/>
            </a:pPr>
            <a:r>
              <a:rPr lang="en-US" sz="2400" dirty="0" smtClean="0"/>
              <a:t>The </a:t>
            </a:r>
            <a:r>
              <a:rPr lang="en-US" sz="2400" dirty="0"/>
              <a:t>need for IAASB involvement in longer-term considerations of the </a:t>
            </a:r>
            <a:r>
              <a:rPr lang="en-US" sz="2400" dirty="0" smtClean="0"/>
              <a:t>PSWG?</a:t>
            </a:r>
          </a:p>
          <a:p>
            <a:pPr marL="457200" lvl="1" indent="0">
              <a:buNone/>
            </a:pPr>
            <a:r>
              <a:rPr lang="en-US" sz="2400" dirty="0" smtClean="0"/>
              <a:t>If </a:t>
            </a:r>
            <a:r>
              <a:rPr lang="en-US" sz="2400" dirty="0"/>
              <a:t>not, why not or what other activities do you believe are necessary by the IAASB in response to the feedback received to date</a:t>
            </a:r>
            <a:r>
              <a:rPr lang="en-US" sz="2400" dirty="0" smtClean="0"/>
              <a:t>?</a:t>
            </a:r>
            <a:endParaRPr lang="en-US" sz="2400" dirty="0"/>
          </a:p>
        </p:txBody>
      </p:sp>
      <p:sp>
        <p:nvSpPr>
          <p:cNvPr id="5" name="Subtitle 4"/>
          <p:cNvSpPr>
            <a:spLocks noGrp="1"/>
          </p:cNvSpPr>
          <p:nvPr>
            <p:ph type="subTitle" idx="10"/>
          </p:nvPr>
        </p:nvSpPr>
        <p:spPr/>
        <p:txBody>
          <a:bodyPr/>
          <a:lstStyle/>
          <a:p>
            <a:endParaRPr lang="en-US"/>
          </a:p>
        </p:txBody>
      </p:sp>
    </p:spTree>
    <p:extLst>
      <p:ext uri="{BB962C8B-B14F-4D97-AF65-F5344CB8AC3E}">
        <p14:creationId xmlns:p14="http://schemas.microsoft.com/office/powerpoint/2010/main" val="239111045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smtClean="0"/>
              <a:t>PSWG Preliminary Recommendations to the SSBs in the Longer Term</a:t>
            </a:r>
            <a:endParaRPr lang="en-US" dirty="0"/>
          </a:p>
        </p:txBody>
      </p:sp>
      <p:sp>
        <p:nvSpPr>
          <p:cNvPr id="3" name="Content Placeholder 2"/>
          <p:cNvSpPr>
            <a:spLocks noGrp="1"/>
          </p:cNvSpPr>
          <p:nvPr>
            <p:ph idx="1"/>
          </p:nvPr>
        </p:nvSpPr>
        <p:spPr>
          <a:xfrm>
            <a:off x="520356" y="1250092"/>
            <a:ext cx="11214444" cy="4800600"/>
          </a:xfrm>
        </p:spPr>
        <p:txBody>
          <a:bodyPr/>
          <a:lstStyle/>
          <a:p>
            <a:pPr marL="0" indent="0">
              <a:buNone/>
            </a:pPr>
            <a:r>
              <a:rPr lang="en-US" sz="2000" dirty="0" smtClean="0"/>
              <a:t>The PSWG has tabled the possibility of the SSBs jointly exploring:</a:t>
            </a:r>
          </a:p>
          <a:p>
            <a:pPr marL="457200" indent="-457200">
              <a:buFont typeface="+mj-lt"/>
              <a:buAutoNum type="alphaLcParenR"/>
            </a:pPr>
            <a:r>
              <a:rPr lang="en-US" sz="2000" dirty="0" smtClean="0"/>
              <a:t>Whether it </a:t>
            </a:r>
            <a:r>
              <a:rPr lang="en-US" sz="2000" dirty="0"/>
              <a:t>may be appropriate to extend the concept of professional skepticism beyond audit and assurance engagements (e.g., beyond how it is currently defined in the </a:t>
            </a:r>
            <a:r>
              <a:rPr lang="en-US" sz="2000" dirty="0" smtClean="0"/>
              <a:t>ISAs). </a:t>
            </a:r>
          </a:p>
          <a:p>
            <a:pPr marL="457200" indent="-457200">
              <a:buFont typeface="+mj-lt"/>
              <a:buAutoNum type="alphaLcParenR"/>
            </a:pPr>
            <a:r>
              <a:rPr lang="en-US" sz="2000" dirty="0" smtClean="0"/>
              <a:t>Whether </a:t>
            </a:r>
            <a:r>
              <a:rPr lang="en-US" sz="2000" dirty="0"/>
              <a:t>a common description explaining the interrelationships among key concepts in the SSB’s standards and the IESBA Code should be developed and, if so, how this description could be articulated. </a:t>
            </a:r>
            <a:endParaRPr lang="en-US" sz="2000" dirty="0" smtClean="0"/>
          </a:p>
          <a:p>
            <a:pPr marL="457200" indent="-457200">
              <a:buFont typeface="+mj-lt"/>
              <a:buAutoNum type="alphaLcParenR" startAt="3"/>
            </a:pPr>
            <a:r>
              <a:rPr lang="en-US" sz="2000" dirty="0" smtClean="0"/>
              <a:t>The </a:t>
            </a:r>
            <a:r>
              <a:rPr lang="en-US" sz="2000" dirty="0"/>
              <a:t>potential standard-setting implications of </a:t>
            </a:r>
            <a:r>
              <a:rPr lang="en-US" sz="2000" dirty="0" smtClean="0"/>
              <a:t>a</a:t>
            </a:r>
            <a:r>
              <a:rPr lang="en-US" sz="2000" dirty="0"/>
              <a:t>) and </a:t>
            </a:r>
            <a:r>
              <a:rPr lang="en-US" sz="2000" dirty="0" smtClean="0"/>
              <a:t>b</a:t>
            </a:r>
            <a:r>
              <a:rPr lang="en-US" sz="2000" dirty="0"/>
              <a:t>), including providing views about whether this might result in changes to the SSBs’ standards and the IESBA Code or whether a common description of professional skepticism could be promulgated in another way. </a:t>
            </a:r>
            <a:endParaRPr lang="en-US" sz="2000" dirty="0" smtClean="0"/>
          </a:p>
          <a:p>
            <a:pPr marL="457200" indent="-457200">
              <a:buFont typeface="+mj-lt"/>
              <a:buAutoNum type="alphaLcParenR" startAt="3"/>
            </a:pPr>
            <a:r>
              <a:rPr lang="en-US" sz="2000" dirty="0" smtClean="0"/>
              <a:t>Whether </a:t>
            </a:r>
            <a:r>
              <a:rPr lang="en-US" sz="2000" dirty="0"/>
              <a:t>a fundamental change to the concept of professional skepticism is needed. </a:t>
            </a:r>
            <a:endParaRPr lang="en-US" sz="2000" dirty="0" smtClean="0"/>
          </a:p>
          <a:p>
            <a:pPr marL="0" indent="0">
              <a:buNone/>
            </a:pPr>
            <a:endParaRPr lang="en-US" sz="2000" i="1" dirty="0" smtClean="0"/>
          </a:p>
          <a:p>
            <a:pPr marL="0" indent="0">
              <a:buNone/>
            </a:pPr>
            <a:r>
              <a:rPr lang="en-US" sz="2000" i="1" dirty="0" smtClean="0"/>
              <a:t>Feedback from the CAGs and SSBs will enable the PSWG to further consider the feasibility of exploring these issues and their implications to the individual SSBs, with the PSWG to continue to act as a central point for discussion of these and other issues that require coordination.</a:t>
            </a:r>
          </a:p>
          <a:p>
            <a:pPr marL="0" indent="0">
              <a:buNone/>
            </a:pPr>
            <a:endParaRPr lang="en-US" sz="1800" dirty="0" smtClean="0"/>
          </a:p>
          <a:p>
            <a:pPr marL="457200" indent="-457200">
              <a:buFont typeface="+mj-lt"/>
              <a:buAutoNum type="alphaLcParenR"/>
            </a:pPr>
            <a:endParaRPr lang="en-US" sz="2000" dirty="0"/>
          </a:p>
        </p:txBody>
      </p:sp>
      <p:sp>
        <p:nvSpPr>
          <p:cNvPr id="5" name="Subtitle 4"/>
          <p:cNvSpPr>
            <a:spLocks noGrp="1"/>
          </p:cNvSpPr>
          <p:nvPr>
            <p:ph type="subTitle" idx="10"/>
          </p:nvPr>
        </p:nvSpPr>
        <p:spPr/>
        <p:txBody>
          <a:bodyPr/>
          <a:lstStyle/>
          <a:p>
            <a:endParaRPr lang="en-US" dirty="0"/>
          </a:p>
        </p:txBody>
      </p:sp>
    </p:spTree>
    <p:extLst>
      <p:ext uri="{BB962C8B-B14F-4D97-AF65-F5344CB8AC3E}">
        <p14:creationId xmlns:p14="http://schemas.microsoft.com/office/powerpoint/2010/main" val="165492930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IESBA Activities  </a:t>
            </a:r>
            <a:endParaRPr lang="en-US" dirty="0"/>
          </a:p>
        </p:txBody>
      </p:sp>
      <p:sp>
        <p:nvSpPr>
          <p:cNvPr id="3" name="Content Placeholder 2"/>
          <p:cNvSpPr>
            <a:spLocks noGrp="1"/>
          </p:cNvSpPr>
          <p:nvPr>
            <p:ph idx="1"/>
          </p:nvPr>
        </p:nvSpPr>
        <p:spPr>
          <a:xfrm>
            <a:off x="508000" y="1524000"/>
            <a:ext cx="11277600" cy="4267200"/>
          </a:xfrm>
        </p:spPr>
        <p:txBody>
          <a:bodyPr/>
          <a:lstStyle/>
          <a:p>
            <a:pPr>
              <a:lnSpc>
                <a:spcPts val="3000"/>
              </a:lnSpc>
              <a:spcBef>
                <a:spcPts val="1200"/>
              </a:spcBef>
            </a:pPr>
            <a:r>
              <a:rPr lang="en-US" dirty="0" smtClean="0"/>
              <a:t>IESBA June 2016 discussion provided indicative direction to IESBA PSWG Representatives</a:t>
            </a:r>
          </a:p>
          <a:p>
            <a:pPr>
              <a:lnSpc>
                <a:spcPts val="3000"/>
              </a:lnSpc>
              <a:spcBef>
                <a:spcPts val="1200"/>
              </a:spcBef>
            </a:pPr>
            <a:r>
              <a:rPr lang="en-GB" dirty="0"/>
              <a:t>At its September 2016 meeting, IESBA will consider what, if any, additional PS material should be included in the forthcoming restructured Code</a:t>
            </a:r>
          </a:p>
          <a:p>
            <a:pPr>
              <a:lnSpc>
                <a:spcPts val="3000"/>
              </a:lnSpc>
              <a:spcBef>
                <a:spcPts val="1800"/>
              </a:spcBef>
            </a:pPr>
            <a:r>
              <a:rPr lang="en-GB" b="1" dirty="0" smtClean="0"/>
              <a:t>Agenda Item J3-C</a:t>
            </a:r>
            <a:r>
              <a:rPr lang="en-GB" dirty="0" smtClean="0"/>
              <a:t>, PS Strawman </a:t>
            </a:r>
            <a:r>
              <a:rPr lang="en-GB" dirty="0"/>
              <a:t>includes </a:t>
            </a:r>
            <a:r>
              <a:rPr lang="en-GB" i="1" u="sng" dirty="0" smtClean="0"/>
              <a:t>preliminary </a:t>
            </a:r>
            <a:r>
              <a:rPr lang="en-GB" i="1" u="sng" dirty="0"/>
              <a:t>wording</a:t>
            </a:r>
            <a:r>
              <a:rPr lang="en-GB" i="1" dirty="0"/>
              <a:t> </a:t>
            </a:r>
            <a:r>
              <a:rPr lang="en-GB" dirty="0"/>
              <a:t>to </a:t>
            </a:r>
            <a:r>
              <a:rPr lang="en-GB" dirty="0" smtClean="0"/>
              <a:t>facilitate CAG discussion about how the </a:t>
            </a:r>
            <a:r>
              <a:rPr lang="en-GB" dirty="0"/>
              <a:t>Code </a:t>
            </a:r>
            <a:r>
              <a:rPr lang="en-GB" dirty="0" smtClean="0"/>
              <a:t>might approach PS </a:t>
            </a:r>
          </a:p>
          <a:p>
            <a:pPr>
              <a:lnSpc>
                <a:spcPts val="3000"/>
              </a:lnSpc>
              <a:spcBef>
                <a:spcPts val="1800"/>
              </a:spcBef>
            </a:pPr>
            <a:r>
              <a:rPr lang="en-GB" dirty="0" smtClean="0"/>
              <a:t>Aim of session is to obtain views about how IESBA should move forward </a:t>
            </a:r>
            <a:endParaRPr lang="en-GB" dirty="0"/>
          </a:p>
          <a:p>
            <a:endParaRPr lang="en-US" dirty="0"/>
          </a:p>
        </p:txBody>
      </p:sp>
      <p:sp>
        <p:nvSpPr>
          <p:cNvPr id="5" name="Subtitle 4"/>
          <p:cNvSpPr>
            <a:spLocks noGrp="1"/>
          </p:cNvSpPr>
          <p:nvPr>
            <p:ph type="subTitle" idx="10"/>
          </p:nvPr>
        </p:nvSpPr>
        <p:spPr>
          <a:xfrm>
            <a:off x="508000" y="152400"/>
            <a:ext cx="7112000" cy="304800"/>
          </a:xfrm>
        </p:spPr>
        <p:txBody>
          <a:bodyPr/>
          <a:lstStyle/>
          <a:p>
            <a:r>
              <a:rPr lang="en-US" b="1" i="1" dirty="0">
                <a:solidFill>
                  <a:srgbClr val="FF0000"/>
                </a:solidFill>
              </a:rPr>
              <a:t>Note to Kathy and Sky – </a:t>
            </a:r>
            <a:r>
              <a:rPr lang="en-US" b="1" i="1" dirty="0" smtClean="0">
                <a:solidFill>
                  <a:srgbClr val="FF0000"/>
                </a:solidFill>
              </a:rPr>
              <a:t>the following slides </a:t>
            </a:r>
            <a:r>
              <a:rPr lang="en-US" b="1" i="1" dirty="0">
                <a:solidFill>
                  <a:srgbClr val="FF0000"/>
                </a:solidFill>
              </a:rPr>
              <a:t>will </a:t>
            </a:r>
            <a:r>
              <a:rPr lang="en-US" b="1" i="1" dirty="0" smtClean="0">
                <a:solidFill>
                  <a:srgbClr val="FF0000"/>
                </a:solidFill>
              </a:rPr>
              <a:t>replace </a:t>
            </a:r>
            <a:r>
              <a:rPr lang="en-US" b="1" i="1" dirty="0">
                <a:solidFill>
                  <a:srgbClr val="FF0000"/>
                </a:solidFill>
              </a:rPr>
              <a:t>Slide </a:t>
            </a:r>
            <a:r>
              <a:rPr lang="en-US" b="1" i="1" dirty="0" smtClean="0">
                <a:solidFill>
                  <a:srgbClr val="FF0000"/>
                </a:solidFill>
              </a:rPr>
              <a:t>12  </a:t>
            </a:r>
            <a:endParaRPr lang="en-US" dirty="0"/>
          </a:p>
        </p:txBody>
      </p:sp>
    </p:spTree>
    <p:extLst>
      <p:ext uri="{BB962C8B-B14F-4D97-AF65-F5344CB8AC3E}">
        <p14:creationId xmlns:p14="http://schemas.microsoft.com/office/powerpoint/2010/main" val="295069717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Context in Which PS is Addressed in the Extant Standards </a:t>
            </a:r>
            <a:endParaRPr lang="en-US" dirty="0"/>
          </a:p>
        </p:txBody>
      </p:sp>
      <p:sp>
        <p:nvSpPr>
          <p:cNvPr id="3" name="Content Placeholder 2"/>
          <p:cNvSpPr>
            <a:spLocks noGrp="1"/>
          </p:cNvSpPr>
          <p:nvPr>
            <p:ph idx="1"/>
          </p:nvPr>
        </p:nvSpPr>
        <p:spPr>
          <a:xfrm>
            <a:off x="381000" y="1371600"/>
            <a:ext cx="11531600" cy="3124200"/>
          </a:xfrm>
        </p:spPr>
        <p:txBody>
          <a:bodyPr/>
          <a:lstStyle/>
          <a:p>
            <a:pPr marL="342900" lvl="1" indent="-342900">
              <a:lnSpc>
                <a:spcPts val="3000"/>
              </a:lnSpc>
              <a:spcBef>
                <a:spcPts val="1200"/>
              </a:spcBef>
              <a:buChar char="•"/>
            </a:pPr>
            <a:r>
              <a:rPr lang="en-GB" sz="2400" dirty="0" smtClean="0">
                <a:cs typeface="ＭＳ Ｐゴシック" charset="0"/>
              </a:rPr>
              <a:t>PS </a:t>
            </a:r>
            <a:r>
              <a:rPr lang="en-GB" sz="2400" dirty="0">
                <a:cs typeface="ＭＳ Ｐゴシック" charset="0"/>
              </a:rPr>
              <a:t>is defined in IAASB’s standards </a:t>
            </a:r>
            <a:endParaRPr lang="en-GB" sz="2400" dirty="0" smtClean="0">
              <a:cs typeface="ＭＳ Ｐゴシック" charset="0"/>
            </a:endParaRPr>
          </a:p>
          <a:p>
            <a:pPr lvl="1">
              <a:lnSpc>
                <a:spcPts val="3000"/>
              </a:lnSpc>
              <a:spcBef>
                <a:spcPts val="1200"/>
              </a:spcBef>
            </a:pPr>
            <a:r>
              <a:rPr lang="en-GB" sz="2000" dirty="0"/>
              <a:t>Applies to </a:t>
            </a:r>
            <a:r>
              <a:rPr lang="en-GB" sz="2000" dirty="0" smtClean="0"/>
              <a:t>PAs </a:t>
            </a:r>
            <a:r>
              <a:rPr lang="en-GB" sz="2000" dirty="0"/>
              <a:t>who perform audits and other assurance engagements only </a:t>
            </a:r>
          </a:p>
          <a:p>
            <a:pPr marL="342900" lvl="1" indent="-342900">
              <a:lnSpc>
                <a:spcPts val="3000"/>
              </a:lnSpc>
              <a:spcBef>
                <a:spcPts val="1200"/>
              </a:spcBef>
              <a:buChar char="•"/>
            </a:pPr>
            <a:r>
              <a:rPr lang="en-GB" sz="2400" dirty="0" smtClean="0">
                <a:cs typeface="ＭＳ Ｐゴシック" charset="0"/>
              </a:rPr>
              <a:t>Code only refers </a:t>
            </a:r>
            <a:r>
              <a:rPr lang="en-GB" sz="2400" dirty="0">
                <a:cs typeface="ＭＳ Ｐゴシック" charset="0"/>
              </a:rPr>
              <a:t>to PS </a:t>
            </a:r>
            <a:r>
              <a:rPr lang="en-GB" sz="2400" dirty="0" smtClean="0">
                <a:cs typeface="ＭＳ Ｐゴシック" charset="0"/>
              </a:rPr>
              <a:t>as </a:t>
            </a:r>
            <a:r>
              <a:rPr lang="en-GB" sz="2400" dirty="0">
                <a:cs typeface="ＭＳ Ｐゴシック" charset="0"/>
              </a:rPr>
              <a:t>part of the description of independence</a:t>
            </a:r>
          </a:p>
          <a:p>
            <a:pPr lvl="1">
              <a:lnSpc>
                <a:spcPts val="3000"/>
              </a:lnSpc>
              <a:spcBef>
                <a:spcPts val="1200"/>
              </a:spcBef>
            </a:pPr>
            <a:r>
              <a:rPr lang="en-GB" sz="2000" dirty="0" smtClean="0"/>
              <a:t>Independence </a:t>
            </a:r>
            <a:r>
              <a:rPr lang="en-GB" sz="2000" dirty="0"/>
              <a:t>applies to audits and other assurance engagements only</a:t>
            </a:r>
          </a:p>
          <a:p>
            <a:pPr marL="342900" lvl="1" indent="-342900">
              <a:lnSpc>
                <a:spcPts val="3000"/>
              </a:lnSpc>
              <a:spcBef>
                <a:spcPts val="1200"/>
              </a:spcBef>
              <a:buChar char="•"/>
            </a:pPr>
            <a:r>
              <a:rPr lang="en-GB" sz="2400" dirty="0" smtClean="0">
                <a:cs typeface="ＭＳ Ｐゴシック" charset="0"/>
              </a:rPr>
              <a:t>IAESB standards refer to the concept of PS as defined in the IAASB’s standards</a:t>
            </a:r>
          </a:p>
          <a:p>
            <a:pPr lvl="1">
              <a:lnSpc>
                <a:spcPts val="3000"/>
              </a:lnSpc>
              <a:spcBef>
                <a:spcPts val="1200"/>
              </a:spcBef>
            </a:pPr>
            <a:r>
              <a:rPr lang="en-GB" sz="2000" dirty="0" smtClean="0"/>
              <a:t>Applies </a:t>
            </a:r>
            <a:r>
              <a:rPr lang="en-GB" sz="2000" dirty="0"/>
              <a:t>to </a:t>
            </a:r>
            <a:r>
              <a:rPr lang="en-GB" sz="2000" dirty="0" smtClean="0"/>
              <a:t>all PAs, including those who prepare financial statements (PAIBs)</a:t>
            </a:r>
            <a:endParaRPr lang="en-GB" sz="2000" dirty="0"/>
          </a:p>
          <a:p>
            <a:pPr marL="342900" lvl="1" indent="-342900">
              <a:buChar char="•"/>
            </a:pPr>
            <a:endParaRPr lang="en-GB" sz="2400" b="1" dirty="0"/>
          </a:p>
          <a:p>
            <a:pPr lvl="1"/>
            <a:endParaRPr lang="en-US" sz="2000" dirty="0"/>
          </a:p>
        </p:txBody>
      </p:sp>
      <p:sp>
        <p:nvSpPr>
          <p:cNvPr id="4" name="Subtitle 3"/>
          <p:cNvSpPr>
            <a:spLocks noGrp="1"/>
          </p:cNvSpPr>
          <p:nvPr>
            <p:ph type="subTitle" idx="10"/>
          </p:nvPr>
        </p:nvSpPr>
        <p:spPr/>
        <p:txBody>
          <a:bodyPr/>
          <a:lstStyle/>
          <a:p>
            <a:endParaRPr lang="en-US" dirty="0"/>
          </a:p>
        </p:txBody>
      </p:sp>
      <p:sp>
        <p:nvSpPr>
          <p:cNvPr id="5" name="Rectangle 4"/>
          <p:cNvSpPr/>
          <p:nvPr/>
        </p:nvSpPr>
        <p:spPr bwMode="auto">
          <a:xfrm>
            <a:off x="736600" y="4648200"/>
            <a:ext cx="10820400" cy="914400"/>
          </a:xfrm>
          <a:prstGeom prst="rect">
            <a:avLst/>
          </a:prstGeom>
          <a:solidFill>
            <a:schemeClr val="accent1"/>
          </a:solidFill>
          <a:ln w="9525" cap="flat" cmpd="sng" algn="ctr">
            <a:solidFill>
              <a:schemeClr val="tx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lvl="1" indent="0">
              <a:buNone/>
            </a:pPr>
            <a:r>
              <a:rPr lang="en-GB" sz="2200" b="1" dirty="0">
                <a:solidFill>
                  <a:schemeClr val="bg1"/>
                </a:solidFill>
              </a:rPr>
              <a:t>Agenda Item J3-D </a:t>
            </a:r>
            <a:r>
              <a:rPr lang="en-GB" sz="2200" dirty="0">
                <a:solidFill>
                  <a:schemeClr val="bg1"/>
                </a:solidFill>
              </a:rPr>
              <a:t>includes a discussion about how the concept of PS is addressed in the IAASB, IESBA and IAESB extant standards </a:t>
            </a:r>
          </a:p>
        </p:txBody>
      </p:sp>
    </p:spTree>
    <p:extLst>
      <p:ext uri="{BB962C8B-B14F-4D97-AF65-F5344CB8AC3E}">
        <p14:creationId xmlns:p14="http://schemas.microsoft.com/office/powerpoint/2010/main" val="243529216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IESBA PS Strawman </a:t>
            </a:r>
            <a:endParaRPr lang="en-US" dirty="0"/>
          </a:p>
        </p:txBody>
      </p:sp>
      <p:sp>
        <p:nvSpPr>
          <p:cNvPr id="3" name="Content Placeholder 2"/>
          <p:cNvSpPr>
            <a:spLocks noGrp="1"/>
          </p:cNvSpPr>
          <p:nvPr>
            <p:ph idx="1"/>
          </p:nvPr>
        </p:nvSpPr>
        <p:spPr/>
        <p:txBody>
          <a:bodyPr/>
          <a:lstStyle/>
          <a:p>
            <a:pPr>
              <a:lnSpc>
                <a:spcPts val="2880"/>
              </a:lnSpc>
              <a:spcBef>
                <a:spcPts val="1800"/>
              </a:spcBef>
            </a:pPr>
            <a:r>
              <a:rPr lang="en-US" dirty="0" smtClean="0"/>
              <a:t>Description </a:t>
            </a:r>
          </a:p>
          <a:p>
            <a:pPr>
              <a:lnSpc>
                <a:spcPts val="2880"/>
              </a:lnSpc>
              <a:spcBef>
                <a:spcPts val="1800"/>
              </a:spcBef>
            </a:pPr>
            <a:r>
              <a:rPr lang="en-US" dirty="0" smtClean="0"/>
              <a:t>Linkage between PS and the FPs [and independence] </a:t>
            </a:r>
          </a:p>
          <a:p>
            <a:pPr>
              <a:lnSpc>
                <a:spcPts val="2880"/>
              </a:lnSpc>
              <a:spcBef>
                <a:spcPts val="1800"/>
              </a:spcBef>
            </a:pPr>
            <a:r>
              <a:rPr lang="en-US" dirty="0" smtClean="0"/>
              <a:t>Understanding when PS is applicable </a:t>
            </a:r>
          </a:p>
          <a:p>
            <a:pPr>
              <a:lnSpc>
                <a:spcPts val="2880"/>
              </a:lnSpc>
              <a:spcBef>
                <a:spcPts val="1800"/>
              </a:spcBef>
            </a:pPr>
            <a:r>
              <a:rPr lang="en-US" dirty="0" smtClean="0"/>
              <a:t>Considerations for applying PS</a:t>
            </a:r>
          </a:p>
          <a:p>
            <a:pPr>
              <a:lnSpc>
                <a:spcPts val="2880"/>
              </a:lnSpc>
              <a:spcBef>
                <a:spcPts val="1800"/>
              </a:spcBef>
            </a:pPr>
            <a:r>
              <a:rPr lang="en-US" dirty="0" smtClean="0"/>
              <a:t>Documentation </a:t>
            </a:r>
            <a:endParaRPr lang="en-US" dirty="0"/>
          </a:p>
        </p:txBody>
      </p:sp>
      <p:sp>
        <p:nvSpPr>
          <p:cNvPr id="4" name="Subtitle 3"/>
          <p:cNvSpPr>
            <a:spLocks noGrp="1"/>
          </p:cNvSpPr>
          <p:nvPr>
            <p:ph type="subTitle" idx="10"/>
          </p:nvPr>
        </p:nvSpPr>
        <p:spPr/>
        <p:txBody>
          <a:bodyPr/>
          <a:lstStyle/>
          <a:p>
            <a:endParaRPr lang="en-US"/>
          </a:p>
        </p:txBody>
      </p:sp>
    </p:spTree>
    <p:extLst>
      <p:ext uri="{BB962C8B-B14F-4D97-AF65-F5344CB8AC3E}">
        <p14:creationId xmlns:p14="http://schemas.microsoft.com/office/powerpoint/2010/main" val="335712104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Views Expressed by Some PSWG Members About the PS Strawman </a:t>
            </a:r>
            <a:endParaRPr lang="en-US" dirty="0"/>
          </a:p>
        </p:txBody>
      </p:sp>
      <p:sp>
        <p:nvSpPr>
          <p:cNvPr id="3" name="Content Placeholder 2"/>
          <p:cNvSpPr>
            <a:spLocks noGrp="1"/>
          </p:cNvSpPr>
          <p:nvPr>
            <p:ph idx="1"/>
          </p:nvPr>
        </p:nvSpPr>
        <p:spPr>
          <a:xfrm>
            <a:off x="152400" y="1524000"/>
            <a:ext cx="11811000" cy="4343400"/>
          </a:xfrm>
        </p:spPr>
        <p:txBody>
          <a:bodyPr/>
          <a:lstStyle/>
          <a:p>
            <a:pPr>
              <a:lnSpc>
                <a:spcPts val="3000"/>
              </a:lnSpc>
              <a:spcBef>
                <a:spcPts val="1800"/>
              </a:spcBef>
            </a:pPr>
            <a:r>
              <a:rPr lang="en-GB" dirty="0" smtClean="0"/>
              <a:t>Prejudges a longer-term discussion about whether the concept of PS should apply to all PAs, and whether the IAASB definition of PS should be changed  </a:t>
            </a:r>
          </a:p>
          <a:p>
            <a:pPr>
              <a:lnSpc>
                <a:spcPts val="3000"/>
              </a:lnSpc>
              <a:spcBef>
                <a:spcPts val="1800"/>
              </a:spcBef>
            </a:pPr>
            <a:r>
              <a:rPr lang="en-US" dirty="0" smtClean="0"/>
              <a:t>Inclusion of certain </a:t>
            </a:r>
            <a:r>
              <a:rPr lang="en-US" dirty="0"/>
              <a:t>material (gray </a:t>
            </a:r>
            <a:r>
              <a:rPr lang="en-US" dirty="0" smtClean="0"/>
              <a:t>paragraphs) should </a:t>
            </a:r>
            <a:r>
              <a:rPr lang="en-US" dirty="0"/>
              <a:t>either be deferred and explored as part of a longer-term </a:t>
            </a:r>
            <a:r>
              <a:rPr lang="en-US" dirty="0" smtClean="0"/>
              <a:t>project, </a:t>
            </a:r>
            <a:r>
              <a:rPr lang="en-US" dirty="0"/>
              <a:t>or omitted </a:t>
            </a:r>
            <a:endParaRPr lang="en-US" dirty="0" smtClean="0"/>
          </a:p>
          <a:p>
            <a:pPr>
              <a:lnSpc>
                <a:spcPts val="3000"/>
              </a:lnSpc>
              <a:spcBef>
                <a:spcPts val="1800"/>
              </a:spcBef>
            </a:pPr>
            <a:r>
              <a:rPr lang="en-GB" sz="2400" dirty="0" smtClean="0">
                <a:cs typeface="ＭＳ Ｐゴシック" charset="0"/>
              </a:rPr>
              <a:t>More </a:t>
            </a:r>
            <a:r>
              <a:rPr lang="en-GB" sz="2400" dirty="0">
                <a:cs typeface="ＭＳ Ｐゴシック" charset="0"/>
              </a:rPr>
              <a:t>thorough analysis of the implications for non-assurance engagements, and further discussion among the three SSBs and their respective </a:t>
            </a:r>
            <a:r>
              <a:rPr lang="en-GB" sz="2400" dirty="0" smtClean="0">
                <a:cs typeface="ＭＳ Ｐゴシック" charset="0"/>
              </a:rPr>
              <a:t>CAGs needed</a:t>
            </a:r>
            <a:endParaRPr lang="en-US" sz="2400" dirty="0">
              <a:cs typeface="ＭＳ Ｐゴシック" charset="0"/>
            </a:endParaRPr>
          </a:p>
        </p:txBody>
      </p:sp>
      <p:sp>
        <p:nvSpPr>
          <p:cNvPr id="4" name="Subtitle 3"/>
          <p:cNvSpPr>
            <a:spLocks noGrp="1"/>
          </p:cNvSpPr>
          <p:nvPr>
            <p:ph type="subTitle" idx="10"/>
          </p:nvPr>
        </p:nvSpPr>
        <p:spPr/>
        <p:txBody>
          <a:bodyPr/>
          <a:lstStyle/>
          <a:p>
            <a:endParaRPr lang="en-US"/>
          </a:p>
        </p:txBody>
      </p:sp>
    </p:spTree>
    <p:extLst>
      <p:ext uri="{BB962C8B-B14F-4D97-AF65-F5344CB8AC3E}">
        <p14:creationId xmlns:p14="http://schemas.microsoft.com/office/powerpoint/2010/main" val="3550923032"/>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Matter for CAG Consideration </a:t>
            </a:r>
          </a:p>
        </p:txBody>
      </p:sp>
      <p:sp>
        <p:nvSpPr>
          <p:cNvPr id="3" name="Content Placeholder 2"/>
          <p:cNvSpPr>
            <a:spLocks noGrp="1"/>
          </p:cNvSpPr>
          <p:nvPr>
            <p:ph idx="1"/>
          </p:nvPr>
        </p:nvSpPr>
        <p:spPr>
          <a:xfrm>
            <a:off x="304800" y="1295400"/>
            <a:ext cx="11506200" cy="4953000"/>
          </a:xfrm>
        </p:spPr>
        <p:txBody>
          <a:bodyPr/>
          <a:lstStyle/>
          <a:p>
            <a:pPr marL="457200" lvl="0" indent="-457200">
              <a:buFont typeface="+mj-lt"/>
              <a:buAutoNum type="arabicPeriod" startAt="2"/>
            </a:pPr>
            <a:r>
              <a:rPr lang="en-US" dirty="0" smtClean="0"/>
              <a:t>Representatives </a:t>
            </a:r>
            <a:r>
              <a:rPr lang="en-US" dirty="0"/>
              <a:t>are asked: </a:t>
            </a:r>
            <a:endParaRPr lang="en-US" sz="3600" dirty="0"/>
          </a:p>
          <a:p>
            <a:pPr lvl="1">
              <a:buFont typeface="Arial" panose="020B0604020202020204" pitchFamily="34" charset="0"/>
              <a:buChar char="–"/>
            </a:pPr>
            <a:r>
              <a:rPr lang="en-US" sz="2400" dirty="0"/>
              <a:t>Whether </a:t>
            </a:r>
            <a:r>
              <a:rPr lang="en-US" sz="2400" dirty="0" smtClean="0"/>
              <a:t>you </a:t>
            </a:r>
            <a:r>
              <a:rPr lang="en-US" sz="2400" dirty="0"/>
              <a:t>support the preliminary recommendation for the IESBA to discuss the relationship between the fundamental principles in the IESBA Code (as well as independence) and professional skepticism and consider how this relationship should be addressed within the IESBA </a:t>
            </a:r>
            <a:r>
              <a:rPr lang="en-US" sz="2400" dirty="0" smtClean="0"/>
              <a:t>Code; or</a:t>
            </a:r>
            <a:endParaRPr lang="en-US" sz="2400" dirty="0"/>
          </a:p>
          <a:p>
            <a:pPr lvl="1">
              <a:buFont typeface="Arial" panose="020B0604020202020204" pitchFamily="34" charset="0"/>
              <a:buChar char="–"/>
            </a:pPr>
            <a:r>
              <a:rPr lang="en-US" sz="2400" dirty="0"/>
              <a:t>Do you believe that further analysis and dialogue is needed to be able to reach an informed </a:t>
            </a:r>
            <a:r>
              <a:rPr lang="en-US" sz="2400" dirty="0" smtClean="0"/>
              <a:t>decision? </a:t>
            </a:r>
            <a:endParaRPr lang="en-US" sz="2400" dirty="0"/>
          </a:p>
          <a:p>
            <a:pPr lvl="1">
              <a:buFont typeface="Arial" panose="020B0604020202020204" pitchFamily="34" charset="0"/>
              <a:buChar char="–"/>
            </a:pPr>
            <a:r>
              <a:rPr lang="en-US" sz="2400" dirty="0"/>
              <a:t>What other activities do you believe are necessary by the IESBA in response to the feedback received to date?</a:t>
            </a:r>
          </a:p>
          <a:p>
            <a:endParaRPr lang="en-US" sz="5400" dirty="0"/>
          </a:p>
        </p:txBody>
      </p:sp>
      <p:sp>
        <p:nvSpPr>
          <p:cNvPr id="4" name="Subtitle 3"/>
          <p:cNvSpPr>
            <a:spLocks noGrp="1"/>
          </p:cNvSpPr>
          <p:nvPr>
            <p:ph type="subTitle" idx="10"/>
          </p:nvPr>
        </p:nvSpPr>
        <p:spPr/>
        <p:txBody>
          <a:bodyPr/>
          <a:lstStyle/>
          <a:p>
            <a:endParaRPr lang="en-US"/>
          </a:p>
        </p:txBody>
      </p:sp>
    </p:spTree>
    <p:extLst>
      <p:ext uri="{BB962C8B-B14F-4D97-AF65-F5344CB8AC3E}">
        <p14:creationId xmlns:p14="http://schemas.microsoft.com/office/powerpoint/2010/main" val="3452586299"/>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Key Questions for IESBA Consideration  </a:t>
            </a:r>
            <a:endParaRPr lang="en-US" dirty="0"/>
          </a:p>
        </p:txBody>
      </p:sp>
      <p:sp>
        <p:nvSpPr>
          <p:cNvPr id="3" name="Content Placeholder 2"/>
          <p:cNvSpPr>
            <a:spLocks noGrp="1"/>
          </p:cNvSpPr>
          <p:nvPr>
            <p:ph idx="1"/>
          </p:nvPr>
        </p:nvSpPr>
        <p:spPr>
          <a:xfrm>
            <a:off x="304800" y="1371600"/>
            <a:ext cx="11887200" cy="4114800"/>
          </a:xfrm>
        </p:spPr>
        <p:txBody>
          <a:bodyPr/>
          <a:lstStyle/>
          <a:p>
            <a:pPr marL="0" indent="0">
              <a:lnSpc>
                <a:spcPts val="2880"/>
              </a:lnSpc>
              <a:spcBef>
                <a:spcPts val="1200"/>
              </a:spcBef>
              <a:buNone/>
            </a:pPr>
            <a:r>
              <a:rPr lang="en-US" sz="2600" dirty="0" smtClean="0"/>
              <a:t>In effect, IESBA to decide on:</a:t>
            </a:r>
          </a:p>
          <a:p>
            <a:pPr marL="457200" indent="-457200">
              <a:lnSpc>
                <a:spcPts val="2880"/>
              </a:lnSpc>
              <a:spcBef>
                <a:spcPts val="1200"/>
              </a:spcBef>
              <a:buFont typeface="+mj-lt"/>
              <a:buAutoNum type="arabicPeriod"/>
            </a:pPr>
            <a:r>
              <a:rPr lang="en-US" dirty="0" smtClean="0"/>
              <a:t>What to do with respect to PS:</a:t>
            </a:r>
          </a:p>
          <a:p>
            <a:pPr lvl="1">
              <a:lnSpc>
                <a:spcPts val="2400"/>
              </a:lnSpc>
              <a:spcBef>
                <a:spcPts val="1200"/>
              </a:spcBef>
            </a:pPr>
            <a:r>
              <a:rPr lang="en-US" sz="2200" dirty="0" smtClean="0"/>
              <a:t>Retain extant PS references in the Code, and do nothing further</a:t>
            </a:r>
          </a:p>
          <a:p>
            <a:pPr lvl="1">
              <a:lnSpc>
                <a:spcPts val="2400"/>
              </a:lnSpc>
              <a:spcBef>
                <a:spcPts val="1200"/>
              </a:spcBef>
            </a:pPr>
            <a:r>
              <a:rPr lang="en-US" sz="2200" dirty="0" smtClean="0"/>
              <a:t>Do nothing now, but consider a separate PS project at a future date with a planned completion date 2019/2020</a:t>
            </a:r>
          </a:p>
          <a:p>
            <a:pPr lvl="1">
              <a:lnSpc>
                <a:spcPts val="2400"/>
              </a:lnSpc>
              <a:spcBef>
                <a:spcPts val="1200"/>
              </a:spcBef>
            </a:pPr>
            <a:r>
              <a:rPr lang="en-US" sz="2200" dirty="0" smtClean="0"/>
              <a:t>Consider a “short-term” measure to emphasize PS in the proposed  restructured Code and undertake a “longer-term” PS project </a:t>
            </a:r>
            <a:endParaRPr lang="en-US" sz="2200" dirty="0"/>
          </a:p>
          <a:p>
            <a:pPr lvl="2">
              <a:lnSpc>
                <a:spcPts val="2400"/>
              </a:lnSpc>
              <a:spcBef>
                <a:spcPts val="1200"/>
              </a:spcBef>
              <a:buFont typeface="Wingdings" panose="05000000000000000000" pitchFamily="2" charset="2"/>
              <a:buChar char="§"/>
            </a:pPr>
            <a:r>
              <a:rPr lang="en-US" sz="1800" dirty="0" smtClean="0"/>
              <a:t>What, if anything, should be included in the proposed restructured Code?</a:t>
            </a:r>
            <a:endParaRPr lang="en-US" sz="1800" dirty="0">
              <a:cs typeface="ＭＳ Ｐゴシック" charset="0"/>
            </a:endParaRPr>
          </a:p>
          <a:p>
            <a:pPr marL="457200" lvl="1" indent="-457200">
              <a:lnSpc>
                <a:spcPts val="2880"/>
              </a:lnSpc>
              <a:spcBef>
                <a:spcPts val="1200"/>
              </a:spcBef>
              <a:buFont typeface="+mj-lt"/>
              <a:buAutoNum type="arabicPeriod" startAt="2"/>
            </a:pPr>
            <a:r>
              <a:rPr lang="en-US" sz="2400" dirty="0">
                <a:cs typeface="ＭＳ Ｐゴシック" charset="0"/>
              </a:rPr>
              <a:t>To whom should any new PS material in the Code apply? </a:t>
            </a:r>
          </a:p>
          <a:p>
            <a:pPr lvl="1">
              <a:lnSpc>
                <a:spcPts val="2400"/>
              </a:lnSpc>
              <a:spcBef>
                <a:spcPts val="1200"/>
              </a:spcBef>
            </a:pPr>
            <a:r>
              <a:rPr lang="en-US" sz="2200" dirty="0"/>
              <a:t>Should it be </a:t>
            </a:r>
            <a:r>
              <a:rPr lang="en-US" sz="2200"/>
              <a:t>applicable </a:t>
            </a:r>
            <a:r>
              <a:rPr lang="en-US" sz="2200" smtClean="0"/>
              <a:t>to </a:t>
            </a:r>
            <a:r>
              <a:rPr lang="en-US" sz="2200" dirty="0"/>
              <a:t>PAs who perform audits and assurance engagements only? Or all PAs?</a:t>
            </a:r>
          </a:p>
          <a:p>
            <a:pPr lvl="1"/>
            <a:endParaRPr lang="en-US" sz="2000" dirty="0"/>
          </a:p>
        </p:txBody>
      </p:sp>
      <p:sp>
        <p:nvSpPr>
          <p:cNvPr id="4" name="Subtitle 3"/>
          <p:cNvSpPr>
            <a:spLocks noGrp="1"/>
          </p:cNvSpPr>
          <p:nvPr>
            <p:ph type="subTitle" idx="10"/>
          </p:nvPr>
        </p:nvSpPr>
        <p:spPr/>
        <p:txBody>
          <a:bodyPr/>
          <a:lstStyle/>
          <a:p>
            <a:endParaRPr lang="en-US"/>
          </a:p>
        </p:txBody>
      </p:sp>
    </p:spTree>
    <p:extLst>
      <p:ext uri="{BB962C8B-B14F-4D97-AF65-F5344CB8AC3E}">
        <p14:creationId xmlns:p14="http://schemas.microsoft.com/office/powerpoint/2010/main" val="1208126457"/>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smtClean="0"/>
              <a:t>Definition of PS, Including Considering the Need for a Fundamental Change</a:t>
            </a:r>
            <a:endParaRPr lang="en-US" dirty="0"/>
          </a:p>
        </p:txBody>
      </p:sp>
      <p:sp>
        <p:nvSpPr>
          <p:cNvPr id="3" name="Content Placeholder 2"/>
          <p:cNvSpPr>
            <a:spLocks noGrp="1"/>
          </p:cNvSpPr>
          <p:nvPr>
            <p:ph idx="1"/>
          </p:nvPr>
        </p:nvSpPr>
        <p:spPr>
          <a:xfrm>
            <a:off x="520356" y="1600200"/>
            <a:ext cx="11214444" cy="4800600"/>
          </a:xfrm>
        </p:spPr>
        <p:txBody>
          <a:bodyPr/>
          <a:lstStyle/>
          <a:p>
            <a:pPr>
              <a:lnSpc>
                <a:spcPts val="3000"/>
              </a:lnSpc>
              <a:spcBef>
                <a:spcPts val="1200"/>
              </a:spcBef>
              <a:buFont typeface="+mj-lt"/>
              <a:buChar char="•"/>
            </a:pPr>
            <a:r>
              <a:rPr lang="en-US" dirty="0" smtClean="0"/>
              <a:t>There </a:t>
            </a:r>
            <a:r>
              <a:rPr lang="en-US" dirty="0"/>
              <a:t>may be a need to more fundamentally revisit the concept of professional skepticism–and what is expected of </a:t>
            </a:r>
            <a:r>
              <a:rPr lang="en-US" dirty="0" smtClean="0"/>
              <a:t>auditors</a:t>
            </a:r>
          </a:p>
          <a:p>
            <a:pPr lvl="1">
              <a:lnSpc>
                <a:spcPts val="3000"/>
              </a:lnSpc>
              <a:buFont typeface="Arial" panose="020B0604020202020204" pitchFamily="34" charset="0"/>
              <a:buChar char="–"/>
            </a:pPr>
            <a:r>
              <a:rPr lang="en-US" sz="2000" dirty="0"/>
              <a:t>What </a:t>
            </a:r>
            <a:r>
              <a:rPr lang="en-US" sz="2000" dirty="0" smtClean="0"/>
              <a:t>can be done through current IAASB standard-setting activities?</a:t>
            </a:r>
          </a:p>
          <a:p>
            <a:pPr lvl="1">
              <a:lnSpc>
                <a:spcPts val="3000"/>
              </a:lnSpc>
              <a:buFont typeface="Arial" panose="020B0604020202020204" pitchFamily="34" charset="0"/>
              <a:buChar char="–"/>
            </a:pPr>
            <a:r>
              <a:rPr lang="en-US" sz="2000" dirty="0" smtClean="0"/>
              <a:t>What are the key considerations relating to audit evidence that need to be explored  (e.g., the possibility of auditors actively seeking contradictory evidence)?</a:t>
            </a:r>
          </a:p>
          <a:p>
            <a:pPr lvl="1">
              <a:lnSpc>
                <a:spcPts val="3000"/>
              </a:lnSpc>
              <a:buFont typeface="Arial" panose="020B0604020202020204" pitchFamily="34" charset="0"/>
              <a:buChar char="–"/>
            </a:pPr>
            <a:r>
              <a:rPr lang="en-US" sz="2000" dirty="0" smtClean="0"/>
              <a:t>Should the concept of PS move towards a more doubting attitude?</a:t>
            </a:r>
          </a:p>
          <a:p>
            <a:pPr lvl="1">
              <a:lnSpc>
                <a:spcPts val="3000"/>
              </a:lnSpc>
              <a:buFont typeface="Arial" panose="020B0604020202020204" pitchFamily="34" charset="0"/>
              <a:buChar char="–"/>
            </a:pPr>
            <a:r>
              <a:rPr lang="en-US" sz="2000" dirty="0" smtClean="0"/>
              <a:t>Is there a need for auditors to apply “levels” of professional skepticism?</a:t>
            </a:r>
            <a:endParaRPr lang="en-US" sz="2000" dirty="0"/>
          </a:p>
          <a:p>
            <a:pPr>
              <a:lnSpc>
                <a:spcPts val="3000"/>
              </a:lnSpc>
              <a:spcBef>
                <a:spcPts val="1200"/>
              </a:spcBef>
              <a:buFont typeface="+mj-lt"/>
              <a:buChar char="•"/>
            </a:pPr>
            <a:r>
              <a:rPr lang="en-US" dirty="0" smtClean="0"/>
              <a:t>Q4: The CAG is asked for their views on the matters set out in Section F of Agenda Item J3 to inform the PSWG’s further consideration of these matters.</a:t>
            </a:r>
            <a:endParaRPr lang="en-US" dirty="0"/>
          </a:p>
        </p:txBody>
      </p:sp>
      <p:sp>
        <p:nvSpPr>
          <p:cNvPr id="5" name="Subtitle 4"/>
          <p:cNvSpPr>
            <a:spLocks noGrp="1"/>
          </p:cNvSpPr>
          <p:nvPr>
            <p:ph type="subTitle" idx="10"/>
          </p:nvPr>
        </p:nvSpPr>
        <p:spPr/>
        <p:txBody>
          <a:bodyPr/>
          <a:lstStyle/>
          <a:p>
            <a:endParaRPr lang="en-US" dirty="0"/>
          </a:p>
        </p:txBody>
      </p:sp>
    </p:spTree>
    <p:extLst>
      <p:ext uri="{BB962C8B-B14F-4D97-AF65-F5344CB8AC3E}">
        <p14:creationId xmlns:p14="http://schemas.microsoft.com/office/powerpoint/2010/main" val="1714995996"/>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a:t>Consideration of a Common Description of Professional Skepticism by the SSBs </a:t>
            </a:r>
            <a:r>
              <a:rPr lang="en-US" dirty="0" smtClean="0"/>
              <a:t>and Extending the Concept beyond Audits </a:t>
            </a:r>
            <a:endParaRPr lang="en-US" dirty="0"/>
          </a:p>
        </p:txBody>
      </p:sp>
      <p:sp>
        <p:nvSpPr>
          <p:cNvPr id="3" name="Content Placeholder 2"/>
          <p:cNvSpPr>
            <a:spLocks noGrp="1"/>
          </p:cNvSpPr>
          <p:nvPr>
            <p:ph idx="1"/>
          </p:nvPr>
        </p:nvSpPr>
        <p:spPr>
          <a:xfrm>
            <a:off x="520356" y="1447800"/>
            <a:ext cx="11214444" cy="4800600"/>
          </a:xfrm>
        </p:spPr>
        <p:txBody>
          <a:bodyPr/>
          <a:lstStyle/>
          <a:p>
            <a:pPr>
              <a:lnSpc>
                <a:spcPts val="3000"/>
              </a:lnSpc>
              <a:spcBef>
                <a:spcPts val="1200"/>
              </a:spcBef>
              <a:buFont typeface="+mj-lt"/>
              <a:buChar char="•"/>
            </a:pPr>
            <a:r>
              <a:rPr lang="en-US" dirty="0"/>
              <a:t>PS defined in ISA 200 in the context of key assurance concepts of misstatements and evidence, not explicitly addressed in the IAASB’s non-assurance standards </a:t>
            </a:r>
            <a:r>
              <a:rPr lang="en-US" dirty="0" smtClean="0"/>
              <a:t> </a:t>
            </a:r>
          </a:p>
          <a:p>
            <a:pPr lvl="1">
              <a:lnSpc>
                <a:spcPts val="3000"/>
              </a:lnSpc>
              <a:buFont typeface="Arial" panose="020B0604020202020204" pitchFamily="34" charset="0"/>
              <a:buChar char="–"/>
            </a:pPr>
            <a:r>
              <a:rPr lang="en-US" sz="2000" dirty="0"/>
              <a:t>But IESs expect all professional accountants to develop competence in PS</a:t>
            </a:r>
          </a:p>
          <a:p>
            <a:pPr>
              <a:lnSpc>
                <a:spcPts val="3000"/>
              </a:lnSpc>
              <a:spcBef>
                <a:spcPts val="1200"/>
              </a:spcBef>
              <a:buFont typeface="+mj-lt"/>
              <a:buChar char="•"/>
            </a:pPr>
            <a:r>
              <a:rPr lang="en-US" dirty="0" smtClean="0"/>
              <a:t>ITC </a:t>
            </a:r>
            <a:r>
              <a:rPr lang="en-US" dirty="0"/>
              <a:t>noted the need to further explore whether the concept of </a:t>
            </a:r>
            <a:r>
              <a:rPr lang="en-US" dirty="0" smtClean="0"/>
              <a:t>PS is </a:t>
            </a:r>
            <a:r>
              <a:rPr lang="en-US" dirty="0"/>
              <a:t>consistently described across the ISAs, IES, and IESBA </a:t>
            </a:r>
            <a:r>
              <a:rPr lang="en-US" dirty="0" smtClean="0"/>
              <a:t>Code </a:t>
            </a:r>
          </a:p>
          <a:p>
            <a:pPr lvl="1">
              <a:lnSpc>
                <a:spcPts val="3000"/>
              </a:lnSpc>
              <a:buFont typeface="Arial" panose="020B0604020202020204" pitchFamily="34" charset="0"/>
              <a:buChar char="–"/>
            </a:pPr>
            <a:r>
              <a:rPr lang="en-US" sz="2000" dirty="0" smtClean="0"/>
              <a:t>Are </a:t>
            </a:r>
            <a:r>
              <a:rPr lang="en-US" sz="2000" dirty="0"/>
              <a:t>the links between the term </a:t>
            </a:r>
            <a:r>
              <a:rPr lang="en-US" sz="2000" dirty="0" smtClean="0"/>
              <a:t>PS </a:t>
            </a:r>
            <a:r>
              <a:rPr lang="en-US" sz="2000" dirty="0"/>
              <a:t>and other concepts (such as professional judgment, integrity, independence of mind, objectivity, and sufficient appropriate audit </a:t>
            </a:r>
            <a:r>
              <a:rPr lang="en-US" sz="2000" dirty="0" smtClean="0"/>
              <a:t>evidence) clear </a:t>
            </a:r>
            <a:r>
              <a:rPr lang="en-US" sz="2000" dirty="0"/>
              <a:t>and </a:t>
            </a:r>
            <a:r>
              <a:rPr lang="en-US" sz="2000" dirty="0" smtClean="0"/>
              <a:t>well-understood?  </a:t>
            </a:r>
          </a:p>
          <a:p>
            <a:pPr lvl="1">
              <a:lnSpc>
                <a:spcPts val="3000"/>
              </a:lnSpc>
              <a:buFont typeface="Arial" panose="020B0604020202020204" pitchFamily="34" charset="0"/>
              <a:buChar char="–"/>
            </a:pPr>
            <a:r>
              <a:rPr lang="en-US" sz="2000" dirty="0" smtClean="0"/>
              <a:t>IESBA “straw man” as an initial attempt</a:t>
            </a:r>
          </a:p>
        </p:txBody>
      </p:sp>
      <p:sp>
        <p:nvSpPr>
          <p:cNvPr id="5" name="Subtitle 4"/>
          <p:cNvSpPr>
            <a:spLocks noGrp="1"/>
          </p:cNvSpPr>
          <p:nvPr>
            <p:ph type="subTitle" idx="10"/>
          </p:nvPr>
        </p:nvSpPr>
        <p:spPr/>
        <p:txBody>
          <a:bodyPr/>
          <a:lstStyle/>
          <a:p>
            <a:endParaRPr lang="en-US" dirty="0"/>
          </a:p>
        </p:txBody>
      </p:sp>
    </p:spTree>
    <p:extLst>
      <p:ext uri="{BB962C8B-B14F-4D97-AF65-F5344CB8AC3E}">
        <p14:creationId xmlns:p14="http://schemas.microsoft.com/office/powerpoint/2010/main" val="106989882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609600"/>
            <a:ext cx="10058400" cy="533400"/>
          </a:xfrm>
        </p:spPr>
        <p:txBody>
          <a:bodyPr/>
          <a:lstStyle/>
          <a:p>
            <a:r>
              <a:rPr lang="en-US" dirty="0" smtClean="0"/>
              <a:t>Objectives of the Discussion</a:t>
            </a:r>
            <a:endParaRPr lang="en-US" dirty="0"/>
          </a:p>
        </p:txBody>
      </p:sp>
      <p:sp>
        <p:nvSpPr>
          <p:cNvPr id="3" name="Content Placeholder 2"/>
          <p:cNvSpPr>
            <a:spLocks noGrp="1"/>
          </p:cNvSpPr>
          <p:nvPr>
            <p:ph idx="1"/>
          </p:nvPr>
        </p:nvSpPr>
        <p:spPr>
          <a:xfrm>
            <a:off x="508000" y="914400"/>
            <a:ext cx="11150600" cy="5181600"/>
          </a:xfrm>
        </p:spPr>
        <p:txBody>
          <a:bodyPr/>
          <a:lstStyle/>
          <a:p>
            <a:pPr marL="0" indent="0">
              <a:spcBef>
                <a:spcPts val="1200"/>
              </a:spcBef>
              <a:buNone/>
            </a:pPr>
            <a:endParaRPr lang="en-US" sz="2200" dirty="0"/>
          </a:p>
          <a:p>
            <a:pPr>
              <a:spcBef>
                <a:spcPts val="1200"/>
              </a:spcBef>
            </a:pPr>
            <a:r>
              <a:rPr lang="en-US" dirty="0"/>
              <a:t>To summarize the responses to the IAASB’s Invitation to Comment (ITC</a:t>
            </a:r>
            <a:r>
              <a:rPr lang="en-US" dirty="0" smtClean="0"/>
              <a:t>) </a:t>
            </a:r>
          </a:p>
          <a:p>
            <a:pPr>
              <a:spcBef>
                <a:spcPts val="1200"/>
              </a:spcBef>
            </a:pPr>
            <a:r>
              <a:rPr lang="en-US" dirty="0" smtClean="0"/>
              <a:t>To highlight </a:t>
            </a:r>
            <a:r>
              <a:rPr lang="en-US" dirty="0"/>
              <a:t>discussions of the </a:t>
            </a:r>
            <a:r>
              <a:rPr lang="en-US" dirty="0" smtClean="0"/>
              <a:t>IESBA </a:t>
            </a:r>
            <a:r>
              <a:rPr lang="en-US" dirty="0"/>
              <a:t>and </a:t>
            </a:r>
            <a:r>
              <a:rPr lang="en-US" dirty="0" smtClean="0"/>
              <a:t>IAESB </a:t>
            </a:r>
            <a:r>
              <a:rPr lang="en-US" dirty="0"/>
              <a:t>relevant to the work of the Professional Skepticism Working Group (PSWG</a:t>
            </a:r>
            <a:r>
              <a:rPr lang="en-US" dirty="0" smtClean="0"/>
              <a:t>)</a:t>
            </a:r>
          </a:p>
          <a:p>
            <a:pPr>
              <a:spcBef>
                <a:spcPts val="1200"/>
              </a:spcBef>
            </a:pPr>
            <a:r>
              <a:rPr lang="en-US" dirty="0" smtClean="0"/>
              <a:t>To </a:t>
            </a:r>
            <a:r>
              <a:rPr lang="en-US" dirty="0"/>
              <a:t>present the PSWG’s </a:t>
            </a:r>
            <a:r>
              <a:rPr lang="en-US" i="1" dirty="0"/>
              <a:t>preliminary recommendations </a:t>
            </a:r>
            <a:r>
              <a:rPr lang="en-US" dirty="0"/>
              <a:t>on the actions that could be taken by the three standard-setting boards (SSBs), individually and in coordination, to enhance the application of </a:t>
            </a:r>
            <a:r>
              <a:rPr lang="en-US" dirty="0" smtClean="0"/>
              <a:t>PS </a:t>
            </a:r>
            <a:r>
              <a:rPr lang="en-US" dirty="0"/>
              <a:t>and solicit views on these actions from a public interest </a:t>
            </a:r>
            <a:r>
              <a:rPr lang="en-US" dirty="0" smtClean="0"/>
              <a:t>standpoint, in particular to:</a:t>
            </a:r>
          </a:p>
          <a:p>
            <a:pPr lvl="1">
              <a:spcBef>
                <a:spcPts val="300"/>
              </a:spcBef>
            </a:pPr>
            <a:r>
              <a:rPr lang="en-US" sz="2000" dirty="0" smtClean="0"/>
              <a:t>Consider next steps for the IAASB</a:t>
            </a:r>
          </a:p>
          <a:p>
            <a:pPr lvl="1">
              <a:spcBef>
                <a:spcPts val="300"/>
              </a:spcBef>
            </a:pPr>
            <a:r>
              <a:rPr lang="en-US" sz="2000" dirty="0" smtClean="0"/>
              <a:t>Discuss a “straw man” developed by IESBA Representatives</a:t>
            </a:r>
            <a:r>
              <a:rPr lang="en-US" sz="2000" dirty="0"/>
              <a:t>	</a:t>
            </a:r>
            <a:endParaRPr lang="en-US" sz="2000" dirty="0" smtClean="0"/>
          </a:p>
          <a:p>
            <a:pPr lvl="1">
              <a:spcBef>
                <a:spcPts val="300"/>
              </a:spcBef>
            </a:pPr>
            <a:r>
              <a:rPr lang="en-US" sz="2000" dirty="0" smtClean="0"/>
              <a:t>Highlight potential actions of a longer-term nature and consider their implications </a:t>
            </a:r>
          </a:p>
        </p:txBody>
      </p:sp>
      <p:sp>
        <p:nvSpPr>
          <p:cNvPr id="4" name="Subtitle 3"/>
          <p:cNvSpPr>
            <a:spLocks noGrp="1"/>
          </p:cNvSpPr>
          <p:nvPr>
            <p:ph type="subTitle" idx="10"/>
          </p:nvPr>
        </p:nvSpPr>
        <p:spPr/>
        <p:txBody>
          <a:bodyPr/>
          <a:lstStyle/>
          <a:p>
            <a:endParaRPr lang="en-US" dirty="0"/>
          </a:p>
        </p:txBody>
      </p:sp>
    </p:spTree>
    <p:extLst>
      <p:ext uri="{BB962C8B-B14F-4D97-AF65-F5344CB8AC3E}">
        <p14:creationId xmlns:p14="http://schemas.microsoft.com/office/powerpoint/2010/main" val="2530464848"/>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a:t>Consideration of a Common Description of Professional Skepticism by the SSBs </a:t>
            </a:r>
            <a:r>
              <a:rPr lang="en-US" dirty="0" smtClean="0"/>
              <a:t>and Extending the Concept beyond Audits </a:t>
            </a:r>
            <a:r>
              <a:rPr lang="en-US" sz="1600" dirty="0" smtClean="0"/>
              <a:t>(cont.)</a:t>
            </a:r>
            <a:endParaRPr lang="en-US" dirty="0"/>
          </a:p>
        </p:txBody>
      </p:sp>
      <p:sp>
        <p:nvSpPr>
          <p:cNvPr id="3" name="Content Placeholder 2"/>
          <p:cNvSpPr>
            <a:spLocks noGrp="1"/>
          </p:cNvSpPr>
          <p:nvPr>
            <p:ph idx="1"/>
          </p:nvPr>
        </p:nvSpPr>
        <p:spPr>
          <a:xfrm>
            <a:off x="520356" y="1447800"/>
            <a:ext cx="11214444" cy="4800600"/>
          </a:xfrm>
        </p:spPr>
        <p:txBody>
          <a:bodyPr/>
          <a:lstStyle/>
          <a:p>
            <a:pPr>
              <a:lnSpc>
                <a:spcPts val="3000"/>
              </a:lnSpc>
              <a:spcBef>
                <a:spcPts val="1200"/>
              </a:spcBef>
              <a:buFont typeface="+mj-lt"/>
              <a:buChar char="•"/>
            </a:pPr>
            <a:r>
              <a:rPr lang="en-US" dirty="0" smtClean="0"/>
              <a:t>Need to further consider the implications of a common description and the possibility of extending the concept beyond audits, in particular: </a:t>
            </a:r>
          </a:p>
          <a:p>
            <a:pPr lvl="1">
              <a:lnSpc>
                <a:spcPts val="3000"/>
              </a:lnSpc>
              <a:buFont typeface="Arial" panose="020B0604020202020204" pitchFamily="34" charset="0"/>
              <a:buChar char="–"/>
            </a:pPr>
            <a:r>
              <a:rPr lang="en-US" sz="2000" dirty="0" smtClean="0"/>
              <a:t>Whether doing so has the </a:t>
            </a:r>
            <a:r>
              <a:rPr lang="en-US" sz="2000" dirty="0"/>
              <a:t>unintended consequence of extending assurance-type work effort and related documentation requirements to other activities of professional </a:t>
            </a:r>
            <a:r>
              <a:rPr lang="en-US" sz="2000" dirty="0" smtClean="0"/>
              <a:t>accountants </a:t>
            </a:r>
          </a:p>
          <a:p>
            <a:pPr lvl="1">
              <a:lnSpc>
                <a:spcPts val="3000"/>
              </a:lnSpc>
              <a:buFont typeface="Arial" panose="020B0604020202020204" pitchFamily="34" charset="0"/>
              <a:buChar char="–"/>
            </a:pPr>
            <a:r>
              <a:rPr lang="en-US" sz="2000" dirty="0" smtClean="0"/>
              <a:t>How would a common description relate to the definition in ISA 200?</a:t>
            </a:r>
          </a:p>
          <a:p>
            <a:pPr>
              <a:lnSpc>
                <a:spcPts val="3000"/>
              </a:lnSpc>
              <a:spcBef>
                <a:spcPts val="1200"/>
              </a:spcBef>
              <a:buFont typeface="+mj-lt"/>
              <a:buChar char="•"/>
            </a:pPr>
            <a:r>
              <a:rPr lang="en-US" dirty="0" smtClean="0"/>
              <a:t>Q5: The CAG is asked for their views on the matters set out in Section G of Agenda Item J3 to inform the PSWG’s further consideration of these matters.</a:t>
            </a:r>
            <a:endParaRPr lang="en-US" dirty="0"/>
          </a:p>
        </p:txBody>
      </p:sp>
      <p:sp>
        <p:nvSpPr>
          <p:cNvPr id="5" name="Subtitle 4"/>
          <p:cNvSpPr>
            <a:spLocks noGrp="1"/>
          </p:cNvSpPr>
          <p:nvPr>
            <p:ph type="subTitle" idx="10"/>
          </p:nvPr>
        </p:nvSpPr>
        <p:spPr/>
        <p:txBody>
          <a:bodyPr/>
          <a:lstStyle/>
          <a:p>
            <a:endParaRPr lang="en-US" dirty="0"/>
          </a:p>
        </p:txBody>
      </p:sp>
    </p:spTree>
    <p:extLst>
      <p:ext uri="{BB962C8B-B14F-4D97-AF65-F5344CB8AC3E}">
        <p14:creationId xmlns:p14="http://schemas.microsoft.com/office/powerpoint/2010/main" val="344782856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smtClean="0"/>
              <a:t>Actions by Others to Enhance the Application of PS</a:t>
            </a:r>
            <a:endParaRPr lang="en-US" dirty="0"/>
          </a:p>
        </p:txBody>
      </p:sp>
      <p:sp>
        <p:nvSpPr>
          <p:cNvPr id="3" name="Content Placeholder 2"/>
          <p:cNvSpPr>
            <a:spLocks noGrp="1"/>
          </p:cNvSpPr>
          <p:nvPr>
            <p:ph idx="1"/>
          </p:nvPr>
        </p:nvSpPr>
        <p:spPr>
          <a:xfrm>
            <a:off x="520356" y="1447800"/>
            <a:ext cx="11214444" cy="4800600"/>
          </a:xfrm>
        </p:spPr>
        <p:txBody>
          <a:bodyPr/>
          <a:lstStyle/>
          <a:p>
            <a:pPr>
              <a:lnSpc>
                <a:spcPts val="3000"/>
              </a:lnSpc>
              <a:spcBef>
                <a:spcPts val="1200"/>
              </a:spcBef>
              <a:buFont typeface="+mj-lt"/>
              <a:buChar char="•"/>
            </a:pPr>
            <a:r>
              <a:rPr lang="en-US" dirty="0" smtClean="0"/>
              <a:t>Respondents to the ITC highlighted that others have a role to play, including</a:t>
            </a:r>
          </a:p>
          <a:p>
            <a:pPr lvl="1">
              <a:lnSpc>
                <a:spcPts val="3000"/>
              </a:lnSpc>
              <a:buFont typeface="Arial" panose="020B0604020202020204" pitchFamily="34" charset="0"/>
              <a:buChar char="–"/>
            </a:pPr>
            <a:r>
              <a:rPr lang="en-US" sz="2000" dirty="0" smtClean="0"/>
              <a:t>Regulators and audit oversight authorities</a:t>
            </a:r>
          </a:p>
          <a:p>
            <a:pPr lvl="1">
              <a:lnSpc>
                <a:spcPts val="3000"/>
              </a:lnSpc>
              <a:buFont typeface="Arial" panose="020B0604020202020204" pitchFamily="34" charset="0"/>
              <a:buChar char="–"/>
            </a:pPr>
            <a:r>
              <a:rPr lang="en-US" sz="2000" dirty="0" smtClean="0"/>
              <a:t>Audit committees</a:t>
            </a:r>
          </a:p>
          <a:p>
            <a:pPr lvl="1">
              <a:lnSpc>
                <a:spcPts val="3000"/>
              </a:lnSpc>
              <a:buFont typeface="Arial" panose="020B0604020202020204" pitchFamily="34" charset="0"/>
              <a:buChar char="–"/>
            </a:pPr>
            <a:r>
              <a:rPr lang="en-US" sz="2000" dirty="0" smtClean="0"/>
              <a:t>Companies, including internal audit functions</a:t>
            </a:r>
          </a:p>
          <a:p>
            <a:pPr lvl="1">
              <a:lnSpc>
                <a:spcPts val="3000"/>
              </a:lnSpc>
              <a:buFont typeface="Arial" panose="020B0604020202020204" pitchFamily="34" charset="0"/>
              <a:buChar char="–"/>
            </a:pPr>
            <a:r>
              <a:rPr lang="en-US" sz="2000" dirty="0" smtClean="0"/>
              <a:t>Accounting firms</a:t>
            </a:r>
          </a:p>
          <a:p>
            <a:pPr lvl="1">
              <a:lnSpc>
                <a:spcPts val="3000"/>
              </a:lnSpc>
              <a:buFont typeface="Arial" panose="020B0604020202020204" pitchFamily="34" charset="0"/>
              <a:buChar char="–"/>
            </a:pPr>
            <a:r>
              <a:rPr lang="en-US" sz="2000" dirty="0" smtClean="0"/>
              <a:t>Member bodies and other professional organizations</a:t>
            </a:r>
          </a:p>
          <a:p>
            <a:pPr>
              <a:lnSpc>
                <a:spcPts val="3000"/>
              </a:lnSpc>
              <a:spcBef>
                <a:spcPts val="1200"/>
              </a:spcBef>
              <a:buFont typeface="+mj-lt"/>
              <a:buChar char="•"/>
            </a:pPr>
            <a:r>
              <a:rPr lang="en-US" dirty="0" smtClean="0"/>
              <a:t>Q6: </a:t>
            </a:r>
            <a:r>
              <a:rPr lang="en-US" dirty="0"/>
              <a:t>Representatives are asked whether there are other parties in the financial reporting supply chain who have a role to play in enhancing the application of professional skepticism and, if so, what such parties would be expected to do. </a:t>
            </a:r>
          </a:p>
        </p:txBody>
      </p:sp>
      <p:sp>
        <p:nvSpPr>
          <p:cNvPr id="5" name="Subtitle 4"/>
          <p:cNvSpPr>
            <a:spLocks noGrp="1"/>
          </p:cNvSpPr>
          <p:nvPr>
            <p:ph type="subTitle" idx="10"/>
          </p:nvPr>
        </p:nvSpPr>
        <p:spPr/>
        <p:txBody>
          <a:bodyPr/>
          <a:lstStyle/>
          <a:p>
            <a:endParaRPr lang="en-US" dirty="0"/>
          </a:p>
        </p:txBody>
      </p:sp>
    </p:spTree>
    <p:extLst>
      <p:ext uri="{BB962C8B-B14F-4D97-AF65-F5344CB8AC3E}">
        <p14:creationId xmlns:p14="http://schemas.microsoft.com/office/powerpoint/2010/main" val="1590631067"/>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Way Forward</a:t>
            </a:r>
            <a:endParaRPr lang="en-US" dirty="0"/>
          </a:p>
        </p:txBody>
      </p:sp>
      <p:sp>
        <p:nvSpPr>
          <p:cNvPr id="3" name="Content Placeholder 2"/>
          <p:cNvSpPr>
            <a:spLocks noGrp="1"/>
          </p:cNvSpPr>
          <p:nvPr>
            <p:ph idx="1"/>
          </p:nvPr>
        </p:nvSpPr>
        <p:spPr>
          <a:xfrm>
            <a:off x="1828800" y="1219200"/>
            <a:ext cx="8458200" cy="4800600"/>
          </a:xfrm>
        </p:spPr>
        <p:txBody>
          <a:bodyPr/>
          <a:lstStyle/>
          <a:p>
            <a:pPr marL="457200" indent="-457200">
              <a:buAutoNum type="alphaLcParenBoth"/>
            </a:pPr>
            <a:endParaRPr lang="en-US" sz="2200" dirty="0"/>
          </a:p>
          <a:p>
            <a:pPr marL="457200" indent="-457200">
              <a:buAutoNum type="arabicPeriod"/>
            </a:pPr>
            <a:endParaRPr lang="en-US" sz="2000" dirty="0"/>
          </a:p>
        </p:txBody>
      </p:sp>
      <p:sp>
        <p:nvSpPr>
          <p:cNvPr id="5" name="Content Placeholder 2"/>
          <p:cNvSpPr txBox="1">
            <a:spLocks/>
          </p:cNvSpPr>
          <p:nvPr/>
        </p:nvSpPr>
        <p:spPr bwMode="auto">
          <a:xfrm>
            <a:off x="508000" y="1295400"/>
            <a:ext cx="10160000" cy="4800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1440" tIns="45720" rIns="91440" bIns="45720" numCol="1" anchor="t" anchorCtr="0" compatLnSpc="1">
            <a:prstTxWarp prst="textNoShape">
              <a:avLst/>
            </a:prstTxWarp>
          </a:bodyPr>
          <a:lstStyle>
            <a:lvl1pPr marL="342900" indent="-342900" algn="l" rtl="0" eaLnBrk="1" fontAlgn="base" hangingPunct="1">
              <a:spcBef>
                <a:spcPct val="20000"/>
              </a:spcBef>
              <a:spcAft>
                <a:spcPct val="0"/>
              </a:spcAft>
              <a:buChar char="•"/>
              <a:defRPr sz="2400">
                <a:solidFill>
                  <a:schemeClr val="tx2">
                    <a:lumMod val="65000"/>
                    <a:lumOff val="35000"/>
                  </a:schemeClr>
                </a:solidFill>
                <a:latin typeface="+mn-lt"/>
                <a:ea typeface="ＭＳ Ｐゴシック" charset="0"/>
                <a:cs typeface="ＭＳ Ｐゴシック" charset="0"/>
              </a:defRPr>
            </a:lvl1pPr>
            <a:lvl2pPr marL="742950" indent="-285750" algn="l" rtl="0" eaLnBrk="1" fontAlgn="base" hangingPunct="1">
              <a:spcBef>
                <a:spcPct val="20000"/>
              </a:spcBef>
              <a:spcAft>
                <a:spcPct val="0"/>
              </a:spcAft>
              <a:buChar char="–"/>
              <a:defRPr>
                <a:solidFill>
                  <a:schemeClr val="tx2">
                    <a:lumMod val="65000"/>
                    <a:lumOff val="35000"/>
                  </a:schemeClr>
                </a:solidFill>
                <a:latin typeface="+mn-lt"/>
                <a:ea typeface="ＭＳ Ｐゴシック" charset="0"/>
                <a:cs typeface="+mn-cs"/>
              </a:defRPr>
            </a:lvl2pPr>
            <a:lvl3pPr marL="1143000" indent="-228600" algn="l" rtl="0" eaLnBrk="1" fontAlgn="base" hangingPunct="1">
              <a:spcBef>
                <a:spcPct val="20000"/>
              </a:spcBef>
              <a:spcAft>
                <a:spcPct val="0"/>
              </a:spcAft>
              <a:buChar char="•"/>
              <a:defRPr sz="1600">
                <a:solidFill>
                  <a:schemeClr val="tx2">
                    <a:lumMod val="65000"/>
                    <a:lumOff val="35000"/>
                  </a:schemeClr>
                </a:solidFill>
                <a:latin typeface="+mn-lt"/>
                <a:ea typeface="ＭＳ Ｐゴシック" charset="0"/>
                <a:cs typeface="+mn-cs"/>
              </a:defRPr>
            </a:lvl3pPr>
            <a:lvl4pPr marL="1600200" indent="-228600" algn="l" rtl="0" eaLnBrk="1" fontAlgn="base" hangingPunct="1">
              <a:spcBef>
                <a:spcPct val="20000"/>
              </a:spcBef>
              <a:spcAft>
                <a:spcPct val="0"/>
              </a:spcAft>
              <a:buChar char="–"/>
              <a:defRPr sz="1400">
                <a:solidFill>
                  <a:schemeClr val="tx2">
                    <a:lumMod val="65000"/>
                    <a:lumOff val="35000"/>
                  </a:schemeClr>
                </a:solidFill>
                <a:latin typeface="+mn-lt"/>
                <a:ea typeface="ＭＳ Ｐゴシック" charset="0"/>
                <a:cs typeface="+mn-cs"/>
              </a:defRPr>
            </a:lvl4pPr>
            <a:lvl5pPr marL="2057400" indent="-228600" algn="l" rtl="0" eaLnBrk="1" fontAlgn="base" hangingPunct="1">
              <a:spcBef>
                <a:spcPct val="20000"/>
              </a:spcBef>
              <a:spcAft>
                <a:spcPct val="0"/>
              </a:spcAft>
              <a:buChar char="»"/>
              <a:defRPr sz="1200">
                <a:solidFill>
                  <a:schemeClr val="tx2">
                    <a:lumMod val="65000"/>
                    <a:lumOff val="35000"/>
                  </a:schemeClr>
                </a:solidFill>
                <a:latin typeface="+mn-lt"/>
                <a:ea typeface="ＭＳ Ｐゴシック" charset="0"/>
                <a:cs typeface="+mn-cs"/>
              </a:defRPr>
            </a:lvl5pPr>
            <a:lvl6pPr marL="2514600" indent="-228600" algn="l" rtl="0" eaLnBrk="1" fontAlgn="base" hangingPunct="1">
              <a:spcBef>
                <a:spcPct val="20000"/>
              </a:spcBef>
              <a:spcAft>
                <a:spcPct val="0"/>
              </a:spcAft>
              <a:buChar char="»"/>
              <a:defRPr sz="2000">
                <a:solidFill>
                  <a:schemeClr val="tx1"/>
                </a:solidFill>
                <a:latin typeface="+mn-lt"/>
                <a:ea typeface="+mn-ea"/>
                <a:cs typeface="+mn-cs"/>
              </a:defRPr>
            </a:lvl6pPr>
            <a:lvl7pPr marL="2971800" indent="-228600" algn="l" rtl="0" eaLnBrk="1" fontAlgn="base" hangingPunct="1">
              <a:spcBef>
                <a:spcPct val="20000"/>
              </a:spcBef>
              <a:spcAft>
                <a:spcPct val="0"/>
              </a:spcAft>
              <a:buChar char="»"/>
              <a:defRPr sz="2000">
                <a:solidFill>
                  <a:schemeClr val="tx1"/>
                </a:solidFill>
                <a:latin typeface="+mn-lt"/>
                <a:ea typeface="+mn-ea"/>
                <a:cs typeface="+mn-cs"/>
              </a:defRPr>
            </a:lvl7pPr>
            <a:lvl8pPr marL="3429000" indent="-228600" algn="l" rtl="0" eaLnBrk="1" fontAlgn="base" hangingPunct="1">
              <a:spcBef>
                <a:spcPct val="20000"/>
              </a:spcBef>
              <a:spcAft>
                <a:spcPct val="0"/>
              </a:spcAft>
              <a:buChar char="»"/>
              <a:defRPr sz="2000">
                <a:solidFill>
                  <a:schemeClr val="tx1"/>
                </a:solidFill>
                <a:latin typeface="+mn-lt"/>
                <a:ea typeface="+mn-ea"/>
                <a:cs typeface="+mn-cs"/>
              </a:defRPr>
            </a:lvl8pPr>
            <a:lvl9pPr marL="3886200" indent="-228600" algn="l" rtl="0" eaLnBrk="1" fontAlgn="base" hangingPunct="1">
              <a:spcBef>
                <a:spcPct val="20000"/>
              </a:spcBef>
              <a:spcAft>
                <a:spcPct val="0"/>
              </a:spcAft>
              <a:buChar char="»"/>
              <a:defRPr sz="2000">
                <a:solidFill>
                  <a:schemeClr val="tx1"/>
                </a:solidFill>
                <a:latin typeface="+mn-lt"/>
                <a:ea typeface="+mn-ea"/>
                <a:cs typeface="+mn-cs"/>
              </a:defRPr>
            </a:lvl9pPr>
          </a:lstStyle>
          <a:p>
            <a:r>
              <a:rPr lang="en-US" sz="2000" dirty="0" smtClean="0"/>
              <a:t>The </a:t>
            </a:r>
            <a:r>
              <a:rPr lang="en-US" sz="2000" dirty="0"/>
              <a:t>PSWG will continue to engage as a central point for discussion of common issues as and when needed in relation to matters that require coordination, and will consider the feedback from the respective </a:t>
            </a:r>
            <a:r>
              <a:rPr lang="en-US" sz="2000" dirty="0" smtClean="0"/>
              <a:t>Board and CAG </a:t>
            </a:r>
            <a:r>
              <a:rPr lang="en-US" sz="2000" dirty="0"/>
              <a:t>meetings at its October 2016 physical meeting </a:t>
            </a:r>
          </a:p>
          <a:p>
            <a:r>
              <a:rPr lang="en-US" sz="2000" dirty="0" smtClean="0"/>
              <a:t>The </a:t>
            </a:r>
            <a:r>
              <a:rPr lang="en-US" sz="2000" dirty="0"/>
              <a:t>outcome of the PSWG’s deliberations will be discussed at the IAESB meeting in November and the IAASB and IESBA meetings in December, with updates to their respective CAGs as </a:t>
            </a:r>
            <a:r>
              <a:rPr lang="en-US" sz="2000" dirty="0" smtClean="0"/>
              <a:t>necessary</a:t>
            </a:r>
            <a:endParaRPr lang="en-US" sz="2000" dirty="0"/>
          </a:p>
          <a:p>
            <a:r>
              <a:rPr lang="en-US" sz="2000" dirty="0" smtClean="0"/>
              <a:t>PSWG </a:t>
            </a:r>
            <a:r>
              <a:rPr lang="en-US" sz="2000" dirty="0"/>
              <a:t>will be responsible for considering whether a thought piece, feedback statement or other brief publication would be useful in the near term to give prominence to the work that the SSBs will be undertaking, individually and in coordination, and to also highlight the role of </a:t>
            </a:r>
            <a:r>
              <a:rPr lang="en-US" sz="2000" dirty="0" smtClean="0"/>
              <a:t>others </a:t>
            </a:r>
          </a:p>
          <a:p>
            <a:r>
              <a:rPr lang="de-DE" sz="2000" dirty="0"/>
              <a:t>View of the Chair of the </a:t>
            </a:r>
            <a:r>
              <a:rPr lang="de-DE" sz="2000" dirty="0" smtClean="0"/>
              <a:t>PSWG</a:t>
            </a:r>
            <a:r>
              <a:rPr lang="de-DE" sz="2000" dirty="0"/>
              <a:t>: In line with stakeholder </a:t>
            </a:r>
            <a:r>
              <a:rPr lang="de-DE" sz="2000" dirty="0" smtClean="0"/>
              <a:t>responses to the ITC, </a:t>
            </a:r>
            <a:r>
              <a:rPr lang="de-DE" sz="2000" dirty="0"/>
              <a:t>the three SSBs should coordinate their approaches to fundamental </a:t>
            </a:r>
            <a:r>
              <a:rPr lang="de-DE" sz="2000" dirty="0" smtClean="0"/>
              <a:t>issues relating to professional skepticism, </a:t>
            </a:r>
            <a:r>
              <a:rPr lang="de-DE" sz="2000" dirty="0"/>
              <a:t>rather than having any one SSB commence unilateral projects  </a:t>
            </a:r>
            <a:endParaRPr lang="en-US" sz="2000" dirty="0"/>
          </a:p>
          <a:p>
            <a:pPr marL="457200" indent="-457200">
              <a:buFont typeface="+mj-lt"/>
              <a:buAutoNum type="arabicPeriod"/>
            </a:pPr>
            <a:endParaRPr lang="en-US" sz="2200" dirty="0"/>
          </a:p>
          <a:p>
            <a:pPr marL="457200" lvl="0" indent="-457200">
              <a:buFont typeface="+mj-lt"/>
              <a:buAutoNum type="arabicPeriod"/>
            </a:pPr>
            <a:endParaRPr lang="en-US" sz="2200" dirty="0" smtClean="0"/>
          </a:p>
          <a:p>
            <a:pPr marL="457200" indent="-457200">
              <a:lnSpc>
                <a:spcPts val="2800"/>
              </a:lnSpc>
              <a:spcBef>
                <a:spcPts val="600"/>
              </a:spcBef>
              <a:buFontTx/>
              <a:buAutoNum type="arabicPeriod"/>
            </a:pPr>
            <a:endParaRPr lang="en-US" sz="2200" dirty="0" smtClean="0"/>
          </a:p>
          <a:p>
            <a:pPr marL="457200" indent="-457200">
              <a:buFontTx/>
              <a:buAutoNum type="arabicPeriod"/>
            </a:pPr>
            <a:endParaRPr lang="en-US" sz="2200" kern="0" dirty="0"/>
          </a:p>
          <a:p>
            <a:pPr marL="457200" indent="-457200">
              <a:buFontTx/>
              <a:buAutoNum type="arabicPeriod"/>
            </a:pPr>
            <a:endParaRPr lang="en-US" sz="2200" kern="0" dirty="0"/>
          </a:p>
        </p:txBody>
      </p:sp>
      <p:sp>
        <p:nvSpPr>
          <p:cNvPr id="6" name="Subtitle 5"/>
          <p:cNvSpPr>
            <a:spLocks noGrp="1"/>
          </p:cNvSpPr>
          <p:nvPr>
            <p:ph type="subTitle" idx="10"/>
          </p:nvPr>
        </p:nvSpPr>
        <p:spPr/>
        <p:txBody>
          <a:bodyPr/>
          <a:lstStyle/>
          <a:p>
            <a:endParaRPr lang="en-US"/>
          </a:p>
        </p:txBody>
      </p:sp>
    </p:spTree>
    <p:extLst>
      <p:ext uri="{BB962C8B-B14F-4D97-AF65-F5344CB8AC3E}">
        <p14:creationId xmlns:p14="http://schemas.microsoft.com/office/powerpoint/2010/main" val="3891341640"/>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41661614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a:t>Overview of Feedback to Date </a:t>
            </a:r>
            <a:r>
              <a:rPr lang="en-US" dirty="0" smtClean="0"/>
              <a:t>– IAASB ITC </a:t>
            </a:r>
            <a:endParaRPr lang="en-US" dirty="0"/>
          </a:p>
        </p:txBody>
      </p:sp>
      <p:sp>
        <p:nvSpPr>
          <p:cNvPr id="3" name="Content Placeholder 2"/>
          <p:cNvSpPr>
            <a:spLocks noGrp="1"/>
          </p:cNvSpPr>
          <p:nvPr>
            <p:ph idx="1"/>
          </p:nvPr>
        </p:nvSpPr>
        <p:spPr>
          <a:xfrm>
            <a:off x="304800" y="1295400"/>
            <a:ext cx="11430000" cy="4800600"/>
          </a:xfrm>
        </p:spPr>
        <p:txBody>
          <a:bodyPr/>
          <a:lstStyle/>
          <a:p>
            <a:pPr marL="342900" lvl="1" indent="-342900">
              <a:buChar char="•"/>
            </a:pPr>
            <a:r>
              <a:rPr lang="en-US" sz="2200" dirty="0" smtClean="0">
                <a:cs typeface="ＭＳ Ｐゴシック" charset="0"/>
              </a:rPr>
              <a:t>PS is </a:t>
            </a:r>
            <a:r>
              <a:rPr lang="en-US" sz="2200" dirty="0">
                <a:cs typeface="ＭＳ Ｐゴシック" charset="0"/>
              </a:rPr>
              <a:t>about the appropriate </a:t>
            </a:r>
            <a:r>
              <a:rPr lang="en-US" sz="2200" dirty="0">
                <a:solidFill>
                  <a:srgbClr val="0000FF"/>
                </a:solidFill>
                <a:cs typeface="ＭＳ Ｐゴシック" charset="0"/>
              </a:rPr>
              <a:t>mindset </a:t>
            </a:r>
            <a:r>
              <a:rPr lang="en-US" sz="2200" dirty="0">
                <a:cs typeface="ＭＳ Ｐゴシック" charset="0"/>
              </a:rPr>
              <a:t>of the </a:t>
            </a:r>
            <a:r>
              <a:rPr lang="en-US" sz="2200" dirty="0" smtClean="0">
                <a:cs typeface="ＭＳ Ｐゴシック" charset="0"/>
              </a:rPr>
              <a:t>auditor</a:t>
            </a:r>
          </a:p>
          <a:p>
            <a:pPr lvl="1"/>
            <a:r>
              <a:rPr lang="en-US" dirty="0" smtClean="0"/>
              <a:t>Concerns </a:t>
            </a:r>
            <a:r>
              <a:rPr lang="en-US" dirty="0"/>
              <a:t>over a lack of </a:t>
            </a:r>
            <a:r>
              <a:rPr lang="en-US" dirty="0" smtClean="0"/>
              <a:t>PS </a:t>
            </a:r>
            <a:r>
              <a:rPr lang="en-US" dirty="0"/>
              <a:t>in audits cannot be fixed in isolation by changes to the definition or within the IAASB’s International </a:t>
            </a:r>
            <a:r>
              <a:rPr lang="en-US" dirty="0" smtClean="0"/>
              <a:t>Standards</a:t>
            </a:r>
          </a:p>
          <a:p>
            <a:pPr lvl="1"/>
            <a:r>
              <a:rPr lang="en-US" dirty="0" smtClean="0"/>
              <a:t>Mixed views over whether the definition needs to be changed or whether the IAASB could instead be more clear how it expects PS to be demonstrated</a:t>
            </a:r>
          </a:p>
          <a:p>
            <a:pPr marL="342900" lvl="1" indent="-342900">
              <a:buChar char="•"/>
            </a:pPr>
            <a:r>
              <a:rPr lang="en-US" sz="2200" dirty="0" smtClean="0">
                <a:cs typeface="ＭＳ Ｐゴシック" charset="0"/>
              </a:rPr>
              <a:t>PS is about </a:t>
            </a:r>
            <a:r>
              <a:rPr lang="en-US" sz="2200" dirty="0" smtClean="0">
                <a:solidFill>
                  <a:srgbClr val="0000FF"/>
                </a:solidFill>
                <a:cs typeface="ＭＳ Ｐゴシック" charset="0"/>
              </a:rPr>
              <a:t>behavior</a:t>
            </a:r>
            <a:r>
              <a:rPr lang="en-US" sz="2200" dirty="0" smtClean="0">
                <a:cs typeface="ＭＳ Ｐゴシック" charset="0"/>
              </a:rPr>
              <a:t>–how can auditors be encouraged to act as critical challengers?</a:t>
            </a:r>
          </a:p>
          <a:p>
            <a:pPr lvl="1"/>
            <a:r>
              <a:rPr lang="en-US" dirty="0" smtClean="0"/>
              <a:t>Can changes to certain auditing standards more effectively direct auditors to what is expected?</a:t>
            </a:r>
          </a:p>
          <a:p>
            <a:pPr lvl="1"/>
            <a:r>
              <a:rPr lang="en-US" dirty="0" smtClean="0"/>
              <a:t>How does the culture of the firm influence and encourage skeptical behavior?</a:t>
            </a:r>
          </a:p>
          <a:p>
            <a:pPr lvl="1"/>
            <a:r>
              <a:rPr lang="en-US" dirty="0">
                <a:cs typeface="ＭＳ Ｐゴシック" charset="0"/>
              </a:rPr>
              <a:t>Additional guidance on exercising </a:t>
            </a:r>
            <a:r>
              <a:rPr lang="en-US" dirty="0" smtClean="0">
                <a:cs typeface="ＭＳ Ｐゴシック" charset="0"/>
              </a:rPr>
              <a:t>PS in </a:t>
            </a:r>
            <a:r>
              <a:rPr lang="en-US" dirty="0">
                <a:cs typeface="ＭＳ Ｐゴシック" charset="0"/>
              </a:rPr>
              <a:t>particular circumstances (e.g., when auditing highly judgmental areas) would be helpful to enhance </a:t>
            </a:r>
            <a:r>
              <a:rPr lang="en-US" dirty="0" smtClean="0">
                <a:cs typeface="ＭＳ Ｐゴシック" charset="0"/>
              </a:rPr>
              <a:t>practice – linkage to IAASB’s ISA 540 project</a:t>
            </a:r>
            <a:endParaRPr lang="en-US" dirty="0">
              <a:cs typeface="ＭＳ Ｐゴシック" charset="0"/>
            </a:endParaRPr>
          </a:p>
          <a:p>
            <a:pPr marL="342900" lvl="1" indent="-342900">
              <a:buChar char="•"/>
            </a:pPr>
            <a:r>
              <a:rPr lang="en-US" sz="2200" dirty="0" smtClean="0">
                <a:cs typeface="ＭＳ Ｐゴシック" charset="0"/>
              </a:rPr>
              <a:t>Auditors </a:t>
            </a:r>
            <a:r>
              <a:rPr lang="en-US" sz="2200" dirty="0">
                <a:cs typeface="ＭＳ Ｐゴシック" charset="0"/>
              </a:rPr>
              <a:t>need a sufficient </a:t>
            </a:r>
            <a:r>
              <a:rPr lang="en-US" sz="2200" dirty="0">
                <a:solidFill>
                  <a:srgbClr val="0000FF"/>
                </a:solidFill>
                <a:cs typeface="ＭＳ Ｐゴシック" charset="0"/>
              </a:rPr>
              <a:t>knowledge of the business </a:t>
            </a:r>
            <a:r>
              <a:rPr lang="en-US" sz="2200" dirty="0">
                <a:cs typeface="ＭＳ Ｐゴシック" charset="0"/>
              </a:rPr>
              <a:t>to more effectively challenge </a:t>
            </a:r>
            <a:r>
              <a:rPr lang="en-US" sz="2200" dirty="0" smtClean="0">
                <a:cs typeface="ＭＳ Ｐゴシック" charset="0"/>
              </a:rPr>
              <a:t>management, </a:t>
            </a:r>
            <a:r>
              <a:rPr lang="en-US" sz="2200" dirty="0">
                <a:cs typeface="ＭＳ Ｐゴシック" charset="0"/>
              </a:rPr>
              <a:t>and better consider </a:t>
            </a:r>
            <a:r>
              <a:rPr lang="en-US" sz="2200" dirty="0" smtClean="0">
                <a:cs typeface="ＭＳ Ｐゴシック" charset="0"/>
              </a:rPr>
              <a:t>evidence obtained – PS </a:t>
            </a:r>
            <a:r>
              <a:rPr lang="en-US" sz="2200" dirty="0">
                <a:cs typeface="ＭＳ Ｐゴシック" charset="0"/>
              </a:rPr>
              <a:t>relevant throughout the audit </a:t>
            </a:r>
          </a:p>
          <a:p>
            <a:pPr lvl="1"/>
            <a:r>
              <a:rPr lang="en-US" dirty="0" smtClean="0"/>
              <a:t>Linkage to the IAASB’s ISA 315 (Revised) project  </a:t>
            </a:r>
          </a:p>
        </p:txBody>
      </p:sp>
      <p:sp>
        <p:nvSpPr>
          <p:cNvPr id="5" name="Subtitle 4"/>
          <p:cNvSpPr>
            <a:spLocks noGrp="1"/>
          </p:cNvSpPr>
          <p:nvPr>
            <p:ph type="subTitle" idx="10"/>
          </p:nvPr>
        </p:nvSpPr>
        <p:spPr/>
        <p:txBody>
          <a:bodyPr/>
          <a:lstStyle/>
          <a:p>
            <a:endParaRPr lang="en-US"/>
          </a:p>
        </p:txBody>
      </p:sp>
    </p:spTree>
    <p:extLst>
      <p:ext uri="{BB962C8B-B14F-4D97-AF65-F5344CB8AC3E}">
        <p14:creationId xmlns:p14="http://schemas.microsoft.com/office/powerpoint/2010/main" val="47252231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a:t>Overview </a:t>
            </a:r>
            <a:r>
              <a:rPr lang="en-US" dirty="0" smtClean="0"/>
              <a:t>of </a:t>
            </a:r>
            <a:r>
              <a:rPr lang="en-US" dirty="0"/>
              <a:t>Feedback to Date </a:t>
            </a:r>
            <a:r>
              <a:rPr lang="en-US" dirty="0" smtClean="0"/>
              <a:t>– IAASB ITC </a:t>
            </a:r>
            <a:r>
              <a:rPr lang="en-US" sz="1600" dirty="0" smtClean="0"/>
              <a:t>(cont.)</a:t>
            </a:r>
            <a:r>
              <a:rPr lang="en-US" dirty="0" smtClean="0"/>
              <a:t> </a:t>
            </a:r>
            <a:endParaRPr lang="en-US" dirty="0"/>
          </a:p>
        </p:txBody>
      </p:sp>
      <p:sp>
        <p:nvSpPr>
          <p:cNvPr id="3" name="Content Placeholder 2"/>
          <p:cNvSpPr>
            <a:spLocks noGrp="1"/>
          </p:cNvSpPr>
          <p:nvPr>
            <p:ph idx="1"/>
          </p:nvPr>
        </p:nvSpPr>
        <p:spPr>
          <a:xfrm>
            <a:off x="304800" y="1295400"/>
            <a:ext cx="11658600" cy="4800600"/>
          </a:xfrm>
        </p:spPr>
        <p:txBody>
          <a:bodyPr/>
          <a:lstStyle/>
          <a:p>
            <a:pPr marL="342900" lvl="1" indent="-342900">
              <a:buChar char="•"/>
            </a:pPr>
            <a:r>
              <a:rPr lang="en-US" sz="2200" dirty="0" smtClean="0">
                <a:cs typeface="ＭＳ Ｐゴシック" charset="0"/>
              </a:rPr>
              <a:t>Strong </a:t>
            </a:r>
            <a:r>
              <a:rPr lang="en-US" sz="2200" dirty="0">
                <a:cs typeface="ＭＳ Ｐゴシック" charset="0"/>
              </a:rPr>
              <a:t>link between </a:t>
            </a:r>
            <a:r>
              <a:rPr lang="en-US" sz="2200" dirty="0" smtClean="0">
                <a:cs typeface="ＭＳ Ｐゴシック" charset="0"/>
              </a:rPr>
              <a:t>PS </a:t>
            </a:r>
            <a:r>
              <a:rPr lang="en-US" sz="2200" dirty="0">
                <a:cs typeface="ＭＳ Ｐゴシック" charset="0"/>
              </a:rPr>
              <a:t>and the role of the </a:t>
            </a:r>
            <a:r>
              <a:rPr lang="en-US" sz="2200" dirty="0">
                <a:solidFill>
                  <a:srgbClr val="0000FF"/>
                </a:solidFill>
                <a:cs typeface="ＭＳ Ｐゴシック" charset="0"/>
              </a:rPr>
              <a:t>“tone at the top”</a:t>
            </a:r>
            <a:r>
              <a:rPr lang="en-US" sz="2200" dirty="0">
                <a:cs typeface="ＭＳ Ｐゴシック" charset="0"/>
              </a:rPr>
              <a:t> and </a:t>
            </a:r>
            <a:r>
              <a:rPr lang="en-US" sz="2200" dirty="0" smtClean="0">
                <a:cs typeface="ＭＳ Ｐゴシック" charset="0"/>
              </a:rPr>
              <a:t>the </a:t>
            </a:r>
            <a:r>
              <a:rPr lang="en-US" sz="2200" dirty="0" smtClean="0">
                <a:solidFill>
                  <a:srgbClr val="0000FF"/>
                </a:solidFill>
                <a:cs typeface="ＭＳ Ｐゴシック" charset="0"/>
              </a:rPr>
              <a:t>“tone at the middle”</a:t>
            </a:r>
          </a:p>
          <a:p>
            <a:pPr lvl="1"/>
            <a:r>
              <a:rPr lang="en-US" dirty="0" smtClean="0"/>
              <a:t>Audit </a:t>
            </a:r>
            <a:r>
              <a:rPr lang="en-US" dirty="0"/>
              <a:t>firm, the engagement partner, senior staff, and the engagement quality control (EQC) reviewer (where applicable</a:t>
            </a:r>
            <a:r>
              <a:rPr lang="en-US" dirty="0" smtClean="0"/>
              <a:t>) all have a role – communication and mentoring particularly important</a:t>
            </a:r>
          </a:p>
          <a:p>
            <a:pPr lvl="1"/>
            <a:r>
              <a:rPr lang="en-US" dirty="0"/>
              <a:t>Linkage to the IAASB’s </a:t>
            </a:r>
            <a:r>
              <a:rPr lang="en-US" dirty="0" smtClean="0"/>
              <a:t>Quality Control </a:t>
            </a:r>
            <a:r>
              <a:rPr lang="en-US" dirty="0"/>
              <a:t>project  </a:t>
            </a:r>
          </a:p>
          <a:p>
            <a:pPr marL="342900" lvl="1" indent="-342900">
              <a:buChar char="•"/>
            </a:pPr>
            <a:r>
              <a:rPr lang="en-US" sz="2200" dirty="0" smtClean="0">
                <a:solidFill>
                  <a:srgbClr val="0000FF"/>
                </a:solidFill>
                <a:cs typeface="ＭＳ Ｐゴシック" charset="0"/>
              </a:rPr>
              <a:t>Training </a:t>
            </a:r>
            <a:r>
              <a:rPr lang="en-US" sz="2200" dirty="0">
                <a:solidFill>
                  <a:srgbClr val="0000FF"/>
                </a:solidFill>
                <a:cs typeface="ＭＳ Ｐゴシック" charset="0"/>
              </a:rPr>
              <a:t>and education </a:t>
            </a:r>
            <a:r>
              <a:rPr lang="en-US" sz="2200" dirty="0">
                <a:cs typeface="ＭＳ Ｐゴシック" charset="0"/>
              </a:rPr>
              <a:t>is important to infuse a professional skeptical attitude into the “DNA” of auditors </a:t>
            </a:r>
          </a:p>
          <a:p>
            <a:pPr lvl="1"/>
            <a:r>
              <a:rPr lang="en-US" dirty="0"/>
              <a:t>Raise awareness for auditors of their (and management’s) potential biases, including within the standards</a:t>
            </a:r>
          </a:p>
          <a:p>
            <a:pPr marL="342900" lvl="1" indent="-342900">
              <a:buChar char="•"/>
            </a:pPr>
            <a:r>
              <a:rPr lang="en-US" sz="2200" dirty="0" smtClean="0">
                <a:cs typeface="ＭＳ Ｐゴシック" charset="0"/>
              </a:rPr>
              <a:t>Support for a </a:t>
            </a:r>
            <a:r>
              <a:rPr lang="en-US" sz="2200" dirty="0">
                <a:solidFill>
                  <a:srgbClr val="0000FF"/>
                </a:solidFill>
                <a:cs typeface="ＭＳ Ｐゴシック" charset="0"/>
              </a:rPr>
              <a:t>joint approach </a:t>
            </a:r>
            <a:r>
              <a:rPr lang="en-US" sz="2200" dirty="0">
                <a:cs typeface="ＭＳ Ｐゴシック" charset="0"/>
              </a:rPr>
              <a:t>by the IAASB, IESBA, and </a:t>
            </a:r>
            <a:r>
              <a:rPr lang="en-US" sz="2200" dirty="0" smtClean="0">
                <a:cs typeface="ＭＳ Ｐゴシック" charset="0"/>
              </a:rPr>
              <a:t>IAESB, with a focus on </a:t>
            </a:r>
          </a:p>
          <a:p>
            <a:pPr lvl="1"/>
            <a:r>
              <a:rPr lang="en-US" dirty="0" smtClean="0"/>
              <a:t>Consistency </a:t>
            </a:r>
            <a:r>
              <a:rPr lang="en-US" dirty="0"/>
              <a:t>between the SSBs on the concept/definition of </a:t>
            </a:r>
            <a:r>
              <a:rPr lang="en-US" dirty="0" smtClean="0"/>
              <a:t>PS </a:t>
            </a:r>
          </a:p>
          <a:p>
            <a:pPr lvl="1"/>
            <a:r>
              <a:rPr lang="en-US" dirty="0" smtClean="0"/>
              <a:t>Clarification </a:t>
            </a:r>
            <a:r>
              <a:rPr lang="en-US" dirty="0"/>
              <a:t>as to how the concept of </a:t>
            </a:r>
            <a:r>
              <a:rPr lang="en-US" dirty="0" smtClean="0"/>
              <a:t>PS </a:t>
            </a:r>
            <a:r>
              <a:rPr lang="en-US" dirty="0"/>
              <a:t>relates to the fundamental principles in the IESBA </a:t>
            </a:r>
            <a:r>
              <a:rPr lang="en-US" dirty="0" smtClean="0"/>
              <a:t>Code – is a lack of PS noted in audits actually more a lack </a:t>
            </a:r>
            <a:r>
              <a:rPr lang="en-US" dirty="0"/>
              <a:t>of due care, objectivity, or professional </a:t>
            </a:r>
            <a:r>
              <a:rPr lang="en-US" dirty="0" smtClean="0"/>
              <a:t>competence?   </a:t>
            </a:r>
          </a:p>
          <a:p>
            <a:pPr marL="342900" lvl="1" indent="-342900">
              <a:buChar char="•"/>
            </a:pPr>
            <a:r>
              <a:rPr lang="en-US" sz="2200" dirty="0">
                <a:cs typeface="ＭＳ Ｐゴシック" charset="0"/>
              </a:rPr>
              <a:t>Planned actions should match the </a:t>
            </a:r>
            <a:r>
              <a:rPr lang="en-US" sz="2200" dirty="0">
                <a:solidFill>
                  <a:srgbClr val="0000FF"/>
                </a:solidFill>
                <a:cs typeface="ＭＳ Ｐゴシック" charset="0"/>
              </a:rPr>
              <a:t>impediments </a:t>
            </a:r>
            <a:r>
              <a:rPr lang="en-US" sz="2200" dirty="0">
                <a:cs typeface="ＭＳ Ｐゴシック" charset="0"/>
              </a:rPr>
              <a:t>they are designed to address </a:t>
            </a:r>
            <a:r>
              <a:rPr lang="en-US" sz="2200" dirty="0" smtClean="0">
                <a:cs typeface="ＭＳ Ｐゴシック" charset="0"/>
              </a:rPr>
              <a:t>– at the individual level, engagement level, firm level, and profession levels</a:t>
            </a:r>
            <a:endParaRPr lang="en-US" sz="2200" dirty="0">
              <a:cs typeface="ＭＳ Ｐゴシック" charset="0"/>
            </a:endParaRPr>
          </a:p>
        </p:txBody>
      </p:sp>
      <p:sp>
        <p:nvSpPr>
          <p:cNvPr id="5" name="Subtitle 4"/>
          <p:cNvSpPr>
            <a:spLocks noGrp="1"/>
          </p:cNvSpPr>
          <p:nvPr>
            <p:ph type="subTitle" idx="10"/>
          </p:nvPr>
        </p:nvSpPr>
        <p:spPr/>
        <p:txBody>
          <a:bodyPr/>
          <a:lstStyle/>
          <a:p>
            <a:endParaRPr lang="en-US"/>
          </a:p>
        </p:txBody>
      </p:sp>
    </p:spTree>
    <p:extLst>
      <p:ext uri="{BB962C8B-B14F-4D97-AF65-F5344CB8AC3E}">
        <p14:creationId xmlns:p14="http://schemas.microsoft.com/office/powerpoint/2010/main" val="198429231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a:t>Overview of Feedback to Date </a:t>
            </a:r>
            <a:r>
              <a:rPr lang="en-US" dirty="0" smtClean="0"/>
              <a:t>– IESBA</a:t>
            </a:r>
            <a:endParaRPr lang="en-US" dirty="0"/>
          </a:p>
        </p:txBody>
      </p:sp>
      <p:sp>
        <p:nvSpPr>
          <p:cNvPr id="3" name="Content Placeholder 2"/>
          <p:cNvSpPr>
            <a:spLocks noGrp="1"/>
          </p:cNvSpPr>
          <p:nvPr>
            <p:ph idx="1"/>
          </p:nvPr>
        </p:nvSpPr>
        <p:spPr>
          <a:xfrm>
            <a:off x="304800" y="1370556"/>
            <a:ext cx="11519244" cy="4800600"/>
          </a:xfrm>
        </p:spPr>
        <p:txBody>
          <a:bodyPr/>
          <a:lstStyle/>
          <a:p>
            <a:pPr>
              <a:lnSpc>
                <a:spcPts val="3000"/>
              </a:lnSpc>
              <a:spcBef>
                <a:spcPts val="1800"/>
              </a:spcBef>
            </a:pPr>
            <a:r>
              <a:rPr lang="en-US" dirty="0"/>
              <a:t>Interactions between PS and the fundamental principles (FPs) and independence should be </a:t>
            </a:r>
            <a:r>
              <a:rPr lang="en-US" dirty="0" smtClean="0"/>
              <a:t>clarified</a:t>
            </a:r>
          </a:p>
          <a:p>
            <a:pPr>
              <a:lnSpc>
                <a:spcPts val="3000"/>
              </a:lnSpc>
              <a:spcBef>
                <a:spcPts val="1800"/>
              </a:spcBef>
            </a:pPr>
            <a:r>
              <a:rPr lang="en-US" dirty="0" smtClean="0"/>
              <a:t>Drivers and impediments to PS and to the compliance with the FPs are the same  </a:t>
            </a:r>
            <a:endParaRPr lang="en-US" dirty="0"/>
          </a:p>
          <a:p>
            <a:pPr>
              <a:lnSpc>
                <a:spcPts val="3000"/>
              </a:lnSpc>
              <a:spcBef>
                <a:spcPts val="1800"/>
              </a:spcBef>
            </a:pPr>
            <a:r>
              <a:rPr lang="en-US" dirty="0"/>
              <a:t>Relevant “information” </a:t>
            </a:r>
            <a:r>
              <a:rPr lang="en-US" dirty="0" smtClean="0"/>
              <a:t>underpinning </a:t>
            </a:r>
            <a:r>
              <a:rPr lang="en-US" dirty="0"/>
              <a:t>ethical decisions should be assessed with adequate PS </a:t>
            </a:r>
          </a:p>
          <a:p>
            <a:pPr>
              <a:lnSpc>
                <a:spcPts val="3000"/>
              </a:lnSpc>
              <a:spcBef>
                <a:spcPts val="1800"/>
              </a:spcBef>
            </a:pPr>
            <a:r>
              <a:rPr lang="en-US" dirty="0"/>
              <a:t>Code should emphasize PS in much the same way as it does auditor independence </a:t>
            </a:r>
          </a:p>
          <a:p>
            <a:pPr>
              <a:lnSpc>
                <a:spcPts val="3000"/>
              </a:lnSpc>
              <a:spcBef>
                <a:spcPts val="1800"/>
              </a:spcBef>
            </a:pPr>
            <a:r>
              <a:rPr lang="en-US" dirty="0"/>
              <a:t>Code should address how the concept of PS applies to PAIBs </a:t>
            </a:r>
          </a:p>
        </p:txBody>
      </p:sp>
      <p:sp>
        <p:nvSpPr>
          <p:cNvPr id="4" name="Subtitle 3"/>
          <p:cNvSpPr>
            <a:spLocks noGrp="1"/>
          </p:cNvSpPr>
          <p:nvPr>
            <p:ph type="subTitle" idx="10"/>
          </p:nvPr>
        </p:nvSpPr>
        <p:spPr/>
        <p:txBody>
          <a:bodyPr/>
          <a:lstStyle/>
          <a:p>
            <a:endParaRPr lang="en-US"/>
          </a:p>
        </p:txBody>
      </p:sp>
    </p:spTree>
    <p:extLst>
      <p:ext uri="{BB962C8B-B14F-4D97-AF65-F5344CB8AC3E}">
        <p14:creationId xmlns:p14="http://schemas.microsoft.com/office/powerpoint/2010/main" val="341316508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a:t>Overview of Feedback to Date </a:t>
            </a:r>
            <a:r>
              <a:rPr lang="en-US" dirty="0" smtClean="0"/>
              <a:t>– IAESB Consultation Paper on Its Future Strategy</a:t>
            </a:r>
            <a:endParaRPr lang="en-US" dirty="0"/>
          </a:p>
        </p:txBody>
      </p:sp>
      <p:sp>
        <p:nvSpPr>
          <p:cNvPr id="3" name="Content Placeholder 2"/>
          <p:cNvSpPr>
            <a:spLocks noGrp="1"/>
          </p:cNvSpPr>
          <p:nvPr>
            <p:ph idx="1"/>
          </p:nvPr>
        </p:nvSpPr>
        <p:spPr>
          <a:xfrm>
            <a:off x="381000" y="1447800"/>
            <a:ext cx="11443044" cy="4800600"/>
          </a:xfrm>
        </p:spPr>
        <p:txBody>
          <a:bodyPr/>
          <a:lstStyle/>
          <a:p>
            <a:pPr>
              <a:lnSpc>
                <a:spcPts val="3000"/>
              </a:lnSpc>
              <a:spcBef>
                <a:spcPts val="1200"/>
              </a:spcBef>
            </a:pPr>
            <a:r>
              <a:rPr lang="en-US" dirty="0" smtClean="0"/>
              <a:t>IAESB’s International Education Standards (or IESs)</a:t>
            </a:r>
            <a:r>
              <a:rPr lang="en-GB" dirty="0"/>
              <a:t> prescribe learning outcomes that assist professional </a:t>
            </a:r>
            <a:r>
              <a:rPr lang="en-GB" dirty="0" smtClean="0"/>
              <a:t>accountants – not just auditors – to </a:t>
            </a:r>
            <a:r>
              <a:rPr lang="en-GB" dirty="0"/>
              <a:t>demonstrate effective </a:t>
            </a:r>
            <a:r>
              <a:rPr lang="en-GB" dirty="0" smtClean="0"/>
              <a:t>PS and professional judgment</a:t>
            </a:r>
          </a:p>
          <a:p>
            <a:pPr>
              <a:lnSpc>
                <a:spcPts val="3000"/>
              </a:lnSpc>
              <a:spcBef>
                <a:spcPts val="1200"/>
              </a:spcBef>
            </a:pPr>
            <a:r>
              <a:rPr lang="en-GB" dirty="0" smtClean="0"/>
              <a:t>IAESB exploring w</a:t>
            </a:r>
            <a:r>
              <a:rPr lang="en-US" sz="2400" dirty="0" smtClean="0">
                <a:cs typeface="ＭＳ Ｐゴシック" charset="0"/>
              </a:rPr>
              <a:t>hat actions it could </a:t>
            </a:r>
            <a:r>
              <a:rPr lang="en-US" sz="2400" dirty="0">
                <a:cs typeface="ＭＳ Ｐゴシック" charset="0"/>
              </a:rPr>
              <a:t>take to improve professional competence related to the appropriate exercise of </a:t>
            </a:r>
            <a:r>
              <a:rPr lang="en-US" sz="2400" dirty="0" smtClean="0">
                <a:cs typeface="ＭＳ Ｐゴシック" charset="0"/>
              </a:rPr>
              <a:t>PS </a:t>
            </a:r>
            <a:r>
              <a:rPr lang="en-US" sz="2400" dirty="0">
                <a:cs typeface="ＭＳ Ｐゴシック" charset="0"/>
              </a:rPr>
              <a:t>and professional </a:t>
            </a:r>
            <a:r>
              <a:rPr lang="en-US" sz="2400" dirty="0" smtClean="0">
                <a:cs typeface="ＭＳ Ｐゴシック" charset="0"/>
              </a:rPr>
              <a:t>judgment</a:t>
            </a:r>
          </a:p>
          <a:p>
            <a:pPr lvl="1">
              <a:lnSpc>
                <a:spcPts val="3000"/>
              </a:lnSpc>
            </a:pPr>
            <a:r>
              <a:rPr lang="en-US" dirty="0"/>
              <a:t>Respondents </a:t>
            </a:r>
            <a:r>
              <a:rPr lang="en-US" dirty="0" smtClean="0"/>
              <a:t>offered a range of suggestions for IAESB, but also urged coordination </a:t>
            </a:r>
            <a:r>
              <a:rPr lang="en-US" dirty="0"/>
              <a:t>with the other </a:t>
            </a:r>
            <a:r>
              <a:rPr lang="en-US" dirty="0" smtClean="0"/>
              <a:t>SSBs</a:t>
            </a:r>
            <a:endParaRPr lang="en-US" sz="2200" dirty="0">
              <a:cs typeface="ＭＳ Ｐゴシック" charset="0"/>
            </a:endParaRPr>
          </a:p>
          <a:p>
            <a:pPr marL="342900" lvl="1" indent="-342900">
              <a:lnSpc>
                <a:spcPts val="3000"/>
              </a:lnSpc>
              <a:spcBef>
                <a:spcPts val="1200"/>
              </a:spcBef>
              <a:buChar char="•"/>
            </a:pPr>
            <a:r>
              <a:rPr lang="en-US" sz="2400" dirty="0" smtClean="0">
                <a:cs typeface="ＭＳ Ｐゴシック" charset="0"/>
              </a:rPr>
              <a:t>A </a:t>
            </a:r>
            <a:r>
              <a:rPr lang="en-US" sz="2400" dirty="0">
                <a:cs typeface="ＭＳ Ｐゴシック" charset="0"/>
              </a:rPr>
              <a:t>separate IAESB PS Task Force is in the process of considering specific matters, e.g., a potential separate behavioral competence category in the IESs aimed at addressing the risks of auditor </a:t>
            </a:r>
            <a:r>
              <a:rPr lang="en-US" sz="2400" dirty="0" smtClean="0">
                <a:cs typeface="ＭＳ Ｐゴシック" charset="0"/>
              </a:rPr>
              <a:t>bias</a:t>
            </a:r>
          </a:p>
          <a:p>
            <a:pPr lvl="1">
              <a:lnSpc>
                <a:spcPts val="3000"/>
              </a:lnSpc>
            </a:pPr>
            <a:r>
              <a:rPr lang="en-US" dirty="0" smtClean="0"/>
              <a:t>Decision </a:t>
            </a:r>
            <a:r>
              <a:rPr lang="en-US" dirty="0"/>
              <a:t>on next steps to be made in November </a:t>
            </a:r>
            <a:r>
              <a:rPr lang="en-US" dirty="0" smtClean="0"/>
              <a:t>2016 when IAESB finalizes its strategy and work plan</a:t>
            </a:r>
            <a:endParaRPr lang="en-US" dirty="0"/>
          </a:p>
        </p:txBody>
      </p:sp>
      <p:sp>
        <p:nvSpPr>
          <p:cNvPr id="5" name="Subtitle 4"/>
          <p:cNvSpPr>
            <a:spLocks noGrp="1"/>
          </p:cNvSpPr>
          <p:nvPr>
            <p:ph type="subTitle" idx="10"/>
          </p:nvPr>
        </p:nvSpPr>
        <p:spPr/>
        <p:txBody>
          <a:bodyPr/>
          <a:lstStyle/>
          <a:p>
            <a:endParaRPr lang="en-US"/>
          </a:p>
        </p:txBody>
      </p:sp>
    </p:spTree>
    <p:extLst>
      <p:ext uri="{BB962C8B-B14F-4D97-AF65-F5344CB8AC3E}">
        <p14:creationId xmlns:p14="http://schemas.microsoft.com/office/powerpoint/2010/main" val="84030025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smtClean="0"/>
              <a:t>Nature and Structure of PSWG Preliminary Recommendations </a:t>
            </a:r>
            <a:br>
              <a:rPr lang="en-US" dirty="0" smtClean="0"/>
            </a:br>
            <a:r>
              <a:rPr lang="en-US" dirty="0" smtClean="0"/>
              <a:t>to the SSBs</a:t>
            </a:r>
            <a:endParaRPr lang="en-US" dirty="0"/>
          </a:p>
        </p:txBody>
      </p:sp>
      <p:sp>
        <p:nvSpPr>
          <p:cNvPr id="3" name="Content Placeholder 2"/>
          <p:cNvSpPr>
            <a:spLocks noGrp="1"/>
          </p:cNvSpPr>
          <p:nvPr>
            <p:ph idx="1"/>
          </p:nvPr>
        </p:nvSpPr>
        <p:spPr>
          <a:xfrm>
            <a:off x="520356" y="1250092"/>
            <a:ext cx="11595444" cy="4800600"/>
          </a:xfrm>
        </p:spPr>
        <p:txBody>
          <a:bodyPr/>
          <a:lstStyle/>
          <a:p>
            <a:pPr lvl="0">
              <a:lnSpc>
                <a:spcPts val="3000"/>
              </a:lnSpc>
              <a:spcBef>
                <a:spcPts val="1200"/>
              </a:spcBef>
            </a:pPr>
            <a:r>
              <a:rPr lang="de-DE" dirty="0"/>
              <a:t>Stakeholders desire </a:t>
            </a:r>
            <a:r>
              <a:rPr lang="de-DE" dirty="0" smtClean="0"/>
              <a:t>a coordinated </a:t>
            </a:r>
            <a:r>
              <a:rPr lang="de-DE" dirty="0"/>
              <a:t>approach among three </a:t>
            </a:r>
            <a:r>
              <a:rPr lang="de-DE" dirty="0" smtClean="0"/>
              <a:t>SSBs, but the three SSBs develop their work plans and standards independently</a:t>
            </a:r>
          </a:p>
          <a:p>
            <a:pPr lvl="0">
              <a:lnSpc>
                <a:spcPts val="3000"/>
              </a:lnSpc>
              <a:spcBef>
                <a:spcPts val="1200"/>
              </a:spcBef>
            </a:pPr>
            <a:r>
              <a:rPr lang="de-DE" dirty="0" smtClean="0"/>
              <a:t>PSWG serves as a means of coordinating efforts across SSBs</a:t>
            </a:r>
            <a:r>
              <a:rPr lang="en-US" dirty="0" smtClean="0"/>
              <a:t>–including </a:t>
            </a:r>
            <a:r>
              <a:rPr lang="en-US" dirty="0"/>
              <a:t>the consideration of potential implications of their individual </a:t>
            </a:r>
            <a:r>
              <a:rPr lang="en-US" dirty="0" smtClean="0"/>
              <a:t>approaches</a:t>
            </a:r>
          </a:p>
          <a:p>
            <a:pPr lvl="1">
              <a:spcBef>
                <a:spcPts val="600"/>
              </a:spcBef>
            </a:pPr>
            <a:r>
              <a:rPr lang="en-US" dirty="0"/>
              <a:t>This </a:t>
            </a:r>
            <a:r>
              <a:rPr lang="en-US" dirty="0" smtClean="0"/>
              <a:t>becomes more important as individual Boards move forward, and the </a:t>
            </a:r>
            <a:r>
              <a:rPr lang="en-US" dirty="0"/>
              <a:t>timing of various actions by those Boards should take into account the need for this </a:t>
            </a:r>
            <a:r>
              <a:rPr lang="en-US" dirty="0" smtClean="0"/>
              <a:t>coordination</a:t>
            </a:r>
            <a:endParaRPr lang="en-US" dirty="0"/>
          </a:p>
          <a:p>
            <a:pPr lvl="0">
              <a:lnSpc>
                <a:spcPts val="3000"/>
              </a:lnSpc>
              <a:spcBef>
                <a:spcPts val="1200"/>
              </a:spcBef>
            </a:pPr>
            <a:r>
              <a:rPr lang="de-DE" dirty="0" smtClean="0"/>
              <a:t>PSWG continues to deliberate a number of key issues where a consensus has not been reached; preliminary recommendations not yet considered by the SSBs</a:t>
            </a:r>
          </a:p>
          <a:p>
            <a:pPr lvl="0">
              <a:lnSpc>
                <a:spcPts val="3000"/>
              </a:lnSpc>
              <a:spcBef>
                <a:spcPts val="1200"/>
              </a:spcBef>
            </a:pPr>
            <a:r>
              <a:rPr lang="de-DE" dirty="0" smtClean="0"/>
              <a:t>Some actions needed in the short term by SSBs individually to demonstate responsiveness to key questions, while other preliminary recommendations will need to be considered over a longer term, in particular to understand implications </a:t>
            </a:r>
            <a:endParaRPr lang="de-DE" dirty="0" smtClean="0">
              <a:solidFill>
                <a:srgbClr val="000000">
                  <a:lumMod val="65000"/>
                  <a:lumOff val="35000"/>
                </a:srgbClr>
              </a:solidFill>
            </a:endParaRPr>
          </a:p>
          <a:p>
            <a:pPr marL="0" indent="0">
              <a:buNone/>
            </a:pPr>
            <a:endParaRPr lang="en-US" sz="2000" dirty="0" smtClean="0"/>
          </a:p>
        </p:txBody>
      </p:sp>
      <p:sp>
        <p:nvSpPr>
          <p:cNvPr id="5" name="Subtitle 4"/>
          <p:cNvSpPr>
            <a:spLocks noGrp="1"/>
          </p:cNvSpPr>
          <p:nvPr>
            <p:ph type="subTitle" idx="10"/>
          </p:nvPr>
        </p:nvSpPr>
        <p:spPr/>
        <p:txBody>
          <a:bodyPr/>
          <a:lstStyle/>
          <a:p>
            <a:endParaRPr lang="en-US" dirty="0"/>
          </a:p>
        </p:txBody>
      </p:sp>
    </p:spTree>
    <p:extLst>
      <p:ext uri="{BB962C8B-B14F-4D97-AF65-F5344CB8AC3E}">
        <p14:creationId xmlns:p14="http://schemas.microsoft.com/office/powerpoint/2010/main" val="326418609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Specific Matters that Could Be Addressed by the IAASB: Interaction with Current IAASB Projects</a:t>
            </a:r>
            <a:endParaRPr lang="en-US" dirty="0"/>
          </a:p>
        </p:txBody>
      </p:sp>
      <p:sp>
        <p:nvSpPr>
          <p:cNvPr id="3" name="Content Placeholder 2"/>
          <p:cNvSpPr>
            <a:spLocks noGrp="1"/>
          </p:cNvSpPr>
          <p:nvPr>
            <p:ph idx="1"/>
          </p:nvPr>
        </p:nvSpPr>
        <p:spPr>
          <a:xfrm>
            <a:off x="508000" y="1295400"/>
            <a:ext cx="10160000" cy="4800600"/>
          </a:xfrm>
        </p:spPr>
        <p:txBody>
          <a:bodyPr/>
          <a:lstStyle/>
          <a:p>
            <a:endParaRPr lang="en-US" sz="2000" dirty="0"/>
          </a:p>
          <a:p>
            <a:endParaRPr lang="en-US" sz="2000" dirty="0" smtClean="0"/>
          </a:p>
          <a:p>
            <a:pPr marL="457200" indent="-457200">
              <a:buAutoNum type="arabicPeriod"/>
            </a:pPr>
            <a:endParaRPr lang="en-US" sz="2000" dirty="0"/>
          </a:p>
        </p:txBody>
      </p:sp>
      <p:sp>
        <p:nvSpPr>
          <p:cNvPr id="6" name="Subtitle 5"/>
          <p:cNvSpPr>
            <a:spLocks noGrp="1"/>
          </p:cNvSpPr>
          <p:nvPr>
            <p:ph type="subTitle" idx="10"/>
          </p:nvPr>
        </p:nvSpPr>
        <p:spPr/>
        <p:txBody>
          <a:bodyPr/>
          <a:lstStyle/>
          <a:p>
            <a:endParaRPr lang="en-US"/>
          </a:p>
        </p:txBody>
      </p:sp>
      <p:graphicFrame>
        <p:nvGraphicFramePr>
          <p:cNvPr id="5" name="Table 4"/>
          <p:cNvGraphicFramePr>
            <a:graphicFrameLocks noGrp="1"/>
          </p:cNvGraphicFramePr>
          <p:nvPr>
            <p:extLst>
              <p:ext uri="{D42A27DB-BD31-4B8C-83A1-F6EECF244321}">
                <p14:modId xmlns:p14="http://schemas.microsoft.com/office/powerpoint/2010/main" val="2939747872"/>
              </p:ext>
            </p:extLst>
          </p:nvPr>
        </p:nvGraphicFramePr>
        <p:xfrm>
          <a:off x="488272" y="1524000"/>
          <a:ext cx="11170328" cy="4030267"/>
        </p:xfrm>
        <a:graphic>
          <a:graphicData uri="http://schemas.openxmlformats.org/drawingml/2006/table">
            <a:tbl>
              <a:tblPr firstRow="1" bandRow="1">
                <a:tableStyleId>{5C22544A-7EE6-4342-B048-85BDC9FD1C3A}</a:tableStyleId>
              </a:tblPr>
              <a:tblGrid>
                <a:gridCol w="1683200"/>
                <a:gridCol w="9487128"/>
              </a:tblGrid>
              <a:tr h="325759">
                <a:tc>
                  <a:txBody>
                    <a:bodyPr/>
                    <a:lstStyle/>
                    <a:p>
                      <a:r>
                        <a:rPr lang="en-US" sz="1600" dirty="0" smtClean="0"/>
                        <a:t>IAASB</a:t>
                      </a:r>
                      <a:r>
                        <a:rPr lang="en-US" sz="1600" baseline="0" dirty="0" smtClean="0"/>
                        <a:t> Project</a:t>
                      </a:r>
                      <a:endParaRPr lang="en-US" sz="1600" dirty="0"/>
                    </a:p>
                  </a:txBody>
                  <a:tcPr/>
                </a:tc>
                <a:tc>
                  <a:txBody>
                    <a:bodyPr/>
                    <a:lstStyle/>
                    <a:p>
                      <a:r>
                        <a:rPr lang="en-US" sz="1600" dirty="0" smtClean="0"/>
                        <a:t>Opportunity to Emphasize PS within the IAASB’s Standards</a:t>
                      </a:r>
                      <a:endParaRPr lang="en-US" sz="1600" dirty="0"/>
                    </a:p>
                  </a:txBody>
                  <a:tcPr/>
                </a:tc>
              </a:tr>
              <a:tr h="797551">
                <a:tc>
                  <a:txBody>
                    <a:bodyPr/>
                    <a:lstStyle/>
                    <a:p>
                      <a:r>
                        <a:rPr lang="en-US" sz="1600" i="1" u="sng" dirty="0" smtClean="0"/>
                        <a:t>Quality Control</a:t>
                      </a:r>
                      <a:r>
                        <a:rPr lang="en-US" sz="1600" i="1" dirty="0" smtClean="0"/>
                        <a:t> </a:t>
                      </a:r>
                      <a:endParaRPr lang="en-US" sz="16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dirty="0" smtClean="0"/>
                        <a:t>Focus on risks to quality (including auditor bias); establishing an appropriate culture whereby PS is encouraged and rewarded; and appropriately staffing engagements with the requisite experience and expertise </a:t>
                      </a:r>
                    </a:p>
                  </a:txBody>
                  <a:tcPr/>
                </a:tc>
              </a:tr>
              <a:tr h="1033862">
                <a:tc>
                  <a:txBody>
                    <a:bodyPr/>
                    <a:lstStyle/>
                    <a:p>
                      <a:r>
                        <a:rPr lang="en-US" sz="1600" i="1" u="sng" dirty="0" smtClean="0"/>
                        <a:t>Risk Assessment (ISA 315 (Revised))</a:t>
                      </a:r>
                      <a:r>
                        <a:rPr lang="en-US" sz="1600" dirty="0" smtClean="0"/>
                        <a:t> </a:t>
                      </a:r>
                      <a:endParaRPr lang="en-US" sz="16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dirty="0" smtClean="0"/>
                        <a:t>Clarify the relationship between PS and professional judgment, including the relationship between the auditor’s judgments about risks of material misstatements and consideration of appropriate responses to those risks (e.g., the importance of applying PS when dealing with higher risks of material misstatement)</a:t>
                      </a:r>
                    </a:p>
                  </a:txBody>
                  <a:tcPr/>
                </a:tc>
              </a:tr>
              <a:tr h="593040">
                <a:tc>
                  <a:txBody>
                    <a:bodyPr/>
                    <a:lstStyle/>
                    <a:p>
                      <a:r>
                        <a:rPr lang="en-US" sz="1600" i="1" u="sng" dirty="0" smtClean="0"/>
                        <a:t>Group Audits</a:t>
                      </a:r>
                      <a:r>
                        <a:rPr lang="en-US" sz="1600" i="1" dirty="0" smtClean="0"/>
                        <a:t> </a:t>
                      </a:r>
                      <a:endParaRPr lang="en-US" sz="16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kern="1200" dirty="0" smtClean="0">
                          <a:solidFill>
                            <a:schemeClr val="dk1"/>
                          </a:solidFill>
                          <a:latin typeface="+mn-lt"/>
                          <a:ea typeface="+mn-ea"/>
                          <a:cs typeface="+mn-cs"/>
                        </a:rPr>
                        <a:t>Focus on impediments to professional skepticism that may arise when using others to support a group audit engagement (e.g., the effects of culture, dealing with accounting firms outside of the network)</a:t>
                      </a:r>
                    </a:p>
                  </a:txBody>
                  <a:tcPr/>
                </a:tc>
              </a:tr>
              <a:tr h="1212187">
                <a:tc>
                  <a:txBody>
                    <a:bodyPr/>
                    <a:lstStyle/>
                    <a:p>
                      <a:r>
                        <a:rPr lang="en-US" sz="1600" i="1" u="sng" dirty="0" smtClean="0"/>
                        <a:t>ISA 540</a:t>
                      </a:r>
                      <a:r>
                        <a:rPr lang="en-US" sz="1600" i="1" dirty="0" smtClean="0"/>
                        <a:t> </a:t>
                      </a:r>
                      <a:endParaRPr lang="en-US" sz="16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dirty="0" smtClean="0"/>
                        <a:t>Focus on suggesting that auditors take a challenging mindset as it relates to accounting estimates that involve greater management judgment and where there is an increased risk of unintentional and intentional management bias; highlight the need to consider the effect of contradictory audit evidence that comes to the auditor’s attention, rather than an approach overly focused on corroboration</a:t>
                      </a:r>
                    </a:p>
                  </a:txBody>
                  <a:tcPr/>
                </a:tc>
              </a:tr>
            </a:tbl>
          </a:graphicData>
        </a:graphic>
      </p:graphicFrame>
    </p:spTree>
    <p:extLst>
      <p:ext uri="{BB962C8B-B14F-4D97-AF65-F5344CB8AC3E}">
        <p14:creationId xmlns:p14="http://schemas.microsoft.com/office/powerpoint/2010/main" val="135475613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3286" y="533400"/>
            <a:ext cx="10184714" cy="685800"/>
          </a:xfrm>
        </p:spPr>
        <p:txBody>
          <a:bodyPr/>
          <a:lstStyle/>
          <a:p>
            <a:pPr>
              <a:spcBef>
                <a:spcPts val="1200"/>
              </a:spcBef>
            </a:pPr>
            <a:r>
              <a:rPr lang="en-US" dirty="0"/>
              <a:t>Specific Matters that Could Be Addressed by the IAASB: </a:t>
            </a:r>
            <a:r>
              <a:rPr lang="en-US" dirty="0" smtClean="0"/>
              <a:t>New Efforts</a:t>
            </a:r>
            <a:endParaRPr lang="en-US" dirty="0"/>
          </a:p>
        </p:txBody>
      </p:sp>
      <p:sp>
        <p:nvSpPr>
          <p:cNvPr id="3" name="Content Placeholder 2"/>
          <p:cNvSpPr>
            <a:spLocks noGrp="1"/>
          </p:cNvSpPr>
          <p:nvPr>
            <p:ph idx="1"/>
          </p:nvPr>
        </p:nvSpPr>
        <p:spPr>
          <a:xfrm>
            <a:off x="520356" y="1250092"/>
            <a:ext cx="11290644" cy="4800600"/>
          </a:xfrm>
        </p:spPr>
        <p:txBody>
          <a:bodyPr/>
          <a:lstStyle/>
          <a:p>
            <a:pPr lvl="0">
              <a:lnSpc>
                <a:spcPts val="3000"/>
              </a:lnSpc>
              <a:spcBef>
                <a:spcPts val="1200"/>
              </a:spcBef>
            </a:pPr>
            <a:r>
              <a:rPr lang="de-DE" dirty="0" smtClean="0"/>
              <a:t>Many ITC respondents focused on how the definition and appropriate application of PS could be better demonstrated in audits</a:t>
            </a:r>
          </a:p>
          <a:p>
            <a:pPr lvl="1">
              <a:spcBef>
                <a:spcPts val="600"/>
              </a:spcBef>
            </a:pPr>
            <a:r>
              <a:rPr lang="en-US" dirty="0"/>
              <a:t>ISA 200 defines PS as: “an attitude that includes a questioning mind, being alert to conditions which may indicate possible misstatement due to error or fraud, and a critical assessment of audit evidence.”</a:t>
            </a:r>
            <a:endParaRPr lang="de-DE" dirty="0"/>
          </a:p>
          <a:p>
            <a:pPr lvl="0">
              <a:lnSpc>
                <a:spcPts val="3000"/>
              </a:lnSpc>
              <a:spcBef>
                <a:spcPts val="1200"/>
              </a:spcBef>
            </a:pPr>
            <a:r>
              <a:rPr lang="de-DE" dirty="0" smtClean="0"/>
              <a:t>PSWG recommends </a:t>
            </a:r>
            <a:r>
              <a:rPr lang="en-US" dirty="0" smtClean="0"/>
              <a:t>IAASB </a:t>
            </a:r>
            <a:r>
              <a:rPr lang="en-US" dirty="0"/>
              <a:t>commence with information gathering and initial discussions on the topics of </a:t>
            </a:r>
            <a:r>
              <a:rPr lang="en-US" b="1" dirty="0"/>
              <a:t>evidence</a:t>
            </a:r>
            <a:r>
              <a:rPr lang="en-US" dirty="0"/>
              <a:t> and </a:t>
            </a:r>
            <a:r>
              <a:rPr lang="en-US" b="1" dirty="0" smtClean="0"/>
              <a:t>documentation</a:t>
            </a:r>
            <a:r>
              <a:rPr lang="en-US" dirty="0" smtClean="0"/>
              <a:t>, with a focus on </a:t>
            </a:r>
            <a:endParaRPr lang="en-US" dirty="0"/>
          </a:p>
          <a:p>
            <a:pPr lvl="1">
              <a:spcBef>
                <a:spcPts val="600"/>
              </a:spcBef>
              <a:buFont typeface="Arial" panose="020B0604020202020204" pitchFamily="34" charset="0"/>
              <a:buChar char="–"/>
            </a:pPr>
            <a:r>
              <a:rPr lang="en-US" dirty="0" smtClean="0"/>
              <a:t>Elaborating </a:t>
            </a:r>
            <a:r>
              <a:rPr lang="en-US" dirty="0"/>
              <a:t>what </a:t>
            </a:r>
            <a:r>
              <a:rPr lang="en-US" dirty="0" smtClean="0"/>
              <a:t>“</a:t>
            </a:r>
            <a:r>
              <a:rPr lang="en-US" dirty="0"/>
              <a:t>a critical assessment of evidence” </a:t>
            </a:r>
            <a:r>
              <a:rPr lang="en-US" dirty="0" smtClean="0"/>
              <a:t>entails by </a:t>
            </a:r>
            <a:r>
              <a:rPr lang="en-US" dirty="0"/>
              <a:t>seeking to enhance ISA 500, </a:t>
            </a:r>
            <a:r>
              <a:rPr lang="en-US" i="1" dirty="0"/>
              <a:t>Audit Evidence</a:t>
            </a:r>
            <a:r>
              <a:rPr lang="en-US" dirty="0"/>
              <a:t>, and other ISAs) </a:t>
            </a:r>
            <a:endParaRPr lang="en-US" dirty="0" smtClean="0"/>
          </a:p>
          <a:p>
            <a:pPr lvl="1">
              <a:spcBef>
                <a:spcPts val="600"/>
              </a:spcBef>
              <a:buFont typeface="Arial" panose="020B0604020202020204" pitchFamily="34" charset="0"/>
              <a:buChar char="–"/>
            </a:pPr>
            <a:r>
              <a:rPr lang="en-US" dirty="0" smtClean="0"/>
              <a:t>Reconsidering </a:t>
            </a:r>
            <a:r>
              <a:rPr lang="en-US" dirty="0"/>
              <a:t>requirements related to the auditor’s documentation in accordance with ISA 230, </a:t>
            </a:r>
            <a:r>
              <a:rPr lang="en-US" i="1" dirty="0"/>
              <a:t>Audit Documentation</a:t>
            </a:r>
            <a:r>
              <a:rPr lang="en-US" dirty="0"/>
              <a:t>, in particular in relation to significant professional judgments made in planning and performing the </a:t>
            </a:r>
            <a:r>
              <a:rPr lang="en-US" dirty="0" smtClean="0"/>
              <a:t>audit</a:t>
            </a:r>
            <a:endParaRPr lang="en-US" dirty="0"/>
          </a:p>
          <a:p>
            <a:pPr lvl="0">
              <a:lnSpc>
                <a:spcPts val="3000"/>
              </a:lnSpc>
              <a:spcBef>
                <a:spcPts val="1200"/>
              </a:spcBef>
            </a:pPr>
            <a:r>
              <a:rPr lang="en-US" dirty="0" smtClean="0"/>
              <a:t>IAASB should also contribute to the debates if preliminary recommendations for longer-term considerations by all three SSBs are pursued</a:t>
            </a:r>
          </a:p>
        </p:txBody>
      </p:sp>
      <p:sp>
        <p:nvSpPr>
          <p:cNvPr id="5" name="Subtitle 4"/>
          <p:cNvSpPr>
            <a:spLocks noGrp="1"/>
          </p:cNvSpPr>
          <p:nvPr>
            <p:ph type="subTitle" idx="10"/>
          </p:nvPr>
        </p:nvSpPr>
        <p:spPr/>
        <p:txBody>
          <a:bodyPr/>
          <a:lstStyle/>
          <a:p>
            <a:endParaRPr lang="en-US" dirty="0"/>
          </a:p>
        </p:txBody>
      </p:sp>
    </p:spTree>
    <p:extLst>
      <p:ext uri="{BB962C8B-B14F-4D97-AF65-F5344CB8AC3E}">
        <p14:creationId xmlns:p14="http://schemas.microsoft.com/office/powerpoint/2010/main" val="198688138"/>
      </p:ext>
    </p:extLst>
  </p:cSld>
  <p:clrMapOvr>
    <a:masterClrMapping/>
  </p:clrMapOvr>
  <p:timing>
    <p:tnLst>
      <p:par>
        <p:cTn id="1" dur="indefinite" restart="never" nodeType="tmRoot"/>
      </p:par>
    </p:tnLst>
  </p:timing>
</p:sld>
</file>

<file path=ppt/theme/theme1.xml><?xml version="1.0" encoding="utf-8"?>
<a:theme xmlns:a="http://schemas.openxmlformats.org/drawingml/2006/main" name="IFAC_Powerpoint_template_ORANGE RIBBON_IAASB">
  <a:themeElements>
    <a:clrScheme name="IFAC">
      <a:dk1>
        <a:srgbClr val="000000"/>
      </a:dk1>
      <a:lt1>
        <a:srgbClr val="FFFFFF"/>
      </a:lt1>
      <a:dk2>
        <a:srgbClr val="000000"/>
      </a:dk2>
      <a:lt2>
        <a:srgbClr val="808080"/>
      </a:lt2>
      <a:accent1>
        <a:srgbClr val="005BAA"/>
      </a:accent1>
      <a:accent2>
        <a:srgbClr val="00C0F3"/>
      </a:accent2>
      <a:accent3>
        <a:srgbClr val="F15A22"/>
      </a:accent3>
      <a:accent4>
        <a:srgbClr val="FAA61A"/>
      </a:accent4>
      <a:accent5>
        <a:srgbClr val="0D9C4A"/>
      </a:accent5>
      <a:accent6>
        <a:srgbClr val="8DC63F"/>
      </a:accent6>
      <a:hlink>
        <a:srgbClr val="009999"/>
      </a:hlink>
      <a:folHlink>
        <a:srgbClr val="99CC0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a:ln>
              <a:noFill/>
            </a:ln>
            <a:solidFill>
              <a:schemeClr val="tx1"/>
            </a:solidFill>
            <a:effectLst/>
            <a:latin typeface="Arial" charset="0"/>
            <a:ea typeface="ヒラギノ角ゴ Pro W3" charset="-128"/>
            <a:cs typeface="ヒラギノ角ゴ Pro W3"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a:ln>
              <a:noFill/>
            </a:ln>
            <a:solidFill>
              <a:schemeClr val="tx1"/>
            </a:solidFill>
            <a:effectLst/>
            <a:latin typeface="Arial" charset="0"/>
            <a:ea typeface="ヒラギノ角ゴ Pro W3" charset="-128"/>
            <a:cs typeface="ヒラギノ角ゴ Pro W3" charset="-128"/>
          </a:defRPr>
        </a:defPPr>
      </a:lstStyle>
    </a:lnDef>
  </a:objectDefaults>
  <a:extraClrSchemeLst>
    <a:extraClrScheme>
      <a:clrScheme name="Blank Presenta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Blank Presentatio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Blank Presentatio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Blank Presentatio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Blank Presentatio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Blank Presentatio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Blank Presentation 7">
        <a:dk1>
          <a:srgbClr val="5C1F00"/>
        </a:dk1>
        <a:lt1>
          <a:srgbClr val="FFFFFF"/>
        </a:lt1>
        <a:dk2>
          <a:srgbClr val="800000"/>
        </a:dk2>
        <a:lt2>
          <a:srgbClr val="DFD293"/>
        </a:lt2>
        <a:accent1>
          <a:srgbClr val="713E39"/>
        </a:accent1>
        <a:accent2>
          <a:srgbClr val="BE7960"/>
        </a:accent2>
        <a:accent3>
          <a:srgbClr val="C0AAAA"/>
        </a:accent3>
        <a:accent4>
          <a:srgbClr val="DADADA"/>
        </a:accent4>
        <a:accent5>
          <a:srgbClr val="BBAFAE"/>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Blank Presentatio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Blank Presentatio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Blank Presentatio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Blank Presentatio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Blank Presentatio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849</TotalTime>
  <Words>2643</Words>
  <Application>Microsoft Office PowerPoint</Application>
  <PresentationFormat>Widescreen</PresentationFormat>
  <Paragraphs>183</Paragraphs>
  <Slides>23</Slides>
  <Notes>22</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23</vt:i4>
      </vt:variant>
    </vt:vector>
  </HeadingPairs>
  <TitlesOfParts>
    <vt:vector size="30" baseType="lpstr">
      <vt:lpstr>ＭＳ Ｐゴシック</vt:lpstr>
      <vt:lpstr>ＭＳ Ｐゴシック</vt:lpstr>
      <vt:lpstr>Arial</vt:lpstr>
      <vt:lpstr>Calibri</vt:lpstr>
      <vt:lpstr>Wingdings</vt:lpstr>
      <vt:lpstr>ヒラギノ角ゴ Pro W3</vt:lpstr>
      <vt:lpstr>IFAC_Powerpoint_template_ORANGE RIBBON_IAASB</vt:lpstr>
      <vt:lpstr>Professional Skepticism </vt:lpstr>
      <vt:lpstr>Objectives of the Discussion</vt:lpstr>
      <vt:lpstr>Overview of Feedback to Date – IAASB ITC </vt:lpstr>
      <vt:lpstr>Overview of Feedback to Date – IAASB ITC (cont.) </vt:lpstr>
      <vt:lpstr>Overview of Feedback to Date – IESBA</vt:lpstr>
      <vt:lpstr>Overview of Feedback to Date – IAESB Consultation Paper on Its Future Strategy</vt:lpstr>
      <vt:lpstr>Nature and Structure of PSWG Preliminary Recommendations  to the SSBs</vt:lpstr>
      <vt:lpstr>Specific Matters that Could Be Addressed by the IAASB: Interaction with Current IAASB Projects</vt:lpstr>
      <vt:lpstr>Specific Matters that Could Be Addressed by the IAASB: New Efforts</vt:lpstr>
      <vt:lpstr>Matter for CAG Consideration </vt:lpstr>
      <vt:lpstr>PSWG Preliminary Recommendations to the SSBs in the Longer Term</vt:lpstr>
      <vt:lpstr>IESBA Activities  </vt:lpstr>
      <vt:lpstr>Context in Which PS is Addressed in the Extant Standards </vt:lpstr>
      <vt:lpstr>IESBA PS Strawman </vt:lpstr>
      <vt:lpstr>Views Expressed by Some PSWG Members About the PS Strawman </vt:lpstr>
      <vt:lpstr>Matter for CAG Consideration </vt:lpstr>
      <vt:lpstr>Key Questions for IESBA Consideration  </vt:lpstr>
      <vt:lpstr>Definition of PS, Including Considering the Need for a Fundamental Change</vt:lpstr>
      <vt:lpstr>Consideration of a Common Description of Professional Skepticism by the SSBs and Extending the Concept beyond Audits </vt:lpstr>
      <vt:lpstr>Consideration of a Common Description of Professional Skepticism by the SSBs and Extending the Concept beyond Audits (cont.)</vt:lpstr>
      <vt:lpstr>Actions by Others to Enhance the Application of PS</vt:lpstr>
      <vt:lpstr>Way Forward</vt:lpstr>
      <vt:lpstr>PowerPoint Presentation</vt:lpstr>
    </vt:vector>
  </TitlesOfParts>
  <Company>Microsoft</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Headline 24pt Arial Bold</dc:title>
  <dc:creator>Schuyler Simms;Nancy Kamp</dc:creator>
  <cp:lastModifiedBy>Diane Jules</cp:lastModifiedBy>
  <cp:revision>892</cp:revision>
  <cp:lastPrinted>2016-09-12T14:03:10Z</cp:lastPrinted>
  <dcterms:created xsi:type="dcterms:W3CDTF">2012-02-04T23:49:40Z</dcterms:created>
  <dcterms:modified xsi:type="dcterms:W3CDTF">2016-09-13T18:32:33Z</dcterms:modified>
</cp:coreProperties>
</file>