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3"/>
  </p:notesMasterIdLst>
  <p:handoutMasterIdLst>
    <p:handoutMasterId r:id="rId14"/>
  </p:handoutMasterIdLst>
  <p:sldIdLst>
    <p:sldId id="298" r:id="rId2"/>
    <p:sldId id="496" r:id="rId3"/>
    <p:sldId id="513" r:id="rId4"/>
    <p:sldId id="515" r:id="rId5"/>
    <p:sldId id="514" r:id="rId6"/>
    <p:sldId id="520" r:id="rId7"/>
    <p:sldId id="516" r:id="rId8"/>
    <p:sldId id="521" r:id="rId9"/>
    <p:sldId id="518" r:id="rId10"/>
    <p:sldId id="519" r:id="rId11"/>
    <p:sldId id="295" r:id="rId12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493">
          <p15:clr>
            <a:srgbClr val="A4A3A4"/>
          </p15:clr>
        </p15:guide>
        <p15:guide id="2" orient="horz" pos="295">
          <p15:clr>
            <a:srgbClr val="A4A3A4"/>
          </p15:clr>
        </p15:guide>
        <p15:guide id="3" orient="horz" pos="850">
          <p15:clr>
            <a:srgbClr val="A4A3A4"/>
          </p15:clr>
        </p15:guide>
        <p15:guide id="4" orient="horz" pos="2784">
          <p15:clr>
            <a:srgbClr val="A4A3A4"/>
          </p15:clr>
        </p15:guide>
        <p15:guide id="5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34" clrIdx="0">
    <p:extLst/>
  </p:cmAuthor>
  <p:cmAuthor id="2" name="Gary Hannaford" initials="GH" lastIdx="8" clrIdx="1">
    <p:extLst/>
  </p:cmAuthor>
  <p:cmAuthor id="3" name="Herbert Smith Freehills" initials="HSF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3D20"/>
    <a:srgbClr val="013C80"/>
    <a:srgbClr val="295398"/>
    <a:srgbClr val="2D8EC2"/>
    <a:srgbClr val="12A9D9"/>
    <a:srgbClr val="1A276D"/>
    <a:srgbClr val="68B133"/>
    <a:srgbClr val="168136"/>
    <a:srgbClr val="D56229"/>
    <a:srgbClr val="E58D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97" autoAdjust="0"/>
    <p:restoredTop sz="72132" autoAdjust="0"/>
  </p:normalViewPr>
  <p:slideViewPr>
    <p:cSldViewPr showGuides="1">
      <p:cViewPr varScale="1">
        <p:scale>
          <a:sx n="66" d="100"/>
          <a:sy n="66" d="100"/>
        </p:scale>
        <p:origin x="1428" y="66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-81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11699" cy="463407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1"/>
            <a:ext cx="3011699" cy="463407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100"/>
            </a:lvl1pPr>
          </a:lstStyle>
          <a:p>
            <a:fld id="{2B4B733A-D87D-4E17-B6F1-847B38E03953}" type="datetimeFigureOut">
              <a:rPr lang="en-US" smtClean="0"/>
              <a:t>9/13/2017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70"/>
            <a:ext cx="3011699" cy="463406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1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70"/>
            <a:ext cx="3011699" cy="463406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100"/>
            </a:lvl1pPr>
          </a:lstStyle>
          <a:p>
            <a:fld id="{1A635890-1661-4B08-8516-676FF861133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385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9/13/2017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4" tIns="46147" rIns="92294" bIns="46147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294" tIns="46147" rIns="92294" bIns="46147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1804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1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1804"/>
          </a:xfrm>
          <a:prstGeom prst="rect">
            <a:avLst/>
          </a:prstGeom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1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490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98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016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119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Deadline for comments was July 25, 2017 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239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45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6124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4904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837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002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/>
              <a:t>Professional Skepticism and Professional Judgment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62400" y="3000373"/>
            <a:ext cx="5105400" cy="79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000" dirty="0" smtClean="0"/>
              <a:t>Richard Fleck, Task Force Chair</a:t>
            </a:r>
            <a:endParaRPr lang="en-US" sz="2000" dirty="0"/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3790950"/>
            <a:ext cx="4876800" cy="1066800"/>
          </a:xfrm>
        </p:spPr>
        <p:txBody>
          <a:bodyPr/>
          <a:lstStyle/>
          <a:p>
            <a:pPr marL="236538" indent="-236538"/>
            <a:r>
              <a:rPr lang="en-US" sz="1600" dirty="0" smtClean="0"/>
              <a:t>IESBA CAG Meeting</a:t>
            </a:r>
          </a:p>
          <a:p>
            <a:pPr marL="236538" indent="-236538"/>
            <a:r>
              <a:rPr lang="en-US" sz="1600" dirty="0" smtClean="0"/>
              <a:t>Madrid, Spain</a:t>
            </a:r>
            <a:endParaRPr lang="en-US" sz="1600" dirty="0"/>
          </a:p>
          <a:p>
            <a:pPr marL="236538" indent="-236538"/>
            <a:r>
              <a:rPr lang="en-US" sz="1600" dirty="0" smtClean="0"/>
              <a:t>September 12-13, 2017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6791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8763000" cy="304800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Char char="•"/>
            </a:pPr>
            <a:r>
              <a:rPr lang="en-GB" sz="2400" dirty="0" smtClean="0">
                <a:cs typeface="ＭＳ Ｐゴシック" charset="0"/>
              </a:rPr>
              <a:t>June 2017 – IESBA considered Task Force proposals for progressing a longer term </a:t>
            </a:r>
            <a:r>
              <a:rPr lang="en-US" sz="2400" dirty="0" smtClean="0"/>
              <a:t>initiative which involve </a:t>
            </a:r>
          </a:p>
          <a:p>
            <a:pPr lvl="1"/>
            <a:r>
              <a:rPr lang="en-GB" sz="1800" dirty="0" smtClean="0"/>
              <a:t>Analysis of underlying concerns that lead to stakeholder calls for greater exercise of PS </a:t>
            </a:r>
          </a:p>
          <a:p>
            <a:pPr lvl="1"/>
            <a:r>
              <a:rPr lang="en-GB" sz="1800" dirty="0" smtClean="0"/>
              <a:t>Exploration of how to address issues at their root causes, mindful of need to avoid unintended consequence and meet public expectations </a:t>
            </a:r>
            <a:endParaRPr lang="en-US" sz="1800" dirty="0" smtClean="0"/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GB" sz="2400" dirty="0" smtClean="0">
                <a:cs typeface="ＭＳ Ｐゴシック" charset="0"/>
              </a:rPr>
              <a:t>IESBA to consider draft </a:t>
            </a:r>
            <a:r>
              <a:rPr lang="en-GB" sz="2400" dirty="0">
                <a:cs typeface="ＭＳ Ｐゴシック" charset="0"/>
              </a:rPr>
              <a:t>PS consultation </a:t>
            </a:r>
            <a:r>
              <a:rPr lang="en-GB" sz="2400" dirty="0" smtClean="0">
                <a:cs typeface="ＭＳ Ｐゴシック" charset="0"/>
              </a:rPr>
              <a:t>in </a:t>
            </a:r>
            <a:r>
              <a:rPr lang="en-GB" sz="2400" dirty="0">
                <a:cs typeface="ＭＳ Ｐゴシック" charset="0"/>
              </a:rPr>
              <a:t>March 2018 </a:t>
            </a:r>
            <a:endParaRPr lang="en-GB" sz="2400" dirty="0"/>
          </a:p>
          <a:p>
            <a:pPr marL="342900" lvl="1" indent="-342900">
              <a:spcBef>
                <a:spcPts val="600"/>
              </a:spcBef>
              <a:buChar char="•"/>
            </a:pPr>
            <a:r>
              <a:rPr lang="en-GB" sz="2400" dirty="0" smtClean="0">
                <a:cs typeface="ＭＳ Ｐゴシック" charset="0"/>
              </a:rPr>
              <a:t>Task Force to further consider feedback about LT initiative</a:t>
            </a:r>
            <a:endParaRPr lang="en-GB" sz="2400" dirty="0">
              <a:cs typeface="ＭＳ Ｐゴシック" charset="0"/>
            </a:endParaRP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5482" y="438150"/>
            <a:ext cx="7543800" cy="400050"/>
          </a:xfrm>
        </p:spPr>
        <p:txBody>
          <a:bodyPr/>
          <a:lstStyle/>
          <a:p>
            <a:r>
              <a:rPr lang="en-US" dirty="0" smtClean="0"/>
              <a:t>Longer Term PS Initiative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5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070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352550"/>
            <a:ext cx="8843176" cy="3352800"/>
          </a:xfrm>
        </p:spPr>
        <p:txBody>
          <a:bodyPr>
            <a:normAutofit/>
          </a:bodyPr>
          <a:lstStyle/>
          <a:p>
            <a:pPr lvl="0">
              <a:spcBef>
                <a:spcPts val="1800"/>
              </a:spcBef>
            </a:pPr>
            <a:r>
              <a:rPr lang="en-US" dirty="0" smtClean="0"/>
              <a:t>To note report back on March 2017 CAG discussion  </a:t>
            </a:r>
          </a:p>
          <a:p>
            <a:pPr lvl="0">
              <a:spcBef>
                <a:spcPts val="1800"/>
              </a:spcBef>
            </a:pPr>
            <a:r>
              <a:rPr lang="en-US" dirty="0" smtClean="0"/>
              <a:t>To discuss feedback on IESBA’s May 2017 ED and obtain  Representatives’ views on Task Force response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61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8763000" cy="3048000"/>
          </a:xfrm>
        </p:spPr>
        <p:txBody>
          <a:bodyPr/>
          <a:lstStyle/>
          <a:p>
            <a:pPr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dirty="0" smtClean="0"/>
              <a:t>New AM to describe linkage b/w FPs and PS in the context of audits, reviews and other assurance engagements </a:t>
            </a:r>
          </a:p>
          <a:p>
            <a:pPr lvl="1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Focus on how compliance with FPs support exercise of PS </a:t>
            </a:r>
          </a:p>
          <a:p>
            <a:pPr lvl="1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800" dirty="0" smtClean="0"/>
              <a:t>Illustrative examples using three FPs with focus on f/s audits only</a:t>
            </a:r>
          </a:p>
          <a:p>
            <a:pPr marL="342900" lvl="1" indent="-342900">
              <a:lnSpc>
                <a:spcPts val="3000"/>
              </a:lnSpc>
              <a:spcBef>
                <a:spcPts val="1200"/>
              </a:spcBef>
              <a:spcAft>
                <a:spcPts val="600"/>
              </a:spcAft>
              <a:buFontTx/>
              <a:buChar char="•"/>
            </a:pPr>
            <a:r>
              <a:rPr lang="en-US" sz="2200" dirty="0" smtClean="0">
                <a:cs typeface="ＭＳ Ｐゴシック" charset="0"/>
              </a:rPr>
              <a:t>New AM to emphasize importance of PAs understanding facts and circumstances to exercise professional judgment when applying the CF to comply with FPs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Proposals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8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382000" cy="3063240"/>
          </a:xfrm>
        </p:spPr>
        <p:txBody>
          <a:bodyPr/>
          <a:lstStyle/>
          <a:p>
            <a:pPr lvl="1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ED Responses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546657"/>
              </p:ext>
            </p:extLst>
          </p:nvPr>
        </p:nvGraphicFramePr>
        <p:xfrm>
          <a:off x="381000" y="1345876"/>
          <a:ext cx="8534400" cy="30861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3124200"/>
              </a:tblGrid>
              <a:tr h="501150"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 of Respondent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Respondents</a:t>
                      </a:r>
                      <a:endParaRPr lang="en-US" dirty="0"/>
                    </a:p>
                  </a:txBody>
                  <a:tcPr/>
                </a:tc>
              </a:tr>
              <a:tr h="35354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Regulators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and Oversight Authorities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8283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National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Standard Setters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2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9315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Public Sector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Organizations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1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5354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Firms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9</a:t>
                      </a:r>
                    </a:p>
                  </a:txBody>
                  <a:tcPr/>
                </a:tc>
              </a:tr>
              <a:tr h="353541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IFAC Member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Bodies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22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Other Professional</a:t>
                      </a:r>
                      <a:r>
                        <a:rPr lang="en-US" baseline="0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 Organizations 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6</a:t>
                      </a:r>
                      <a:endParaRPr lang="en-US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79186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b="1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Total </a:t>
                      </a:r>
                      <a:endParaRPr lang="en-US" b="1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b="1" dirty="0" smtClean="0">
                          <a:solidFill>
                            <a:schemeClr val="tx2">
                              <a:lumMod val="65000"/>
                              <a:lumOff val="35000"/>
                            </a:schemeClr>
                          </a:solidFill>
                        </a:rPr>
                        <a:t>42</a:t>
                      </a:r>
                      <a:endParaRPr lang="en-US" b="1" dirty="0">
                        <a:solidFill>
                          <a:schemeClr val="tx2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161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352550"/>
            <a:ext cx="8763000" cy="3048000"/>
          </a:xfrm>
        </p:spPr>
        <p:txBody>
          <a:bodyPr/>
          <a:lstStyle/>
          <a:p>
            <a:r>
              <a:rPr lang="en-GB" dirty="0" smtClean="0"/>
              <a:t>Support from majority of respondents, some believe that</a:t>
            </a:r>
          </a:p>
          <a:p>
            <a:pPr lvl="1"/>
            <a:r>
              <a:rPr lang="en-GB" dirty="0" smtClean="0"/>
              <a:t>IESBA should focus on LT PS project</a:t>
            </a:r>
          </a:p>
          <a:p>
            <a:pPr lvl="1"/>
            <a:r>
              <a:rPr lang="en-GB" dirty="0" smtClean="0"/>
              <a:t>PS guidance not necessary because it states what is implicit in Code </a:t>
            </a:r>
          </a:p>
          <a:p>
            <a:pPr marL="342900" lvl="1" indent="-342900">
              <a:spcBef>
                <a:spcPts val="600"/>
              </a:spcBef>
              <a:buChar char="•"/>
            </a:pPr>
            <a:r>
              <a:rPr lang="en-GB" sz="2400" dirty="0" smtClean="0">
                <a:cs typeface="ＭＳ Ｐゴシック" charset="0"/>
              </a:rPr>
              <a:t>Drafting </a:t>
            </a:r>
            <a:r>
              <a:rPr lang="en-GB" sz="2400" dirty="0">
                <a:cs typeface="ＭＳ Ｐゴシック" charset="0"/>
              </a:rPr>
              <a:t>suggestions provided </a:t>
            </a:r>
            <a:r>
              <a:rPr lang="en-GB" sz="2400" dirty="0" smtClean="0">
                <a:cs typeface="ＭＳ Ｐゴシック" charset="0"/>
              </a:rPr>
              <a:t>to clarify the description of linkage and to improve examples 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GB" sz="2400" dirty="0" smtClean="0">
                <a:solidFill>
                  <a:schemeClr val="accent1"/>
                </a:solidFill>
              </a:rPr>
              <a:t>Several revisions made to clarify how each FP example supports PS in a f/s audit </a:t>
            </a:r>
          </a:p>
          <a:p>
            <a:pPr marL="0" lvl="1" indent="0">
              <a:spcBef>
                <a:spcPts val="600"/>
              </a:spcBef>
              <a:buNone/>
            </a:pPr>
            <a:endParaRPr lang="en-GB" sz="2400" dirty="0" smtClean="0">
              <a:solidFill>
                <a:schemeClr val="accent1"/>
              </a:solidFill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Char char="•"/>
            </a:pPr>
            <a:endParaRPr lang="en-GB" sz="2400" dirty="0">
              <a:cs typeface="ＭＳ Ｐゴシック" charset="0"/>
            </a:endParaRPr>
          </a:p>
          <a:p>
            <a:pPr lvl="1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GB" dirty="0" smtClean="0"/>
              <a:t>Professional </a:t>
            </a:r>
            <a:r>
              <a:rPr lang="en-GB" dirty="0" err="1" smtClean="0"/>
              <a:t>Skepticism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on ED and Task Force Proposals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537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Representatives are asked for views about Task Force’s revised proposals relating to 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4257"/>
            <a:ext cx="2667000" cy="171450"/>
          </a:xfrm>
        </p:spPr>
        <p:txBody>
          <a:bodyPr/>
          <a:lstStyle/>
          <a:p>
            <a:r>
              <a:rPr lang="en-US" dirty="0" smtClean="0"/>
              <a:t>Professional Skepticism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for CAG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205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76350"/>
            <a:ext cx="8763000" cy="3048000"/>
          </a:xfrm>
        </p:spPr>
        <p:txBody>
          <a:bodyPr/>
          <a:lstStyle/>
          <a:p>
            <a:r>
              <a:rPr lang="en-GB" dirty="0" smtClean="0"/>
              <a:t>General support, but some mixed views e.g., </a:t>
            </a:r>
          </a:p>
          <a:p>
            <a:r>
              <a:rPr lang="en-GB" dirty="0"/>
              <a:t>Some suggest </a:t>
            </a:r>
            <a:r>
              <a:rPr lang="en-GB" dirty="0" smtClean="0"/>
              <a:t>elevating to a </a:t>
            </a:r>
            <a:r>
              <a:rPr lang="en-GB" dirty="0" err="1" smtClean="0"/>
              <a:t>req’t</a:t>
            </a:r>
            <a:r>
              <a:rPr lang="en-GB" dirty="0" smtClean="0"/>
              <a:t> </a:t>
            </a:r>
            <a:r>
              <a:rPr lang="en-GB" dirty="0"/>
              <a:t>while others </a:t>
            </a:r>
            <a:r>
              <a:rPr lang="en-GB" dirty="0" smtClean="0"/>
              <a:t>believe AM is unnecessary because it states what is already implicit in Code</a:t>
            </a:r>
            <a:endParaRPr lang="en-GB" dirty="0"/>
          </a:p>
          <a:p>
            <a:r>
              <a:rPr lang="en-GB" dirty="0" smtClean="0"/>
              <a:t>Improvements suggested to </a:t>
            </a:r>
          </a:p>
          <a:p>
            <a:pPr lvl="1"/>
            <a:r>
              <a:rPr lang="en-GB" dirty="0" smtClean="0"/>
              <a:t>Align even more closely to description of PJ in IAASB standards</a:t>
            </a:r>
          </a:p>
          <a:p>
            <a:pPr lvl="1"/>
            <a:r>
              <a:rPr lang="en-GB" dirty="0" smtClean="0"/>
              <a:t>Avoid using the word “sufficient” </a:t>
            </a:r>
          </a:p>
          <a:p>
            <a:pPr marL="342900" lvl="1" indent="-342900">
              <a:spcBef>
                <a:spcPts val="600"/>
              </a:spcBef>
              <a:buFontTx/>
              <a:buChar char="•"/>
            </a:pPr>
            <a:r>
              <a:rPr lang="en-GB" sz="2400" dirty="0">
                <a:solidFill>
                  <a:schemeClr val="accent1"/>
                </a:solidFill>
              </a:rPr>
              <a:t>Revisions </a:t>
            </a:r>
            <a:r>
              <a:rPr lang="en-GB" sz="2400" dirty="0" smtClean="0">
                <a:solidFill>
                  <a:schemeClr val="accent1"/>
                </a:solidFill>
              </a:rPr>
              <a:t>address many </a:t>
            </a:r>
            <a:r>
              <a:rPr lang="en-GB" sz="2400" dirty="0">
                <a:solidFill>
                  <a:schemeClr val="accent1"/>
                </a:solidFill>
              </a:rPr>
              <a:t>respondents’ suggestions</a:t>
            </a:r>
          </a:p>
          <a:p>
            <a:pPr lvl="1"/>
            <a:endParaRPr lang="en-GB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24196"/>
            <a:ext cx="2667000" cy="171450"/>
          </a:xfrm>
        </p:spPr>
        <p:txBody>
          <a:bodyPr/>
          <a:lstStyle/>
          <a:p>
            <a:r>
              <a:rPr lang="en-GB" dirty="0" smtClean="0"/>
              <a:t>Professional Judgment (PJ)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on ED and Task Force Response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065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Representatives are asked for views about Task Force’s revised proposals relating to PJ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381000" y="134257"/>
            <a:ext cx="2667000" cy="171450"/>
          </a:xfrm>
        </p:spPr>
        <p:txBody>
          <a:bodyPr/>
          <a:lstStyle/>
          <a:p>
            <a:r>
              <a:rPr lang="en-US" dirty="0" smtClean="0"/>
              <a:t>Professional Judgment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 for CAG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508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276350"/>
            <a:ext cx="8763000" cy="304800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Char char="•"/>
            </a:pPr>
            <a:r>
              <a:rPr lang="en-GB" sz="2200" dirty="0" smtClean="0">
                <a:cs typeface="ＭＳ Ｐゴシック" charset="0"/>
              </a:rPr>
              <a:t>No question asked, but some took opportunity to comment </a:t>
            </a:r>
          </a:p>
          <a:p>
            <a:pPr marL="342900" lvl="1" indent="-342900">
              <a:spcBef>
                <a:spcPts val="600"/>
              </a:spcBef>
              <a:buChar char="•"/>
            </a:pPr>
            <a:r>
              <a:rPr lang="en-GB" sz="2200" dirty="0">
                <a:cs typeface="ＭＳ Ｐゴシック" charset="0"/>
              </a:rPr>
              <a:t>Substantive majority of those who commented believed that PS should apply to all </a:t>
            </a:r>
            <a:r>
              <a:rPr lang="en-GB" sz="2200" dirty="0" smtClean="0">
                <a:cs typeface="ＭＳ Ｐゴシック" charset="0"/>
              </a:rPr>
              <a:t>PAs</a:t>
            </a:r>
            <a:endParaRPr lang="en-GB" sz="2200" dirty="0">
              <a:cs typeface="ＭＳ Ｐゴシック" charset="0"/>
            </a:endParaRPr>
          </a:p>
          <a:p>
            <a:pPr lvl="1"/>
            <a:r>
              <a:rPr lang="en-GB" sz="1800" dirty="0"/>
              <a:t>Exercise of PS is important for tax and consulting </a:t>
            </a:r>
            <a:r>
              <a:rPr lang="en-GB" sz="1800" dirty="0" smtClean="0"/>
              <a:t>engagements; Code </a:t>
            </a:r>
            <a:r>
              <a:rPr lang="en-GB" sz="1800" dirty="0"/>
              <a:t>should explain </a:t>
            </a:r>
            <a:r>
              <a:rPr lang="en-GB" sz="1800" dirty="0" smtClean="0"/>
              <a:t>role </a:t>
            </a:r>
            <a:r>
              <a:rPr lang="en-GB" sz="1800" dirty="0"/>
              <a:t>of PS for those NAS</a:t>
            </a:r>
          </a:p>
          <a:p>
            <a:pPr lvl="1"/>
            <a:r>
              <a:rPr lang="en-GB" sz="1800" dirty="0" smtClean="0"/>
              <a:t>Code should acknowledge that PS enables compliance with FPs</a:t>
            </a:r>
            <a:endParaRPr lang="en-GB" sz="1800" dirty="0"/>
          </a:p>
          <a:p>
            <a:pPr lvl="1"/>
            <a:r>
              <a:rPr lang="en-GB" sz="1800" dirty="0"/>
              <a:t>Coordination among IAASB, IESBA and IESBA</a:t>
            </a:r>
          </a:p>
          <a:p>
            <a:pPr lvl="1"/>
            <a:r>
              <a:rPr lang="en-GB" sz="1800" dirty="0" smtClean="0"/>
              <a:t>Approach </a:t>
            </a:r>
            <a:r>
              <a:rPr lang="en-GB" sz="1800" dirty="0"/>
              <a:t>taken by </a:t>
            </a:r>
            <a:r>
              <a:rPr lang="en-GB" sz="1800" dirty="0" smtClean="0"/>
              <a:t>IAESB seems appropriate for the Code</a:t>
            </a:r>
            <a:endParaRPr lang="en-GB" sz="1800" dirty="0"/>
          </a:p>
          <a:p>
            <a:pPr marL="342900" lvl="1" indent="-342900">
              <a:spcBef>
                <a:spcPts val="600"/>
              </a:spcBef>
              <a:buChar char="•"/>
            </a:pPr>
            <a:r>
              <a:rPr lang="en-GB" sz="2200" dirty="0">
                <a:cs typeface="ＭＳ Ｐゴシック" charset="0"/>
              </a:rPr>
              <a:t>Some cautioned against potential unintended consequences </a:t>
            </a:r>
          </a:p>
          <a:p>
            <a:pPr marL="0" lvl="1" indent="0">
              <a:spcBef>
                <a:spcPts val="600"/>
              </a:spcBef>
              <a:buNone/>
            </a:pPr>
            <a:r>
              <a:rPr lang="en-GB" sz="2400" dirty="0" smtClean="0">
                <a:cs typeface="ＭＳ Ｐゴシック" charset="0"/>
              </a:rPr>
              <a:t> </a:t>
            </a:r>
            <a:endParaRPr lang="en-GB" sz="2400" dirty="0">
              <a:cs typeface="ＭＳ Ｐゴシック" charset="0"/>
            </a:endParaRP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5482" y="438150"/>
            <a:ext cx="7543800" cy="400050"/>
          </a:xfrm>
        </p:spPr>
        <p:txBody>
          <a:bodyPr/>
          <a:lstStyle/>
          <a:p>
            <a:r>
              <a:rPr lang="en-US" dirty="0" smtClean="0"/>
              <a:t>Views about Longer Term PS Initiative 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5482" y="127747"/>
            <a:ext cx="2667000" cy="171450"/>
          </a:xfrm>
        </p:spPr>
        <p:txBody>
          <a:bodyPr/>
          <a:lstStyle/>
          <a:p>
            <a:r>
              <a:rPr lang="en-US" dirty="0" smtClean="0"/>
              <a:t>Feedback on 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42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20150423 Forum of Firms IESBA Peter Hughes" id="{855BE383-8B6C-4EB1-8557-672D5CCEBC22}" vid="{F4A2DCA7-B248-4570-8002-E7D7FAD854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491</Words>
  <Application>Microsoft Office PowerPoint</Application>
  <PresentationFormat>On-screen Show (16:9)</PresentationFormat>
  <Paragraphs>71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MS PGothic</vt:lpstr>
      <vt:lpstr>MS PGothic</vt:lpstr>
      <vt:lpstr>Arial</vt:lpstr>
      <vt:lpstr>Bauer Bodoni Std</vt:lpstr>
      <vt:lpstr>Calibri</vt:lpstr>
      <vt:lpstr>ヒラギノ角ゴ Pro W3</vt:lpstr>
      <vt:lpstr>IESBA_Powerpoint_template_GREEN RIBBON_WIDESCREEN</vt:lpstr>
      <vt:lpstr>Professional Skepticism and Professional Judgment </vt:lpstr>
      <vt:lpstr>Objectives</vt:lpstr>
      <vt:lpstr>Overview of Proposals</vt:lpstr>
      <vt:lpstr>Overview of ED Responses </vt:lpstr>
      <vt:lpstr>Feedback on ED and Task Force Proposals </vt:lpstr>
      <vt:lpstr>Matter for CAG Consideration </vt:lpstr>
      <vt:lpstr>Feedback on ED and Task Force Response</vt:lpstr>
      <vt:lpstr>Matter for CAG Consideration </vt:lpstr>
      <vt:lpstr>Views about Longer Term PS Initiative </vt:lpstr>
      <vt:lpstr>Longer Term PS Initiative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Skepticism</dc:title>
  <dc:creator>Diane Jules</dc:creator>
  <cp:lastModifiedBy>Geoffrey Kwan</cp:lastModifiedBy>
  <cp:revision>114</cp:revision>
  <dcterms:modified xsi:type="dcterms:W3CDTF">2017-09-13T14:50:51Z</dcterms:modified>
</cp:coreProperties>
</file>