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19"/>
  </p:notesMasterIdLst>
  <p:handoutMasterIdLst>
    <p:handoutMasterId r:id="rId20"/>
  </p:handoutMasterIdLst>
  <p:sldIdLst>
    <p:sldId id="298" r:id="rId2"/>
    <p:sldId id="426" r:id="rId3"/>
    <p:sldId id="406" r:id="rId4"/>
    <p:sldId id="432" r:id="rId5"/>
    <p:sldId id="421" r:id="rId6"/>
    <p:sldId id="411" r:id="rId7"/>
    <p:sldId id="445" r:id="rId8"/>
    <p:sldId id="446" r:id="rId9"/>
    <p:sldId id="419" r:id="rId10"/>
    <p:sldId id="447" r:id="rId11"/>
    <p:sldId id="452" r:id="rId12"/>
    <p:sldId id="459" r:id="rId13"/>
    <p:sldId id="460" r:id="rId14"/>
    <p:sldId id="461" r:id="rId15"/>
    <p:sldId id="458" r:id="rId16"/>
    <p:sldId id="457" r:id="rId17"/>
    <p:sldId id="295" r:id="rId18"/>
  </p:sldIdLst>
  <p:sldSz cx="9144000" cy="5143500" type="screen16x9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13C80"/>
    <a:srgbClr val="FFFFFF"/>
    <a:srgbClr val="295398"/>
    <a:srgbClr val="12A9D9"/>
    <a:srgbClr val="2D8EC2"/>
    <a:srgbClr val="1A276D"/>
    <a:srgbClr val="68B133"/>
    <a:srgbClr val="168136"/>
    <a:srgbClr val="D53D20"/>
    <a:srgbClr val="D562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58810" autoAdjust="0"/>
  </p:normalViewPr>
  <p:slideViewPr>
    <p:cSldViewPr showGuides="1">
      <p:cViewPr varScale="1">
        <p:scale>
          <a:sx n="53" d="100"/>
          <a:sy n="53" d="100"/>
        </p:scale>
        <p:origin x="1836" y="60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-811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>
        <p:scale>
          <a:sx n="90" d="100"/>
          <a:sy n="90" d="100"/>
        </p:scale>
        <p:origin x="2118" y="-297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1727"/>
          </a:xfrm>
          <a:prstGeom prst="rect">
            <a:avLst/>
          </a:prstGeom>
        </p:spPr>
        <p:txBody>
          <a:bodyPr vert="horz" lIns="96641" tIns="48321" rIns="96641" bIns="48321" rtlCol="0"/>
          <a:lstStyle>
            <a:lvl1pPr algn="l">
              <a:defRPr sz="1200"/>
            </a:lvl1pPr>
          </a:lstStyle>
          <a:p>
            <a:r>
              <a:rPr lang="en-US" smtClean="0"/>
              <a:t>Safeguards- Feedback on Safeguards ED-2 and Task Force Proposals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1"/>
            <a:ext cx="3169920" cy="481727"/>
          </a:xfrm>
          <a:prstGeom prst="rect">
            <a:avLst/>
          </a:prstGeom>
        </p:spPr>
        <p:txBody>
          <a:bodyPr vert="horz" lIns="96641" tIns="48321" rIns="96641" bIns="48321" rtlCol="0"/>
          <a:lstStyle>
            <a:lvl1pPr algn="r">
              <a:defRPr sz="1200"/>
            </a:lvl1pPr>
          </a:lstStyle>
          <a:p>
            <a:r>
              <a:rPr lang="en-US" smtClean="0"/>
              <a:t>Agenda Item E-1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6"/>
            <a:ext cx="3169920" cy="481726"/>
          </a:xfrm>
          <a:prstGeom prst="rect">
            <a:avLst/>
          </a:prstGeom>
        </p:spPr>
        <p:txBody>
          <a:bodyPr vert="horz" lIns="96641" tIns="48321" rIns="96641" bIns="48321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6"/>
            <a:ext cx="3169920" cy="481726"/>
          </a:xfrm>
          <a:prstGeom prst="rect">
            <a:avLst/>
          </a:prstGeom>
        </p:spPr>
        <p:txBody>
          <a:bodyPr vert="horz" lIns="96641" tIns="48321" rIns="96641" bIns="48321" rtlCol="0" anchor="b"/>
          <a:lstStyle>
            <a:lvl1pPr algn="r">
              <a:defRPr sz="1200"/>
            </a:lvl1pPr>
          </a:lstStyle>
          <a:p>
            <a:fld id="{1A635890-1661-4B08-8516-676FF86113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385705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41" tIns="48321" rIns="96641" bIns="48321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r>
              <a:rPr lang="en-US" smtClean="0"/>
              <a:t>Safeguards- Feedback on Safeguards ED-2 and Task Force Proposals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wrap="square" lIns="96641" tIns="48321" rIns="96641" bIns="48321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 smtClean="0"/>
              <a:t>Agenda Item E-1</a:t>
            </a:r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19138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41" tIns="48321" rIns="96641" bIns="48321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41" tIns="48321" rIns="96641" bIns="48321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41" tIns="48321" rIns="96641" bIns="48321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wrap="square" lIns="96641" tIns="48321" rIns="96641" bIns="48321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Agenda Item E-1</a:t>
            </a:r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Safeguards- Feedback on Safeguards ED-2 and Task Force Proposals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2404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Agenda Item E-1</a:t>
            </a:r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Safeguards- Feedback on Safeguards ED-2 and Task Force Proposals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1267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Agenda Item E-1</a:t>
            </a:r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Safeguards- Feedback on Safeguards ED-2 and Task Force Proposals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3250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Agenda Item E-1</a:t>
            </a:r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Safeguards- Feedback on Safeguards ED-2 and Task Force Proposals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5591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Agenda Item E-1</a:t>
            </a:r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Safeguards- Feedback on Safeguards ED-2 and Task Force Proposals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72254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Agenda Item E-1</a:t>
            </a:r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Safeguards- Feedback on Safeguards ED-2 and Task Force Proposals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297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Agenda Item E-1</a:t>
            </a:r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Safeguards- Feedback on Safeguards ED-2 and Task Force Proposals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6121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Agenda Item E-1</a:t>
            </a:r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Safeguards- Feedback on Safeguards ED-2 and Task Force Proposals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1639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Agenda Item E-1</a:t>
            </a:r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Safeguards- Feedback on Safeguards ED-2 and Task Force Proposals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2504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Agenda Item E-1</a:t>
            </a:r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Safeguards- Feedback on Safeguards ED-2 and Task Force Proposals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3028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Agenda Item E-1</a:t>
            </a:r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Safeguards- Feedback on Safeguards ED-2 and Task Force Proposals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4823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Agenda Item E-1</a:t>
            </a:r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Safeguards- Feedback on Safeguards ED-2 and Task Force Proposals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25913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78734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Agenda Item E-1</a:t>
            </a:r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Safeguards- Feedback on Safeguards ED-2 and Task Force Proposals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7319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Agenda Item E-1</a:t>
            </a:r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Safeguards- Feedback on Safeguards ED-2 and Task Force Proposals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0811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meetings/june-19-21-2017-aicpa-offices-new-york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thicsboard.org/meetings/september-19-22-2017-aicpa-offices-new-york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>
          <a:xfrm>
            <a:off x="3962400" y="1398986"/>
            <a:ext cx="5105400" cy="742950"/>
          </a:xfrm>
        </p:spPr>
        <p:txBody>
          <a:bodyPr/>
          <a:lstStyle/>
          <a:p>
            <a:r>
              <a:rPr lang="en-US" dirty="0" smtClean="0"/>
              <a:t>Safeguards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3"/>
          <p:cNvSpPr txBox="1">
            <a:spLocks/>
          </p:cNvSpPr>
          <p:nvPr/>
        </p:nvSpPr>
        <p:spPr bwMode="auto">
          <a:xfrm>
            <a:off x="4114800" y="2876550"/>
            <a:ext cx="4724400" cy="790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3700" indent="-393700"/>
            <a:r>
              <a:rPr lang="en-US" sz="2000" dirty="0"/>
              <a:t>Gary Hannaford, Task Force Chair</a:t>
            </a:r>
          </a:p>
        </p:txBody>
      </p:sp>
      <p:sp>
        <p:nvSpPr>
          <p:cNvPr id="6" name="Subtitle 3"/>
          <p:cNvSpPr>
            <a:spLocks noGrp="1"/>
          </p:cNvSpPr>
          <p:nvPr>
            <p:ph type="subTitle" idx="1"/>
          </p:nvPr>
        </p:nvSpPr>
        <p:spPr>
          <a:xfrm>
            <a:off x="4114800" y="3790950"/>
            <a:ext cx="4876800" cy="1066800"/>
          </a:xfrm>
        </p:spPr>
        <p:txBody>
          <a:bodyPr/>
          <a:lstStyle/>
          <a:p>
            <a:pPr marL="236538" indent="-236538"/>
            <a:r>
              <a:rPr lang="en-US" sz="1600" dirty="0" smtClean="0"/>
              <a:t>IESBA CAG </a:t>
            </a:r>
            <a:r>
              <a:rPr lang="en-US" sz="1600" dirty="0"/>
              <a:t>Meeting  </a:t>
            </a:r>
          </a:p>
          <a:p>
            <a:pPr marL="236538" indent="-236538"/>
            <a:r>
              <a:rPr lang="en-US" sz="1600" dirty="0" smtClean="0"/>
              <a:t>September 13, </a:t>
            </a:r>
            <a:r>
              <a:rPr lang="en-US" sz="1600" dirty="0"/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196791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581150"/>
            <a:ext cx="8686800" cy="306324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Representatives are asked for views about proposed revisions made in response to comments about appropriateness and effectiveness of safeguards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Matter for </a:t>
            </a:r>
            <a:r>
              <a:rPr lang="en-US" dirty="0" smtClean="0"/>
              <a:t>CAG  </a:t>
            </a:r>
            <a:r>
              <a:rPr lang="en-US" dirty="0"/>
              <a:t>Consideration </a:t>
            </a:r>
          </a:p>
        </p:txBody>
      </p:sp>
    </p:spTree>
    <p:extLst>
      <p:ext uri="{BB962C8B-B14F-4D97-AF65-F5344CB8AC3E}">
        <p14:creationId xmlns:p14="http://schemas.microsoft.com/office/powerpoint/2010/main" val="13514490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45876"/>
            <a:ext cx="8763000" cy="3063240"/>
          </a:xfrm>
        </p:spPr>
        <p:txBody>
          <a:bodyPr/>
          <a:lstStyle/>
          <a:p>
            <a:pPr lvl="0"/>
            <a:r>
              <a:rPr lang="en-US" sz="2200" dirty="0" smtClean="0"/>
              <a:t>Affirm Phase 1 decision to re-characterize certain </a:t>
            </a:r>
            <a:r>
              <a:rPr lang="en-US" sz="2200" dirty="0"/>
              <a:t>safeguards </a:t>
            </a:r>
            <a:r>
              <a:rPr lang="en-US" sz="2200" dirty="0" smtClean="0"/>
              <a:t>as conditions, policies and procedures </a:t>
            </a:r>
          </a:p>
          <a:p>
            <a:r>
              <a:rPr lang="en-US" sz="2200" dirty="0" smtClean="0"/>
              <a:t>Clarifications made to better link overarching requirements in S120 (i.e., Phase 1 work) to specific provisions in the rest of Code</a:t>
            </a:r>
          </a:p>
          <a:p>
            <a:pPr lvl="1"/>
            <a:r>
              <a:rPr lang="en-US" dirty="0" smtClean="0"/>
              <a:t>Further explanation that conditions</a:t>
            </a:r>
            <a:r>
              <a:rPr lang="en-US" dirty="0"/>
              <a:t>, policies and procedures </a:t>
            </a:r>
            <a:r>
              <a:rPr lang="en-US" dirty="0" smtClean="0"/>
              <a:t>are essentially “factors relevant to evaluating level of threats” </a:t>
            </a:r>
          </a:p>
          <a:p>
            <a:pPr lvl="1"/>
            <a:r>
              <a:rPr lang="en-US" dirty="0" smtClean="0"/>
              <a:t>Explanation about relevance </a:t>
            </a:r>
            <a:r>
              <a:rPr lang="en-US" dirty="0"/>
              <a:t>of conditions, policies and procedures </a:t>
            </a:r>
            <a:r>
              <a:rPr lang="en-US" dirty="0" smtClean="0"/>
              <a:t>in determining whether further actions are needed to address threats</a:t>
            </a:r>
            <a:endParaRPr lang="en-US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2151" y="577456"/>
            <a:ext cx="7924800" cy="400050"/>
          </a:xfrm>
        </p:spPr>
        <p:txBody>
          <a:bodyPr/>
          <a:lstStyle/>
          <a:p>
            <a:r>
              <a:rPr lang="en-US" dirty="0" smtClean="0"/>
              <a:t>Factors </a:t>
            </a:r>
            <a:r>
              <a:rPr lang="en-US" dirty="0"/>
              <a:t>Relevant to </a:t>
            </a:r>
            <a:r>
              <a:rPr lang="en-US" dirty="0" smtClean="0"/>
              <a:t>Evaluating </a:t>
            </a:r>
            <a:r>
              <a:rPr lang="en-US" dirty="0"/>
              <a:t>Vs Safeguards 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>
          <a:xfrm>
            <a:off x="392151" y="221821"/>
            <a:ext cx="2667000" cy="171450"/>
          </a:xfrm>
        </p:spPr>
        <p:txBody>
          <a:bodyPr/>
          <a:lstStyle/>
          <a:p>
            <a:r>
              <a:rPr lang="en-US" dirty="0" smtClean="0"/>
              <a:t>Task Force Proposals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78194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0207" y="1352550"/>
            <a:ext cx="8915400" cy="3207074"/>
          </a:xfrm>
        </p:spPr>
        <p:txBody>
          <a:bodyPr/>
          <a:lstStyle/>
          <a:p>
            <a:r>
              <a:rPr lang="en-US" sz="2200" dirty="0" smtClean="0"/>
              <a:t>Extant Code prohibit certain recruiting services for PIEs</a:t>
            </a:r>
            <a:endParaRPr lang="en-US" sz="2200" dirty="0"/>
          </a:p>
          <a:p>
            <a:pPr lvl="1"/>
            <a:r>
              <a:rPr lang="en-US" sz="1800" dirty="0"/>
              <a:t>Director or officer of the entity </a:t>
            </a:r>
          </a:p>
          <a:p>
            <a:pPr lvl="1"/>
            <a:r>
              <a:rPr lang="en-US" sz="1800" dirty="0"/>
              <a:t>Senior management in a position to exert significant influence over preparation of client’s accounting records or f/s on which firm will opine</a:t>
            </a:r>
          </a:p>
          <a:p>
            <a:pPr marL="342900" lvl="1" indent="-342900">
              <a:spcBef>
                <a:spcPts val="600"/>
              </a:spcBef>
              <a:buFontTx/>
              <a:buChar char="•"/>
            </a:pPr>
            <a:r>
              <a:rPr lang="en-US" sz="2200" dirty="0" smtClean="0">
                <a:cs typeface="ＭＳ Ｐゴシック" charset="0"/>
              </a:rPr>
              <a:t>Recruiting services prohibited 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sz="1800" dirty="0"/>
              <a:t>Searching for or seeking out candidates for above positions</a:t>
            </a:r>
          </a:p>
          <a:p>
            <a:pPr lvl="1">
              <a:buFont typeface="Arial" panose="020B0604020202020204" pitchFamily="34" charset="0"/>
              <a:buChar char="–"/>
            </a:pPr>
            <a:r>
              <a:rPr lang="en-US" sz="1800" dirty="0"/>
              <a:t>Undertaking reference checks of prospective candidates for above positions</a:t>
            </a:r>
          </a:p>
          <a:p>
            <a:pPr marL="342900" lvl="1" indent="-342900">
              <a:spcBef>
                <a:spcPts val="600"/>
              </a:spcBef>
              <a:buFontTx/>
              <a:buChar char="•"/>
            </a:pPr>
            <a:r>
              <a:rPr lang="en-US" sz="2200" dirty="0" smtClean="0">
                <a:cs typeface="ＭＳ Ｐゴシック" charset="0"/>
              </a:rPr>
              <a:t>Safeguards ED-2 extended prohibition </a:t>
            </a:r>
            <a:r>
              <a:rPr lang="en-US" sz="2200" dirty="0">
                <a:cs typeface="ＭＳ Ｐゴシック" charset="0"/>
              </a:rPr>
              <a:t>to all entities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Prohibition of Certain Recruiting Services 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661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352085"/>
            <a:ext cx="9067800" cy="3207074"/>
          </a:xfrm>
        </p:spPr>
        <p:txBody>
          <a:bodyPr/>
          <a:lstStyle/>
          <a:p>
            <a:r>
              <a:rPr lang="en-US" dirty="0" smtClean="0"/>
              <a:t>New application material to describe recruiting services</a:t>
            </a:r>
          </a:p>
          <a:p>
            <a:r>
              <a:rPr lang="en-US" dirty="0" smtClean="0"/>
              <a:t>New requirement with specific actions firms should take to avoid assuming management responsibilities (similar to IT and internal audit) </a:t>
            </a:r>
          </a:p>
          <a:p>
            <a:r>
              <a:rPr lang="en-US" sz="2400" dirty="0" smtClean="0">
                <a:cs typeface="ＭＳ Ｐゴシック" charset="0"/>
              </a:rPr>
              <a:t>New subheading to emphasize that only certain types of recruiting services are prohibited</a:t>
            </a:r>
            <a:endParaRPr lang="en-US" sz="2400" dirty="0">
              <a:cs typeface="ＭＳ Ｐゴシック" charset="0"/>
            </a:endParaRPr>
          </a:p>
          <a:p>
            <a:pPr marL="342900" lvl="1" indent="-342900">
              <a:spcBef>
                <a:spcPts val="600"/>
              </a:spcBef>
              <a:buFontTx/>
              <a:buChar char="•"/>
            </a:pPr>
            <a:r>
              <a:rPr lang="en-US" sz="2400" dirty="0">
                <a:cs typeface="ＭＳ Ｐゴシック" charset="0"/>
              </a:rPr>
              <a:t>Re-ordered paragraphs </a:t>
            </a:r>
            <a:r>
              <a:rPr lang="en-US" sz="2400" dirty="0" smtClean="0">
                <a:cs typeface="ＭＳ Ｐゴシック" charset="0"/>
              </a:rPr>
              <a:t>to </a:t>
            </a:r>
            <a:r>
              <a:rPr lang="en-US" sz="2400" dirty="0">
                <a:cs typeface="ＭＳ Ｐゴシック" charset="0"/>
              </a:rPr>
              <a:t>enhance </a:t>
            </a:r>
            <a:r>
              <a:rPr lang="en-US" sz="2400" dirty="0" smtClean="0">
                <a:cs typeface="ＭＳ Ｐゴシック" charset="0"/>
              </a:rPr>
              <a:t>readability and flow</a:t>
            </a:r>
            <a:endParaRPr lang="en-US" sz="2400" dirty="0">
              <a:cs typeface="ＭＳ Ｐゴシック" charset="0"/>
            </a:endParaRPr>
          </a:p>
          <a:p>
            <a:pPr marL="342900" lvl="1" indent="-342900">
              <a:spcBef>
                <a:spcPts val="600"/>
              </a:spcBef>
              <a:buFontTx/>
              <a:buChar char="•"/>
            </a:pPr>
            <a:endParaRPr lang="en-US" dirty="0">
              <a:cs typeface="ＭＳ Ｐゴシック" charset="0"/>
            </a:endParaRPr>
          </a:p>
          <a:p>
            <a:pPr marL="342900" lvl="1" indent="-342900">
              <a:spcBef>
                <a:spcPts val="600"/>
              </a:spcBef>
              <a:buFontTx/>
              <a:buChar char="•"/>
            </a:pPr>
            <a:endParaRPr lang="en-US" sz="2200" dirty="0">
              <a:cs typeface="ＭＳ Ｐゴシック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590550"/>
            <a:ext cx="7543800" cy="400050"/>
          </a:xfrm>
        </p:spPr>
        <p:txBody>
          <a:bodyPr/>
          <a:lstStyle/>
          <a:p>
            <a:r>
              <a:rPr lang="en-US" dirty="0" smtClean="0"/>
              <a:t>Recruiting </a:t>
            </a:r>
            <a:r>
              <a:rPr lang="en-US" dirty="0"/>
              <a:t>Services 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110592"/>
            <a:ext cx="2667000" cy="171450"/>
          </a:xfrm>
        </p:spPr>
        <p:txBody>
          <a:bodyPr/>
          <a:lstStyle/>
          <a:p>
            <a:r>
              <a:rPr lang="en-US" dirty="0"/>
              <a:t>Task Force </a:t>
            </a:r>
            <a:r>
              <a:rPr lang="en-US" dirty="0" smtClean="0"/>
              <a:t>Proposals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3035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581150"/>
            <a:ext cx="8686800" cy="3063240"/>
          </a:xfrm>
        </p:spPr>
        <p:txBody>
          <a:bodyPr/>
          <a:lstStyle/>
          <a:p>
            <a:pPr marL="457200" indent="-457200">
              <a:buFont typeface="+mj-lt"/>
              <a:buAutoNum type="arabicPeriod" startAt="2"/>
            </a:pPr>
            <a:r>
              <a:rPr lang="en-US" dirty="0" smtClean="0"/>
              <a:t>Representatives are asked for views about proposed </a:t>
            </a:r>
            <a:r>
              <a:rPr lang="en-US" dirty="0"/>
              <a:t>revisions </a:t>
            </a:r>
            <a:r>
              <a:rPr lang="en-US" dirty="0" smtClean="0"/>
              <a:t>to recruiting services, including clarifications to prohibition for certain types of recruiting services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Matter for </a:t>
            </a:r>
            <a:r>
              <a:rPr lang="en-US" dirty="0" smtClean="0"/>
              <a:t>CAG </a:t>
            </a:r>
            <a:r>
              <a:rPr lang="en-US" dirty="0"/>
              <a:t>Consideration </a:t>
            </a:r>
          </a:p>
        </p:txBody>
      </p:sp>
    </p:spTree>
    <p:extLst>
      <p:ext uri="{BB962C8B-B14F-4D97-AF65-F5344CB8AC3E}">
        <p14:creationId xmlns:p14="http://schemas.microsoft.com/office/powerpoint/2010/main" val="9068871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49405" y="1352550"/>
            <a:ext cx="8458200" cy="3063240"/>
          </a:xfrm>
        </p:spPr>
        <p:txBody>
          <a:bodyPr/>
          <a:lstStyle/>
          <a:p>
            <a:pPr lvl="0"/>
            <a:r>
              <a:rPr lang="en-US" dirty="0" smtClean="0"/>
              <a:t>Task Force believes that other actions beyond refinements to Code are needed to help users understand enhanced conceptual framework and other changes to Code</a:t>
            </a:r>
          </a:p>
          <a:p>
            <a:pPr lvl="1"/>
            <a:r>
              <a:rPr lang="en-US" sz="1800" dirty="0" smtClean="0"/>
              <a:t>New “Guide to Code” to help navigation of restructured Code</a:t>
            </a:r>
          </a:p>
          <a:p>
            <a:pPr lvl="1"/>
            <a:r>
              <a:rPr lang="en-US" sz="1800" dirty="0" smtClean="0"/>
              <a:t>Basis for Conclusions to focus on highlighting key changes e.g.,  </a:t>
            </a:r>
            <a:r>
              <a:rPr lang="en-US" sz="1800" dirty="0"/>
              <a:t>interaction b/w </a:t>
            </a:r>
            <a:r>
              <a:rPr lang="en-US" sz="1800" dirty="0" smtClean="0"/>
              <a:t>“factors </a:t>
            </a:r>
            <a:r>
              <a:rPr lang="en-US" sz="1800" dirty="0"/>
              <a:t>that are relevant to </a:t>
            </a:r>
            <a:r>
              <a:rPr lang="en-US" sz="1800" dirty="0" smtClean="0"/>
              <a:t>evaluating threats” </a:t>
            </a:r>
            <a:r>
              <a:rPr lang="en-US" sz="1800" dirty="0"/>
              <a:t>and </a:t>
            </a:r>
            <a:r>
              <a:rPr lang="en-US" sz="1800" dirty="0" smtClean="0"/>
              <a:t>safeguards </a:t>
            </a:r>
          </a:p>
          <a:p>
            <a:pPr lvl="1"/>
            <a:r>
              <a:rPr lang="en-US" sz="1800" dirty="0" smtClean="0"/>
              <a:t>Important role for NSS, firms and others to help raise awareness of, revisions and promote/ support their effective implementation </a:t>
            </a:r>
            <a:endParaRPr lang="en-US" sz="1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145408"/>
            <a:ext cx="2667000" cy="171450"/>
          </a:xfrm>
        </p:spPr>
        <p:txBody>
          <a:bodyPr/>
          <a:lstStyle/>
          <a:p>
            <a:r>
              <a:rPr lang="en-US" dirty="0" smtClean="0"/>
              <a:t>Task Force Proposals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Requests </a:t>
            </a:r>
            <a:r>
              <a:rPr lang="en-US" dirty="0"/>
              <a:t>for </a:t>
            </a:r>
            <a:r>
              <a:rPr lang="en-US" dirty="0" smtClean="0"/>
              <a:t>Post-project </a:t>
            </a:r>
            <a:r>
              <a:rPr lang="en-US" dirty="0"/>
              <a:t>A</a:t>
            </a:r>
            <a:r>
              <a:rPr lang="en-US" dirty="0" smtClean="0"/>
              <a:t>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7304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581150"/>
            <a:ext cx="8686800" cy="3063240"/>
          </a:xfrm>
        </p:spPr>
        <p:txBody>
          <a:bodyPr/>
          <a:lstStyle/>
          <a:p>
            <a:pPr marL="457200" indent="-457200">
              <a:buFont typeface="+mj-lt"/>
              <a:buAutoNum type="arabicPeriod" startAt="3"/>
            </a:pPr>
            <a:r>
              <a:rPr lang="en-US" dirty="0" smtClean="0"/>
              <a:t>Representatives </a:t>
            </a:r>
            <a:r>
              <a:rPr lang="en-US" dirty="0"/>
              <a:t>are asked to share any other views that might be relevant to the IESBA’s finalization of the </a:t>
            </a:r>
            <a:r>
              <a:rPr lang="en-US" dirty="0" smtClean="0"/>
              <a:t>Safeguards project </a:t>
            </a:r>
            <a:endParaRPr lang="en-US" dirty="0"/>
          </a:p>
          <a:p>
            <a:pPr marL="457200" indent="-457200">
              <a:buFont typeface="+mj-lt"/>
              <a:buAutoNum type="arabicPeriod" startAt="3"/>
            </a:pPr>
            <a:endParaRPr lang="en-US" dirty="0" smtClean="0"/>
          </a:p>
          <a:p>
            <a:pPr marL="457200" indent="-457200">
              <a:buFont typeface="+mj-lt"/>
              <a:buAutoNum type="arabicPeriod" startAt="3"/>
            </a:pP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Matter </a:t>
            </a:r>
            <a:r>
              <a:rPr lang="en-US" dirty="0" smtClean="0"/>
              <a:t>for CAG Consideration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9517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0707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504950"/>
            <a:ext cx="8839200" cy="3048000"/>
          </a:xfrm>
        </p:spPr>
        <p:txBody>
          <a:bodyPr/>
          <a:lstStyle/>
          <a:p>
            <a:pPr>
              <a:lnSpc>
                <a:spcPts val="3000"/>
              </a:lnSpc>
              <a:spcBef>
                <a:spcPts val="1800"/>
              </a:spcBef>
            </a:pPr>
            <a:r>
              <a:rPr lang="en-US" dirty="0" smtClean="0"/>
              <a:t>Discuss </a:t>
            </a:r>
            <a:r>
              <a:rPr lang="en-US" dirty="0"/>
              <a:t>significant </a:t>
            </a:r>
            <a:r>
              <a:rPr lang="en-US" dirty="0" smtClean="0"/>
              <a:t>comments on Safeguards </a:t>
            </a:r>
            <a:r>
              <a:rPr lang="en-US" dirty="0"/>
              <a:t>ED-2 </a:t>
            </a:r>
          </a:p>
          <a:p>
            <a:pPr>
              <a:lnSpc>
                <a:spcPts val="3000"/>
              </a:lnSpc>
              <a:spcBef>
                <a:spcPts val="1800"/>
              </a:spcBef>
            </a:pPr>
            <a:r>
              <a:rPr lang="en-US" dirty="0" smtClean="0"/>
              <a:t>Obtain input on Task Force’s proposed revisions </a:t>
            </a:r>
          </a:p>
          <a:p>
            <a:pPr>
              <a:lnSpc>
                <a:spcPts val="3000"/>
              </a:lnSpc>
              <a:spcBef>
                <a:spcPts val="1800"/>
              </a:spcBef>
            </a:pPr>
            <a:r>
              <a:rPr lang="en-US" dirty="0" smtClean="0"/>
              <a:t>Focus on NAS section of the Code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 </a:t>
            </a:r>
          </a:p>
        </p:txBody>
      </p:sp>
    </p:spTree>
    <p:extLst>
      <p:ext uri="{BB962C8B-B14F-4D97-AF65-F5344CB8AC3E}">
        <p14:creationId xmlns:p14="http://schemas.microsoft.com/office/powerpoint/2010/main" val="273148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52550"/>
            <a:ext cx="8915400" cy="3276600"/>
          </a:xfrm>
        </p:spPr>
        <p:txBody>
          <a:bodyPr/>
          <a:lstStyle/>
          <a:p>
            <a:r>
              <a:rPr lang="en-US" dirty="0"/>
              <a:t>Phase 1 </a:t>
            </a:r>
            <a:r>
              <a:rPr lang="en-US" dirty="0" smtClean="0"/>
              <a:t>– </a:t>
            </a:r>
            <a:r>
              <a:rPr lang="en-US" dirty="0"/>
              <a:t>A</a:t>
            </a:r>
            <a:r>
              <a:rPr lang="en-US" dirty="0" smtClean="0"/>
              <a:t>greed </a:t>
            </a:r>
            <a:r>
              <a:rPr lang="en-US" dirty="0"/>
              <a:t>in principle in Dec 2016</a:t>
            </a:r>
          </a:p>
          <a:p>
            <a:r>
              <a:rPr lang="en-US" dirty="0"/>
              <a:t>Phase 2 </a:t>
            </a:r>
            <a:r>
              <a:rPr lang="en-US" dirty="0" smtClean="0"/>
              <a:t>– Approved </a:t>
            </a:r>
            <a:r>
              <a:rPr lang="en-US" dirty="0"/>
              <a:t>for exposure in Dec </a:t>
            </a:r>
            <a:r>
              <a:rPr lang="en-US" dirty="0" smtClean="0"/>
              <a:t>2016</a:t>
            </a:r>
            <a:endParaRPr lang="en-US" dirty="0"/>
          </a:p>
          <a:p>
            <a:pPr lvl="1"/>
            <a:r>
              <a:rPr lang="en-US" sz="1800" dirty="0"/>
              <a:t>Released in Jan </a:t>
            </a:r>
            <a:r>
              <a:rPr lang="en-US" sz="1800" dirty="0" smtClean="0"/>
              <a:t>2017; comment </a:t>
            </a:r>
            <a:r>
              <a:rPr lang="en-US" sz="1800" dirty="0"/>
              <a:t>period </a:t>
            </a:r>
            <a:r>
              <a:rPr lang="en-US" sz="1800" dirty="0" smtClean="0"/>
              <a:t>closed </a:t>
            </a:r>
            <a:r>
              <a:rPr lang="en-US" sz="1800" dirty="0"/>
              <a:t>April 25, 2017</a:t>
            </a:r>
          </a:p>
          <a:p>
            <a:pPr lvl="1">
              <a:spcBef>
                <a:spcPts val="800"/>
              </a:spcBef>
            </a:pPr>
            <a:r>
              <a:rPr lang="en-US" sz="1800" u="sng" dirty="0" smtClean="0"/>
              <a:t>47</a:t>
            </a:r>
            <a:r>
              <a:rPr lang="en-US" sz="1800" dirty="0" smtClean="0"/>
              <a:t> </a:t>
            </a:r>
            <a:r>
              <a:rPr lang="en-US" sz="1800" dirty="0"/>
              <a:t>comment </a:t>
            </a:r>
            <a:r>
              <a:rPr lang="en-US" sz="1800" dirty="0" smtClean="0"/>
              <a:t>letters received </a:t>
            </a:r>
            <a:endParaRPr lang="en-US" sz="1800" dirty="0"/>
          </a:p>
          <a:p>
            <a:r>
              <a:rPr lang="en-US" dirty="0" smtClean="0"/>
              <a:t>IESBA discussion of significant issues in </a:t>
            </a:r>
            <a:r>
              <a:rPr lang="en-US" dirty="0">
                <a:hlinkClick r:id="rId3"/>
              </a:rPr>
              <a:t>June 2017 </a:t>
            </a:r>
            <a:endParaRPr lang="en-US" dirty="0" smtClean="0"/>
          </a:p>
          <a:p>
            <a:r>
              <a:rPr lang="en-US" dirty="0" smtClean="0"/>
              <a:t>IESBA “first-read” of proposed revisions in </a:t>
            </a:r>
            <a:r>
              <a:rPr lang="en-US" dirty="0" smtClean="0">
                <a:hlinkClick r:id="rId4"/>
              </a:rPr>
              <a:t>September 2017</a:t>
            </a:r>
            <a:endParaRPr lang="en-US" dirty="0" smtClean="0"/>
          </a:p>
          <a:p>
            <a:r>
              <a:rPr lang="en-US" dirty="0" smtClean="0"/>
              <a:t>Approval anticipated in December 2017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85750"/>
            <a:ext cx="7543800" cy="762000"/>
          </a:xfrm>
        </p:spPr>
        <p:txBody>
          <a:bodyPr/>
          <a:lstStyle/>
          <a:p>
            <a:r>
              <a:rPr lang="en-US" dirty="0"/>
              <a:t>Introduction </a:t>
            </a:r>
          </a:p>
        </p:txBody>
      </p:sp>
    </p:spTree>
    <p:extLst>
      <p:ext uri="{BB962C8B-B14F-4D97-AF65-F5344CB8AC3E}">
        <p14:creationId xmlns:p14="http://schemas.microsoft.com/office/powerpoint/2010/main" val="16880331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5020" y="1428750"/>
            <a:ext cx="8427980" cy="3207074"/>
          </a:xfrm>
        </p:spPr>
        <p:txBody>
          <a:bodyPr/>
          <a:lstStyle/>
          <a:p>
            <a:r>
              <a:rPr lang="en-US" dirty="0" smtClean="0">
                <a:cs typeface="ＭＳ Ｐゴシック" charset="0"/>
              </a:rPr>
              <a:t>Close coordination with Structure </a:t>
            </a:r>
            <a:r>
              <a:rPr lang="en-US" dirty="0">
                <a:cs typeface="ＭＳ Ｐゴシック" charset="0"/>
              </a:rPr>
              <a:t>Task </a:t>
            </a:r>
            <a:r>
              <a:rPr lang="en-US" dirty="0" smtClean="0">
                <a:cs typeface="ＭＳ Ｐゴシック" charset="0"/>
              </a:rPr>
              <a:t>Force</a:t>
            </a:r>
            <a:endParaRPr lang="en-US" dirty="0">
              <a:cs typeface="ＭＳ Ｐゴシック" charset="0"/>
            </a:endParaRPr>
          </a:p>
          <a:p>
            <a:pPr lvl="1"/>
            <a:r>
              <a:rPr lang="en-US" dirty="0">
                <a:cs typeface="ＭＳ Ｐゴシック" charset="0"/>
              </a:rPr>
              <a:t>Introductory </a:t>
            </a:r>
            <a:r>
              <a:rPr lang="en-US" dirty="0" smtClean="0">
                <a:cs typeface="ＭＳ Ｐゴシック" charset="0"/>
              </a:rPr>
              <a:t>paragraphs </a:t>
            </a:r>
            <a:endParaRPr lang="en-US" dirty="0">
              <a:cs typeface="ＭＳ Ｐゴシック" charset="0"/>
            </a:endParaRPr>
          </a:p>
          <a:p>
            <a:pPr lvl="1"/>
            <a:r>
              <a:rPr lang="en-US" dirty="0" smtClean="0">
                <a:cs typeface="ＭＳ Ｐゴシック" charset="0"/>
              </a:rPr>
              <a:t>Matters </a:t>
            </a:r>
            <a:r>
              <a:rPr lang="en-US" dirty="0">
                <a:cs typeface="ＭＳ Ｐゴシック" charset="0"/>
              </a:rPr>
              <a:t>relating to use of “may versus might”</a:t>
            </a:r>
          </a:p>
          <a:p>
            <a:pPr lvl="1"/>
            <a:r>
              <a:rPr lang="en-US" dirty="0">
                <a:cs typeface="ＭＳ Ｐゴシック" charset="0"/>
              </a:rPr>
              <a:t>Explicit reference to “firms versus network firms</a:t>
            </a:r>
            <a:r>
              <a:rPr lang="en-US" dirty="0" smtClean="0">
                <a:cs typeface="ＭＳ Ｐゴシック" charset="0"/>
              </a:rPr>
              <a:t>”</a:t>
            </a:r>
          </a:p>
          <a:p>
            <a:pPr marL="342900" lvl="1" indent="-342900">
              <a:spcBef>
                <a:spcPts val="600"/>
              </a:spcBef>
              <a:buChar char="•"/>
            </a:pPr>
            <a:r>
              <a:rPr lang="en-US" sz="2400" dirty="0" smtClean="0">
                <a:cs typeface="ＭＳ Ｐゴシック" charset="0"/>
              </a:rPr>
              <a:t>Work closely with Part C and LA Task Forces to revise safeguards-related proposed texts</a:t>
            </a:r>
            <a:endParaRPr lang="en-US" dirty="0">
              <a:cs typeface="ＭＳ Ｐゴシック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68474" y="570326"/>
            <a:ext cx="7772400" cy="400050"/>
          </a:xfrm>
        </p:spPr>
        <p:txBody>
          <a:bodyPr/>
          <a:lstStyle/>
          <a:p>
            <a:r>
              <a:rPr lang="en-US" dirty="0" smtClean="0"/>
              <a:t>Coordination with Others Task Forces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133350"/>
            <a:ext cx="4724400" cy="1524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392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 txBox="1">
            <a:spLocks/>
          </p:cNvSpPr>
          <p:nvPr/>
        </p:nvSpPr>
        <p:spPr bwMode="auto">
          <a:xfrm>
            <a:off x="152400" y="1352550"/>
            <a:ext cx="88392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spcBef>
                <a:spcPts val="1200"/>
              </a:spcBef>
              <a:buFontTx/>
              <a:buChar char="•"/>
            </a:pPr>
            <a:r>
              <a:rPr lang="en-US" dirty="0">
                <a:cs typeface="ＭＳ Ｐゴシック" charset="0"/>
              </a:rPr>
              <a:t>General support </a:t>
            </a:r>
            <a:r>
              <a:rPr lang="en-US" dirty="0" smtClean="0">
                <a:cs typeface="ＭＳ Ｐゴシック" charset="0"/>
              </a:rPr>
              <a:t>for project objectives and for proposals </a:t>
            </a:r>
            <a:endParaRPr lang="en-US" dirty="0">
              <a:cs typeface="ＭＳ Ｐゴシック" charset="0"/>
            </a:endParaRPr>
          </a:p>
          <a:p>
            <a:pPr marL="342900" lvl="1" indent="-342900">
              <a:spcBef>
                <a:spcPts val="1200"/>
              </a:spcBef>
              <a:buFontTx/>
              <a:buChar char="•"/>
            </a:pPr>
            <a:r>
              <a:rPr lang="en-US" dirty="0" smtClean="0">
                <a:cs typeface="ＭＳ Ｐゴシック" charset="0"/>
              </a:rPr>
              <a:t>Questions </a:t>
            </a:r>
            <a:r>
              <a:rPr lang="en-US" dirty="0">
                <a:cs typeface="ＭＳ Ｐゴシック" charset="0"/>
              </a:rPr>
              <a:t>a</a:t>
            </a:r>
            <a:r>
              <a:rPr lang="en-US" dirty="0" smtClean="0">
                <a:cs typeface="ＭＳ Ｐゴシック" charset="0"/>
              </a:rPr>
              <a:t>bout appropriateness of certain safeguards </a:t>
            </a:r>
          </a:p>
          <a:p>
            <a:pPr marL="342900" lvl="1" indent="-342900">
              <a:spcBef>
                <a:spcPts val="1200"/>
              </a:spcBef>
              <a:buFontTx/>
              <a:buChar char="•"/>
            </a:pPr>
            <a:r>
              <a:rPr lang="en-US" dirty="0">
                <a:cs typeface="ＭＳ Ｐゴシック" charset="0"/>
              </a:rPr>
              <a:t>Confusion about “factors relevant to evaluating threats” vs. “safeguards” </a:t>
            </a:r>
          </a:p>
          <a:p>
            <a:pPr marL="342900" lvl="1" indent="-342900">
              <a:spcBef>
                <a:spcPts val="1200"/>
              </a:spcBef>
              <a:buFontTx/>
              <a:buChar char="•"/>
            </a:pPr>
            <a:r>
              <a:rPr lang="en-US" dirty="0">
                <a:cs typeface="ＭＳ Ｐゴシック" charset="0"/>
              </a:rPr>
              <a:t>Mixed views about broad prohibition of certain types of recruiting </a:t>
            </a:r>
            <a:r>
              <a:rPr lang="en-US" dirty="0" smtClean="0">
                <a:cs typeface="ＭＳ Ｐゴシック" charset="0"/>
              </a:rPr>
              <a:t>services – support </a:t>
            </a:r>
            <a:r>
              <a:rPr lang="en-US" dirty="0">
                <a:cs typeface="ＭＳ Ｐゴシック" charset="0"/>
              </a:rPr>
              <a:t>from regulators and NSS, strong concerns from SMPs</a:t>
            </a:r>
          </a:p>
          <a:p>
            <a:pPr marL="342900" lvl="1" indent="-342900">
              <a:spcBef>
                <a:spcPts val="1200"/>
              </a:spcBef>
              <a:buFontTx/>
              <a:buChar char="•"/>
            </a:pPr>
            <a:r>
              <a:rPr lang="en-US" dirty="0" smtClean="0">
                <a:cs typeface="ＭＳ Ｐゴシック" charset="0"/>
              </a:rPr>
              <a:t>Requests for post-project actions </a:t>
            </a:r>
            <a:r>
              <a:rPr lang="en-US" dirty="0">
                <a:cs typeface="ＭＳ Ｐゴシック" charset="0"/>
              </a:rPr>
              <a:t>to promote awareness </a:t>
            </a:r>
            <a:r>
              <a:rPr lang="en-US" dirty="0" smtClean="0">
                <a:cs typeface="ＭＳ Ｐゴシック" charset="0"/>
              </a:rPr>
              <a:t>and adoption</a:t>
            </a:r>
          </a:p>
          <a:p>
            <a:pPr marL="342900" lvl="1" indent="-342900">
              <a:spcBef>
                <a:spcPts val="1200"/>
              </a:spcBef>
              <a:buFontTx/>
              <a:buChar char="•"/>
            </a:pPr>
            <a:r>
              <a:rPr lang="en-US" dirty="0" smtClean="0">
                <a:cs typeface="ＭＳ Ｐゴシック" charset="0"/>
              </a:rPr>
              <a:t>Out </a:t>
            </a:r>
            <a:r>
              <a:rPr lang="en-US" dirty="0">
                <a:cs typeface="ＭＳ Ｐゴシック" charset="0"/>
              </a:rPr>
              <a:t>of scope matters (e.g., NAS permissibility, documentation, materiality)</a:t>
            </a:r>
          </a:p>
          <a:p>
            <a:pPr marL="342900" lvl="1" indent="-342900">
              <a:spcBef>
                <a:spcPts val="1200"/>
              </a:spcBef>
              <a:buFontTx/>
              <a:buChar char="•"/>
            </a:pPr>
            <a:endParaRPr lang="en-US" dirty="0">
              <a:cs typeface="ＭＳ Ｐゴシック" charset="0"/>
            </a:endParaRP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–"/>
            </a:pPr>
            <a:endParaRPr lang="en-US" sz="1600" dirty="0"/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–"/>
            </a:pPr>
            <a:endParaRPr lang="en-US" sz="1600" dirty="0" smtClean="0"/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–"/>
            </a:pPr>
            <a:endParaRPr lang="en-US" sz="1600" dirty="0" smtClean="0"/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–"/>
            </a:pPr>
            <a:endParaRPr lang="en-US" sz="1600" dirty="0"/>
          </a:p>
          <a:p>
            <a:pPr marL="347472" lvl="1" indent="0">
              <a:spcBef>
                <a:spcPts val="600"/>
              </a:spcBef>
              <a:buNone/>
            </a:pPr>
            <a:endParaRPr lang="en-US" sz="1600" dirty="0"/>
          </a:p>
        </p:txBody>
      </p:sp>
      <p:sp>
        <p:nvSpPr>
          <p:cNvPr id="4" name="Title 3"/>
          <p:cNvSpPr txBox="1">
            <a:spLocks/>
          </p:cNvSpPr>
          <p:nvPr/>
        </p:nvSpPr>
        <p:spPr>
          <a:xfrm>
            <a:off x="304800" y="514350"/>
            <a:ext cx="7924800" cy="40005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9pPr>
          </a:lstStyle>
          <a:p>
            <a:r>
              <a:rPr lang="en-US" kern="0" dirty="0"/>
              <a:t>Highlights of Comments </a:t>
            </a:r>
            <a:r>
              <a:rPr lang="en-US" kern="0" dirty="0" smtClean="0"/>
              <a:t>on Safeguards ED-2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2008129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428750"/>
            <a:ext cx="8763000" cy="3207074"/>
          </a:xfrm>
        </p:spPr>
        <p:txBody>
          <a:bodyPr/>
          <a:lstStyle/>
          <a:p>
            <a:pPr lvl="0"/>
            <a:r>
              <a:rPr lang="en-US" sz="2100" dirty="0"/>
              <a:t>Using professionals who are not audit team members to perform </a:t>
            </a:r>
            <a:r>
              <a:rPr lang="en-US" sz="2100" dirty="0" smtClean="0"/>
              <a:t>NAS</a:t>
            </a:r>
            <a:endParaRPr lang="en-US" sz="2100" dirty="0"/>
          </a:p>
          <a:p>
            <a:pPr lvl="0"/>
            <a:r>
              <a:rPr lang="en-US" sz="2100" dirty="0"/>
              <a:t>If NAS is performed by an audit team member, using professionals who are not audit team members, with appropriate expertise to review NAS</a:t>
            </a:r>
          </a:p>
          <a:p>
            <a:pPr lvl="0"/>
            <a:r>
              <a:rPr lang="en-US" sz="2100" dirty="0"/>
              <a:t>Having a professional review audit work or result of NAS </a:t>
            </a:r>
          </a:p>
          <a:p>
            <a:pPr lvl="0"/>
            <a:r>
              <a:rPr lang="en-US" sz="2100" dirty="0" smtClean="0"/>
              <a:t>In some cases, having </a:t>
            </a:r>
            <a:r>
              <a:rPr lang="en-US" sz="2100" dirty="0"/>
              <a:t>a professional who was not involved in providing NAS review the accounting treatment or presentation in f/s</a:t>
            </a:r>
            <a:endParaRPr lang="en-US" sz="22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Proposed NAS Safeguards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155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45876"/>
            <a:ext cx="8610600" cy="3207074"/>
          </a:xfrm>
        </p:spPr>
        <p:txBody>
          <a:bodyPr/>
          <a:lstStyle/>
          <a:p>
            <a:r>
              <a:rPr lang="en-US" dirty="0" smtClean="0"/>
              <a:t>Safeguards </a:t>
            </a:r>
            <a:r>
              <a:rPr lang="en-US" dirty="0"/>
              <a:t>should be tailored so that they are appropriate to address specific threats</a:t>
            </a:r>
          </a:p>
          <a:p>
            <a:r>
              <a:rPr lang="en-US" dirty="0"/>
              <a:t>Request for more guidance to help determine effectiveness of </a:t>
            </a:r>
            <a:r>
              <a:rPr lang="en-US" dirty="0" smtClean="0"/>
              <a:t>safeguards</a:t>
            </a:r>
          </a:p>
          <a:p>
            <a:r>
              <a:rPr lang="en-US" dirty="0" smtClean="0"/>
              <a:t>Questions </a:t>
            </a:r>
            <a:r>
              <a:rPr lang="en-US" dirty="0"/>
              <a:t>about </a:t>
            </a:r>
            <a:r>
              <a:rPr lang="en-US" dirty="0" smtClean="0"/>
              <a:t>withdrawal of certain safeguards </a:t>
            </a:r>
          </a:p>
          <a:p>
            <a:pPr lvl="1"/>
            <a:r>
              <a:rPr lang="en-US" dirty="0" smtClean="0"/>
              <a:t>“… </a:t>
            </a:r>
            <a:r>
              <a:rPr lang="en-AU" dirty="0" smtClean="0"/>
              <a:t>obtaining </a:t>
            </a:r>
            <a:r>
              <a:rPr lang="en-AU" dirty="0"/>
              <a:t>an advice </a:t>
            </a:r>
            <a:r>
              <a:rPr lang="en-US" dirty="0"/>
              <a:t>from</a:t>
            </a:r>
            <a:r>
              <a:rPr lang="en-AU" dirty="0"/>
              <a:t> a third party in certain circumstances, </a:t>
            </a:r>
            <a:r>
              <a:rPr lang="en-AU" dirty="0" smtClean="0"/>
              <a:t>e.g., a </a:t>
            </a:r>
            <a:r>
              <a:rPr lang="en-AU" dirty="0"/>
              <a:t>supervising or a controlling authority…” </a:t>
            </a:r>
          </a:p>
          <a:p>
            <a:pPr marL="342900" lvl="1" indent="-342900">
              <a:spcBef>
                <a:spcPts val="600"/>
              </a:spcBef>
              <a:buChar char="•"/>
            </a:pPr>
            <a:r>
              <a:rPr lang="en-US" sz="2400" dirty="0">
                <a:cs typeface="ＭＳ Ｐゴシック" charset="0"/>
              </a:rPr>
              <a:t>Different language used to describe similar safeguards </a:t>
            </a:r>
          </a:p>
          <a:p>
            <a:pPr>
              <a:spcBef>
                <a:spcPts val="900"/>
              </a:spcBef>
            </a:pPr>
            <a:endParaRPr lang="en-US" sz="22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 from Respondents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134257"/>
            <a:ext cx="2667000" cy="171450"/>
          </a:xfrm>
        </p:spPr>
        <p:txBody>
          <a:bodyPr/>
          <a:lstStyle/>
          <a:p>
            <a:r>
              <a:rPr lang="en-US" dirty="0" smtClean="0"/>
              <a:t>Safeguards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9836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276350"/>
            <a:ext cx="8763000" cy="3207074"/>
          </a:xfrm>
        </p:spPr>
        <p:txBody>
          <a:bodyPr/>
          <a:lstStyle/>
          <a:p>
            <a:pPr marL="342900" lvl="1" indent="-342900">
              <a:lnSpc>
                <a:spcPts val="3000"/>
              </a:lnSpc>
              <a:spcBef>
                <a:spcPts val="1200"/>
              </a:spcBef>
              <a:buFontTx/>
              <a:buChar char="•"/>
            </a:pPr>
            <a:r>
              <a:rPr lang="en-US" dirty="0" smtClean="0"/>
              <a:t>“</a:t>
            </a:r>
            <a:r>
              <a:rPr lang="en-US" dirty="0">
                <a:cs typeface="ＭＳ Ｐゴシック" charset="0"/>
              </a:rPr>
              <a:t>Actions, individually or in combination, that PA takes that </a:t>
            </a:r>
            <a:r>
              <a:rPr lang="en-US" u="sng" dirty="0">
                <a:solidFill>
                  <a:srgbClr val="013C80"/>
                </a:solidFill>
                <a:cs typeface="ＭＳ Ｐゴシック" charset="0"/>
              </a:rPr>
              <a:t>effectively reduce </a:t>
            </a:r>
            <a:r>
              <a:rPr lang="en-US" dirty="0">
                <a:cs typeface="ＭＳ Ｐゴシック" charset="0"/>
              </a:rPr>
              <a:t>threats to compliance with FPs to an </a:t>
            </a:r>
            <a:r>
              <a:rPr lang="en-US" u="sng" dirty="0">
                <a:solidFill>
                  <a:srgbClr val="013C80"/>
                </a:solidFill>
                <a:cs typeface="ＭＳ Ｐゴシック" charset="0"/>
              </a:rPr>
              <a:t>acceptable level</a:t>
            </a:r>
            <a:r>
              <a:rPr lang="en-US" dirty="0">
                <a:cs typeface="ＭＳ Ｐゴシック" charset="0"/>
              </a:rPr>
              <a:t>”</a:t>
            </a:r>
          </a:p>
          <a:p>
            <a:pPr marL="342900" lvl="1" indent="-342900">
              <a:lnSpc>
                <a:spcPts val="3000"/>
              </a:lnSpc>
              <a:spcBef>
                <a:spcPts val="1200"/>
              </a:spcBef>
              <a:buFontTx/>
              <a:buChar char="•"/>
            </a:pPr>
            <a:r>
              <a:rPr lang="en-US" dirty="0" smtClean="0">
                <a:cs typeface="ＭＳ Ｐゴシック" charset="0"/>
              </a:rPr>
              <a:t>Safeguards are only one of the ways to address threats </a:t>
            </a:r>
          </a:p>
          <a:p>
            <a:pPr marL="342900" lvl="1" indent="-342900">
              <a:lnSpc>
                <a:spcPts val="3000"/>
              </a:lnSpc>
              <a:spcBef>
                <a:spcPts val="1200"/>
              </a:spcBef>
              <a:buFontTx/>
              <a:buChar char="•"/>
            </a:pPr>
            <a:r>
              <a:rPr lang="en-US" dirty="0" smtClean="0">
                <a:cs typeface="ＭＳ Ｐゴシック" charset="0"/>
              </a:rPr>
              <a:t>Effectiveness of safeguards depends on facts and circumstances</a:t>
            </a:r>
          </a:p>
          <a:p>
            <a:pPr marL="342900" lvl="1" indent="-342900">
              <a:lnSpc>
                <a:spcPts val="3000"/>
              </a:lnSpc>
              <a:spcBef>
                <a:spcPts val="1200"/>
              </a:spcBef>
              <a:buFontTx/>
              <a:buChar char="•"/>
            </a:pPr>
            <a:r>
              <a:rPr lang="en-US" dirty="0" smtClean="0">
                <a:cs typeface="ＭＳ Ｐゴシック" charset="0"/>
              </a:rPr>
              <a:t>PA’s </a:t>
            </a:r>
            <a:r>
              <a:rPr lang="en-US" dirty="0" smtClean="0">
                <a:solidFill>
                  <a:srgbClr val="013C80"/>
                </a:solidFill>
                <a:cs typeface="ＭＳ Ｐゴシック" charset="0"/>
              </a:rPr>
              <a:t>understanding of facts and circumstances </a:t>
            </a:r>
            <a:r>
              <a:rPr lang="en-US" dirty="0" smtClean="0">
                <a:cs typeface="ＭＳ Ｐゴシック" charset="0"/>
              </a:rPr>
              <a:t>and </a:t>
            </a:r>
            <a:r>
              <a:rPr lang="en-US" dirty="0" smtClean="0">
                <a:solidFill>
                  <a:srgbClr val="013C80"/>
                </a:solidFill>
                <a:cs typeface="ＭＳ Ｐゴシック" charset="0"/>
              </a:rPr>
              <a:t>exercising professional judgment</a:t>
            </a:r>
            <a:r>
              <a:rPr lang="en-US" dirty="0" smtClean="0">
                <a:cs typeface="ＭＳ Ｐゴシック" charset="0"/>
              </a:rPr>
              <a:t> is critical to determine appropriateness and effectiveness of safeguards</a:t>
            </a:r>
          </a:p>
          <a:p>
            <a:pPr>
              <a:spcBef>
                <a:spcPts val="900"/>
              </a:spcBef>
            </a:pPr>
            <a:endParaRPr lang="en-US" sz="22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Safeguards?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>
          <a:xfrm>
            <a:off x="381000" y="83295"/>
            <a:ext cx="2667000" cy="171450"/>
          </a:xfrm>
        </p:spPr>
        <p:txBody>
          <a:bodyPr/>
          <a:lstStyle/>
          <a:p>
            <a:r>
              <a:rPr lang="en-US" dirty="0" smtClean="0"/>
              <a:t>Task Force Proposals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278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276350"/>
            <a:ext cx="8763000" cy="3207074"/>
          </a:xfrm>
        </p:spPr>
        <p:txBody>
          <a:bodyPr/>
          <a:lstStyle/>
          <a:p>
            <a:r>
              <a:rPr lang="en-US" sz="2000" dirty="0">
                <a:solidFill>
                  <a:srgbClr val="013C80"/>
                </a:solidFill>
              </a:rPr>
              <a:t>Tweaks</a:t>
            </a:r>
            <a:r>
              <a:rPr lang="en-US" sz="2000" dirty="0"/>
              <a:t> </a:t>
            </a:r>
            <a:r>
              <a:rPr lang="en-US" sz="2000" dirty="0" smtClean="0"/>
              <a:t>to conceptual framework to </a:t>
            </a:r>
            <a:r>
              <a:rPr lang="en-US" sz="2000" dirty="0" smtClean="0">
                <a:solidFill>
                  <a:srgbClr val="013C80"/>
                </a:solidFill>
              </a:rPr>
              <a:t>emphasize</a:t>
            </a:r>
            <a:r>
              <a:rPr lang="en-US" sz="2000" dirty="0" smtClean="0"/>
              <a:t> </a:t>
            </a:r>
            <a:r>
              <a:rPr lang="en-US" sz="2000" dirty="0"/>
              <a:t>that </a:t>
            </a:r>
            <a:r>
              <a:rPr lang="en-US" sz="2000" dirty="0">
                <a:solidFill>
                  <a:srgbClr val="013C80"/>
                </a:solidFill>
              </a:rPr>
              <a:t>safeguards </a:t>
            </a:r>
            <a:r>
              <a:rPr lang="en-US" sz="2000" dirty="0"/>
              <a:t>are applied to </a:t>
            </a:r>
            <a:r>
              <a:rPr lang="en-US" sz="2000" dirty="0">
                <a:solidFill>
                  <a:srgbClr val="013C80"/>
                </a:solidFill>
              </a:rPr>
              <a:t>reduce threats </a:t>
            </a:r>
            <a:r>
              <a:rPr lang="en-US" sz="2000" dirty="0"/>
              <a:t>to an </a:t>
            </a:r>
            <a:r>
              <a:rPr lang="en-US" sz="2000" dirty="0">
                <a:solidFill>
                  <a:srgbClr val="013C80"/>
                </a:solidFill>
              </a:rPr>
              <a:t>acceptable </a:t>
            </a:r>
            <a:r>
              <a:rPr lang="en-US" sz="2000" dirty="0" smtClean="0">
                <a:solidFill>
                  <a:srgbClr val="013C80"/>
                </a:solidFill>
              </a:rPr>
              <a:t>level</a:t>
            </a:r>
          </a:p>
          <a:p>
            <a:r>
              <a:rPr lang="en-US" sz="2000" dirty="0" smtClean="0"/>
              <a:t>Examples of </a:t>
            </a:r>
            <a:r>
              <a:rPr lang="en-US" sz="2000" dirty="0" smtClean="0">
                <a:solidFill>
                  <a:srgbClr val="013C80"/>
                </a:solidFill>
              </a:rPr>
              <a:t>actions </a:t>
            </a:r>
            <a:r>
              <a:rPr lang="en-US" sz="2000" dirty="0" smtClean="0"/>
              <a:t>that might </a:t>
            </a:r>
            <a:r>
              <a:rPr lang="en-US" sz="2000" dirty="0" smtClean="0">
                <a:solidFill>
                  <a:srgbClr val="013C80"/>
                </a:solidFill>
              </a:rPr>
              <a:t>eliminate threats </a:t>
            </a:r>
            <a:r>
              <a:rPr lang="en-US" sz="2000" dirty="0" smtClean="0"/>
              <a:t>are now positioned </a:t>
            </a:r>
            <a:r>
              <a:rPr lang="en-US" sz="2000" dirty="0" smtClean="0">
                <a:solidFill>
                  <a:srgbClr val="013C80"/>
                </a:solidFill>
              </a:rPr>
              <a:t>before</a:t>
            </a:r>
            <a:r>
              <a:rPr lang="en-US" sz="2000" dirty="0" smtClean="0"/>
              <a:t> examples of </a:t>
            </a:r>
            <a:r>
              <a:rPr lang="en-US" sz="2000" dirty="0" smtClean="0">
                <a:solidFill>
                  <a:srgbClr val="013C80"/>
                </a:solidFill>
              </a:rPr>
              <a:t>actions</a:t>
            </a:r>
            <a:r>
              <a:rPr lang="en-US" sz="2000" dirty="0" smtClean="0"/>
              <a:t> that might be </a:t>
            </a:r>
            <a:r>
              <a:rPr lang="en-US" sz="2000" dirty="0" smtClean="0">
                <a:solidFill>
                  <a:srgbClr val="013C80"/>
                </a:solidFill>
              </a:rPr>
              <a:t>safeguards</a:t>
            </a:r>
            <a:r>
              <a:rPr lang="en-US" sz="2000" dirty="0" smtClean="0"/>
              <a:t> </a:t>
            </a:r>
          </a:p>
          <a:p>
            <a:r>
              <a:rPr lang="en-US" sz="2000" dirty="0" smtClean="0">
                <a:solidFill>
                  <a:srgbClr val="013C80"/>
                </a:solidFill>
              </a:rPr>
              <a:t>Clarifications</a:t>
            </a:r>
            <a:r>
              <a:rPr lang="en-US" sz="2000" dirty="0" smtClean="0"/>
              <a:t> </a:t>
            </a:r>
            <a:r>
              <a:rPr lang="en-US" sz="2000" dirty="0"/>
              <a:t>made </a:t>
            </a:r>
            <a:r>
              <a:rPr lang="en-US" sz="2000" dirty="0" smtClean="0"/>
              <a:t>better </a:t>
            </a:r>
            <a:r>
              <a:rPr lang="en-US" sz="2000" dirty="0" smtClean="0">
                <a:solidFill>
                  <a:srgbClr val="013C80"/>
                </a:solidFill>
              </a:rPr>
              <a:t>align</a:t>
            </a:r>
            <a:r>
              <a:rPr lang="en-US" sz="2000" dirty="0" smtClean="0"/>
              <a:t> “Addressing Threats” </a:t>
            </a:r>
            <a:r>
              <a:rPr lang="en-US" sz="2000" dirty="0" smtClean="0">
                <a:solidFill>
                  <a:srgbClr val="013C80"/>
                </a:solidFill>
              </a:rPr>
              <a:t>section for PAPPs </a:t>
            </a:r>
            <a:r>
              <a:rPr lang="en-US" sz="2000" dirty="0" smtClean="0"/>
              <a:t>in S300 </a:t>
            </a:r>
            <a:r>
              <a:rPr lang="en-US" sz="2000" dirty="0" smtClean="0">
                <a:solidFill>
                  <a:srgbClr val="013C80"/>
                </a:solidFill>
              </a:rPr>
              <a:t>to overarching requirements </a:t>
            </a:r>
            <a:r>
              <a:rPr lang="en-US" sz="2000" dirty="0" smtClean="0"/>
              <a:t>that are described in S120 </a:t>
            </a:r>
            <a:endParaRPr lang="en-US" sz="1800" dirty="0"/>
          </a:p>
          <a:p>
            <a:r>
              <a:rPr lang="en-US" sz="2000" dirty="0" smtClean="0"/>
              <a:t>Revisions made to examples of safeguards involving “a review” </a:t>
            </a:r>
          </a:p>
          <a:p>
            <a:pPr lvl="1"/>
            <a:r>
              <a:rPr lang="en-US" sz="1800" dirty="0"/>
              <a:t>“Having a </a:t>
            </a:r>
            <a:r>
              <a:rPr lang="en-US" sz="1800" dirty="0" smtClean="0">
                <a:solidFill>
                  <a:srgbClr val="013C80"/>
                </a:solidFill>
              </a:rPr>
              <a:t>professional/ PA </a:t>
            </a:r>
            <a:r>
              <a:rPr lang="en-US" sz="1800" dirty="0"/>
              <a:t>review audit work or result of NAS” is replaced with “Having an </a:t>
            </a:r>
            <a:r>
              <a:rPr lang="en-US" sz="1800" dirty="0">
                <a:solidFill>
                  <a:srgbClr val="013C80"/>
                </a:solidFill>
              </a:rPr>
              <a:t>appropriate</a:t>
            </a:r>
            <a:r>
              <a:rPr lang="en-US" sz="1800" dirty="0"/>
              <a:t> professional review …”</a:t>
            </a:r>
          </a:p>
          <a:p>
            <a:pPr lvl="1"/>
            <a:endParaRPr lang="en-US" sz="16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Safeguards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75745" y="158510"/>
            <a:ext cx="2667000" cy="171450"/>
          </a:xfrm>
        </p:spPr>
        <p:txBody>
          <a:bodyPr/>
          <a:lstStyle/>
          <a:p>
            <a:r>
              <a:rPr lang="en-US" dirty="0"/>
              <a:t>Task Force Proposals </a:t>
            </a:r>
          </a:p>
        </p:txBody>
      </p:sp>
    </p:spTree>
    <p:extLst>
      <p:ext uri="{BB962C8B-B14F-4D97-AF65-F5344CB8AC3E}">
        <p14:creationId xmlns:p14="http://schemas.microsoft.com/office/powerpoint/2010/main" val="2512983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150423 Forum of Firms IESBA Peter Hughes" id="{855BE383-8B6C-4EB1-8557-672D5CCEBC22}" vid="{F4A2DCA7-B248-4570-8002-E7D7FAD854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20150423 Forum of Firms IESBA Peter Hughes</Template>
  <TotalTime>3465</TotalTime>
  <Words>1067</Words>
  <Application>Microsoft Office PowerPoint</Application>
  <PresentationFormat>On-screen Show (16:9)</PresentationFormat>
  <Paragraphs>133</Paragraphs>
  <Slides>17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MS PGothic</vt:lpstr>
      <vt:lpstr>MS PGothic</vt:lpstr>
      <vt:lpstr>Arial</vt:lpstr>
      <vt:lpstr>Bauer Bodoni Std</vt:lpstr>
      <vt:lpstr>Calibri</vt:lpstr>
      <vt:lpstr>ヒラギノ角ゴ Pro W3</vt:lpstr>
      <vt:lpstr>IESBA_Powerpoint_template_GREEN RIBBON_WIDESCREEN</vt:lpstr>
      <vt:lpstr>Safeguards</vt:lpstr>
      <vt:lpstr>Objectives </vt:lpstr>
      <vt:lpstr>Introduction </vt:lpstr>
      <vt:lpstr>Coordination with Others Task Forces</vt:lpstr>
      <vt:lpstr>PowerPoint Presentation</vt:lpstr>
      <vt:lpstr>Overview of Proposed NAS Safeguards</vt:lpstr>
      <vt:lpstr>Feedback from Respondents</vt:lpstr>
      <vt:lpstr>What are Safeguards?</vt:lpstr>
      <vt:lpstr>Safeguards </vt:lpstr>
      <vt:lpstr>Matter for CAG  Consideration </vt:lpstr>
      <vt:lpstr>Factors Relevant to Evaluating Vs Safeguards </vt:lpstr>
      <vt:lpstr>Prohibition of Certain Recruiting Services </vt:lpstr>
      <vt:lpstr>Recruiting Services  </vt:lpstr>
      <vt:lpstr>Matter for CAG Consideration </vt:lpstr>
      <vt:lpstr>Requests for Post-project Actions</vt:lpstr>
      <vt:lpstr>Matter for CAG Consideration 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IESBA Project Updates</dc:title>
  <dc:creator>Louisa Stevens</dc:creator>
  <cp:lastModifiedBy>Geoffrey Kwan</cp:lastModifiedBy>
  <cp:revision>369</cp:revision>
  <cp:lastPrinted>2017-08-31T15:57:00Z</cp:lastPrinted>
  <dcterms:created xsi:type="dcterms:W3CDTF">2015-04-17T20:16:07Z</dcterms:created>
  <dcterms:modified xsi:type="dcterms:W3CDTF">2017-09-13T14:52:12Z</dcterms:modified>
</cp:coreProperties>
</file>