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19"/>
  </p:notesMasterIdLst>
  <p:handoutMasterIdLst>
    <p:handoutMasterId r:id="rId20"/>
  </p:handoutMasterIdLst>
  <p:sldIdLst>
    <p:sldId id="270" r:id="rId2"/>
    <p:sldId id="370" r:id="rId3"/>
    <p:sldId id="352" r:id="rId4"/>
    <p:sldId id="353" r:id="rId5"/>
    <p:sldId id="351" r:id="rId6"/>
    <p:sldId id="365" r:id="rId7"/>
    <p:sldId id="272" r:id="rId8"/>
    <p:sldId id="354" r:id="rId9"/>
    <p:sldId id="356" r:id="rId10"/>
    <p:sldId id="366" r:id="rId11"/>
    <p:sldId id="358" r:id="rId12"/>
    <p:sldId id="361" r:id="rId13"/>
    <p:sldId id="367" r:id="rId14"/>
    <p:sldId id="369" r:id="rId15"/>
    <p:sldId id="359" r:id="rId16"/>
    <p:sldId id="371" r:id="rId17"/>
    <p:sldId id="286" r:id="rId18"/>
  </p:sldIdLst>
  <p:sldSz cx="9144000" cy="5143500" type="screen16x9"/>
  <p:notesSz cx="6950075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ane Jules" initials="DJ" lastIdx="3" clrIdx="0">
    <p:extLst>
      <p:ext uri="{19B8F6BF-5375-455C-9EA6-DF929625EA0E}">
        <p15:presenceInfo xmlns:p15="http://schemas.microsoft.com/office/powerpoint/2012/main" userId="S-1-5-21-1801674531-1972579041-839522115-723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85" autoAdjust="0"/>
    <p:restoredTop sz="68078" autoAdjust="0"/>
  </p:normalViewPr>
  <p:slideViewPr>
    <p:cSldViewPr showGuides="1">
      <p:cViewPr varScale="1">
        <p:scale>
          <a:sx n="62" d="100"/>
          <a:sy n="62" d="100"/>
        </p:scale>
        <p:origin x="1482" y="60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664" tIns="46332" rIns="92664" bIns="46332" rtlCol="0"/>
          <a:lstStyle>
            <a:lvl1pPr algn="l">
              <a:defRPr sz="1200"/>
            </a:lvl1pPr>
          </a:lstStyle>
          <a:p>
            <a:r>
              <a:rPr lang="en-US" smtClean="0"/>
              <a:t>Structure–Feedback on Structure ED-2 and Task Force Proposals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664" tIns="46332" rIns="92664" bIns="46332" rtlCol="0"/>
          <a:lstStyle>
            <a:lvl1pPr algn="r">
              <a:defRPr sz="1200"/>
            </a:lvl1pPr>
          </a:lstStyle>
          <a:p>
            <a:r>
              <a:rPr lang="en-US" smtClean="0"/>
              <a:t>Agenda Item C-1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70"/>
            <a:ext cx="3011699" cy="463407"/>
          </a:xfrm>
          <a:prstGeom prst="rect">
            <a:avLst/>
          </a:prstGeom>
        </p:spPr>
        <p:txBody>
          <a:bodyPr vert="horz" lIns="92664" tIns="46332" rIns="92664" bIns="46332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768" y="8772670"/>
            <a:ext cx="3011699" cy="463407"/>
          </a:xfrm>
          <a:prstGeom prst="rect">
            <a:avLst/>
          </a:prstGeom>
        </p:spPr>
        <p:txBody>
          <a:bodyPr vert="horz" lIns="92664" tIns="46332" rIns="92664" bIns="46332" rtlCol="0" anchor="b"/>
          <a:lstStyle>
            <a:lvl1pPr algn="r">
              <a:defRPr sz="1200"/>
            </a:lvl1pPr>
          </a:lstStyle>
          <a:p>
            <a:fld id="{5247F893-89A7-4BA4-8982-CB4EF2CF355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6991196"/>
      </p:ext>
    </p:extLst>
  </p:cSld>
  <p:clrMap bg1="lt1" tx1="dk1" bg2="lt2" tx2="dk2" accent1="accent1" accent2="accent2" accent3="accent3" accent4="accent4" accent5="accent5" accent6="accent6" hlink="hlink" folHlink="folHlink"/>
  <p:hf sldNum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664" tIns="46332" rIns="92664" bIns="46332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r>
              <a:rPr lang="en-US" smtClean="0"/>
              <a:t>Structure–Feedback on Structure ED-2 and Task Force Proposals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wrap="square" lIns="92664" tIns="46332" rIns="92664" bIns="46332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en-US" smtClean="0"/>
              <a:t>Agenda Item C-1</a:t>
            </a:r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6875" y="692150"/>
            <a:ext cx="61563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664" tIns="46332" rIns="92664" bIns="46332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664" tIns="46332" rIns="92664" bIns="46332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664" tIns="46332" rIns="92664" bIns="46332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wrap="square" lIns="92664" tIns="46332" rIns="92664" bIns="46332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hf sldNum="0" ftr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Structure–Feedback on Structure ED-2 and Task Force Proposals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Agenda Item C-1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77442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Structure–Feedback on Structure ED-2 and Task Force Proposals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Agenda Item C-1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6775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Structure–Feedback on Structure ED-2 and Task Force Proposals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Agenda Item C-1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50798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Structure–Feedback on Structure ED-2 and Task Force Proposals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Agenda Item C-1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1045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Structure–Feedback on Structure ED-2 and Task Force Proposals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Agenda Item C-1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512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073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  <p:sldLayoutId id="2147483847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Structure of the </a:t>
            </a:r>
            <a:r>
              <a:rPr lang="en-US" dirty="0" smtClean="0"/>
              <a:t>Code   </a:t>
            </a:r>
            <a:br>
              <a:rPr lang="en-US" dirty="0" smtClean="0"/>
            </a:br>
            <a:endParaRPr lang="en-US" dirty="0">
              <a:latin typeface="Arial" charset="0"/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267200" y="2647950"/>
            <a:ext cx="4800600" cy="2133599"/>
          </a:xfrm>
        </p:spPr>
        <p:txBody>
          <a:bodyPr/>
          <a:lstStyle/>
          <a:p>
            <a:r>
              <a:rPr lang="en-US" sz="2200" dirty="0" smtClean="0">
                <a:latin typeface="Arial" charset="0"/>
              </a:rPr>
              <a:t>Don Thomson, Task Force Chair</a:t>
            </a:r>
          </a:p>
          <a:p>
            <a:endParaRPr lang="en-US" sz="1800" dirty="0" smtClean="0">
              <a:latin typeface="Arial" charset="0"/>
            </a:endParaRPr>
          </a:p>
          <a:p>
            <a:r>
              <a:rPr lang="en-US" sz="1800" dirty="0" smtClean="0">
                <a:latin typeface="Arial" charset="0"/>
              </a:rPr>
              <a:t>IESBA CAG Meeting</a:t>
            </a:r>
          </a:p>
          <a:p>
            <a:r>
              <a:rPr lang="en-US" sz="1800" dirty="0" smtClean="0">
                <a:latin typeface="Arial" charset="0"/>
              </a:rPr>
              <a:t>Madrid, Spain</a:t>
            </a:r>
            <a:endParaRPr lang="en-US" sz="1800" dirty="0">
              <a:latin typeface="Arial" charset="0"/>
            </a:endParaRPr>
          </a:p>
          <a:p>
            <a:r>
              <a:rPr lang="en-US" sz="1800" dirty="0" smtClean="0">
                <a:latin typeface="Arial" charset="0"/>
              </a:rPr>
              <a:t>September 13, 2017</a:t>
            </a:r>
          </a:p>
        </p:txBody>
      </p:sp>
    </p:spTree>
    <p:extLst>
      <p:ext uri="{BB962C8B-B14F-4D97-AF65-F5344CB8AC3E}">
        <p14:creationId xmlns:p14="http://schemas.microsoft.com/office/powerpoint/2010/main" val="1624707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86800" cy="3063240"/>
          </a:xfrm>
        </p:spPr>
        <p:txBody>
          <a:bodyPr/>
          <a:lstStyle/>
          <a:p>
            <a:r>
              <a:rPr lang="en-US" dirty="0" smtClean="0"/>
              <a:t>Some </a:t>
            </a:r>
            <a:r>
              <a:rPr lang="en-US" dirty="0"/>
              <a:t>concern that the Code appears more </a:t>
            </a:r>
            <a:r>
              <a:rPr lang="en-US" dirty="0" smtClean="0"/>
              <a:t>rules-based</a:t>
            </a:r>
          </a:p>
          <a:p>
            <a:r>
              <a:rPr lang="en-US" sz="2200" dirty="0" smtClean="0"/>
              <a:t>Suggested creating </a:t>
            </a:r>
            <a:r>
              <a:rPr lang="en-US" sz="2200" dirty="0"/>
              <a:t>a more explicit link to clear ethical </a:t>
            </a:r>
            <a:r>
              <a:rPr lang="en-US" sz="2200" dirty="0" smtClean="0"/>
              <a:t>outcomes</a:t>
            </a:r>
          </a:p>
          <a:p>
            <a:r>
              <a:rPr lang="en-US" sz="2200" dirty="0" smtClean="0"/>
              <a:t>Need to emphasize </a:t>
            </a:r>
            <a:r>
              <a:rPr lang="en-US" sz="2200" dirty="0"/>
              <a:t>that compliance with specific requirements is not necessarily compliance with the overarching </a:t>
            </a:r>
            <a:r>
              <a:rPr lang="en-US" sz="2200" dirty="0" smtClean="0"/>
              <a:t>requirements</a:t>
            </a:r>
            <a:endParaRPr lang="en-US" dirty="0"/>
          </a:p>
          <a:p>
            <a:pPr lvl="1"/>
            <a:r>
              <a:rPr lang="en-US" dirty="0" smtClean="0"/>
              <a:t>Restructuring distinguishes, doesn’t add requirements</a:t>
            </a:r>
          </a:p>
          <a:p>
            <a:pPr lvl="1"/>
            <a:r>
              <a:rPr lang="en-US" dirty="0" smtClean="0"/>
              <a:t>Proposing to add text in the guide to emphasize the principles establishing ethical behavior and the Code’s ethical foundation</a:t>
            </a:r>
          </a:p>
          <a:p>
            <a:pPr lvl="1">
              <a:buFont typeface="Arial" charset="0"/>
              <a:buChar char="•"/>
            </a:pPr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666750"/>
            <a:ext cx="7772400" cy="457200"/>
          </a:xfrm>
        </p:spPr>
        <p:txBody>
          <a:bodyPr/>
          <a:lstStyle/>
          <a:p>
            <a:r>
              <a:rPr lang="en-US" sz="3200" dirty="0" smtClean="0"/>
              <a:t>Overarching Requirements</a:t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>
          <a:xfrm>
            <a:off x="316523" y="133350"/>
            <a:ext cx="2667000" cy="171450"/>
          </a:xfrm>
        </p:spPr>
        <p:txBody>
          <a:bodyPr/>
          <a:lstStyle/>
          <a:p>
            <a:r>
              <a:rPr lang="en-US" dirty="0"/>
              <a:t>Feedback on Structure ED-2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508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44658" y="1301848"/>
            <a:ext cx="8763000" cy="3352800"/>
          </a:xfrm>
        </p:spPr>
        <p:txBody>
          <a:bodyPr/>
          <a:lstStyle/>
          <a:p>
            <a:r>
              <a:rPr lang="en-US" dirty="0" smtClean="0"/>
              <a:t>Some consider </a:t>
            </a:r>
            <a:r>
              <a:rPr lang="en-US" dirty="0"/>
              <a:t>f</a:t>
            </a:r>
            <a:r>
              <a:rPr lang="en-US" dirty="0" smtClean="0"/>
              <a:t>urther work needed to clarify responsibility</a:t>
            </a:r>
          </a:p>
          <a:p>
            <a:pPr lvl="1"/>
            <a:r>
              <a:rPr lang="en-US" dirty="0" smtClean="0"/>
              <a:t>IAASB considering further clarifying responsibility</a:t>
            </a:r>
          </a:p>
          <a:p>
            <a:r>
              <a:rPr lang="en-US" dirty="0" smtClean="0"/>
              <a:t>Add in S.120 explanation of approach to responsibility </a:t>
            </a:r>
          </a:p>
          <a:p>
            <a:pPr lvl="1"/>
            <a:r>
              <a:rPr lang="en-US" dirty="0" smtClean="0"/>
              <a:t>Explained in 400.4; required to know and understand S.400 for independence; S120 not intended to replace S.400</a:t>
            </a:r>
          </a:p>
          <a:p>
            <a:r>
              <a:rPr lang="en-US" dirty="0" smtClean="0"/>
              <a:t>No Snr. management duties re ethical mind-set in Code</a:t>
            </a:r>
          </a:p>
          <a:p>
            <a:pPr lvl="1"/>
            <a:r>
              <a:rPr lang="en-US" dirty="0" smtClean="0"/>
              <a:t>Snr. Management of firm providing assurance services subject to ISQC1; </a:t>
            </a:r>
            <a:r>
              <a:rPr lang="en-US" dirty="0"/>
              <a:t>Leadership is an element of ISQC 1</a:t>
            </a:r>
          </a:p>
          <a:p>
            <a:pPr lvl="1"/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457200" y="209550"/>
            <a:ext cx="4648200" cy="228600"/>
          </a:xfrm>
        </p:spPr>
        <p:txBody>
          <a:bodyPr/>
          <a:lstStyle/>
          <a:p>
            <a:r>
              <a:rPr lang="en-US" dirty="0"/>
              <a:t>Feedback on Structure ED-2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61950"/>
            <a:ext cx="7772400" cy="762000"/>
          </a:xfrm>
        </p:spPr>
        <p:txBody>
          <a:bodyPr/>
          <a:lstStyle/>
          <a:p>
            <a:r>
              <a:rPr lang="en-US" sz="3200" dirty="0" smtClean="0">
                <a:solidFill>
                  <a:srgbClr val="FFFFFF"/>
                </a:solidFill>
              </a:rPr>
              <a:t>Clarity of Responsibility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5312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86800" cy="3063240"/>
          </a:xfrm>
        </p:spPr>
        <p:txBody>
          <a:bodyPr/>
          <a:lstStyle/>
          <a:p>
            <a:r>
              <a:rPr lang="en-US" sz="2600" dirty="0" smtClean="0"/>
              <a:t>Introductions are repetitive, lengthen </a:t>
            </a:r>
            <a:r>
              <a:rPr lang="en-US" sz="2600" dirty="0"/>
              <a:t>the Code and are not </a:t>
            </a:r>
            <a:r>
              <a:rPr lang="en-US" sz="2600" dirty="0" smtClean="0"/>
              <a:t>requirements</a:t>
            </a:r>
          </a:p>
          <a:p>
            <a:r>
              <a:rPr lang="en-US" sz="2600" dirty="0" smtClean="0"/>
              <a:t>Wording should be clearer and more consistent</a:t>
            </a:r>
            <a:endParaRPr lang="en-US" sz="2600" dirty="0"/>
          </a:p>
          <a:p>
            <a:pPr lvl="1"/>
            <a:r>
              <a:rPr lang="en-US" dirty="0" smtClean="0"/>
              <a:t>Introduction </a:t>
            </a:r>
            <a:r>
              <a:rPr lang="en-US" dirty="0"/>
              <a:t>reminds users of Part 1 </a:t>
            </a:r>
            <a:r>
              <a:rPr lang="en-US" dirty="0" smtClean="0"/>
              <a:t>requirements</a:t>
            </a:r>
          </a:p>
          <a:p>
            <a:pPr lvl="1"/>
            <a:r>
              <a:rPr lang="en-US" dirty="0" smtClean="0"/>
              <a:t>Introductions being streamlined making consistent references to fundamental principles and threats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136687"/>
            <a:ext cx="5867400" cy="228600"/>
          </a:xfrm>
        </p:spPr>
        <p:txBody>
          <a:bodyPr/>
          <a:lstStyle/>
          <a:p>
            <a:r>
              <a:rPr lang="en-US" dirty="0"/>
              <a:t>Feedback on Structure ED-2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61950"/>
            <a:ext cx="7772400" cy="762000"/>
          </a:xfrm>
        </p:spPr>
        <p:txBody>
          <a:bodyPr/>
          <a:lstStyle/>
          <a:p>
            <a:r>
              <a:rPr lang="en-US" sz="3200" dirty="0" smtClean="0"/>
              <a:t>Introductory Paragraphs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2415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39822"/>
            <a:ext cx="8458200" cy="33528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“May” vs “might”</a:t>
            </a:r>
            <a:endParaRPr lang="en-US" dirty="0">
              <a:latin typeface="Arial" charset="0"/>
            </a:endParaRPr>
          </a:p>
          <a:p>
            <a:pPr lvl="1"/>
            <a:r>
              <a:rPr lang="en-US" dirty="0" smtClean="0">
                <a:latin typeface="Arial" charset="0"/>
              </a:rPr>
              <a:t>Specific</a:t>
            </a:r>
            <a:r>
              <a:rPr lang="en-US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dirty="0">
                <a:latin typeface="Arial" charset="0"/>
              </a:rPr>
              <a:t>description adjusted </a:t>
            </a:r>
            <a:r>
              <a:rPr lang="en-US" dirty="0" smtClean="0">
                <a:latin typeface="Arial" charset="0"/>
              </a:rPr>
              <a:t>making </a:t>
            </a:r>
            <a:r>
              <a:rPr lang="en-US" dirty="0">
                <a:latin typeface="Arial" charset="0"/>
              </a:rPr>
              <a:t>probability of </a:t>
            </a:r>
            <a:r>
              <a:rPr lang="en-US" dirty="0" smtClean="0">
                <a:latin typeface="Arial" charset="0"/>
              </a:rPr>
              <a:t>terms clearer</a:t>
            </a:r>
          </a:p>
          <a:p>
            <a:pPr lvl="1"/>
            <a:r>
              <a:rPr lang="en-US" dirty="0">
                <a:latin typeface="Arial" charset="0"/>
              </a:rPr>
              <a:t>U</a:t>
            </a:r>
            <a:r>
              <a:rPr lang="en-US" dirty="0" smtClean="0">
                <a:latin typeface="Arial" charset="0"/>
              </a:rPr>
              <a:t>sage reviewed and slight adjustments made</a:t>
            </a:r>
          </a:p>
          <a:p>
            <a:r>
              <a:rPr lang="en-US" dirty="0" smtClean="0">
                <a:latin typeface="Arial" charset="0"/>
              </a:rPr>
              <a:t>Use of “firm” and “network firm” </a:t>
            </a:r>
            <a:r>
              <a:rPr lang="mr-IN" dirty="0" smtClean="0">
                <a:latin typeface="Arial" charset="0"/>
              </a:rPr>
              <a:t>–</a:t>
            </a:r>
            <a:r>
              <a:rPr lang="en-US" dirty="0" smtClean="0">
                <a:latin typeface="Arial" charset="0"/>
              </a:rPr>
              <a:t> possible omissions</a:t>
            </a:r>
          </a:p>
          <a:p>
            <a:pPr lvl="1"/>
            <a:r>
              <a:rPr lang="en-US" dirty="0" smtClean="0">
                <a:latin typeface="Arial" charset="0"/>
              </a:rPr>
              <a:t>Refined by adding ”or network firm” in some places</a:t>
            </a:r>
            <a:endParaRPr lang="en-US" dirty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Headings</a:t>
            </a:r>
            <a:r>
              <a:rPr lang="en-US" dirty="0">
                <a:latin typeface="Arial" charset="0"/>
              </a:rPr>
              <a:t>, sub-headings and numbering </a:t>
            </a:r>
            <a:r>
              <a:rPr lang="en-US" dirty="0" smtClean="0">
                <a:latin typeface="Arial" charset="0"/>
              </a:rPr>
              <a:t>issues</a:t>
            </a:r>
          </a:p>
          <a:p>
            <a:pPr lvl="1"/>
            <a:r>
              <a:rPr lang="en-US" dirty="0" smtClean="0">
                <a:latin typeface="Arial" charset="0"/>
              </a:rPr>
              <a:t>Various refinements including sequential numbering for general AM</a:t>
            </a:r>
          </a:p>
          <a:p>
            <a:pPr lvl="1"/>
            <a:endParaRPr lang="en-US" dirty="0">
              <a:latin typeface="Arial" charset="0"/>
            </a:endParaRPr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229353"/>
            <a:ext cx="5740138" cy="404780"/>
          </a:xfrm>
        </p:spPr>
        <p:txBody>
          <a:bodyPr/>
          <a:lstStyle/>
          <a:p>
            <a:r>
              <a:rPr lang="en-US" dirty="0"/>
              <a:t>Feedback on Structure ED-2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461930"/>
            <a:ext cx="7848600" cy="662020"/>
          </a:xfrm>
        </p:spPr>
        <p:txBody>
          <a:bodyPr/>
          <a:lstStyle/>
          <a:p>
            <a:r>
              <a:rPr lang="en-US" sz="3200" dirty="0" smtClean="0"/>
              <a:t>Other Drafting Matters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6717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00150"/>
            <a:ext cx="8686800" cy="32004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Previously reported to Board </a:t>
            </a:r>
          </a:p>
          <a:p>
            <a:pPr lvl="1"/>
            <a:r>
              <a:rPr lang="en-US" dirty="0" smtClean="0">
                <a:latin typeface="Arial" charset="0"/>
              </a:rPr>
              <a:t>Public interest; documentation; aligning SSB definitions; and update S.900 for consistency with ISAE 3000</a:t>
            </a:r>
            <a:endParaRPr lang="en-US" dirty="0" smtClean="0"/>
          </a:p>
          <a:p>
            <a:r>
              <a:rPr lang="en-US" dirty="0" smtClean="0"/>
              <a:t>New</a:t>
            </a:r>
          </a:p>
          <a:p>
            <a:pPr lvl="1"/>
            <a:r>
              <a:rPr lang="en-US" dirty="0" smtClean="0"/>
              <a:t>Revise R400.31 and the definition of engagement period</a:t>
            </a:r>
          </a:p>
          <a:p>
            <a:pPr lvl="1"/>
            <a:r>
              <a:rPr lang="en-US" dirty="0"/>
              <a:t>Consider same standards for close and immediate family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ections </a:t>
            </a:r>
            <a:r>
              <a:rPr lang="en-US" dirty="0"/>
              <a:t>without </a:t>
            </a:r>
            <a:r>
              <a:rPr lang="en-US" dirty="0" smtClean="0"/>
              <a:t>specific “R”s; do exceptions weaken “R”s?</a:t>
            </a:r>
            <a:endParaRPr lang="en-US" dirty="0"/>
          </a:p>
          <a:p>
            <a:pPr lvl="1"/>
            <a:r>
              <a:rPr lang="en-US" dirty="0" smtClean="0"/>
              <a:t>PIEs </a:t>
            </a:r>
            <a:r>
              <a:rPr lang="mr-IN" dirty="0" smtClean="0"/>
              <a:t>–</a:t>
            </a:r>
            <a:r>
              <a:rPr lang="en-US" dirty="0" smtClean="0"/>
              <a:t> same independence standards for other assurance and audit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407963" y="133350"/>
            <a:ext cx="4648200" cy="228600"/>
          </a:xfrm>
        </p:spPr>
        <p:txBody>
          <a:bodyPr/>
          <a:lstStyle/>
          <a:p>
            <a:r>
              <a:rPr lang="en-US" dirty="0"/>
              <a:t>Feedback on Structure ED-2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61950"/>
            <a:ext cx="7772400" cy="762000"/>
          </a:xfrm>
        </p:spPr>
        <p:txBody>
          <a:bodyPr/>
          <a:lstStyle/>
          <a:p>
            <a:r>
              <a:rPr lang="en-US" sz="3200" dirty="0" smtClean="0"/>
              <a:t>Matters </a:t>
            </a:r>
            <a:r>
              <a:rPr lang="en-US" sz="3200" dirty="0"/>
              <a:t>Outside Project </a:t>
            </a:r>
            <a:r>
              <a:rPr lang="en-US" sz="3200" dirty="0" smtClean="0"/>
              <a:t>Scope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2475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September – wording, including changes in meaning</a:t>
            </a:r>
          </a:p>
          <a:p>
            <a:r>
              <a:rPr lang="en-US" dirty="0"/>
              <a:t>December – approve restructured </a:t>
            </a:r>
            <a:r>
              <a:rPr lang="en-US" dirty="0" smtClean="0"/>
              <a:t>Code and its effective date for entire Code</a:t>
            </a:r>
          </a:p>
          <a:p>
            <a:r>
              <a:rPr lang="en-US" dirty="0" smtClean="0"/>
              <a:t>Electronic </a:t>
            </a:r>
            <a:r>
              <a:rPr lang="en-US" dirty="0"/>
              <a:t>enhancements and tools – once Code is </a:t>
            </a:r>
            <a:r>
              <a:rPr lang="en-US" dirty="0" smtClean="0"/>
              <a:t>final</a:t>
            </a:r>
          </a:p>
          <a:p>
            <a:r>
              <a:rPr lang="en-US" dirty="0" smtClean="0"/>
              <a:t>Early </a:t>
            </a:r>
            <a:r>
              <a:rPr lang="en-US" dirty="0"/>
              <a:t>consideration of implementation issues </a:t>
            </a:r>
            <a:r>
              <a:rPr lang="en-US" dirty="0" smtClean="0"/>
              <a:t>encouraged</a:t>
            </a:r>
          </a:p>
          <a:p>
            <a:r>
              <a:rPr lang="en-US" dirty="0" smtClean="0"/>
              <a:t>Matters outside scope to be considered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4648200" cy="2286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61950"/>
            <a:ext cx="7772400" cy="762000"/>
          </a:xfrm>
        </p:spPr>
        <p:txBody>
          <a:bodyPr/>
          <a:lstStyle/>
          <a:p>
            <a:r>
              <a:rPr lang="en-US" sz="3200" dirty="0" smtClean="0">
                <a:solidFill>
                  <a:srgbClr val="FFFFFF"/>
                </a:solidFill>
              </a:rPr>
              <a:t>Next Steps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9512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Representatives are asked to provide input on the Task Force’s proposals in response to the feedback received on Structure ED-2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Representatives are asked to share any other views that might be relevant to the IESBA’s finalization of the restructured Code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Matters for CAG Consideration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9805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380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Towards a Restructured IESBA Code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1" r="1993"/>
          <a:stretch/>
        </p:blipFill>
        <p:spPr>
          <a:xfrm>
            <a:off x="152400" y="1276350"/>
            <a:ext cx="8839200" cy="3200400"/>
          </a:xfrm>
        </p:spPr>
      </p:pic>
    </p:spTree>
    <p:extLst>
      <p:ext uri="{BB962C8B-B14F-4D97-AF65-F5344CB8AC3E}">
        <p14:creationId xmlns:p14="http://schemas.microsoft.com/office/powerpoint/2010/main" val="39408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276600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>Enhanced understandability, improved </a:t>
            </a:r>
            <a:r>
              <a:rPr lang="en-US" dirty="0" smtClean="0">
                <a:latin typeface="Arial" charset="0"/>
              </a:rPr>
              <a:t>usability</a:t>
            </a:r>
          </a:p>
          <a:p>
            <a:pPr lvl="1"/>
            <a:r>
              <a:rPr lang="en-US" dirty="0">
                <a:latin typeface="Arial" charset="0"/>
              </a:rPr>
              <a:t>Facilitating </a:t>
            </a:r>
            <a:r>
              <a:rPr lang="en-US" dirty="0" smtClean="0">
                <a:latin typeface="Arial" charset="0"/>
              </a:rPr>
              <a:t>compliance, enforcement</a:t>
            </a:r>
            <a:r>
              <a:rPr lang="en-US" dirty="0">
                <a:latin typeface="Arial" charset="0"/>
              </a:rPr>
              <a:t>, </a:t>
            </a:r>
            <a:r>
              <a:rPr lang="en-US" dirty="0" smtClean="0">
                <a:latin typeface="Arial" charset="0"/>
              </a:rPr>
              <a:t>adoption and implementation</a:t>
            </a:r>
            <a:endParaRPr lang="en-US" dirty="0">
              <a:latin typeface="Arial" charset="0"/>
            </a:endParaRPr>
          </a:p>
          <a:p>
            <a:r>
              <a:rPr lang="en-US" dirty="0">
                <a:latin typeface="Arial" charset="0"/>
              </a:rPr>
              <a:t>Serving the public interest, responsive to stakeholders</a:t>
            </a:r>
          </a:p>
          <a:p>
            <a:pPr lvl="1"/>
            <a:r>
              <a:rPr lang="en-US" dirty="0">
                <a:latin typeface="Arial" charset="0"/>
              </a:rPr>
              <a:t>Requirements distinguished from guidance</a:t>
            </a:r>
          </a:p>
          <a:p>
            <a:pPr lvl="1"/>
            <a:r>
              <a:rPr lang="en-US" dirty="0">
                <a:latin typeface="Arial" charset="0"/>
              </a:rPr>
              <a:t>Increased prominence of principles and the conceptual framework</a:t>
            </a:r>
          </a:p>
          <a:p>
            <a:pPr lvl="1"/>
            <a:r>
              <a:rPr lang="en-US" dirty="0">
                <a:latin typeface="Arial" charset="0"/>
              </a:rPr>
              <a:t>Increased clarity of responsibility</a:t>
            </a:r>
          </a:p>
          <a:p>
            <a:pPr lvl="2">
              <a:buFont typeface="Courier New" charset="0"/>
              <a:buChar char="o"/>
            </a:pPr>
            <a:r>
              <a:rPr lang="en-US" sz="2000" dirty="0">
                <a:latin typeface="Arial" charset="0"/>
              </a:rPr>
              <a:t>IAASB ISQC 1 Task Force considering further clarification</a:t>
            </a:r>
          </a:p>
          <a:p>
            <a:pPr lvl="1"/>
            <a:r>
              <a:rPr lang="en-US" dirty="0">
                <a:latin typeface="Arial" charset="0"/>
              </a:rPr>
              <a:t>Increased clarity of language, improving readability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61950"/>
            <a:ext cx="7772400" cy="762000"/>
          </a:xfrm>
        </p:spPr>
        <p:txBody>
          <a:bodyPr/>
          <a:lstStyle/>
          <a:p>
            <a:r>
              <a:rPr lang="en-US" sz="3000" dirty="0"/>
              <a:t>Key Features of the Restructuring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Background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98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New title to emphasize key features</a:t>
            </a:r>
          </a:p>
          <a:p>
            <a:r>
              <a:rPr lang="en-US" dirty="0"/>
              <a:t>Guide to the Code</a:t>
            </a:r>
          </a:p>
          <a:p>
            <a:r>
              <a:rPr lang="en-US" dirty="0"/>
              <a:t>More self-contained sections</a:t>
            </a:r>
          </a:p>
          <a:p>
            <a:endParaRPr lang="en-US" dirty="0"/>
          </a:p>
          <a:p>
            <a:r>
              <a:rPr lang="en-US" dirty="0"/>
              <a:t>Careful to avoid inadvertent changes in meaning</a:t>
            </a:r>
          </a:p>
          <a:p>
            <a:r>
              <a:rPr lang="en-US" dirty="0"/>
              <a:t>Careful to avoid any weakening of the Code</a:t>
            </a:r>
          </a:p>
          <a:p>
            <a:r>
              <a:rPr lang="en-US" dirty="0"/>
              <a:t>Various matters outside scope noted for Board attention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4648200" cy="228600"/>
          </a:xfrm>
        </p:spPr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61950"/>
            <a:ext cx="7772400" cy="762000"/>
          </a:xfrm>
        </p:spPr>
        <p:txBody>
          <a:bodyPr/>
          <a:lstStyle/>
          <a:p>
            <a:r>
              <a:rPr lang="en-US" sz="3000" dirty="0"/>
              <a:t>Other Features of Restructuring</a:t>
            </a:r>
          </a:p>
        </p:txBody>
      </p:sp>
    </p:spTree>
    <p:extLst>
      <p:ext uri="{BB962C8B-B14F-4D97-AF65-F5344CB8AC3E}">
        <p14:creationId xmlns:p14="http://schemas.microsoft.com/office/powerpoint/2010/main" val="282714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tabLst>
                <a:tab pos="2971800" algn="l"/>
                <a:tab pos="3486150" algn="l"/>
              </a:tabLst>
            </a:pPr>
            <a:r>
              <a:rPr lang="en-US" dirty="0">
                <a:latin typeface="Arial" charset="0"/>
              </a:rPr>
              <a:t>January 2013	– 	Working Group began research</a:t>
            </a:r>
          </a:p>
          <a:p>
            <a:pPr>
              <a:tabLst>
                <a:tab pos="2971800" algn="l"/>
                <a:tab pos="3486150" algn="l"/>
              </a:tabLst>
            </a:pPr>
            <a:r>
              <a:rPr lang="en-US" dirty="0">
                <a:latin typeface="Arial" charset="0"/>
              </a:rPr>
              <a:t>April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dirty="0">
                <a:latin typeface="Arial" charset="0"/>
              </a:rPr>
              <a:t>2014	– 	Project approved</a:t>
            </a:r>
          </a:p>
          <a:p>
            <a:pPr>
              <a:tabLst>
                <a:tab pos="2971800" algn="l"/>
                <a:tab pos="3486150" algn="l"/>
              </a:tabLst>
            </a:pPr>
            <a:r>
              <a:rPr lang="en-US" dirty="0">
                <a:latin typeface="Arial" charset="0"/>
              </a:rPr>
              <a:t>November 2014	– 	Consultation Paper issued</a:t>
            </a:r>
          </a:p>
          <a:p>
            <a:pPr>
              <a:tabLst>
                <a:tab pos="2971800" algn="l"/>
                <a:tab pos="3486150" algn="l"/>
              </a:tabLst>
            </a:pPr>
            <a:r>
              <a:rPr lang="en-US" dirty="0">
                <a:latin typeface="Arial" charset="0"/>
              </a:rPr>
              <a:t>December 2015	– 	Exposure Draft (Phase 1) issued</a:t>
            </a:r>
          </a:p>
          <a:p>
            <a:pPr>
              <a:tabLst>
                <a:tab pos="2971800" algn="l"/>
                <a:tab pos="3486150" algn="l"/>
              </a:tabLst>
            </a:pPr>
            <a:r>
              <a:rPr lang="en-US" dirty="0">
                <a:latin typeface="Arial" charset="0"/>
              </a:rPr>
              <a:t>April 2016 	– 	Comment period ended</a:t>
            </a:r>
          </a:p>
          <a:p>
            <a:pPr>
              <a:tabLst>
                <a:tab pos="2971800" algn="l"/>
                <a:tab pos="3486150" algn="l"/>
              </a:tabLst>
            </a:pPr>
            <a:r>
              <a:rPr lang="en-US" dirty="0">
                <a:latin typeface="Arial" charset="0"/>
              </a:rPr>
              <a:t>January 2017	– 	Exposure Draft (Phase 2) issued</a:t>
            </a:r>
          </a:p>
          <a:p>
            <a:pPr>
              <a:tabLst>
                <a:tab pos="2971800" algn="l"/>
                <a:tab pos="3486150" algn="l"/>
              </a:tabLst>
            </a:pPr>
            <a:r>
              <a:rPr lang="en-US" dirty="0">
                <a:latin typeface="Arial" charset="0"/>
              </a:rPr>
              <a:t>May 2017	– 	Comment period ended</a:t>
            </a:r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4648200" cy="228600"/>
          </a:xfrm>
        </p:spPr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61950"/>
            <a:ext cx="7772400" cy="762000"/>
          </a:xfrm>
        </p:spPr>
        <p:txBody>
          <a:bodyPr/>
          <a:lstStyle/>
          <a:p>
            <a:r>
              <a:rPr lang="en-US" sz="3000" dirty="0" smtClean="0"/>
              <a:t>Project Timeline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59901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Discuss significant project matters arising from feedback on Structure ED-2 impacting</a:t>
            </a:r>
          </a:p>
          <a:p>
            <a:pPr lvl="1"/>
            <a:r>
              <a:rPr lang="en-US" dirty="0" smtClean="0"/>
              <a:t>The text</a:t>
            </a:r>
          </a:p>
          <a:p>
            <a:pPr lvl="1"/>
            <a:r>
              <a:rPr lang="en-US" dirty="0" smtClean="0"/>
              <a:t>The Basis for Conclusions</a:t>
            </a:r>
          </a:p>
          <a:p>
            <a:r>
              <a:rPr lang="en-US" dirty="0" smtClean="0"/>
              <a:t>Obtain the CAG’s view about proposed responses</a:t>
            </a:r>
          </a:p>
          <a:p>
            <a:r>
              <a:rPr lang="en-US" dirty="0" smtClean="0"/>
              <a:t>Provide an update on the project </a:t>
            </a:r>
            <a:r>
              <a:rPr lang="en-US" dirty="0"/>
              <a:t>and obtain CAG views about any outstanding matters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Session Objectives</a:t>
            </a:r>
            <a:endParaRPr lang="en-US" sz="30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93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171451"/>
            <a:ext cx="4572000" cy="228600"/>
          </a:xfrm>
        </p:spPr>
        <p:txBody>
          <a:bodyPr/>
          <a:lstStyle/>
          <a:p>
            <a:r>
              <a:rPr lang="en-US" dirty="0" smtClean="0"/>
              <a:t>Feedback on Structure ED-2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61950"/>
            <a:ext cx="7772400" cy="762001"/>
          </a:xfrm>
        </p:spPr>
        <p:txBody>
          <a:bodyPr/>
          <a:lstStyle/>
          <a:p>
            <a:r>
              <a:rPr lang="en-US" sz="3000" dirty="0" smtClean="0"/>
              <a:t>Overview of Respondents</a:t>
            </a:r>
            <a:endParaRPr lang="en-US" sz="30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4812025"/>
              </p:ext>
            </p:extLst>
          </p:nvPr>
        </p:nvGraphicFramePr>
        <p:xfrm>
          <a:off x="304800" y="1276350"/>
          <a:ext cx="8534400" cy="32243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68428"/>
                <a:gridCol w="2365972"/>
              </a:tblGrid>
              <a:tr h="43015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Category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Number</a:t>
                      </a:r>
                      <a:endParaRPr lang="en-US" sz="2400" dirty="0"/>
                    </a:p>
                  </a:txBody>
                  <a:tcPr/>
                </a:tc>
              </a:tr>
              <a:tr h="430156">
                <a:tc>
                  <a:txBody>
                    <a:bodyPr/>
                    <a:lstStyle/>
                    <a:p>
                      <a:r>
                        <a:rPr lang="en-US" sz="2400" kern="120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Regulators and Oversight Authorities</a:t>
                      </a:r>
                      <a:endParaRPr lang="en-US" sz="240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485900" algn="dec"/>
                        </a:tabLst>
                      </a:pPr>
                      <a:r>
                        <a:rPr lang="en-US" sz="240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3</a:t>
                      </a:r>
                      <a:endParaRPr lang="en-US" sz="240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30156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National Standards Setters </a:t>
                      </a:r>
                      <a:endParaRPr lang="en-US" sz="240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485900" algn="dec"/>
                        </a:tabLst>
                      </a:pPr>
                      <a:r>
                        <a:rPr lang="en-US" sz="240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2</a:t>
                      </a:r>
                      <a:endParaRPr lang="en-US" sz="240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69076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Firms</a:t>
                      </a:r>
                      <a:endParaRPr lang="en-US" sz="240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485900" algn="dec"/>
                        </a:tabLst>
                      </a:pPr>
                      <a:r>
                        <a:rPr lang="en-US" sz="2400" kern="120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endParaRPr lang="en-US" sz="2400" kern="120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5025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IFAC Member Bodies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485900" algn="dec"/>
                        </a:tabLst>
                        <a:defRPr/>
                      </a:pPr>
                      <a:r>
                        <a:rPr lang="en-US" sz="240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23</a:t>
                      </a:r>
                    </a:p>
                  </a:txBody>
                  <a:tcPr/>
                </a:tc>
              </a:tr>
              <a:tr h="45025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Other Professional</a:t>
                      </a:r>
                      <a:r>
                        <a:rPr lang="en-US" sz="2400" baseline="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 Organizations</a:t>
                      </a:r>
                      <a:endParaRPr lang="en-US" sz="2400" dirty="0" smtClean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485900" algn="dec"/>
                        </a:tabLst>
                        <a:defRPr/>
                      </a:pPr>
                      <a:r>
                        <a:rPr lang="en-US" sz="240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3</a:t>
                      </a:r>
                    </a:p>
                  </a:txBody>
                  <a:tcPr/>
                </a:tc>
              </a:tr>
              <a:tr h="469261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Total</a:t>
                      </a:r>
                      <a:endParaRPr lang="en-US" sz="2400" b="0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40</a:t>
                      </a:r>
                      <a:endParaRPr lang="en-US" sz="2400" b="1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788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132766"/>
          </a:xfrm>
        </p:spPr>
        <p:txBody>
          <a:bodyPr/>
          <a:lstStyle/>
          <a:p>
            <a:r>
              <a:rPr lang="en-US" sz="2200" dirty="0">
                <a:latin typeface="Arial" charset="0"/>
              </a:rPr>
              <a:t>Widespread support </a:t>
            </a:r>
            <a:r>
              <a:rPr lang="en-US" sz="2200" dirty="0" smtClean="0">
                <a:latin typeface="Arial" charset="0"/>
              </a:rPr>
              <a:t>for </a:t>
            </a:r>
            <a:r>
              <a:rPr lang="en-US" sz="2200" dirty="0">
                <a:latin typeface="Arial" charset="0"/>
              </a:rPr>
              <a:t>the </a:t>
            </a:r>
            <a:r>
              <a:rPr lang="en-US" sz="2200" dirty="0" smtClean="0">
                <a:latin typeface="Arial" charset="0"/>
              </a:rPr>
              <a:t>Phase 2 proposals</a:t>
            </a:r>
            <a:endParaRPr lang="en-US" sz="2200" dirty="0">
              <a:latin typeface="Arial" charset="0"/>
            </a:endParaRPr>
          </a:p>
          <a:p>
            <a:r>
              <a:rPr lang="en-US" sz="2200" dirty="0" smtClean="0">
                <a:latin typeface="Arial" charset="0"/>
              </a:rPr>
              <a:t>Some comments that could or should further improve the Code</a:t>
            </a:r>
          </a:p>
          <a:p>
            <a:r>
              <a:rPr lang="en-US" sz="2200" dirty="0" smtClean="0">
                <a:latin typeface="Arial" charset="0"/>
              </a:rPr>
              <a:t>Many </a:t>
            </a:r>
            <a:r>
              <a:rPr lang="en-US" sz="2200" dirty="0">
                <a:latin typeface="Arial" charset="0"/>
              </a:rPr>
              <a:t>helpful wording suggestions </a:t>
            </a:r>
            <a:r>
              <a:rPr lang="en-US" sz="2200" dirty="0" smtClean="0">
                <a:latin typeface="Arial" charset="0"/>
              </a:rPr>
              <a:t>to </a:t>
            </a:r>
            <a:r>
              <a:rPr lang="en-US" sz="2200" dirty="0">
                <a:latin typeface="Arial" charset="0"/>
              </a:rPr>
              <a:t>increase consistency </a:t>
            </a:r>
            <a:r>
              <a:rPr lang="en-US" sz="2200" dirty="0" smtClean="0">
                <a:latin typeface="Arial" charset="0"/>
              </a:rPr>
              <a:t>and avoid </a:t>
            </a:r>
            <a:r>
              <a:rPr lang="en-US" sz="2200" dirty="0">
                <a:latin typeface="Arial" charset="0"/>
              </a:rPr>
              <a:t>possible inadvertent changes in </a:t>
            </a:r>
            <a:r>
              <a:rPr lang="en-US" sz="2200" dirty="0" smtClean="0">
                <a:latin typeface="Arial" charset="0"/>
              </a:rPr>
              <a:t>meaning</a:t>
            </a:r>
            <a:endParaRPr lang="en-US" sz="2200" dirty="0">
              <a:latin typeface="Arial" charset="0"/>
            </a:endParaRPr>
          </a:p>
          <a:p>
            <a:r>
              <a:rPr lang="en-US" sz="2200" dirty="0">
                <a:latin typeface="Arial" charset="0"/>
              </a:rPr>
              <a:t>Some comments related to Phase </a:t>
            </a:r>
            <a:r>
              <a:rPr lang="en-US" sz="2200" dirty="0" smtClean="0">
                <a:latin typeface="Arial" charset="0"/>
              </a:rPr>
              <a:t>1 decisions</a:t>
            </a:r>
            <a:endParaRPr lang="en-US" sz="2200" dirty="0">
              <a:latin typeface="Arial" charset="0"/>
            </a:endParaRPr>
          </a:p>
          <a:p>
            <a:r>
              <a:rPr lang="en-US" sz="2200" dirty="0">
                <a:latin typeface="Arial" charset="0"/>
              </a:rPr>
              <a:t>Some comments </a:t>
            </a:r>
            <a:r>
              <a:rPr lang="en-US" sz="2200" dirty="0" smtClean="0">
                <a:latin typeface="Arial" charset="0"/>
              </a:rPr>
              <a:t>related to matters outside </a:t>
            </a:r>
            <a:r>
              <a:rPr lang="en-US" sz="2200" dirty="0">
                <a:latin typeface="Arial" charset="0"/>
              </a:rPr>
              <a:t>scope of </a:t>
            </a:r>
            <a:r>
              <a:rPr lang="en-US" sz="2200" dirty="0" smtClean="0">
                <a:latin typeface="Arial" charset="0"/>
              </a:rPr>
              <a:t>the project</a:t>
            </a:r>
            <a:endParaRPr lang="en-US" sz="2200" dirty="0">
              <a:latin typeface="Arial" charset="0"/>
            </a:endParaRPr>
          </a:p>
          <a:p>
            <a:pPr lvl="1"/>
            <a:r>
              <a:rPr lang="en-US" sz="2200" dirty="0">
                <a:latin typeface="Arial" charset="0"/>
              </a:rPr>
              <a:t>Referred to another task force or the Board, as appropriate</a:t>
            </a:r>
          </a:p>
          <a:p>
            <a:r>
              <a:rPr lang="en-US" sz="2200" dirty="0">
                <a:latin typeface="Arial" charset="0"/>
              </a:rPr>
              <a:t>Effective date </a:t>
            </a:r>
            <a:r>
              <a:rPr lang="mr-IN" sz="2200" dirty="0">
                <a:latin typeface="Arial" charset="0"/>
              </a:rPr>
              <a:t>–</a:t>
            </a:r>
            <a:r>
              <a:rPr lang="en-US" sz="2200" dirty="0">
                <a:latin typeface="Arial" charset="0"/>
              </a:rPr>
              <a:t> some </a:t>
            </a:r>
            <a:r>
              <a:rPr lang="en-US" sz="2200" dirty="0" smtClean="0">
                <a:latin typeface="Arial" charset="0"/>
              </a:rPr>
              <a:t>accepted; others </a:t>
            </a:r>
            <a:r>
              <a:rPr lang="en-US" sz="2200" dirty="0">
                <a:latin typeface="Arial" charset="0"/>
              </a:rPr>
              <a:t>prefer </a:t>
            </a:r>
            <a:r>
              <a:rPr lang="en-US" sz="2200" dirty="0" smtClean="0">
                <a:latin typeface="Arial" charset="0"/>
              </a:rPr>
              <a:t>all at one date</a:t>
            </a:r>
            <a:endParaRPr lang="en-US" dirty="0">
              <a:latin typeface="Arial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" y="371475"/>
            <a:ext cx="8001000" cy="762000"/>
          </a:xfrm>
        </p:spPr>
        <p:txBody>
          <a:bodyPr/>
          <a:lstStyle/>
          <a:p>
            <a:r>
              <a:rPr lang="en-US" sz="3000" dirty="0" smtClean="0">
                <a:solidFill>
                  <a:srgbClr val="FFFFFF"/>
                </a:solidFill>
              </a:rPr>
              <a:t>Highlights of Comments</a:t>
            </a:r>
            <a:endParaRPr lang="en-US" sz="30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>
          <a:xfrm>
            <a:off x="152400" y="128588"/>
            <a:ext cx="2667000" cy="171450"/>
          </a:xfrm>
        </p:spPr>
        <p:txBody>
          <a:bodyPr/>
          <a:lstStyle/>
          <a:p>
            <a:r>
              <a:rPr lang="en-US" dirty="0" smtClean="0"/>
              <a:t>Feedback on Structure ED-2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017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Some noted drafting differences between the Parts</a:t>
            </a:r>
          </a:p>
          <a:p>
            <a:r>
              <a:rPr lang="en-US" dirty="0" smtClean="0">
                <a:latin typeface="Arial" charset="0"/>
              </a:rPr>
              <a:t>NOCLAR and S.540 – some question clarity if FAQs</a:t>
            </a:r>
          </a:p>
          <a:p>
            <a:r>
              <a:rPr lang="en-US" dirty="0" smtClean="0">
                <a:latin typeface="Arial" charset="0"/>
              </a:rPr>
              <a:t>S.540 – some propose it be effective with rest of the Code </a:t>
            </a:r>
          </a:p>
          <a:p>
            <a:r>
              <a:rPr lang="en-US" dirty="0" smtClean="0">
                <a:latin typeface="Arial" charset="0"/>
              </a:rPr>
              <a:t>S.600 </a:t>
            </a:r>
            <a:r>
              <a:rPr lang="en-US" dirty="0">
                <a:latin typeface="Arial" charset="0"/>
              </a:rPr>
              <a:t>– </a:t>
            </a:r>
            <a:r>
              <a:rPr lang="en-US" dirty="0" smtClean="0">
                <a:latin typeface="Arial" charset="0"/>
              </a:rPr>
              <a:t>subsection </a:t>
            </a:r>
            <a:r>
              <a:rPr lang="en-US" dirty="0">
                <a:latin typeface="Arial" charset="0"/>
              </a:rPr>
              <a:t>introductions repetitive, </a:t>
            </a:r>
            <a:r>
              <a:rPr lang="en-US" dirty="0" smtClean="0">
                <a:latin typeface="Arial" charset="0"/>
              </a:rPr>
              <a:t>lengthen Code</a:t>
            </a:r>
          </a:p>
          <a:p>
            <a:r>
              <a:rPr lang="en-US" dirty="0">
                <a:latin typeface="Arial" charset="0"/>
              </a:rPr>
              <a:t>S.600 </a:t>
            </a:r>
            <a:r>
              <a:rPr lang="en-US" dirty="0" smtClean="0">
                <a:latin typeface="Arial" charset="0"/>
              </a:rPr>
              <a:t>–</a:t>
            </a:r>
            <a:r>
              <a:rPr lang="en-US" dirty="0" smtClean="0"/>
              <a:t>“firm</a:t>
            </a:r>
            <a:r>
              <a:rPr lang="en-US" dirty="0"/>
              <a:t>” not always accompanied by “network firm”</a:t>
            </a:r>
          </a:p>
          <a:p>
            <a:r>
              <a:rPr lang="en-US" dirty="0" smtClean="0">
                <a:latin typeface="Arial" charset="0"/>
              </a:rPr>
              <a:t>S.600 – question</a:t>
            </a:r>
            <a:r>
              <a:rPr lang="en-US" dirty="0" smtClean="0"/>
              <a:t> “may” and “might” re likelihood of threats</a:t>
            </a:r>
          </a:p>
          <a:p>
            <a:r>
              <a:rPr lang="en-US" dirty="0" smtClean="0"/>
              <a:t>Wording suggestions will be addressed in September</a:t>
            </a:r>
            <a:endParaRPr lang="en-US" dirty="0">
              <a:latin typeface="Arial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361950"/>
            <a:ext cx="7772400" cy="762000"/>
          </a:xfrm>
        </p:spPr>
        <p:txBody>
          <a:bodyPr/>
          <a:lstStyle/>
          <a:p>
            <a:r>
              <a:rPr lang="en-US" sz="3200" dirty="0" smtClean="0">
                <a:solidFill>
                  <a:srgbClr val="FFFFFF"/>
                </a:solidFill>
              </a:rPr>
              <a:t>Highlights of Comments</a:t>
            </a:r>
            <a:endParaRPr lang="en-US" sz="32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>
          <a:xfrm>
            <a:off x="381000" y="174900"/>
            <a:ext cx="2667000" cy="171450"/>
          </a:xfrm>
        </p:spPr>
        <p:txBody>
          <a:bodyPr/>
          <a:lstStyle/>
          <a:p>
            <a:r>
              <a:rPr lang="en-US" dirty="0"/>
              <a:t>Feedback on Structure ED-2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020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4042015 IESBA - Structure - Don Thomson_draft 1" id="{05828D31-17F9-40C8-8B99-979CA3D06691}" vid="{8228DAAA-5973-4E8B-AE9A-0B72767F3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14042015 IESBA - Structure - Don Thomson_draft 1</Template>
  <TotalTime>4658</TotalTime>
  <Words>812</Words>
  <Application>Microsoft Office PowerPoint</Application>
  <PresentationFormat>On-screen Show (16:9)</PresentationFormat>
  <Paragraphs>133</Paragraphs>
  <Slides>17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MS PGothic</vt:lpstr>
      <vt:lpstr>MS PGothic</vt:lpstr>
      <vt:lpstr>Arial</vt:lpstr>
      <vt:lpstr>Bauer Bodoni Std</vt:lpstr>
      <vt:lpstr>Calibri</vt:lpstr>
      <vt:lpstr>Courier New</vt:lpstr>
      <vt:lpstr>Mangal</vt:lpstr>
      <vt:lpstr>ヒラギノ角ゴ Pro W3</vt:lpstr>
      <vt:lpstr>IESBA_Powerpoint_template_GREEN RIBBON_WIDESCREEN</vt:lpstr>
      <vt:lpstr>Structure of the Code    </vt:lpstr>
      <vt:lpstr>Towards a Restructured IESBA Code </vt:lpstr>
      <vt:lpstr>Key Features of the Restructuring</vt:lpstr>
      <vt:lpstr>Other Features of Restructuring</vt:lpstr>
      <vt:lpstr>Project Timeline</vt:lpstr>
      <vt:lpstr>Session Objectives</vt:lpstr>
      <vt:lpstr>Overview of Respondents</vt:lpstr>
      <vt:lpstr>Highlights of Comments</vt:lpstr>
      <vt:lpstr>Highlights of Comments</vt:lpstr>
      <vt:lpstr>Overarching Requirements </vt:lpstr>
      <vt:lpstr>Clarity of Responsibility</vt:lpstr>
      <vt:lpstr>Introductory Paragraphs</vt:lpstr>
      <vt:lpstr>Other Drafting Matters </vt:lpstr>
      <vt:lpstr>Matters Outside Project Scope</vt:lpstr>
      <vt:lpstr>Next Steps</vt:lpstr>
      <vt:lpstr>Matters for CAG Consideration 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Structure of the Code</dc:title>
  <dc:creator>Louisa Stevens</dc:creator>
  <cp:lastModifiedBy>Geoffrey Kwan</cp:lastModifiedBy>
  <cp:revision>244</cp:revision>
  <cp:lastPrinted>2017-08-30T18:07:28Z</cp:lastPrinted>
  <dcterms:created xsi:type="dcterms:W3CDTF">2015-04-02T02:13:05Z</dcterms:created>
  <dcterms:modified xsi:type="dcterms:W3CDTF">2017-09-13T14:51:16Z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