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1"/>
  </p:notesMasterIdLst>
  <p:handoutMasterIdLst>
    <p:handoutMasterId r:id="rId22"/>
  </p:handoutMasterIdLst>
  <p:sldIdLst>
    <p:sldId id="328" r:id="rId2"/>
    <p:sldId id="329" r:id="rId3"/>
    <p:sldId id="332" r:id="rId4"/>
    <p:sldId id="330" r:id="rId5"/>
    <p:sldId id="336" r:id="rId6"/>
    <p:sldId id="337" r:id="rId7"/>
    <p:sldId id="338" r:id="rId8"/>
    <p:sldId id="347" r:id="rId9"/>
    <p:sldId id="340" r:id="rId10"/>
    <p:sldId id="341" r:id="rId11"/>
    <p:sldId id="349" r:id="rId12"/>
    <p:sldId id="342" r:id="rId13"/>
    <p:sldId id="352" r:id="rId14"/>
    <p:sldId id="353" r:id="rId15"/>
    <p:sldId id="350" r:id="rId16"/>
    <p:sldId id="344" r:id="rId17"/>
    <p:sldId id="351" r:id="rId18"/>
    <p:sldId id="311" r:id="rId19"/>
    <p:sldId id="276" r:id="rId20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ICPA" initials="A" lastIdx="16" clrIdx="0"/>
  <p:cmAuthor id="1" name="Chris Jackson" initials="CJ" lastIdx="1" clrIdx="1"/>
  <p:cmAuthor id="2" name="Lisa Snyder" initials="LS" lastIdx="24" clrIdx="2">
    <p:extLst/>
  </p:cmAuthor>
  <p:cmAuthor id="3" name="Kaushal Gandhi" initials="KG" lastIdx="10" clrIdx="3">
    <p:extLst/>
  </p:cmAuthor>
  <p:cmAuthor id="4" name="IESBA Staff" initials="STAFF" lastIdx="2" clrIdx="4">
    <p:extLst/>
  </p:cmAuthor>
  <p:cmAuthor id="5" name="Helene Agélii" initials="" lastIdx="8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79839" autoAdjust="0"/>
  </p:normalViewPr>
  <p:slideViewPr>
    <p:cSldViewPr showGuides="1">
      <p:cViewPr varScale="1">
        <p:scale>
          <a:sx n="94" d="100"/>
          <a:sy n="94" d="100"/>
        </p:scale>
        <p:origin x="518" y="7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3/4/2017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10445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2017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875605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49203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668163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02929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55220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31639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996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75812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51292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24769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80037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25211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80304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55600" y="709613"/>
            <a:ext cx="6310313" cy="35496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Will explain how it is addressed our proposal</a:t>
            </a:r>
            <a:r>
              <a:rPr lang="en-US" baseline="0" dirty="0" smtClean="0">
                <a:latin typeface="Calibri" charset="0"/>
                <a:ea typeface="ＭＳ Ｐゴシック" charset="0"/>
                <a:cs typeface="ＭＳ Ｐゴシック" charset="0"/>
              </a:rPr>
              <a:t> i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n a couple of slides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2579" indent="-28945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7814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20940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4067" indent="-23156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7193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10317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73444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6570" indent="-2315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3652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Part C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Lisa Snyder, Task Force Member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 smtClean="0">
                <a:latin typeface="Arial" charset="0"/>
              </a:rPr>
              <a:t>New York, USA </a:t>
            </a:r>
          </a:p>
          <a:p>
            <a:r>
              <a:rPr lang="en-US" sz="1800" dirty="0" smtClean="0">
                <a:latin typeface="Arial" charset="0"/>
              </a:rPr>
              <a:t>March </a:t>
            </a:r>
            <a:r>
              <a:rPr lang="en-US" sz="1800" dirty="0">
                <a:latin typeface="Arial" charset="0"/>
              </a:rPr>
              <a:t>6</a:t>
            </a:r>
            <a:r>
              <a:rPr lang="en-US" sz="1800" dirty="0" smtClean="0">
                <a:latin typeface="Arial" charset="0"/>
              </a:rPr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256079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Reasonable and Informed Third Party test</a:t>
            </a:r>
          </a:p>
          <a:p>
            <a:pPr lvl="1"/>
            <a:r>
              <a:rPr lang="en-US" dirty="0" smtClean="0"/>
              <a:t>December 2016: Alternative “anyone” test proposed</a:t>
            </a:r>
          </a:p>
          <a:p>
            <a:pPr lvl="1"/>
            <a:r>
              <a:rPr lang="en-US" dirty="0" smtClean="0"/>
              <a:t>IESBA feedback: Maintain RITP test. </a:t>
            </a:r>
          </a:p>
          <a:p>
            <a:pPr lvl="2"/>
            <a:r>
              <a:rPr lang="en-US" sz="2000" dirty="0" smtClean="0"/>
              <a:t>“Anyone” test not established.</a:t>
            </a:r>
          </a:p>
          <a:p>
            <a:r>
              <a:rPr lang="en-US" dirty="0" smtClean="0"/>
              <a:t>Task </a:t>
            </a:r>
            <a:r>
              <a:rPr lang="en-US" dirty="0"/>
              <a:t>Force Response:</a:t>
            </a:r>
          </a:p>
          <a:p>
            <a:pPr lvl="1"/>
            <a:r>
              <a:rPr lang="en-US" dirty="0" smtClean="0"/>
              <a:t>“Anyone” test could forbid any inducements</a:t>
            </a:r>
          </a:p>
          <a:p>
            <a:pPr lvl="1"/>
            <a:r>
              <a:rPr lang="en-US" dirty="0" smtClean="0"/>
              <a:t>Difficult to enforce</a:t>
            </a:r>
          </a:p>
          <a:p>
            <a:pPr lvl="1"/>
            <a:r>
              <a:rPr lang="en-US" dirty="0" smtClean="0"/>
              <a:t>Revert back to RITP test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 RITP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76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/>
              <a:t>Representatives are asked for views on the Task Force’s proposals with respect to:</a:t>
            </a:r>
          </a:p>
          <a:p>
            <a:pPr lvl="1"/>
            <a:r>
              <a:rPr lang="en-US" dirty="0"/>
              <a:t>The provisions related to the intent </a:t>
            </a:r>
            <a:r>
              <a:rPr lang="en-US" dirty="0" smtClean="0"/>
              <a:t>test</a:t>
            </a:r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/>
              <a:t>use of the RITP test to evaluate the intent behind an </a:t>
            </a:r>
            <a:r>
              <a:rPr lang="en-US" dirty="0" smtClean="0"/>
              <a:t>inducement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 Intent and RITP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19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Trivial and Inconsequential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dverse intent: must decline inducement even if trivial and inconsequential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adverse intent: </a:t>
            </a:r>
          </a:p>
          <a:p>
            <a:pPr lvl="2"/>
            <a:r>
              <a:rPr lang="en-US" dirty="0" smtClean="0"/>
              <a:t>Identify and evaluate threats </a:t>
            </a:r>
          </a:p>
          <a:p>
            <a:pPr lvl="2"/>
            <a:r>
              <a:rPr lang="en-US" dirty="0" smtClean="0"/>
              <a:t>Unless inducement trivial and inconsequential, individually and in aggregate</a:t>
            </a:r>
          </a:p>
          <a:p>
            <a:pPr lvl="2"/>
            <a:endParaRPr lang="en-US" sz="2000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</a:t>
            </a:r>
            <a:br>
              <a:rPr lang="en-US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Trivial and Inconsequential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41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Inducements offered / accepted by family members</a:t>
            </a:r>
          </a:p>
          <a:p>
            <a:pPr lvl="1"/>
            <a:r>
              <a:rPr lang="en-US" dirty="0"/>
              <a:t>Might affect actual or perceived ability of PA to comply with fundamental principles</a:t>
            </a:r>
          </a:p>
          <a:p>
            <a:pPr lvl="1"/>
            <a:r>
              <a:rPr lang="en-US" dirty="0" smtClean="0"/>
              <a:t>Code </a:t>
            </a:r>
            <a:r>
              <a:rPr lang="en-US" dirty="0"/>
              <a:t>not </a:t>
            </a:r>
            <a:r>
              <a:rPr lang="en-US" dirty="0" smtClean="0"/>
              <a:t>enforceable to </a:t>
            </a:r>
            <a:r>
              <a:rPr lang="en-US" dirty="0"/>
              <a:t>non-PAs</a:t>
            </a:r>
          </a:p>
          <a:p>
            <a:pPr lvl="1"/>
            <a:r>
              <a:rPr lang="en-US" dirty="0" smtClean="0"/>
              <a:t>Extant </a:t>
            </a:r>
            <a:r>
              <a:rPr lang="en-US" dirty="0" smtClean="0"/>
              <a:t>requirement: </a:t>
            </a:r>
            <a:r>
              <a:rPr lang="en-US" dirty="0" smtClean="0"/>
              <a:t>PA must evaluate threats to fundamental principles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</a:t>
            </a:r>
            <a:br>
              <a:rPr lang="en-US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Immediate and Close Family Members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4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Proposals: PA must: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D</a:t>
            </a:r>
            <a:r>
              <a:rPr lang="en-US" dirty="0" smtClean="0"/>
              <a:t>iscuss threats with relevant family members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Advise not to offer/accept inducement if threats exist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E</a:t>
            </a:r>
            <a:r>
              <a:rPr lang="en-US" dirty="0" smtClean="0"/>
              <a:t>valuate threats if offered/accepted, unless trivial and inconsequential</a:t>
            </a:r>
          </a:p>
          <a:p>
            <a:pPr lvl="2">
              <a:lnSpc>
                <a:spcPts val="17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Use same factors if PA offered/received inducement directly</a:t>
            </a:r>
          </a:p>
          <a:p>
            <a:pPr lvl="2">
              <a:lnSpc>
                <a:spcPts val="17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Additional factor: relationship between 3 parties</a:t>
            </a:r>
          </a:p>
          <a:p>
            <a:pPr lvl="2">
              <a:lnSpc>
                <a:spcPts val="17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R</a:t>
            </a:r>
            <a:r>
              <a:rPr lang="en-US" dirty="0" smtClean="0"/>
              <a:t>efrain from making any business decisions with CP</a:t>
            </a:r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</a:t>
            </a:r>
            <a:br>
              <a:rPr lang="en-US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Immediate and Close Family Members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33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Representatives </a:t>
            </a:r>
            <a:r>
              <a:rPr lang="en-US" dirty="0"/>
              <a:t>are asked for views on the Task Force’s proposals with respect to: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provisions related to immediate and close family members.</a:t>
            </a:r>
          </a:p>
          <a:p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</a:t>
            </a:r>
            <a:br>
              <a:rPr lang="en-US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Immediate and Close Family Members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2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Sec. 340 – Prof. Accountants in Public Practice (PAPP)</a:t>
            </a:r>
          </a:p>
          <a:p>
            <a:pPr lvl="1"/>
            <a:r>
              <a:rPr lang="en-US" dirty="0" smtClean="0"/>
              <a:t>Counterparty is client</a:t>
            </a:r>
          </a:p>
          <a:p>
            <a:pPr lvl="1"/>
            <a:r>
              <a:rPr lang="en-US" dirty="0" smtClean="0"/>
              <a:t>Examples: Client / PAPP appropriate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ot applicable to audits</a:t>
            </a:r>
            <a:r>
              <a:rPr lang="en-US" dirty="0"/>
              <a:t>, </a:t>
            </a:r>
            <a:r>
              <a:rPr lang="en-US" dirty="0" smtClean="0"/>
              <a:t>reviews and other </a:t>
            </a:r>
            <a:r>
              <a:rPr lang="en-US" dirty="0"/>
              <a:t>assurance engagements</a:t>
            </a:r>
            <a:endParaRPr lang="en-US" dirty="0" smtClean="0"/>
          </a:p>
          <a:p>
            <a:r>
              <a:rPr lang="en-US" dirty="0" smtClean="0"/>
              <a:t>Sec. 420 and 906 (Independence guidance)</a:t>
            </a:r>
          </a:p>
          <a:p>
            <a:pPr lvl="1"/>
            <a:r>
              <a:rPr lang="en-US" dirty="0" smtClean="0"/>
              <a:t>Applicable </a:t>
            </a:r>
            <a:r>
              <a:rPr lang="en-US" dirty="0"/>
              <a:t>to audits, reviews </a:t>
            </a:r>
            <a:r>
              <a:rPr lang="en-US" dirty="0" smtClean="0"/>
              <a:t>and other </a:t>
            </a:r>
            <a:r>
              <a:rPr lang="en-US" dirty="0"/>
              <a:t>assurance engagements</a:t>
            </a:r>
          </a:p>
          <a:p>
            <a:pPr lvl="1"/>
            <a:r>
              <a:rPr lang="en-US" dirty="0" smtClean="0"/>
              <a:t>IESBA to consider conforming amendments in March </a:t>
            </a:r>
            <a:r>
              <a:rPr lang="en-US" smtClean="0"/>
              <a:t>2017 meeting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 </a:t>
            </a:r>
            <a:br>
              <a:rPr lang="en-US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Conforming Amendments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93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Representatives </a:t>
            </a:r>
            <a:r>
              <a:rPr lang="en-US" dirty="0"/>
              <a:t>are asked for views on the approach to the proposed conforming amendments arising from the proposed revisions to extant Section 350. 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 </a:t>
            </a:r>
            <a:br>
              <a:rPr lang="en-US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Conforming Amendments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1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32766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Second read with intention of obtaining approval: March 2017 IESBA meeting</a:t>
            </a:r>
          </a:p>
          <a:p>
            <a:r>
              <a:rPr lang="en-US" dirty="0" smtClean="0"/>
              <a:t>Release ED: April 2017 with 90 day comment period</a:t>
            </a:r>
          </a:p>
          <a:p>
            <a:r>
              <a:rPr lang="en-US" dirty="0" smtClean="0"/>
              <a:t>Finalize Phase 2: With restructured Code</a:t>
            </a:r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Way Forward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2512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6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Project approved - March 2013</a:t>
            </a:r>
          </a:p>
          <a:p>
            <a:endParaRPr lang="en-US" dirty="0" smtClean="0"/>
          </a:p>
          <a:p>
            <a:r>
              <a:rPr lang="en-US" dirty="0" smtClean="0"/>
              <a:t>Project divided </a:t>
            </a:r>
            <a:r>
              <a:rPr lang="en-US" dirty="0"/>
              <a:t>into 2</a:t>
            </a:r>
            <a:r>
              <a:rPr lang="en-US" dirty="0" smtClean="0"/>
              <a:t> </a:t>
            </a:r>
            <a:r>
              <a:rPr lang="en-US" dirty="0"/>
              <a:t>phases:</a:t>
            </a:r>
          </a:p>
          <a:p>
            <a:pPr lvl="1"/>
            <a:r>
              <a:rPr lang="en-US" dirty="0"/>
              <a:t>Phase </a:t>
            </a:r>
            <a:r>
              <a:rPr lang="en-US" dirty="0" smtClean="0"/>
              <a:t>1: addresses Secs. 220 (Preparation &amp; Presentation of Information) and 270 (Pressure)</a:t>
            </a:r>
          </a:p>
          <a:p>
            <a:pPr lvl="2"/>
            <a:r>
              <a:rPr lang="en-US" dirty="0" smtClean="0"/>
              <a:t>Conforming changes to other Secs</a:t>
            </a:r>
            <a:endParaRPr lang="en-US" dirty="0"/>
          </a:p>
          <a:p>
            <a:pPr lvl="1"/>
            <a:r>
              <a:rPr lang="en-US" dirty="0"/>
              <a:t>Phase </a:t>
            </a:r>
            <a:r>
              <a:rPr lang="en-US" dirty="0" smtClean="0"/>
              <a:t>2: addresses Sec. 250 (Inducements) and applicability </a:t>
            </a:r>
            <a:r>
              <a:rPr lang="en-US" dirty="0"/>
              <a:t>of Part C to </a:t>
            </a:r>
            <a:r>
              <a:rPr lang="en-US" dirty="0" smtClean="0"/>
              <a:t>PAPPs</a:t>
            </a:r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Part C - Project Status and Timeline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86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pPr lvl="0"/>
            <a:r>
              <a:rPr lang="en-US" dirty="0" smtClean="0"/>
              <a:t>Phase 1:</a:t>
            </a:r>
          </a:p>
          <a:p>
            <a:pPr lvl="1"/>
            <a:r>
              <a:rPr lang="en-US" dirty="0" smtClean="0"/>
              <a:t>Restructured </a:t>
            </a:r>
            <a:r>
              <a:rPr lang="en-US" dirty="0"/>
              <a:t>text </a:t>
            </a:r>
            <a:r>
              <a:rPr lang="en-US" dirty="0" smtClean="0"/>
              <a:t>approved at December 2016 IESBA meeting and included </a:t>
            </a:r>
            <a:r>
              <a:rPr lang="en-US" dirty="0"/>
              <a:t>in </a:t>
            </a:r>
            <a:r>
              <a:rPr lang="en-US" dirty="0" smtClean="0"/>
              <a:t>Structure ED-2</a:t>
            </a:r>
          </a:p>
          <a:p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Phase 2 - Applicability to PAPPs: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Agreed 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Part C applicable to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PAPPs and addition of “applicability paragraphs”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Exposed in separate ED in January 2017. Deadline for responses is April 25, 2017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Part C - Project Status and Timeline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9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00150"/>
            <a:ext cx="8458200" cy="3352800"/>
          </a:xfrm>
        </p:spPr>
        <p:txBody>
          <a:bodyPr/>
          <a:lstStyle/>
          <a:p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June 2016 IESBA: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pPr lvl="1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Proposed enhancements to Sec.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250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r>
              <a:rPr lang="en-US" dirty="0" smtClean="0"/>
              <a:t>September 2016 IESBA:</a:t>
            </a:r>
          </a:p>
          <a:p>
            <a:pPr lvl="1"/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S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Arial" charset="0"/>
              </a:rPr>
              <a:t>trawman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  <a:p>
            <a:r>
              <a:rPr lang="en-US" dirty="0" smtClean="0"/>
              <a:t>December </a:t>
            </a:r>
            <a:r>
              <a:rPr lang="en-US" dirty="0"/>
              <a:t>2016 </a:t>
            </a:r>
            <a:r>
              <a:rPr lang="en-US" dirty="0" smtClean="0"/>
              <a:t>IESBA:</a:t>
            </a:r>
          </a:p>
          <a:p>
            <a:pPr lvl="1"/>
            <a:r>
              <a:rPr lang="en-US" dirty="0" smtClean="0"/>
              <a:t>First read of proposed text</a:t>
            </a:r>
          </a:p>
          <a:p>
            <a:r>
              <a:rPr lang="en-US" dirty="0" smtClean="0"/>
              <a:t>March 2017 IESBA:</a:t>
            </a:r>
          </a:p>
          <a:p>
            <a:pPr lvl="1"/>
            <a:r>
              <a:rPr lang="en-US" dirty="0" smtClean="0"/>
              <a:t>Second read with view to exposure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</a:t>
            </a:r>
            <a:r>
              <a:rPr lang="en-US" dirty="0">
                <a:solidFill>
                  <a:srgbClr val="FFFFFF"/>
                </a:solidFill>
                <a:latin typeface="Arial" charset="0"/>
              </a:rPr>
              <a:t>- Inducements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69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00150"/>
            <a:ext cx="8534400" cy="3581400"/>
          </a:xfrm>
        </p:spPr>
        <p:txBody>
          <a:bodyPr/>
          <a:lstStyle/>
          <a:p>
            <a:r>
              <a:rPr lang="en-US" dirty="0"/>
              <a:t>Bribery and </a:t>
            </a:r>
            <a:r>
              <a:rPr lang="en-US" dirty="0" smtClean="0"/>
              <a:t>Corruption</a:t>
            </a:r>
          </a:p>
          <a:p>
            <a:pPr lvl="1"/>
            <a:r>
              <a:rPr lang="en-US" dirty="0"/>
              <a:t>IESBA and </a:t>
            </a:r>
            <a:r>
              <a:rPr lang="en-US" dirty="0" smtClean="0"/>
              <a:t>CAG </a:t>
            </a:r>
            <a:r>
              <a:rPr lang="en-US" dirty="0"/>
              <a:t>suggested </a:t>
            </a:r>
            <a:r>
              <a:rPr lang="en-US" dirty="0" smtClean="0"/>
              <a:t>should </a:t>
            </a:r>
            <a:r>
              <a:rPr lang="en-US" dirty="0"/>
              <a:t>be </a:t>
            </a:r>
            <a:r>
              <a:rPr lang="en-US" dirty="0" smtClean="0"/>
              <a:t>covered</a:t>
            </a:r>
          </a:p>
          <a:p>
            <a:r>
              <a:rPr lang="en-US" dirty="0" smtClean="0"/>
              <a:t>Task Force Response:</a:t>
            </a:r>
          </a:p>
          <a:p>
            <a:pPr lvl="1"/>
            <a:r>
              <a:rPr lang="en-US" dirty="0" smtClean="0"/>
              <a:t>Bribery/corruption covered </a:t>
            </a:r>
            <a:r>
              <a:rPr lang="en-US" dirty="0"/>
              <a:t>by </a:t>
            </a:r>
            <a:r>
              <a:rPr lang="en-US" dirty="0" smtClean="0"/>
              <a:t>legislation is addressed but not primary focus</a:t>
            </a:r>
          </a:p>
          <a:p>
            <a:pPr lvl="1"/>
            <a:r>
              <a:rPr lang="en-US" dirty="0" smtClean="0"/>
              <a:t>Proposals require PAs to obtain an understanding of relevant laws and comply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roposals principles-based. Primary focus on inducements not covered by laws/regulations </a:t>
            </a:r>
          </a:p>
          <a:p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 Approach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34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/>
              <a:t>Bribery and </a:t>
            </a:r>
            <a:r>
              <a:rPr lang="en-US" dirty="0" smtClean="0"/>
              <a:t>Corruption</a:t>
            </a:r>
          </a:p>
          <a:p>
            <a:pPr lvl="1"/>
            <a:r>
              <a:rPr lang="en-US" dirty="0"/>
              <a:t>IESBA </a:t>
            </a:r>
            <a:r>
              <a:rPr lang="en-US" dirty="0" smtClean="0"/>
              <a:t>considered definition for bribery and corruption</a:t>
            </a:r>
          </a:p>
          <a:p>
            <a:r>
              <a:rPr lang="en-US" dirty="0" smtClean="0"/>
              <a:t>Task Force Response:</a:t>
            </a:r>
          </a:p>
          <a:p>
            <a:pPr lvl="1"/>
            <a:r>
              <a:rPr lang="en-US" dirty="0" smtClean="0"/>
              <a:t>Global definitions: Difficult </a:t>
            </a:r>
            <a:r>
              <a:rPr lang="en-US" dirty="0"/>
              <a:t>to </a:t>
            </a:r>
            <a:r>
              <a:rPr lang="en-US" dirty="0" smtClean="0"/>
              <a:t>devise</a:t>
            </a:r>
          </a:p>
          <a:p>
            <a:pPr lvl="1"/>
            <a:r>
              <a:rPr lang="en-US" dirty="0" smtClean="0"/>
              <a:t>Generic definition: </a:t>
            </a:r>
            <a:r>
              <a:rPr lang="en-US" dirty="0"/>
              <a:t>A</a:t>
            </a:r>
            <a:r>
              <a:rPr lang="en-US" dirty="0" smtClean="0"/>
              <a:t>dverse precedent</a:t>
            </a:r>
          </a:p>
          <a:p>
            <a:pPr lvl="1"/>
            <a:r>
              <a:rPr lang="en-US" dirty="0" smtClean="0"/>
              <a:t>Might imply Section </a:t>
            </a:r>
            <a:r>
              <a:rPr lang="en-US" dirty="0"/>
              <a:t>250 </a:t>
            </a:r>
            <a:r>
              <a:rPr lang="en-US" dirty="0" smtClean="0"/>
              <a:t>aimed </a:t>
            </a:r>
            <a:r>
              <a:rPr lang="en-US" dirty="0"/>
              <a:t>at </a:t>
            </a:r>
            <a:r>
              <a:rPr lang="en-US" dirty="0" smtClean="0"/>
              <a:t>bribery </a:t>
            </a:r>
            <a:r>
              <a:rPr lang="en-US" dirty="0"/>
              <a:t>and </a:t>
            </a:r>
            <a:r>
              <a:rPr lang="en-US" dirty="0" smtClean="0"/>
              <a:t>corruption</a:t>
            </a:r>
          </a:p>
          <a:p>
            <a:pPr lvl="1"/>
            <a:r>
              <a:rPr lang="en-US" dirty="0" smtClean="0"/>
              <a:t>No single global definition to reference</a:t>
            </a:r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 Approach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10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IESBA concerns over term “inducements”</a:t>
            </a:r>
            <a:endParaRPr lang="en-US" dirty="0"/>
          </a:p>
          <a:p>
            <a:pPr lvl="0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Alternative - “Gifts 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and 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Hospitality” – narrows scope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lvl="0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Task 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Force Response: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Need collective term, hence keep “inducements” </a:t>
            </a: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Prefer “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Gifts, Hospitality and other Inducements</a:t>
            </a:r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”</a:t>
            </a:r>
            <a:endParaRPr lang="en-US" dirty="0">
              <a:solidFill>
                <a:srgbClr val="000000">
                  <a:lumMod val="65000"/>
                  <a:lumOff val="35000"/>
                </a:srgbClr>
              </a:solidFill>
            </a:endParaRPr>
          </a:p>
          <a:p>
            <a:pPr lvl="1"/>
            <a:r>
              <a:rPr lang="en-US" dirty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t>Add clarification: </a:t>
            </a:r>
            <a:r>
              <a:rPr lang="en-US" dirty="0">
                <a:solidFill>
                  <a:srgbClr val="000000">
                    <a:lumMod val="65000"/>
                    <a:lumOff val="35000"/>
                  </a:srgbClr>
                </a:solidFill>
              </a:rPr>
              <a:t>“inducements” influence behavior, but not necessarily with inappropriate intent</a:t>
            </a:r>
          </a:p>
          <a:p>
            <a:pPr lvl="1"/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</a:t>
            </a:r>
            <a:br>
              <a:rPr lang="en-US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Use of “Inducements” and Title of Sec. 250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21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Representatives </a:t>
            </a:r>
            <a:r>
              <a:rPr lang="en-US" dirty="0"/>
              <a:t>are asked for views on the Task Force’s proposals with respect to: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use of “inducements” as a neutral term and the title of proposed Section 250.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</a:t>
            </a:r>
            <a:br>
              <a:rPr lang="en-US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Use of “Inducements” and Title of Sec. 250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0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 smtClean="0"/>
              <a:t>Consider actual or perceived intent</a:t>
            </a:r>
          </a:p>
          <a:p>
            <a:pPr lvl="1"/>
            <a:r>
              <a:rPr lang="en-US" dirty="0" smtClean="0"/>
              <a:t>Adverse intent: decline inducement</a:t>
            </a:r>
          </a:p>
          <a:p>
            <a:pPr lvl="1"/>
            <a:r>
              <a:rPr lang="en-US" dirty="0" smtClean="0"/>
              <a:t>Factors to evaluate the intent</a:t>
            </a:r>
          </a:p>
          <a:p>
            <a:pPr lvl="1"/>
            <a:r>
              <a:rPr lang="en-US" dirty="0" smtClean="0"/>
              <a:t>Factors same as evaluating level of threats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 smtClean="0">
              <a:solidFill>
                <a:srgbClr val="000000">
                  <a:lumMod val="65000"/>
                  <a:lumOff val="35000"/>
                </a:srgbClr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Arial" charset="0"/>
              </a:rPr>
              <a:t>Phase 2 – Sec. 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250 – Inducements: Intent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3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7362</TotalTime>
  <Words>1021</Words>
  <Application>Microsoft Office PowerPoint</Application>
  <PresentationFormat>On-screen Show (16:9)</PresentationFormat>
  <Paragraphs>167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Review of Part C</vt:lpstr>
      <vt:lpstr>Part C - Project Status and Timeline</vt:lpstr>
      <vt:lpstr>Part C - Project Status and Timeline</vt:lpstr>
      <vt:lpstr>Phase 2 – Sec. 250 - Inducements</vt:lpstr>
      <vt:lpstr>Phase 2 – Sec. 250 – Inducements: Approach</vt:lpstr>
      <vt:lpstr>Phase 2 – Sec. 250 – Inducements: Approach</vt:lpstr>
      <vt:lpstr>Phase 2 – Sec. 250 – Inducements: Use of “Inducements” and Title of Sec. 250</vt:lpstr>
      <vt:lpstr>Phase 2 – Sec. 250 – Inducements: Use of “Inducements” and Title of Sec. 250</vt:lpstr>
      <vt:lpstr>Phase 2 – Sec. 250 – Inducements: Intent</vt:lpstr>
      <vt:lpstr>Phase 2 – Sec. 250 – Inducements: RITP</vt:lpstr>
      <vt:lpstr>Phase 2 – Sec. 250 – Inducements: Intent and RITP</vt:lpstr>
      <vt:lpstr>Phase 2 – Sec. 250 – Inducements: Trivial and Inconsequential</vt:lpstr>
      <vt:lpstr>Phase 2 – Sec. 250 – Inducements Immediate and Close Family Members</vt:lpstr>
      <vt:lpstr>Phase 2 – Sec. 250 – Inducements Immediate and Close Family Members</vt:lpstr>
      <vt:lpstr>Phase 2 – Sec. 250 – Inducements Immediate and Close Family Members</vt:lpstr>
      <vt:lpstr>Phase 2 – Sec. 250 – Inducements:  Conforming Amendments</vt:lpstr>
      <vt:lpstr>Phase 2 – Sec. 250 – Inducements:  Conforming Amendments</vt:lpstr>
      <vt:lpstr>The Way Forward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Kaushal Gandhi</cp:lastModifiedBy>
  <cp:revision>319</cp:revision>
  <cp:lastPrinted>2014-03-05T15:57:12Z</cp:lastPrinted>
  <dcterms:created xsi:type="dcterms:W3CDTF">2014-03-04T20:18:41Z</dcterms:created>
  <dcterms:modified xsi:type="dcterms:W3CDTF">2017-03-04T22:19:00Z</dcterms:modified>
</cp:coreProperties>
</file>