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6"/>
  </p:notesMasterIdLst>
  <p:handoutMasterIdLst>
    <p:handoutMasterId r:id="rId17"/>
  </p:handoutMasterIdLst>
  <p:sldIdLst>
    <p:sldId id="298" r:id="rId2"/>
    <p:sldId id="496" r:id="rId3"/>
    <p:sldId id="479" r:id="rId4"/>
    <p:sldId id="480" r:id="rId5"/>
    <p:sldId id="493" r:id="rId6"/>
    <p:sldId id="498" r:id="rId7"/>
    <p:sldId id="507" r:id="rId8"/>
    <p:sldId id="510" r:id="rId9"/>
    <p:sldId id="478" r:id="rId10"/>
    <p:sldId id="511" r:id="rId11"/>
    <p:sldId id="502" r:id="rId12"/>
    <p:sldId id="508" r:id="rId13"/>
    <p:sldId id="512" r:id="rId14"/>
    <p:sldId id="295" r:id="rId15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4" clrIdx="0">
    <p:extLst/>
  </p:cmAuthor>
  <p:cmAuthor id="2" name="Gary Hannaford" initials="GH" lastIdx="8" clrIdx="1">
    <p:extLst/>
  </p:cmAuthor>
  <p:cmAuthor id="3" name="Herbert Smith Freehills" initials="HS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7" autoAdjust="0"/>
    <p:restoredTop sz="72132" autoAdjust="0"/>
  </p:normalViewPr>
  <p:slideViewPr>
    <p:cSldViewPr showGuides="1">
      <p:cViewPr varScale="1">
        <p:scale>
          <a:sx n="85" d="100"/>
          <a:sy n="85" d="100"/>
        </p:scale>
        <p:origin x="1382" y="5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3/6/2017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4" tIns="46147" rIns="92294" bIns="4614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294" tIns="46147" rIns="92294" bIns="4614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97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2200" dirty="0" smtClean="0">
                <a:cs typeface="ＭＳ Ｐゴシック" charset="0"/>
              </a:rPr>
              <a:t>Note to Richard:</a:t>
            </a:r>
            <a:r>
              <a:rPr lang="en-US" sz="2200" baseline="0" dirty="0" smtClean="0">
                <a:cs typeface="ＭＳ Ｐゴシック" charset="0"/>
              </a:rPr>
              <a:t> This section corresponds to paras 3-7. I suggest drawing CAG to report back in para 8 for their noting.</a:t>
            </a:r>
            <a:endParaRPr lang="en-US" sz="2200" dirty="0" smtClean="0">
              <a:cs typeface="ＭＳ Ｐゴシック" charset="0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667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345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147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136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3817" marR="0" lvl="1" indent="0" algn="l" defTabSz="457200" rtl="0" eaLnBrk="0" fontAlgn="base" latinLnBrk="0" hangingPunct="0">
              <a:lnSpc>
                <a:spcPct val="100000"/>
              </a:lnSpc>
              <a:spcBef>
                <a:spcPts val="596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Note to Richard</a:t>
            </a:r>
            <a:r>
              <a:rPr lang="en-US" baseline="0" smtClean="0"/>
              <a:t> – I suggest drawing attention to Agenda Item B-2 and highlighting key aspects of the proposal </a:t>
            </a:r>
            <a:endParaRPr lang="en-US" smtClean="0"/>
          </a:p>
          <a:p>
            <a:pPr marL="453817" lvl="1">
              <a:spcBef>
                <a:spcPts val="596"/>
              </a:spcBef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369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8463" y="693738"/>
            <a:ext cx="6153150" cy="34623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3817" lvl="1">
              <a:spcBef>
                <a:spcPts val="596"/>
              </a:spcBef>
            </a:pPr>
            <a:r>
              <a:rPr lang="en-US" dirty="0" smtClean="0"/>
              <a:t>Note to Richard</a:t>
            </a:r>
            <a:r>
              <a:rPr lang="en-US" baseline="0" dirty="0" smtClean="0"/>
              <a:t> – I suggest drawing attention to Agenda Item B-3 and highlighting key aspects of the proposal 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975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to Richard – Indicate that WG has received</a:t>
            </a:r>
            <a:r>
              <a:rPr lang="en-US" baseline="0" dirty="0" smtClean="0"/>
              <a:t> preliminary reactions from PSWG via email and teleconference is planned for March 9 to discuss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889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IESBA WG Chair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CAG Meeting</a:t>
            </a:r>
          </a:p>
          <a:p>
            <a:pPr marL="236538" indent="-236538"/>
            <a:r>
              <a:rPr lang="en-US" sz="1600" dirty="0" smtClean="0"/>
              <a:t>New York   </a:t>
            </a:r>
            <a:endParaRPr lang="en-US" sz="1600" dirty="0"/>
          </a:p>
          <a:p>
            <a:pPr marL="236538" indent="-236538"/>
            <a:r>
              <a:rPr lang="en-US" sz="1600" dirty="0" smtClean="0"/>
              <a:t>March 6,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65910"/>
            <a:ext cx="8763000" cy="3063240"/>
          </a:xfrm>
        </p:spPr>
        <p:txBody>
          <a:bodyPr/>
          <a:lstStyle/>
          <a:p>
            <a:pPr marL="512064" indent="-512064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2"/>
            </a:pPr>
            <a:r>
              <a:rPr lang="en-US" sz="2800" dirty="0" smtClean="0"/>
              <a:t>CAG is asked whether they support the proposed text to clarify </a:t>
            </a:r>
            <a:r>
              <a:rPr lang="en-US" sz="2800" dirty="0" err="1" smtClean="0"/>
              <a:t>req’t</a:t>
            </a:r>
            <a:r>
              <a:rPr lang="en-US" sz="2800" dirty="0" smtClean="0"/>
              <a:t> to exercise professional judgment in </a:t>
            </a:r>
            <a:r>
              <a:rPr lang="en-US" sz="2800" b="1" dirty="0" smtClean="0"/>
              <a:t>Agenda Item B-3</a:t>
            </a:r>
          </a:p>
          <a:p>
            <a:pPr marL="514350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2"/>
            </a:pP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72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dirty="0" smtClean="0"/>
              <a:t>WG has advised the PSWG of its plan to put forward proposals to IESBA at its March 2017 meeting </a:t>
            </a:r>
          </a:p>
          <a:p>
            <a:r>
              <a:rPr lang="en-US" dirty="0" smtClean="0"/>
              <a:t>Subject to IESBA support for and finalization of proposals </a:t>
            </a:r>
          </a:p>
          <a:p>
            <a:pPr lvl="1"/>
            <a:r>
              <a:rPr lang="en-US" i="1" dirty="0" smtClean="0"/>
              <a:t>Immediately after meeting</a:t>
            </a:r>
            <a:r>
              <a:rPr lang="en-US" dirty="0" smtClean="0"/>
              <a:t>: Input of a “fatal flaw nature” to be requested from PSWG, IAASB and IAESB </a:t>
            </a:r>
          </a:p>
          <a:p>
            <a:pPr lvl="1"/>
            <a:r>
              <a:rPr lang="en-US" i="1" dirty="0" smtClean="0"/>
              <a:t>Mid-April 2017</a:t>
            </a:r>
            <a:r>
              <a:rPr lang="en-US" dirty="0" smtClean="0"/>
              <a:t>: IESBA to consider significant issues via teleconference  (if needed)</a:t>
            </a:r>
          </a:p>
          <a:p>
            <a:pPr lvl="1"/>
            <a:r>
              <a:rPr lang="en-US" i="1" dirty="0" smtClean="0"/>
              <a:t>Late-April 2017</a:t>
            </a:r>
            <a:r>
              <a:rPr lang="en-US" dirty="0" smtClean="0"/>
              <a:t>: Planned release for EDs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 and Interaction with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46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r>
              <a:rPr lang="en-US" dirty="0" smtClean="0"/>
              <a:t>Views are sought about other actions that IESBA or others should take to respond to PS issues, e.g., </a:t>
            </a:r>
          </a:p>
          <a:p>
            <a:pPr lvl="1"/>
            <a:r>
              <a:rPr lang="en-US" dirty="0" smtClean="0"/>
              <a:t>Should references to bias in Code be further developed?</a:t>
            </a:r>
          </a:p>
          <a:p>
            <a:pPr lvl="1"/>
            <a:r>
              <a:rPr lang="en-US" dirty="0" smtClean="0"/>
              <a:t>Is there a need for a non-authoritative publication to explain attributes of a PA more broadly?</a:t>
            </a:r>
          </a:p>
          <a:p>
            <a:pPr lvl="1"/>
            <a:r>
              <a:rPr lang="en-US" dirty="0" smtClean="0"/>
              <a:t>Is more guidance to explain how PAs should overcome impediments to applying PS needed in the Code? </a:t>
            </a:r>
          </a:p>
          <a:p>
            <a:pPr lvl="1"/>
            <a:r>
              <a:rPr lang="en-US" dirty="0" smtClean="0"/>
              <a:t>Should the term PS be </a:t>
            </a:r>
            <a:r>
              <a:rPr lang="en-US" dirty="0"/>
              <a:t>used by all SSB’s </a:t>
            </a:r>
            <a:r>
              <a:rPr lang="en-US" dirty="0" smtClean="0"/>
              <a:t>in the same way?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Ahead to Longer Term PS Initiatives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35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504950"/>
            <a:ext cx="8915400" cy="3063240"/>
          </a:xfrm>
        </p:spPr>
        <p:txBody>
          <a:bodyPr/>
          <a:lstStyle/>
          <a:p>
            <a:pPr marL="514350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 startAt="3"/>
            </a:pPr>
            <a:r>
              <a:rPr lang="en-US" sz="2800" dirty="0" smtClean="0"/>
              <a:t>CAG is asked for views about how IESBA should respond to PS concerns raised by stakeholders in the context </a:t>
            </a:r>
            <a:r>
              <a:rPr lang="en-US" sz="2800" dirty="0" smtClean="0"/>
              <a:t>of:</a:t>
            </a:r>
            <a:endParaRPr lang="en-US" sz="2800" dirty="0"/>
          </a:p>
          <a:p>
            <a:pPr marL="866394" lvl="1" indent="-51435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2800" dirty="0" smtClean="0"/>
              <a:t>Applying </a:t>
            </a:r>
            <a:r>
              <a:rPr lang="en-US" sz="2800" dirty="0"/>
              <a:t>the requirements in the </a:t>
            </a:r>
            <a:r>
              <a:rPr lang="en-US" sz="2800" dirty="0" smtClean="0"/>
              <a:t>Code</a:t>
            </a:r>
          </a:p>
          <a:p>
            <a:pPr marL="866394" lvl="1" indent="-51435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en-US" sz="2800" dirty="0" smtClean="0"/>
              <a:t>Enhancing </a:t>
            </a:r>
            <a:r>
              <a:rPr lang="en-US" sz="2800" dirty="0"/>
              <a:t>auditors’ application of PS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48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843176" cy="3352800"/>
          </a:xfrm>
        </p:spPr>
        <p:txBody>
          <a:bodyPr>
            <a:normAutofit/>
          </a:bodyPr>
          <a:lstStyle/>
          <a:p>
            <a:pPr lvl="0">
              <a:spcBef>
                <a:spcPts val="1800"/>
              </a:spcBef>
            </a:pPr>
            <a:r>
              <a:rPr lang="en-US" dirty="0" smtClean="0"/>
              <a:t>To note report back on December 7, 2016 CAG teleconference </a:t>
            </a:r>
          </a:p>
          <a:p>
            <a:pPr lvl="0">
              <a:spcBef>
                <a:spcPts val="1800"/>
              </a:spcBef>
            </a:pPr>
            <a:r>
              <a:rPr lang="en-US" dirty="0" smtClean="0"/>
              <a:t>To obtain Representatives’ views on IESBA PS Working </a:t>
            </a:r>
            <a:r>
              <a:rPr lang="en-US" dirty="0" smtClean="0"/>
              <a:t>Group’s (WG) </a:t>
            </a:r>
            <a:r>
              <a:rPr lang="en-US" dirty="0" smtClean="0"/>
              <a:t>proposed way forward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61930"/>
            <a:ext cx="7696200" cy="400050"/>
          </a:xfrm>
        </p:spPr>
        <p:txBody>
          <a:bodyPr/>
          <a:lstStyle/>
          <a:p>
            <a:r>
              <a:rPr lang="en-US" dirty="0" smtClean="0"/>
              <a:t>Project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28750"/>
            <a:ext cx="8915400" cy="2971800"/>
          </a:xfrm>
        </p:spPr>
        <p:txBody>
          <a:bodyPr/>
          <a:lstStyle/>
          <a:p>
            <a:pPr>
              <a:lnSpc>
                <a:spcPts val="2250"/>
              </a:lnSpc>
              <a:spcBef>
                <a:spcPts val="1200"/>
              </a:spcBef>
            </a:pPr>
            <a:r>
              <a:rPr lang="en-GB" dirty="0"/>
              <a:t>IESBA does not have a PS project</a:t>
            </a:r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GB" sz="1800" dirty="0" smtClean="0"/>
              <a:t>Actively been contributing to activities of PSWG since July 2015</a:t>
            </a:r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GB" sz="1800" dirty="0" smtClean="0"/>
              <a:t>Gained insights from IAASB-led initiatives aimed at enhancing PS in context of audit engagements, including development of IAASB ITC  </a:t>
            </a:r>
          </a:p>
          <a:p>
            <a:pPr>
              <a:lnSpc>
                <a:spcPts val="2250"/>
              </a:lnSpc>
              <a:spcBef>
                <a:spcPts val="1200"/>
              </a:spcBef>
            </a:pPr>
            <a:r>
              <a:rPr lang="en-GB" dirty="0" smtClean="0"/>
              <a:t>PSWG concluded that link b/w FPs and PS in the Code should be developed in Code</a:t>
            </a:r>
            <a:endParaRPr lang="en-GB" sz="1600" dirty="0" smtClean="0"/>
          </a:p>
          <a:p>
            <a:pPr lvl="1">
              <a:lnSpc>
                <a:spcPts val="2250"/>
              </a:lnSpc>
              <a:spcBef>
                <a:spcPts val="1200"/>
              </a:spcBef>
            </a:pPr>
            <a:r>
              <a:rPr lang="en-GB" sz="1800" dirty="0"/>
              <a:t>IESBA CAG provided input on tentative proposals in December 2016 </a:t>
            </a:r>
          </a:p>
          <a:p>
            <a:pPr marL="347472" lvl="1" indent="0">
              <a:lnSpc>
                <a:spcPts val="2250"/>
              </a:lnSpc>
              <a:spcBef>
                <a:spcPts val="1200"/>
              </a:spcBef>
              <a:buNone/>
            </a:pPr>
            <a:endParaRPr lang="en-GB" sz="1600" dirty="0" smtClean="0"/>
          </a:p>
          <a:p>
            <a:pPr marL="347472" lvl="1" indent="0">
              <a:lnSpc>
                <a:spcPts val="2250"/>
              </a:lnSpc>
              <a:buNone/>
            </a:pPr>
            <a:endParaRPr lang="en-US" dirty="0" smtClean="0"/>
          </a:p>
          <a:p>
            <a:pPr marL="347472" lvl="1" indent="0">
              <a:lnSpc>
                <a:spcPts val="2250"/>
              </a:lnSpc>
              <a:buNone/>
            </a:pPr>
            <a:endParaRPr lang="en-US" dirty="0" smtClean="0"/>
          </a:p>
          <a:p>
            <a:pPr lvl="1">
              <a:lnSpc>
                <a:spcPts val="2250"/>
              </a:lnSpc>
            </a:pPr>
            <a:endParaRPr lang="en-US" dirty="0"/>
          </a:p>
          <a:p>
            <a:pPr>
              <a:lnSpc>
                <a:spcPts val="2250"/>
              </a:lnSpc>
              <a:spcBef>
                <a:spcPts val="1200"/>
              </a:spcBef>
            </a:pPr>
            <a:endParaRPr lang="en-GB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11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67" y="611965"/>
            <a:ext cx="7924800" cy="357220"/>
          </a:xfrm>
        </p:spPr>
        <p:txBody>
          <a:bodyPr/>
          <a:lstStyle/>
          <a:p>
            <a:r>
              <a:rPr lang="en-US" dirty="0" smtClean="0"/>
              <a:t>Reference to PS in SSBs’ Standards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138" y="1342464"/>
            <a:ext cx="8648700" cy="3210485"/>
          </a:xfrm>
        </p:spPr>
        <p:txBody>
          <a:bodyPr/>
          <a:lstStyle/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PS is defined in IAASB’s standards 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/>
              <a:t>Applies to PAs who perform audits and other assurance engagements only </a:t>
            </a:r>
          </a:p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Code only refers to PS as part of describing independence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/>
              <a:t>Independence applies to audits and other assurance engagements only</a:t>
            </a:r>
          </a:p>
          <a:p>
            <a:pPr marL="257175" lvl="1" indent="-257175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>
                <a:cs typeface="ＭＳ Ｐゴシック" charset="0"/>
              </a:rPr>
              <a:t>IAESB standards refer to PS definition in the IAASB’s standards</a:t>
            </a:r>
          </a:p>
          <a:p>
            <a:pPr lvl="1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GB" sz="1800" dirty="0" smtClean="0"/>
              <a:t>PS applies </a:t>
            </a:r>
            <a:r>
              <a:rPr lang="en-GB" sz="1800" dirty="0"/>
              <a:t>to all PAs, including </a:t>
            </a:r>
            <a:r>
              <a:rPr lang="en-GB" sz="1800" dirty="0" smtClean="0"/>
              <a:t>PAIBs who </a:t>
            </a:r>
            <a:r>
              <a:rPr lang="en-GB" sz="1800" dirty="0"/>
              <a:t>prepare financial </a:t>
            </a:r>
            <a:r>
              <a:rPr lang="en-GB" sz="1800" dirty="0" smtClean="0"/>
              <a:t>statements  </a:t>
            </a:r>
            <a:endParaRPr lang="en-GB" sz="1800" dirty="0"/>
          </a:p>
          <a:p>
            <a:pPr marL="257175" lvl="1" indent="-257175">
              <a:buChar char="•"/>
            </a:pPr>
            <a:endParaRPr lang="en-GB" sz="1800" b="1" dirty="0"/>
          </a:p>
          <a:p>
            <a:pPr lvl="1"/>
            <a:endParaRPr lang="en-US" sz="15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8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 sz="2000" dirty="0" smtClean="0"/>
              <a:t>Initial WG proposals for PS discussed at Q4 2016 meetings of PSWG, IESBA </a:t>
            </a:r>
            <a:r>
              <a:rPr lang="en-US" sz="2000" dirty="0"/>
              <a:t>CAG, IAASB and </a:t>
            </a:r>
            <a:r>
              <a:rPr lang="en-US" sz="2000" dirty="0" smtClean="0"/>
              <a:t>IESBA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 sz="2000" dirty="0" smtClean="0"/>
              <a:t>Ideally, a coordinated approach should be adopted by all SSBs 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 sz="2000" dirty="0" smtClean="0"/>
              <a:t>Concern that extending PS to all PAs would dilute/conflict with IAASB’s standards and its </a:t>
            </a:r>
            <a:r>
              <a:rPr lang="en-US" sz="2000" dirty="0"/>
              <a:t>objective </a:t>
            </a:r>
            <a:r>
              <a:rPr lang="en-US" sz="2000" dirty="0" smtClean="0"/>
              <a:t>to enhance audit quality</a:t>
            </a:r>
          </a:p>
          <a:p>
            <a:pPr>
              <a:lnSpc>
                <a:spcPts val="3000"/>
              </a:lnSpc>
              <a:spcBef>
                <a:spcPts val="1200"/>
              </a:spcBef>
            </a:pPr>
            <a:r>
              <a:rPr lang="en-US" sz="2000" dirty="0" smtClean="0"/>
              <a:t>Concern that to extend PS to all accountants might have unintended consequences </a:t>
            </a:r>
          </a:p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Feedback to IESBA about PS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24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IESBA WG Proposals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89" y="1352550"/>
            <a:ext cx="8798011" cy="32004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GB" dirty="0" smtClean="0"/>
              <a:t>Input from December 2016 meetings used to redraft PS project proposal and 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Refine proposed description of linkage b/w FPs and PS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Propose clarifications to existing </a:t>
            </a:r>
            <a:r>
              <a:rPr lang="en-GB" dirty="0" err="1" smtClean="0"/>
              <a:t>req’t</a:t>
            </a:r>
            <a:r>
              <a:rPr lang="en-GB" dirty="0" smtClean="0"/>
              <a:t> to exercise professional judgment when applying conceptual framework (</a:t>
            </a:r>
            <a:r>
              <a:rPr lang="en-GB" dirty="0" err="1" smtClean="0"/>
              <a:t>req’t</a:t>
            </a:r>
            <a:r>
              <a:rPr lang="en-GB" dirty="0" smtClean="0"/>
              <a:t> </a:t>
            </a:r>
            <a:r>
              <a:rPr lang="en-GB" dirty="0"/>
              <a:t>to apply critical </a:t>
            </a:r>
            <a:r>
              <a:rPr lang="en-GB" dirty="0" err="1" smtClean="0"/>
              <a:t>mindset</a:t>
            </a:r>
            <a:r>
              <a:rPr lang="en-GB" dirty="0" smtClean="0"/>
              <a:t> withdrawn)</a:t>
            </a:r>
            <a:endParaRPr lang="en-GB" dirty="0"/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endParaRPr lang="en-GB" dirty="0" smtClean="0"/>
          </a:p>
          <a:p>
            <a:pPr lvl="1">
              <a:lnSpc>
                <a:spcPts val="2250"/>
              </a:lnSpc>
              <a:spcBef>
                <a:spcPts val="1200"/>
              </a:spcBef>
            </a:pP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16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64" y="400050"/>
            <a:ext cx="7638536" cy="51435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dirty="0" smtClean="0"/>
              <a:t>Linkage between FPs and 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6350"/>
            <a:ext cx="8915400" cy="32004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Enhancing description of PS or changing how PS is used in Code (e.g., require for PS for all PAs) require consideration of complex issues in a coordinated manner by </a:t>
            </a:r>
            <a:r>
              <a:rPr lang="en-US" dirty="0" smtClean="0"/>
              <a:t>SSBs</a:t>
            </a:r>
            <a:endParaRPr lang="en-US" dirty="0" smtClean="0"/>
          </a:p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In short term, public interest is best served if IESBA focuses its attention on emphasizing PS for audits, reviews and other assurance engagements </a:t>
            </a:r>
          </a:p>
          <a:p>
            <a:pPr lvl="1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Proposed text provide examples to illustrate interaction b/w FPs and PS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4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04950"/>
            <a:ext cx="8686800" cy="3063240"/>
          </a:xfrm>
        </p:spPr>
        <p:txBody>
          <a:bodyPr/>
          <a:lstStyle/>
          <a:p>
            <a:pPr marL="0" indent="-347472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200" dirty="0" smtClean="0"/>
              <a:t>  CAG is asked for views about the:</a:t>
            </a:r>
          </a:p>
          <a:p>
            <a:pPr marL="866394" lvl="1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sz="2800" dirty="0"/>
              <a:t>PS Project proposal in </a:t>
            </a:r>
            <a:r>
              <a:rPr lang="en-US" sz="2800" b="1" dirty="0"/>
              <a:t>Agenda Item B-1</a:t>
            </a:r>
          </a:p>
          <a:p>
            <a:pPr marL="866394" lvl="1" indent="-514350">
              <a:lnSpc>
                <a:spcPts val="3800"/>
              </a:lnSpc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sz="2800" dirty="0"/>
              <a:t>WG’s proposed text to describe linkage b/w FPs and PS in </a:t>
            </a:r>
            <a:r>
              <a:rPr lang="en-US" sz="2800" b="1" dirty="0"/>
              <a:t>Agenda Item B-2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64" y="400050"/>
            <a:ext cx="7638536" cy="514350"/>
          </a:xfrm>
        </p:spPr>
        <p:txBody>
          <a:bodyPr/>
          <a:lstStyle/>
          <a:p>
            <a:pPr>
              <a:spcBef>
                <a:spcPts val="900"/>
              </a:spcBef>
            </a:pPr>
            <a:r>
              <a:rPr lang="en-US" dirty="0" smtClean="0"/>
              <a:t>Clarification – Exercise Professional Judgment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76350"/>
            <a:ext cx="8763000" cy="3200400"/>
          </a:xfrm>
        </p:spPr>
        <p:txBody>
          <a:bodyPr/>
          <a:lstStyle/>
          <a:p>
            <a:pPr marL="342900" lvl="1" indent="-34290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Char char="•"/>
            </a:pPr>
            <a:r>
              <a:rPr lang="en-GB" sz="2400" dirty="0" smtClean="0">
                <a:cs typeface="ＭＳ Ｐゴシック" charset="0"/>
              </a:rPr>
              <a:t>Phase 1 of Safeguards project </a:t>
            </a:r>
            <a:r>
              <a:rPr lang="en-GB" sz="2400" dirty="0" smtClean="0">
                <a:cs typeface="ＭＳ Ｐゴシック" charset="0"/>
              </a:rPr>
              <a:t>resulted </a:t>
            </a:r>
            <a:r>
              <a:rPr lang="en-GB" sz="2400" dirty="0" smtClean="0">
                <a:cs typeface="ＭＳ Ｐゴシック" charset="0"/>
              </a:rPr>
              <a:t>in an enhanced </a:t>
            </a:r>
            <a:r>
              <a:rPr lang="en-GB" sz="2400" dirty="0">
                <a:cs typeface="ＭＳ Ｐゴシック" charset="0"/>
              </a:rPr>
              <a:t>conceptual </a:t>
            </a:r>
            <a:r>
              <a:rPr lang="en-GB" sz="2400" dirty="0" smtClean="0">
                <a:cs typeface="ＭＳ Ｐゴシック" charset="0"/>
              </a:rPr>
              <a:t>framework (Section 120)</a:t>
            </a:r>
            <a:endParaRPr lang="en-GB" sz="2400" dirty="0">
              <a:cs typeface="ＭＳ Ｐゴシック" charset="0"/>
            </a:endParaRPr>
          </a:p>
          <a:p>
            <a:pPr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/>
              <a:t>R</a:t>
            </a:r>
            <a:r>
              <a:rPr lang="en-US" dirty="0" smtClean="0"/>
              <a:t>eflections on feedback received to-date suggest need </a:t>
            </a:r>
            <a:r>
              <a:rPr lang="en-US" dirty="0" smtClean="0"/>
              <a:t>for </a:t>
            </a:r>
            <a:r>
              <a:rPr lang="en-US" dirty="0" smtClean="0"/>
              <a:t>clarification to existing </a:t>
            </a:r>
            <a:r>
              <a:rPr lang="en-US" dirty="0" err="1" smtClean="0"/>
              <a:t>req’ts</a:t>
            </a:r>
            <a:r>
              <a:rPr lang="en-US" dirty="0" smtClean="0"/>
              <a:t> in conceptual framework to help PAs better comply with FPs </a:t>
            </a:r>
          </a:p>
          <a:p>
            <a:pPr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dirty="0" smtClean="0"/>
              <a:t>Proposed clarification will make it explicit that PAs should obtain a </a:t>
            </a:r>
            <a:r>
              <a:rPr lang="en-US" i="1" dirty="0" smtClean="0"/>
              <a:t>clear understanding of facts and circumstances </a:t>
            </a:r>
            <a:r>
              <a:rPr lang="en-US" dirty="0" smtClean="0"/>
              <a:t>when exercising professional judgment </a:t>
            </a:r>
          </a:p>
          <a:p>
            <a:pPr marL="347472" lvl="1" indent="0">
              <a:lnSpc>
                <a:spcPts val="2100"/>
              </a:lnSpc>
              <a:spcBef>
                <a:spcPts val="1200"/>
              </a:spcBef>
              <a:buNone/>
            </a:pPr>
            <a:endParaRPr lang="en-US" sz="1800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9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771</Words>
  <Application>Microsoft Office PowerPoint</Application>
  <PresentationFormat>On-screen Show (16:9)</PresentationFormat>
  <Paragraphs>70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ＭＳ Ｐゴシック</vt:lpstr>
      <vt:lpstr>Arial</vt:lpstr>
      <vt:lpstr>Bauer Bodoni Std</vt:lpstr>
      <vt:lpstr>Calibri</vt:lpstr>
      <vt:lpstr>ヒラギノ角ゴ Pro W3</vt:lpstr>
      <vt:lpstr>IESBA_Powerpoint_template_GREEN RIBBON_WIDESCREEN</vt:lpstr>
      <vt:lpstr>Professional Skepticism </vt:lpstr>
      <vt:lpstr>Objectives</vt:lpstr>
      <vt:lpstr>Project Status</vt:lpstr>
      <vt:lpstr>Reference to PS in SSBs’ Standards </vt:lpstr>
      <vt:lpstr>Overview of Feedback to IESBA about PS </vt:lpstr>
      <vt:lpstr>IESBA WG Proposals </vt:lpstr>
      <vt:lpstr>Linkage between FPs and PS</vt:lpstr>
      <vt:lpstr>Matters for CAG Consideration </vt:lpstr>
      <vt:lpstr>Clarification – Exercise Professional Judgment</vt:lpstr>
      <vt:lpstr>Matters for CAG Consideration </vt:lpstr>
      <vt:lpstr>Way forward and Interaction with Others</vt:lpstr>
      <vt:lpstr>Looking Ahead to Longer Term PS Initiatives </vt:lpstr>
      <vt:lpstr>Matters for CAG Consideration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Diane Jules</cp:lastModifiedBy>
  <cp:revision>96</cp:revision>
  <dcterms:modified xsi:type="dcterms:W3CDTF">2017-03-06T13:40:41Z</dcterms:modified>
</cp:coreProperties>
</file>