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1"/>
  </p:notesMasterIdLst>
  <p:handoutMasterIdLst>
    <p:handoutMasterId r:id="rId12"/>
  </p:handoutMasterIdLst>
  <p:sldIdLst>
    <p:sldId id="267" r:id="rId2"/>
    <p:sldId id="439" r:id="rId3"/>
    <p:sldId id="438" r:id="rId4"/>
    <p:sldId id="417" r:id="rId5"/>
    <p:sldId id="434" r:id="rId6"/>
    <p:sldId id="435" r:id="rId7"/>
    <p:sldId id="436" r:id="rId8"/>
    <p:sldId id="440" r:id="rId9"/>
    <p:sldId id="292" r:id="rId10"/>
  </p:sldIdLst>
  <p:sldSz cx="9144000" cy="5143500" type="screen16x9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2" autoAdjust="0"/>
    <p:restoredTop sz="94660"/>
  </p:normalViewPr>
  <p:slideViewPr>
    <p:cSldViewPr showGuides="1">
      <p:cViewPr varScale="1">
        <p:scale>
          <a:sx n="107" d="100"/>
          <a:sy n="107" d="100"/>
        </p:scale>
        <p:origin x="96" y="110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image" Target="../media/image7.png"/><Relationship Id="rId4" Type="http://schemas.openxmlformats.org/officeDocument/2006/relationships/image" Target="../media/image10.jp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image" Target="../media/image7.png"/><Relationship Id="rId4" Type="http://schemas.openxmlformats.org/officeDocument/2006/relationships/image" Target="../media/image10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B53BF4-D923-4576-88BA-5FD7626E117F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4A192E-A210-4A94-992F-23932DA916EA}">
      <dgm:prSet phldrT="[Text]" custT="1"/>
      <dgm:spPr/>
      <dgm:t>
        <a:bodyPr/>
        <a:lstStyle/>
        <a:p>
          <a:r>
            <a:rPr lang="en-US" sz="1800" dirty="0" smtClean="0"/>
            <a:t>Disruptions from technology and innovation </a:t>
          </a:r>
          <a:r>
            <a:rPr lang="en-US" sz="1400" dirty="0" smtClean="0"/>
            <a:t>(e.g. Data analytics, AI, social networks, cloud computing)</a:t>
          </a:r>
          <a:endParaRPr lang="en-US" sz="1400" dirty="0"/>
        </a:p>
      </dgm:t>
    </dgm:pt>
    <dgm:pt modelId="{8DC8DC8A-7D46-4B47-A125-819F45E54C8A}" type="parTrans" cxnId="{CB7D30E1-8F61-48CB-BFAA-0C4D783907C2}">
      <dgm:prSet/>
      <dgm:spPr/>
      <dgm:t>
        <a:bodyPr/>
        <a:lstStyle/>
        <a:p>
          <a:endParaRPr lang="en-US"/>
        </a:p>
      </dgm:t>
    </dgm:pt>
    <dgm:pt modelId="{F2E2BA92-CA26-4400-B4B3-8FF329021FD1}" type="sibTrans" cxnId="{CB7D30E1-8F61-48CB-BFAA-0C4D783907C2}">
      <dgm:prSet/>
      <dgm:spPr/>
      <dgm:t>
        <a:bodyPr/>
        <a:lstStyle/>
        <a:p>
          <a:endParaRPr lang="en-US"/>
        </a:p>
      </dgm:t>
    </dgm:pt>
    <dgm:pt modelId="{2AA8658F-035B-42E0-8595-9ABE650EFED4}">
      <dgm:prSet phldrT="[Text]" custT="1"/>
      <dgm:spPr/>
      <dgm:t>
        <a:bodyPr/>
        <a:lstStyle/>
        <a:p>
          <a:r>
            <a:rPr lang="en-US" sz="1800" dirty="0" smtClean="0"/>
            <a:t>Emerging or newer models of service delivery </a:t>
          </a:r>
          <a:r>
            <a:rPr lang="en-US" sz="1400" dirty="0" smtClean="0"/>
            <a:t>(e.g. managed or outsourced services)</a:t>
          </a:r>
          <a:endParaRPr lang="en-US" sz="1400" dirty="0"/>
        </a:p>
      </dgm:t>
    </dgm:pt>
    <dgm:pt modelId="{89978A43-3EAC-4290-A2E5-AC1BBDBC32E5}" type="parTrans" cxnId="{F9535210-C4D3-4562-91A3-54B2E8AAEDE7}">
      <dgm:prSet/>
      <dgm:spPr/>
      <dgm:t>
        <a:bodyPr/>
        <a:lstStyle/>
        <a:p>
          <a:endParaRPr lang="en-US"/>
        </a:p>
      </dgm:t>
    </dgm:pt>
    <dgm:pt modelId="{8F6B9217-F6C6-42C4-8BB9-545C9114B552}" type="sibTrans" cxnId="{F9535210-C4D3-4562-91A3-54B2E8AAEDE7}">
      <dgm:prSet/>
      <dgm:spPr/>
      <dgm:t>
        <a:bodyPr/>
        <a:lstStyle/>
        <a:p>
          <a:endParaRPr lang="en-US"/>
        </a:p>
      </dgm:t>
    </dgm:pt>
    <dgm:pt modelId="{98EE7CCF-C3F0-4C6A-A7CF-99286733E63D}">
      <dgm:prSet phldrT="[Text]" custT="1"/>
      <dgm:spPr/>
      <dgm:t>
        <a:bodyPr/>
        <a:lstStyle/>
        <a:p>
          <a:r>
            <a:rPr lang="en-US" sz="1800" dirty="0" smtClean="0"/>
            <a:t>Meaning of “global public interest”?</a:t>
          </a:r>
          <a:endParaRPr lang="en-US" sz="1800" dirty="0"/>
        </a:p>
      </dgm:t>
    </dgm:pt>
    <dgm:pt modelId="{DBFFCD58-30A6-409B-8335-A3E5605C8B58}" type="parTrans" cxnId="{63722C7A-913D-4C36-AEC1-050B794409B1}">
      <dgm:prSet/>
      <dgm:spPr/>
      <dgm:t>
        <a:bodyPr/>
        <a:lstStyle/>
        <a:p>
          <a:endParaRPr lang="en-US"/>
        </a:p>
      </dgm:t>
    </dgm:pt>
    <dgm:pt modelId="{90BC3598-73E5-42E9-8A67-1680A10BF11E}" type="sibTrans" cxnId="{63722C7A-913D-4C36-AEC1-050B794409B1}">
      <dgm:prSet/>
      <dgm:spPr/>
      <dgm:t>
        <a:bodyPr/>
        <a:lstStyle/>
        <a:p>
          <a:endParaRPr lang="en-US"/>
        </a:p>
      </dgm:t>
    </dgm:pt>
    <dgm:pt modelId="{DD825F91-BB53-40EB-BE02-30ACEA79B11C}">
      <dgm:prSet custT="1"/>
      <dgm:spPr/>
      <dgm:t>
        <a:bodyPr/>
        <a:lstStyle/>
        <a:p>
          <a:r>
            <a:rPr lang="en-US" sz="1800" dirty="0" smtClean="0"/>
            <a:t>Aggressive tax avoidance, </a:t>
          </a:r>
          <a:r>
            <a:rPr lang="en-US" sz="1400" dirty="0" smtClean="0"/>
            <a:t>(e.g. ethics of “gray area” tax minimization strategies?)</a:t>
          </a:r>
          <a:endParaRPr lang="en-US" sz="1400" dirty="0"/>
        </a:p>
      </dgm:t>
    </dgm:pt>
    <dgm:pt modelId="{112CAC5D-8B72-4875-870B-0F8E2EF132F9}" type="parTrans" cxnId="{479CD4DD-038D-420E-B2A7-395D8D0A5449}">
      <dgm:prSet/>
      <dgm:spPr/>
      <dgm:t>
        <a:bodyPr/>
        <a:lstStyle/>
        <a:p>
          <a:endParaRPr lang="en-US"/>
        </a:p>
      </dgm:t>
    </dgm:pt>
    <dgm:pt modelId="{60FE3923-71F0-4CD2-8749-9321D953D2EB}" type="sibTrans" cxnId="{479CD4DD-038D-420E-B2A7-395D8D0A5449}">
      <dgm:prSet/>
      <dgm:spPr/>
      <dgm:t>
        <a:bodyPr/>
        <a:lstStyle/>
        <a:p>
          <a:endParaRPr lang="en-US"/>
        </a:p>
      </dgm:t>
    </dgm:pt>
    <dgm:pt modelId="{0CF0B6B8-77FE-47ED-AFCF-1CA6247BB09D}" type="pres">
      <dgm:prSet presAssocID="{60B53BF4-D923-4576-88BA-5FD7626E117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F2EC4CA-4E4C-4DB7-B4E1-DD6835223517}" type="pres">
      <dgm:prSet presAssocID="{064A192E-A210-4A94-992F-23932DA916EA}" presName="composite" presStyleCnt="0"/>
      <dgm:spPr/>
    </dgm:pt>
    <dgm:pt modelId="{3C2FE6F8-63EE-4225-954B-1100E4AC1FCE}" type="pres">
      <dgm:prSet presAssocID="{064A192E-A210-4A94-992F-23932DA916EA}" presName="rect1" presStyleLbl="tr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4EF3A1-1C5F-497F-B4EB-54D9A1DC91F5}" type="pres">
      <dgm:prSet presAssocID="{064A192E-A210-4A94-992F-23932DA916EA}" presName="rect2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</dgm:spPr>
    </dgm:pt>
    <dgm:pt modelId="{DC110F45-B2EC-4523-B587-23FDA4E75805}" type="pres">
      <dgm:prSet presAssocID="{F2E2BA92-CA26-4400-B4B3-8FF329021FD1}" presName="sibTrans" presStyleCnt="0"/>
      <dgm:spPr/>
    </dgm:pt>
    <dgm:pt modelId="{0E87D544-90E7-452B-8DD4-918098CB6134}" type="pres">
      <dgm:prSet presAssocID="{DD825F91-BB53-40EB-BE02-30ACEA79B11C}" presName="composite" presStyleCnt="0"/>
      <dgm:spPr/>
    </dgm:pt>
    <dgm:pt modelId="{CB0F3500-0AEF-4B59-93D2-E3E233452740}" type="pres">
      <dgm:prSet presAssocID="{DD825F91-BB53-40EB-BE02-30ACEA79B11C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D8F83C-003B-442B-BF2A-D16F48863E72}" type="pres">
      <dgm:prSet presAssocID="{DD825F91-BB53-40EB-BE02-30ACEA79B11C}" presName="rect2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  <dgm:pt modelId="{B61A6FCB-29EA-4A40-9ED4-4E0D0E0546DB}" type="pres">
      <dgm:prSet presAssocID="{60FE3923-71F0-4CD2-8749-9321D953D2EB}" presName="sibTrans" presStyleCnt="0"/>
      <dgm:spPr/>
    </dgm:pt>
    <dgm:pt modelId="{EC07B4D2-F9A6-4100-AF2F-80702936E5EC}" type="pres">
      <dgm:prSet presAssocID="{2AA8658F-035B-42E0-8595-9ABE650EFED4}" presName="composite" presStyleCnt="0"/>
      <dgm:spPr/>
    </dgm:pt>
    <dgm:pt modelId="{9991B838-082B-4CB9-ABA7-0169E124E1D6}" type="pres">
      <dgm:prSet presAssocID="{2AA8658F-035B-42E0-8595-9ABE650EFED4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950F96-B1AD-499E-A391-43D94843B498}" type="pres">
      <dgm:prSet presAssocID="{2AA8658F-035B-42E0-8595-9ABE650EFED4}" presName="rect2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</dgm:spPr>
    </dgm:pt>
    <dgm:pt modelId="{5705C7E8-8B2F-4EAE-B933-CB3087B4D53D}" type="pres">
      <dgm:prSet presAssocID="{8F6B9217-F6C6-42C4-8BB9-545C9114B552}" presName="sibTrans" presStyleCnt="0"/>
      <dgm:spPr/>
    </dgm:pt>
    <dgm:pt modelId="{E7CADBBF-EDB8-41C8-BC05-587BA789072A}" type="pres">
      <dgm:prSet presAssocID="{98EE7CCF-C3F0-4C6A-A7CF-99286733E63D}" presName="composite" presStyleCnt="0"/>
      <dgm:spPr/>
    </dgm:pt>
    <dgm:pt modelId="{26946EF8-B981-4656-88BA-2BC79D61CA88}" type="pres">
      <dgm:prSet presAssocID="{98EE7CCF-C3F0-4C6A-A7CF-99286733E63D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BA73FD-38DE-4F27-BFF8-DB026D56343B}" type="pres">
      <dgm:prSet presAssocID="{98EE7CCF-C3F0-4C6A-A7CF-99286733E63D}" presName="rect2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7000" r="-47000"/>
          </a:stretch>
        </a:blipFill>
      </dgm:spPr>
    </dgm:pt>
  </dgm:ptLst>
  <dgm:cxnLst>
    <dgm:cxn modelId="{6D1971E3-EFE5-41EA-8DAB-41BE498548E4}" type="presOf" srcId="{98EE7CCF-C3F0-4C6A-A7CF-99286733E63D}" destId="{26946EF8-B981-4656-88BA-2BC79D61CA88}" srcOrd="0" destOrd="0" presId="urn:microsoft.com/office/officeart/2008/layout/PictureStrips"/>
    <dgm:cxn modelId="{BD9B4B42-81BE-421D-B7C0-AD2CB8A1C2B1}" type="presOf" srcId="{60B53BF4-D923-4576-88BA-5FD7626E117F}" destId="{0CF0B6B8-77FE-47ED-AFCF-1CA6247BB09D}" srcOrd="0" destOrd="0" presId="urn:microsoft.com/office/officeart/2008/layout/PictureStrips"/>
    <dgm:cxn modelId="{479CD4DD-038D-420E-B2A7-395D8D0A5449}" srcId="{60B53BF4-D923-4576-88BA-5FD7626E117F}" destId="{DD825F91-BB53-40EB-BE02-30ACEA79B11C}" srcOrd="1" destOrd="0" parTransId="{112CAC5D-8B72-4875-870B-0F8E2EF132F9}" sibTransId="{60FE3923-71F0-4CD2-8749-9321D953D2EB}"/>
    <dgm:cxn modelId="{7770295F-7AB9-4C67-8178-52513AE431C9}" type="presOf" srcId="{2AA8658F-035B-42E0-8595-9ABE650EFED4}" destId="{9991B838-082B-4CB9-ABA7-0169E124E1D6}" srcOrd="0" destOrd="0" presId="urn:microsoft.com/office/officeart/2008/layout/PictureStrips"/>
    <dgm:cxn modelId="{CF23B48F-5F6E-4F60-8555-4B3E3D337680}" type="presOf" srcId="{064A192E-A210-4A94-992F-23932DA916EA}" destId="{3C2FE6F8-63EE-4225-954B-1100E4AC1FCE}" srcOrd="0" destOrd="0" presId="urn:microsoft.com/office/officeart/2008/layout/PictureStrips"/>
    <dgm:cxn modelId="{7F31CD69-56A6-4164-A4B0-227C1E33D97B}" type="presOf" srcId="{DD825F91-BB53-40EB-BE02-30ACEA79B11C}" destId="{CB0F3500-0AEF-4B59-93D2-E3E233452740}" srcOrd="0" destOrd="0" presId="urn:microsoft.com/office/officeart/2008/layout/PictureStrips"/>
    <dgm:cxn modelId="{CB7D30E1-8F61-48CB-BFAA-0C4D783907C2}" srcId="{60B53BF4-D923-4576-88BA-5FD7626E117F}" destId="{064A192E-A210-4A94-992F-23932DA916EA}" srcOrd="0" destOrd="0" parTransId="{8DC8DC8A-7D46-4B47-A125-819F45E54C8A}" sibTransId="{F2E2BA92-CA26-4400-B4B3-8FF329021FD1}"/>
    <dgm:cxn modelId="{F9535210-C4D3-4562-91A3-54B2E8AAEDE7}" srcId="{60B53BF4-D923-4576-88BA-5FD7626E117F}" destId="{2AA8658F-035B-42E0-8595-9ABE650EFED4}" srcOrd="2" destOrd="0" parTransId="{89978A43-3EAC-4290-A2E5-AC1BBDBC32E5}" sibTransId="{8F6B9217-F6C6-42C4-8BB9-545C9114B552}"/>
    <dgm:cxn modelId="{63722C7A-913D-4C36-AEC1-050B794409B1}" srcId="{60B53BF4-D923-4576-88BA-5FD7626E117F}" destId="{98EE7CCF-C3F0-4C6A-A7CF-99286733E63D}" srcOrd="3" destOrd="0" parTransId="{DBFFCD58-30A6-409B-8335-A3E5605C8B58}" sibTransId="{90BC3598-73E5-42E9-8A67-1680A10BF11E}"/>
    <dgm:cxn modelId="{CB2D49AC-601C-4C5A-9EBE-8AA98E8D2CC8}" type="presParOf" srcId="{0CF0B6B8-77FE-47ED-AFCF-1CA6247BB09D}" destId="{5F2EC4CA-4E4C-4DB7-B4E1-DD6835223517}" srcOrd="0" destOrd="0" presId="urn:microsoft.com/office/officeart/2008/layout/PictureStrips"/>
    <dgm:cxn modelId="{E33FA4F0-232D-474C-B3CE-A128DA101320}" type="presParOf" srcId="{5F2EC4CA-4E4C-4DB7-B4E1-DD6835223517}" destId="{3C2FE6F8-63EE-4225-954B-1100E4AC1FCE}" srcOrd="0" destOrd="0" presId="urn:microsoft.com/office/officeart/2008/layout/PictureStrips"/>
    <dgm:cxn modelId="{B030BD18-AB5C-4355-A0DF-54876CF53B89}" type="presParOf" srcId="{5F2EC4CA-4E4C-4DB7-B4E1-DD6835223517}" destId="{DA4EF3A1-1C5F-497F-B4EB-54D9A1DC91F5}" srcOrd="1" destOrd="0" presId="urn:microsoft.com/office/officeart/2008/layout/PictureStrips"/>
    <dgm:cxn modelId="{B9118E9B-71C3-4BC6-833C-D6C1E1C0A456}" type="presParOf" srcId="{0CF0B6B8-77FE-47ED-AFCF-1CA6247BB09D}" destId="{DC110F45-B2EC-4523-B587-23FDA4E75805}" srcOrd="1" destOrd="0" presId="urn:microsoft.com/office/officeart/2008/layout/PictureStrips"/>
    <dgm:cxn modelId="{13C1046B-B74E-4EF8-A3FF-E1B70082161D}" type="presParOf" srcId="{0CF0B6B8-77FE-47ED-AFCF-1CA6247BB09D}" destId="{0E87D544-90E7-452B-8DD4-918098CB6134}" srcOrd="2" destOrd="0" presId="urn:microsoft.com/office/officeart/2008/layout/PictureStrips"/>
    <dgm:cxn modelId="{51E15517-DC66-437E-AAF0-FEE7EE16380B}" type="presParOf" srcId="{0E87D544-90E7-452B-8DD4-918098CB6134}" destId="{CB0F3500-0AEF-4B59-93D2-E3E233452740}" srcOrd="0" destOrd="0" presId="urn:microsoft.com/office/officeart/2008/layout/PictureStrips"/>
    <dgm:cxn modelId="{27179281-017D-4211-A5F5-17700AF4B90D}" type="presParOf" srcId="{0E87D544-90E7-452B-8DD4-918098CB6134}" destId="{6AD8F83C-003B-442B-BF2A-D16F48863E72}" srcOrd="1" destOrd="0" presId="urn:microsoft.com/office/officeart/2008/layout/PictureStrips"/>
    <dgm:cxn modelId="{3D6143B7-0E20-44EE-8F72-329FBA05F2E4}" type="presParOf" srcId="{0CF0B6B8-77FE-47ED-AFCF-1CA6247BB09D}" destId="{B61A6FCB-29EA-4A40-9ED4-4E0D0E0546DB}" srcOrd="3" destOrd="0" presId="urn:microsoft.com/office/officeart/2008/layout/PictureStrips"/>
    <dgm:cxn modelId="{6C61B941-2770-432D-93B5-7B1A4607F9F2}" type="presParOf" srcId="{0CF0B6B8-77FE-47ED-AFCF-1CA6247BB09D}" destId="{EC07B4D2-F9A6-4100-AF2F-80702936E5EC}" srcOrd="4" destOrd="0" presId="urn:microsoft.com/office/officeart/2008/layout/PictureStrips"/>
    <dgm:cxn modelId="{E6CA25DD-09E4-44CA-9749-6774A9FA9273}" type="presParOf" srcId="{EC07B4D2-F9A6-4100-AF2F-80702936E5EC}" destId="{9991B838-082B-4CB9-ABA7-0169E124E1D6}" srcOrd="0" destOrd="0" presId="urn:microsoft.com/office/officeart/2008/layout/PictureStrips"/>
    <dgm:cxn modelId="{5B7BB7E1-EE89-426D-9BEB-E8F98817193C}" type="presParOf" srcId="{EC07B4D2-F9A6-4100-AF2F-80702936E5EC}" destId="{D5950F96-B1AD-499E-A391-43D94843B498}" srcOrd="1" destOrd="0" presId="urn:microsoft.com/office/officeart/2008/layout/PictureStrips"/>
    <dgm:cxn modelId="{51CD14B9-4FC5-4BDE-B312-906446EFDE6D}" type="presParOf" srcId="{0CF0B6B8-77FE-47ED-AFCF-1CA6247BB09D}" destId="{5705C7E8-8B2F-4EAE-B933-CB3087B4D53D}" srcOrd="5" destOrd="0" presId="urn:microsoft.com/office/officeart/2008/layout/PictureStrips"/>
    <dgm:cxn modelId="{C015C584-D977-466C-884C-E8B59A6E48A6}" type="presParOf" srcId="{0CF0B6B8-77FE-47ED-AFCF-1CA6247BB09D}" destId="{E7CADBBF-EDB8-41C8-BC05-587BA789072A}" srcOrd="6" destOrd="0" presId="urn:microsoft.com/office/officeart/2008/layout/PictureStrips"/>
    <dgm:cxn modelId="{BC346CA4-CB45-44BC-AE8B-EE974E73F789}" type="presParOf" srcId="{E7CADBBF-EDB8-41C8-BC05-587BA789072A}" destId="{26946EF8-B981-4656-88BA-2BC79D61CA88}" srcOrd="0" destOrd="0" presId="urn:microsoft.com/office/officeart/2008/layout/PictureStrips"/>
    <dgm:cxn modelId="{915F97F6-2DD3-4F8C-907D-7B4AFEF23E7A}" type="presParOf" srcId="{E7CADBBF-EDB8-41C8-BC05-587BA789072A}" destId="{FDBA73FD-38DE-4F27-BFF8-DB026D56343B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B53BF4-D923-4576-88BA-5FD7626E117F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4A192E-A210-4A94-992F-23932DA916EA}">
      <dgm:prSet phldrT="[Text]" custT="1"/>
      <dgm:spPr/>
      <dgm:t>
        <a:bodyPr/>
        <a:lstStyle/>
        <a:p>
          <a:r>
            <a:rPr lang="en-US" sz="1400" dirty="0" smtClean="0"/>
            <a:t>Enhancements to PIE and listed entity definitions?</a:t>
          </a:r>
          <a:endParaRPr lang="en-US" sz="1400" dirty="0"/>
        </a:p>
      </dgm:t>
    </dgm:pt>
    <dgm:pt modelId="{8DC8DC8A-7D46-4B47-A125-819F45E54C8A}" type="parTrans" cxnId="{CB7D30E1-8F61-48CB-BFAA-0C4D783907C2}">
      <dgm:prSet/>
      <dgm:spPr/>
      <dgm:t>
        <a:bodyPr/>
        <a:lstStyle/>
        <a:p>
          <a:endParaRPr lang="en-US"/>
        </a:p>
      </dgm:t>
    </dgm:pt>
    <dgm:pt modelId="{F2E2BA92-CA26-4400-B4B3-8FF329021FD1}" type="sibTrans" cxnId="{CB7D30E1-8F61-48CB-BFAA-0C4D783907C2}">
      <dgm:prSet/>
      <dgm:spPr/>
      <dgm:t>
        <a:bodyPr/>
        <a:lstStyle/>
        <a:p>
          <a:endParaRPr lang="en-US"/>
        </a:p>
      </dgm:t>
    </dgm:pt>
    <dgm:pt modelId="{2AA8658F-035B-42E0-8595-9ABE650EFED4}">
      <dgm:prSet phldrT="[Text]" custT="1"/>
      <dgm:spPr/>
      <dgm:t>
        <a:bodyPr/>
        <a:lstStyle/>
        <a:p>
          <a:r>
            <a:rPr lang="en-US" sz="1400" dirty="0" smtClean="0"/>
            <a:t>More robust and streamlined approach to documentation?</a:t>
          </a:r>
          <a:endParaRPr lang="en-US" sz="1400" dirty="0"/>
        </a:p>
      </dgm:t>
    </dgm:pt>
    <dgm:pt modelId="{89978A43-3EAC-4290-A2E5-AC1BBDBC32E5}" type="parTrans" cxnId="{F9535210-C4D3-4562-91A3-54B2E8AAEDE7}">
      <dgm:prSet/>
      <dgm:spPr/>
      <dgm:t>
        <a:bodyPr/>
        <a:lstStyle/>
        <a:p>
          <a:endParaRPr lang="en-US"/>
        </a:p>
      </dgm:t>
    </dgm:pt>
    <dgm:pt modelId="{8F6B9217-F6C6-42C4-8BB9-545C9114B552}" type="sibTrans" cxnId="{F9535210-C4D3-4562-91A3-54B2E8AAEDE7}">
      <dgm:prSet/>
      <dgm:spPr/>
      <dgm:t>
        <a:bodyPr/>
        <a:lstStyle/>
        <a:p>
          <a:endParaRPr lang="en-US"/>
        </a:p>
      </dgm:t>
    </dgm:pt>
    <dgm:pt modelId="{98EE7CCF-C3F0-4C6A-A7CF-99286733E63D}">
      <dgm:prSet phldrT="[Text]" custT="1"/>
      <dgm:spPr/>
      <dgm:t>
        <a:bodyPr/>
        <a:lstStyle/>
        <a:p>
          <a:r>
            <a:rPr lang="en-US" sz="1400" dirty="0" smtClean="0"/>
            <a:t>Better alignment of definitions and descriptions of key terms with ISAs?</a:t>
          </a:r>
          <a:endParaRPr lang="en-US" sz="1400" dirty="0"/>
        </a:p>
      </dgm:t>
    </dgm:pt>
    <dgm:pt modelId="{DBFFCD58-30A6-409B-8335-A3E5605C8B58}" type="parTrans" cxnId="{63722C7A-913D-4C36-AEC1-050B794409B1}">
      <dgm:prSet/>
      <dgm:spPr/>
      <dgm:t>
        <a:bodyPr/>
        <a:lstStyle/>
        <a:p>
          <a:endParaRPr lang="en-US"/>
        </a:p>
      </dgm:t>
    </dgm:pt>
    <dgm:pt modelId="{90BC3598-73E5-42E9-8A67-1680A10BF11E}" type="sibTrans" cxnId="{63722C7A-913D-4C36-AEC1-050B794409B1}">
      <dgm:prSet/>
      <dgm:spPr/>
      <dgm:t>
        <a:bodyPr/>
        <a:lstStyle/>
        <a:p>
          <a:endParaRPr lang="en-US"/>
        </a:p>
      </dgm:t>
    </dgm:pt>
    <dgm:pt modelId="{DD825F91-BB53-40EB-BE02-30ACEA79B11C}">
      <dgm:prSet custT="1"/>
      <dgm:spPr/>
      <dgm:t>
        <a:bodyPr/>
        <a:lstStyle/>
        <a:p>
          <a:r>
            <a:rPr lang="en-US" sz="1400" dirty="0" smtClean="0"/>
            <a:t>Clarifications to provisions addressing breaches of the Code?</a:t>
          </a:r>
          <a:endParaRPr lang="en-US" sz="1400" dirty="0"/>
        </a:p>
      </dgm:t>
    </dgm:pt>
    <dgm:pt modelId="{112CAC5D-8B72-4875-870B-0F8E2EF132F9}" type="parTrans" cxnId="{479CD4DD-038D-420E-B2A7-395D8D0A5449}">
      <dgm:prSet/>
      <dgm:spPr/>
      <dgm:t>
        <a:bodyPr/>
        <a:lstStyle/>
        <a:p>
          <a:endParaRPr lang="en-US"/>
        </a:p>
      </dgm:t>
    </dgm:pt>
    <dgm:pt modelId="{60FE3923-71F0-4CD2-8749-9321D953D2EB}" type="sibTrans" cxnId="{479CD4DD-038D-420E-B2A7-395D8D0A5449}">
      <dgm:prSet/>
      <dgm:spPr/>
      <dgm:t>
        <a:bodyPr/>
        <a:lstStyle/>
        <a:p>
          <a:endParaRPr lang="en-US"/>
        </a:p>
      </dgm:t>
    </dgm:pt>
    <dgm:pt modelId="{41272BDA-8D18-4513-81A8-EF4E89C1A3C7}">
      <dgm:prSet/>
      <dgm:spPr/>
      <dgm:t>
        <a:bodyPr/>
        <a:lstStyle/>
        <a:p>
          <a:r>
            <a:rPr lang="en-US" dirty="0" smtClean="0"/>
            <a:t>Further guidance on materiality, e.g. when evaluating financial interests?</a:t>
          </a:r>
          <a:endParaRPr lang="en-US" dirty="0"/>
        </a:p>
      </dgm:t>
    </dgm:pt>
    <dgm:pt modelId="{846E66D9-DDF5-47C7-A6F0-F1CF54F1B4DD}" type="parTrans" cxnId="{9E9B5D7F-57F8-446F-8BA4-388AD35781A0}">
      <dgm:prSet/>
      <dgm:spPr/>
      <dgm:t>
        <a:bodyPr/>
        <a:lstStyle/>
        <a:p>
          <a:endParaRPr lang="en-US"/>
        </a:p>
      </dgm:t>
    </dgm:pt>
    <dgm:pt modelId="{3706AA2A-2566-47A4-8FC7-5457023530A1}" type="sibTrans" cxnId="{9E9B5D7F-57F8-446F-8BA4-388AD35781A0}">
      <dgm:prSet/>
      <dgm:spPr/>
      <dgm:t>
        <a:bodyPr/>
        <a:lstStyle/>
        <a:p>
          <a:endParaRPr lang="en-US"/>
        </a:p>
      </dgm:t>
    </dgm:pt>
    <dgm:pt modelId="{25DC342D-048B-4B12-9061-C7DCE91111CD}">
      <dgm:prSet/>
      <dgm:spPr/>
      <dgm:t>
        <a:bodyPr/>
        <a:lstStyle/>
        <a:p>
          <a:r>
            <a:rPr lang="en-US" dirty="0" smtClean="0"/>
            <a:t>A holistic framework for communication with TCWG?</a:t>
          </a:r>
          <a:endParaRPr lang="en-US" dirty="0"/>
        </a:p>
      </dgm:t>
    </dgm:pt>
    <dgm:pt modelId="{9A91D149-28A4-4A1C-AEC4-880629AFD27D}" type="parTrans" cxnId="{290CE132-670E-463A-B8EF-3B0EB7499984}">
      <dgm:prSet/>
      <dgm:spPr/>
      <dgm:t>
        <a:bodyPr/>
        <a:lstStyle/>
        <a:p>
          <a:endParaRPr lang="en-US"/>
        </a:p>
      </dgm:t>
    </dgm:pt>
    <dgm:pt modelId="{8F39B5F9-7B13-401C-9C55-0144F88740C1}" type="sibTrans" cxnId="{290CE132-670E-463A-B8EF-3B0EB7499984}">
      <dgm:prSet/>
      <dgm:spPr/>
      <dgm:t>
        <a:bodyPr/>
        <a:lstStyle/>
        <a:p>
          <a:endParaRPr lang="en-US"/>
        </a:p>
      </dgm:t>
    </dgm:pt>
    <dgm:pt modelId="{0CF0B6B8-77FE-47ED-AFCF-1CA6247BB09D}" type="pres">
      <dgm:prSet presAssocID="{60B53BF4-D923-4576-88BA-5FD7626E117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F2EC4CA-4E4C-4DB7-B4E1-DD6835223517}" type="pres">
      <dgm:prSet presAssocID="{064A192E-A210-4A94-992F-23932DA916EA}" presName="composite" presStyleCnt="0"/>
      <dgm:spPr/>
    </dgm:pt>
    <dgm:pt modelId="{3C2FE6F8-63EE-4225-954B-1100E4AC1FCE}" type="pres">
      <dgm:prSet presAssocID="{064A192E-A210-4A94-992F-23932DA916EA}" presName="rect1" presStyleLbl="trAlignAcc1" presStyleIdx="0" presStyleCnt="6" custLinFactNeighborX="-124" custLinFactNeighborY="-1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4EF3A1-1C5F-497F-B4EB-54D9A1DC91F5}" type="pres">
      <dgm:prSet presAssocID="{064A192E-A210-4A94-992F-23932DA916EA}" presName="rect2" presStyleLbl="fgImgPlace1" presStyleIdx="0" presStyleCnt="6" custLinFactNeighborX="-575" custLinFactNeighborY="-95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</dgm:pt>
    <dgm:pt modelId="{DC110F45-B2EC-4523-B587-23FDA4E75805}" type="pres">
      <dgm:prSet presAssocID="{F2E2BA92-CA26-4400-B4B3-8FF329021FD1}" presName="sibTrans" presStyleCnt="0"/>
      <dgm:spPr/>
    </dgm:pt>
    <dgm:pt modelId="{D62A1A28-DD1D-4303-B500-34C972DA3CC7}" type="pres">
      <dgm:prSet presAssocID="{41272BDA-8D18-4513-81A8-EF4E89C1A3C7}" presName="composite" presStyleCnt="0"/>
      <dgm:spPr/>
    </dgm:pt>
    <dgm:pt modelId="{261EC5C6-628B-45F9-936A-A8526B99F39F}" type="pres">
      <dgm:prSet presAssocID="{41272BDA-8D18-4513-81A8-EF4E89C1A3C7}" presName="rect1" presStyleLbl="tr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36061F-5980-43A6-80C7-1C057DB6BBF2}" type="pres">
      <dgm:prSet presAssocID="{41272BDA-8D18-4513-81A8-EF4E89C1A3C7}" presName="rect2" presStyleLbl="fgImgPlace1" presStyleIdx="1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</dgm:pt>
    <dgm:pt modelId="{5B903999-B1AA-40A9-9330-BC77C40CFC86}" type="pres">
      <dgm:prSet presAssocID="{3706AA2A-2566-47A4-8FC7-5457023530A1}" presName="sibTrans" presStyleCnt="0"/>
      <dgm:spPr/>
    </dgm:pt>
    <dgm:pt modelId="{CC51D937-2456-46F2-B456-4CDF1B8E17E9}" type="pres">
      <dgm:prSet presAssocID="{25DC342D-048B-4B12-9061-C7DCE91111CD}" presName="composite" presStyleCnt="0"/>
      <dgm:spPr/>
    </dgm:pt>
    <dgm:pt modelId="{BC75B24C-56D8-466E-BBD1-6C16350F3363}" type="pres">
      <dgm:prSet presAssocID="{25DC342D-048B-4B12-9061-C7DCE91111CD}" presName="rect1" presStyleLbl="tr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28B5FE-91DA-4543-9E74-C09F06E5C3B3}" type="pres">
      <dgm:prSet presAssocID="{25DC342D-048B-4B12-9061-C7DCE91111CD}" presName="rect2" presStyleLbl="fgImgPlace1" presStyleIdx="2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</dgm:pt>
    <dgm:pt modelId="{6B48587D-A302-4B4F-A607-EC9ACDDB9467}" type="pres">
      <dgm:prSet presAssocID="{8F39B5F9-7B13-401C-9C55-0144F88740C1}" presName="sibTrans" presStyleCnt="0"/>
      <dgm:spPr/>
    </dgm:pt>
    <dgm:pt modelId="{0E87D544-90E7-452B-8DD4-918098CB6134}" type="pres">
      <dgm:prSet presAssocID="{DD825F91-BB53-40EB-BE02-30ACEA79B11C}" presName="composite" presStyleCnt="0"/>
      <dgm:spPr/>
    </dgm:pt>
    <dgm:pt modelId="{CB0F3500-0AEF-4B59-93D2-E3E233452740}" type="pres">
      <dgm:prSet presAssocID="{DD825F91-BB53-40EB-BE02-30ACEA79B11C}" presName="rect1" presStyleLbl="tr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D8F83C-003B-442B-BF2A-D16F48863E72}" type="pres">
      <dgm:prSet presAssocID="{DD825F91-BB53-40EB-BE02-30ACEA79B11C}" presName="rect2" presStyleLbl="fgImgPlace1" presStyleIdx="3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</dgm:pt>
    <dgm:pt modelId="{B61A6FCB-29EA-4A40-9ED4-4E0D0E0546DB}" type="pres">
      <dgm:prSet presAssocID="{60FE3923-71F0-4CD2-8749-9321D953D2EB}" presName="sibTrans" presStyleCnt="0"/>
      <dgm:spPr/>
    </dgm:pt>
    <dgm:pt modelId="{EC07B4D2-F9A6-4100-AF2F-80702936E5EC}" type="pres">
      <dgm:prSet presAssocID="{2AA8658F-035B-42E0-8595-9ABE650EFED4}" presName="composite" presStyleCnt="0"/>
      <dgm:spPr/>
    </dgm:pt>
    <dgm:pt modelId="{9991B838-082B-4CB9-ABA7-0169E124E1D6}" type="pres">
      <dgm:prSet presAssocID="{2AA8658F-035B-42E0-8595-9ABE650EFED4}" presName="rect1" presStyleLbl="tr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950F96-B1AD-499E-A391-43D94843B498}" type="pres">
      <dgm:prSet presAssocID="{2AA8658F-035B-42E0-8595-9ABE650EFED4}" presName="rect2" presStyleLbl="fgImgPlace1" presStyleIdx="4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</dgm:pt>
    <dgm:pt modelId="{5705C7E8-8B2F-4EAE-B933-CB3087B4D53D}" type="pres">
      <dgm:prSet presAssocID="{8F6B9217-F6C6-42C4-8BB9-545C9114B552}" presName="sibTrans" presStyleCnt="0"/>
      <dgm:spPr/>
    </dgm:pt>
    <dgm:pt modelId="{E7CADBBF-EDB8-41C8-BC05-587BA789072A}" type="pres">
      <dgm:prSet presAssocID="{98EE7CCF-C3F0-4C6A-A7CF-99286733E63D}" presName="composite" presStyleCnt="0"/>
      <dgm:spPr/>
    </dgm:pt>
    <dgm:pt modelId="{26946EF8-B981-4656-88BA-2BC79D61CA88}" type="pres">
      <dgm:prSet presAssocID="{98EE7CCF-C3F0-4C6A-A7CF-99286733E63D}" presName="rect1" presStyleLbl="tr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BA73FD-38DE-4F27-BFF8-DB026D56343B}" type="pres">
      <dgm:prSet presAssocID="{98EE7CCF-C3F0-4C6A-A7CF-99286733E63D}" presName="rect2" presStyleLbl="fgImgPlace1" presStyleIdx="5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</dgm:pt>
  </dgm:ptLst>
  <dgm:cxnLst>
    <dgm:cxn modelId="{290CE132-670E-463A-B8EF-3B0EB7499984}" srcId="{60B53BF4-D923-4576-88BA-5FD7626E117F}" destId="{25DC342D-048B-4B12-9061-C7DCE91111CD}" srcOrd="2" destOrd="0" parTransId="{9A91D149-28A4-4A1C-AEC4-880629AFD27D}" sibTransId="{8F39B5F9-7B13-401C-9C55-0144F88740C1}"/>
    <dgm:cxn modelId="{E45AE988-8276-47DD-B857-D2971FC8A511}" type="presOf" srcId="{98EE7CCF-C3F0-4C6A-A7CF-99286733E63D}" destId="{26946EF8-B981-4656-88BA-2BC79D61CA88}" srcOrd="0" destOrd="0" presId="urn:microsoft.com/office/officeart/2008/layout/PictureStrips"/>
    <dgm:cxn modelId="{4CB64E88-31AF-495A-8EE2-B4DED09600E7}" type="presOf" srcId="{41272BDA-8D18-4513-81A8-EF4E89C1A3C7}" destId="{261EC5C6-628B-45F9-936A-A8526B99F39F}" srcOrd="0" destOrd="0" presId="urn:microsoft.com/office/officeart/2008/layout/PictureStrips"/>
    <dgm:cxn modelId="{479CD4DD-038D-420E-B2A7-395D8D0A5449}" srcId="{60B53BF4-D923-4576-88BA-5FD7626E117F}" destId="{DD825F91-BB53-40EB-BE02-30ACEA79B11C}" srcOrd="3" destOrd="0" parTransId="{112CAC5D-8B72-4875-870B-0F8E2EF132F9}" sibTransId="{60FE3923-71F0-4CD2-8749-9321D953D2EB}"/>
    <dgm:cxn modelId="{9E9B5D7F-57F8-446F-8BA4-388AD35781A0}" srcId="{60B53BF4-D923-4576-88BA-5FD7626E117F}" destId="{41272BDA-8D18-4513-81A8-EF4E89C1A3C7}" srcOrd="1" destOrd="0" parTransId="{846E66D9-DDF5-47C7-A6F0-F1CF54F1B4DD}" sibTransId="{3706AA2A-2566-47A4-8FC7-5457023530A1}"/>
    <dgm:cxn modelId="{0EBFA93B-8357-46F6-974B-D8DF6B55C882}" type="presOf" srcId="{064A192E-A210-4A94-992F-23932DA916EA}" destId="{3C2FE6F8-63EE-4225-954B-1100E4AC1FCE}" srcOrd="0" destOrd="0" presId="urn:microsoft.com/office/officeart/2008/layout/PictureStrips"/>
    <dgm:cxn modelId="{CB7D30E1-8F61-48CB-BFAA-0C4D783907C2}" srcId="{60B53BF4-D923-4576-88BA-5FD7626E117F}" destId="{064A192E-A210-4A94-992F-23932DA916EA}" srcOrd="0" destOrd="0" parTransId="{8DC8DC8A-7D46-4B47-A125-819F45E54C8A}" sibTransId="{F2E2BA92-CA26-4400-B4B3-8FF329021FD1}"/>
    <dgm:cxn modelId="{795640E8-9A8D-41FF-A38F-E5CF6CAEB6A9}" type="presOf" srcId="{25DC342D-048B-4B12-9061-C7DCE91111CD}" destId="{BC75B24C-56D8-466E-BBD1-6C16350F3363}" srcOrd="0" destOrd="0" presId="urn:microsoft.com/office/officeart/2008/layout/PictureStrips"/>
    <dgm:cxn modelId="{E0F293D5-4BDE-4A21-A260-54E203F4B504}" type="presOf" srcId="{DD825F91-BB53-40EB-BE02-30ACEA79B11C}" destId="{CB0F3500-0AEF-4B59-93D2-E3E233452740}" srcOrd="0" destOrd="0" presId="urn:microsoft.com/office/officeart/2008/layout/PictureStrips"/>
    <dgm:cxn modelId="{F9535210-C4D3-4562-91A3-54B2E8AAEDE7}" srcId="{60B53BF4-D923-4576-88BA-5FD7626E117F}" destId="{2AA8658F-035B-42E0-8595-9ABE650EFED4}" srcOrd="4" destOrd="0" parTransId="{89978A43-3EAC-4290-A2E5-AC1BBDBC32E5}" sibTransId="{8F6B9217-F6C6-42C4-8BB9-545C9114B552}"/>
    <dgm:cxn modelId="{63722C7A-913D-4C36-AEC1-050B794409B1}" srcId="{60B53BF4-D923-4576-88BA-5FD7626E117F}" destId="{98EE7CCF-C3F0-4C6A-A7CF-99286733E63D}" srcOrd="5" destOrd="0" parTransId="{DBFFCD58-30A6-409B-8335-A3E5605C8B58}" sibTransId="{90BC3598-73E5-42E9-8A67-1680A10BF11E}"/>
    <dgm:cxn modelId="{2A7D2276-ECDC-4D9C-B70B-1526B8DD2EE0}" type="presOf" srcId="{60B53BF4-D923-4576-88BA-5FD7626E117F}" destId="{0CF0B6B8-77FE-47ED-AFCF-1CA6247BB09D}" srcOrd="0" destOrd="0" presId="urn:microsoft.com/office/officeart/2008/layout/PictureStrips"/>
    <dgm:cxn modelId="{FD034C63-8A34-44E3-8611-3FD0567A2FF2}" type="presOf" srcId="{2AA8658F-035B-42E0-8595-9ABE650EFED4}" destId="{9991B838-082B-4CB9-ABA7-0169E124E1D6}" srcOrd="0" destOrd="0" presId="urn:microsoft.com/office/officeart/2008/layout/PictureStrips"/>
    <dgm:cxn modelId="{57F5C5FD-B3D2-4D98-A1E1-55C9E05D5390}" type="presParOf" srcId="{0CF0B6B8-77FE-47ED-AFCF-1CA6247BB09D}" destId="{5F2EC4CA-4E4C-4DB7-B4E1-DD6835223517}" srcOrd="0" destOrd="0" presId="urn:microsoft.com/office/officeart/2008/layout/PictureStrips"/>
    <dgm:cxn modelId="{D9A7EA66-D857-4C96-B953-95F4EB9C9B25}" type="presParOf" srcId="{5F2EC4CA-4E4C-4DB7-B4E1-DD6835223517}" destId="{3C2FE6F8-63EE-4225-954B-1100E4AC1FCE}" srcOrd="0" destOrd="0" presId="urn:microsoft.com/office/officeart/2008/layout/PictureStrips"/>
    <dgm:cxn modelId="{1A3A306D-C40F-4A72-9A43-A2062BA3E046}" type="presParOf" srcId="{5F2EC4CA-4E4C-4DB7-B4E1-DD6835223517}" destId="{DA4EF3A1-1C5F-497F-B4EB-54D9A1DC91F5}" srcOrd="1" destOrd="0" presId="urn:microsoft.com/office/officeart/2008/layout/PictureStrips"/>
    <dgm:cxn modelId="{F9969025-63B5-42EC-B91D-B6606BCE7DFC}" type="presParOf" srcId="{0CF0B6B8-77FE-47ED-AFCF-1CA6247BB09D}" destId="{DC110F45-B2EC-4523-B587-23FDA4E75805}" srcOrd="1" destOrd="0" presId="urn:microsoft.com/office/officeart/2008/layout/PictureStrips"/>
    <dgm:cxn modelId="{62F863C3-93F0-4CC6-8498-4E7A19429821}" type="presParOf" srcId="{0CF0B6B8-77FE-47ED-AFCF-1CA6247BB09D}" destId="{D62A1A28-DD1D-4303-B500-34C972DA3CC7}" srcOrd="2" destOrd="0" presId="urn:microsoft.com/office/officeart/2008/layout/PictureStrips"/>
    <dgm:cxn modelId="{36507CA3-F32B-4406-80DA-AD5EE12D87DE}" type="presParOf" srcId="{D62A1A28-DD1D-4303-B500-34C972DA3CC7}" destId="{261EC5C6-628B-45F9-936A-A8526B99F39F}" srcOrd="0" destOrd="0" presId="urn:microsoft.com/office/officeart/2008/layout/PictureStrips"/>
    <dgm:cxn modelId="{CEF53A75-7482-401E-9946-AE25A7B2F35B}" type="presParOf" srcId="{D62A1A28-DD1D-4303-B500-34C972DA3CC7}" destId="{4236061F-5980-43A6-80C7-1C057DB6BBF2}" srcOrd="1" destOrd="0" presId="urn:microsoft.com/office/officeart/2008/layout/PictureStrips"/>
    <dgm:cxn modelId="{465E9DFA-A83F-45E0-A2C6-389FBC47D0FE}" type="presParOf" srcId="{0CF0B6B8-77FE-47ED-AFCF-1CA6247BB09D}" destId="{5B903999-B1AA-40A9-9330-BC77C40CFC86}" srcOrd="3" destOrd="0" presId="urn:microsoft.com/office/officeart/2008/layout/PictureStrips"/>
    <dgm:cxn modelId="{4E7347BB-984A-4161-BBD2-FD2C4545636D}" type="presParOf" srcId="{0CF0B6B8-77FE-47ED-AFCF-1CA6247BB09D}" destId="{CC51D937-2456-46F2-B456-4CDF1B8E17E9}" srcOrd="4" destOrd="0" presId="urn:microsoft.com/office/officeart/2008/layout/PictureStrips"/>
    <dgm:cxn modelId="{7EFC2F2A-4D82-4A17-9CD3-379B7686259E}" type="presParOf" srcId="{CC51D937-2456-46F2-B456-4CDF1B8E17E9}" destId="{BC75B24C-56D8-466E-BBD1-6C16350F3363}" srcOrd="0" destOrd="0" presId="urn:microsoft.com/office/officeart/2008/layout/PictureStrips"/>
    <dgm:cxn modelId="{1B7C288F-5ABB-46AF-8BDF-62AFAA67C4EF}" type="presParOf" srcId="{CC51D937-2456-46F2-B456-4CDF1B8E17E9}" destId="{6A28B5FE-91DA-4543-9E74-C09F06E5C3B3}" srcOrd="1" destOrd="0" presId="urn:microsoft.com/office/officeart/2008/layout/PictureStrips"/>
    <dgm:cxn modelId="{A9C7FFAD-4FA5-4F0E-BA3E-5150B50063F8}" type="presParOf" srcId="{0CF0B6B8-77FE-47ED-AFCF-1CA6247BB09D}" destId="{6B48587D-A302-4B4F-A607-EC9ACDDB9467}" srcOrd="5" destOrd="0" presId="urn:microsoft.com/office/officeart/2008/layout/PictureStrips"/>
    <dgm:cxn modelId="{D9726AA4-E80A-46F6-B7F5-7F23BC0C6AEC}" type="presParOf" srcId="{0CF0B6B8-77FE-47ED-AFCF-1CA6247BB09D}" destId="{0E87D544-90E7-452B-8DD4-918098CB6134}" srcOrd="6" destOrd="0" presId="urn:microsoft.com/office/officeart/2008/layout/PictureStrips"/>
    <dgm:cxn modelId="{62F119A6-AAC8-45DB-8076-04175DB31C10}" type="presParOf" srcId="{0E87D544-90E7-452B-8DD4-918098CB6134}" destId="{CB0F3500-0AEF-4B59-93D2-E3E233452740}" srcOrd="0" destOrd="0" presId="urn:microsoft.com/office/officeart/2008/layout/PictureStrips"/>
    <dgm:cxn modelId="{0DEB630C-6EBB-4EE7-8645-F13858550011}" type="presParOf" srcId="{0E87D544-90E7-452B-8DD4-918098CB6134}" destId="{6AD8F83C-003B-442B-BF2A-D16F48863E72}" srcOrd="1" destOrd="0" presId="urn:microsoft.com/office/officeart/2008/layout/PictureStrips"/>
    <dgm:cxn modelId="{0B29567A-B0CA-4736-907D-97D0A4259AB0}" type="presParOf" srcId="{0CF0B6B8-77FE-47ED-AFCF-1CA6247BB09D}" destId="{B61A6FCB-29EA-4A40-9ED4-4E0D0E0546DB}" srcOrd="7" destOrd="0" presId="urn:microsoft.com/office/officeart/2008/layout/PictureStrips"/>
    <dgm:cxn modelId="{D25FDD60-FFA3-48D6-B2EF-1F4A66B8D5F5}" type="presParOf" srcId="{0CF0B6B8-77FE-47ED-AFCF-1CA6247BB09D}" destId="{EC07B4D2-F9A6-4100-AF2F-80702936E5EC}" srcOrd="8" destOrd="0" presId="urn:microsoft.com/office/officeart/2008/layout/PictureStrips"/>
    <dgm:cxn modelId="{EA135788-0F61-4F22-A52F-13D452895CE7}" type="presParOf" srcId="{EC07B4D2-F9A6-4100-AF2F-80702936E5EC}" destId="{9991B838-082B-4CB9-ABA7-0169E124E1D6}" srcOrd="0" destOrd="0" presId="urn:microsoft.com/office/officeart/2008/layout/PictureStrips"/>
    <dgm:cxn modelId="{321B0F74-6C08-40A2-8816-510E8BF334BA}" type="presParOf" srcId="{EC07B4D2-F9A6-4100-AF2F-80702936E5EC}" destId="{D5950F96-B1AD-499E-A391-43D94843B498}" srcOrd="1" destOrd="0" presId="urn:microsoft.com/office/officeart/2008/layout/PictureStrips"/>
    <dgm:cxn modelId="{A1554153-236E-409A-A802-E599C6349D6A}" type="presParOf" srcId="{0CF0B6B8-77FE-47ED-AFCF-1CA6247BB09D}" destId="{5705C7E8-8B2F-4EAE-B933-CB3087B4D53D}" srcOrd="9" destOrd="0" presId="urn:microsoft.com/office/officeart/2008/layout/PictureStrips"/>
    <dgm:cxn modelId="{2D2A5116-E96A-4EA4-A7BD-43A72FDB2651}" type="presParOf" srcId="{0CF0B6B8-77FE-47ED-AFCF-1CA6247BB09D}" destId="{E7CADBBF-EDB8-41C8-BC05-587BA789072A}" srcOrd="10" destOrd="0" presId="urn:microsoft.com/office/officeart/2008/layout/PictureStrips"/>
    <dgm:cxn modelId="{AD105C43-9C26-485A-A8C4-F47C3E95F294}" type="presParOf" srcId="{E7CADBBF-EDB8-41C8-BC05-587BA789072A}" destId="{26946EF8-B981-4656-88BA-2BC79D61CA88}" srcOrd="0" destOrd="0" presId="urn:microsoft.com/office/officeart/2008/layout/PictureStrips"/>
    <dgm:cxn modelId="{0EF12079-F363-457C-88F5-8E0F587F25C2}" type="presParOf" srcId="{E7CADBBF-EDB8-41C8-BC05-587BA789072A}" destId="{FDBA73FD-38DE-4F27-BFF8-DB026D56343B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FE6F8-63EE-4225-954B-1100E4AC1FCE}">
      <dsp:nvSpPr>
        <dsp:cNvPr id="0" name=""/>
        <dsp:cNvSpPr/>
      </dsp:nvSpPr>
      <dsp:spPr>
        <a:xfrm>
          <a:off x="166293" y="193548"/>
          <a:ext cx="3988569" cy="124642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4247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Disruptions from technology and innovation </a:t>
          </a:r>
          <a:r>
            <a:rPr lang="en-US" sz="1400" kern="1200" dirty="0" smtClean="0"/>
            <a:t>(e.g. Data analytics, AI, social networks, cloud computing)</a:t>
          </a:r>
          <a:endParaRPr lang="en-US" sz="1400" kern="1200" dirty="0"/>
        </a:p>
      </dsp:txBody>
      <dsp:txXfrm>
        <a:off x="166293" y="193548"/>
        <a:ext cx="3988569" cy="1246428"/>
      </dsp:txXfrm>
    </dsp:sp>
    <dsp:sp modelId="{DA4EF3A1-1C5F-497F-B4EB-54D9A1DC91F5}">
      <dsp:nvSpPr>
        <dsp:cNvPr id="0" name=""/>
        <dsp:cNvSpPr/>
      </dsp:nvSpPr>
      <dsp:spPr>
        <a:xfrm>
          <a:off x="102" y="13508"/>
          <a:ext cx="872499" cy="13087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0F3500-0AEF-4B59-93D2-E3E233452740}">
      <dsp:nvSpPr>
        <dsp:cNvPr id="0" name=""/>
        <dsp:cNvSpPr/>
      </dsp:nvSpPr>
      <dsp:spPr>
        <a:xfrm>
          <a:off x="4469527" y="193548"/>
          <a:ext cx="3988569" cy="124642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4247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Aggressive tax avoidance, </a:t>
          </a:r>
          <a:r>
            <a:rPr lang="en-US" sz="1400" kern="1200" dirty="0" smtClean="0"/>
            <a:t>(e.g. ethics of “gray area” tax minimization strategies?)</a:t>
          </a:r>
          <a:endParaRPr lang="en-US" sz="1400" kern="1200" dirty="0"/>
        </a:p>
      </dsp:txBody>
      <dsp:txXfrm>
        <a:off x="4469527" y="193548"/>
        <a:ext cx="3988569" cy="1246428"/>
      </dsp:txXfrm>
    </dsp:sp>
    <dsp:sp modelId="{6AD8F83C-003B-442B-BF2A-D16F48863E72}">
      <dsp:nvSpPr>
        <dsp:cNvPr id="0" name=""/>
        <dsp:cNvSpPr/>
      </dsp:nvSpPr>
      <dsp:spPr>
        <a:xfrm>
          <a:off x="4303336" y="13508"/>
          <a:ext cx="872499" cy="130874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91B838-082B-4CB9-ABA7-0169E124E1D6}">
      <dsp:nvSpPr>
        <dsp:cNvPr id="0" name=""/>
        <dsp:cNvSpPr/>
      </dsp:nvSpPr>
      <dsp:spPr>
        <a:xfrm>
          <a:off x="166293" y="1762663"/>
          <a:ext cx="3988569" cy="124642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4247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Emerging or newer models of service delivery </a:t>
          </a:r>
          <a:r>
            <a:rPr lang="en-US" sz="1400" kern="1200" dirty="0" smtClean="0"/>
            <a:t>(e.g. managed or outsourced services)</a:t>
          </a:r>
          <a:endParaRPr lang="en-US" sz="1400" kern="1200" dirty="0"/>
        </a:p>
      </dsp:txBody>
      <dsp:txXfrm>
        <a:off x="166293" y="1762663"/>
        <a:ext cx="3988569" cy="1246428"/>
      </dsp:txXfrm>
    </dsp:sp>
    <dsp:sp modelId="{D5950F96-B1AD-499E-A391-43D94843B498}">
      <dsp:nvSpPr>
        <dsp:cNvPr id="0" name=""/>
        <dsp:cNvSpPr/>
      </dsp:nvSpPr>
      <dsp:spPr>
        <a:xfrm>
          <a:off x="102" y="1582623"/>
          <a:ext cx="872499" cy="130874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0" r="-5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946EF8-B981-4656-88BA-2BC79D61CA88}">
      <dsp:nvSpPr>
        <dsp:cNvPr id="0" name=""/>
        <dsp:cNvSpPr/>
      </dsp:nvSpPr>
      <dsp:spPr>
        <a:xfrm>
          <a:off x="4469527" y="1762663"/>
          <a:ext cx="3988569" cy="124642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4247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Meaning of “global public interest”?</a:t>
          </a:r>
          <a:endParaRPr lang="en-US" sz="1800" kern="1200" dirty="0"/>
        </a:p>
      </dsp:txBody>
      <dsp:txXfrm>
        <a:off x="4469527" y="1762663"/>
        <a:ext cx="3988569" cy="1246428"/>
      </dsp:txXfrm>
    </dsp:sp>
    <dsp:sp modelId="{FDBA73FD-38DE-4F27-BFF8-DB026D56343B}">
      <dsp:nvSpPr>
        <dsp:cNvPr id="0" name=""/>
        <dsp:cNvSpPr/>
      </dsp:nvSpPr>
      <dsp:spPr>
        <a:xfrm>
          <a:off x="4303336" y="1582623"/>
          <a:ext cx="872499" cy="1308749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7000" r="-4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2FE6F8-63EE-4225-954B-1100E4AC1FCE}">
      <dsp:nvSpPr>
        <dsp:cNvPr id="0" name=""/>
        <dsp:cNvSpPr/>
      </dsp:nvSpPr>
      <dsp:spPr>
        <a:xfrm>
          <a:off x="1416287" y="126498"/>
          <a:ext cx="2755522" cy="86110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3252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Enhancements to PIE and listed entity definitions?</a:t>
          </a:r>
          <a:endParaRPr lang="en-US" sz="1400" kern="1200" dirty="0"/>
        </a:p>
      </dsp:txBody>
      <dsp:txXfrm>
        <a:off x="1416287" y="126498"/>
        <a:ext cx="2755522" cy="861100"/>
      </dsp:txXfrm>
    </dsp:sp>
    <dsp:sp modelId="{DA4EF3A1-1C5F-497F-B4EB-54D9A1DC91F5}">
      <dsp:nvSpPr>
        <dsp:cNvPr id="0" name=""/>
        <dsp:cNvSpPr/>
      </dsp:nvSpPr>
      <dsp:spPr>
        <a:xfrm>
          <a:off x="1301424" y="2130"/>
          <a:ext cx="602770" cy="90415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1EC5C6-628B-45F9-936A-A8526B99F39F}">
      <dsp:nvSpPr>
        <dsp:cNvPr id="0" name=""/>
        <dsp:cNvSpPr/>
      </dsp:nvSpPr>
      <dsp:spPr>
        <a:xfrm>
          <a:off x="4397786" y="135109"/>
          <a:ext cx="2755522" cy="86110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3252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Further guidance on materiality, e.g. when evaluating financial interests?</a:t>
          </a:r>
          <a:endParaRPr lang="en-US" sz="1400" kern="1200" dirty="0"/>
        </a:p>
      </dsp:txBody>
      <dsp:txXfrm>
        <a:off x="4397786" y="135109"/>
        <a:ext cx="2755522" cy="861100"/>
      </dsp:txXfrm>
    </dsp:sp>
    <dsp:sp modelId="{4236061F-5980-43A6-80C7-1C057DB6BBF2}">
      <dsp:nvSpPr>
        <dsp:cNvPr id="0" name=""/>
        <dsp:cNvSpPr/>
      </dsp:nvSpPr>
      <dsp:spPr>
        <a:xfrm>
          <a:off x="4282972" y="10728"/>
          <a:ext cx="602770" cy="90415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5B24C-56D8-466E-BBD1-6C16350F3363}">
      <dsp:nvSpPr>
        <dsp:cNvPr id="0" name=""/>
        <dsp:cNvSpPr/>
      </dsp:nvSpPr>
      <dsp:spPr>
        <a:xfrm>
          <a:off x="1419704" y="1219140"/>
          <a:ext cx="2755522" cy="86110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3252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 holistic framework for communication with TCWG?</a:t>
          </a:r>
          <a:endParaRPr lang="en-US" sz="1400" kern="1200" dirty="0"/>
        </a:p>
      </dsp:txBody>
      <dsp:txXfrm>
        <a:off x="1419704" y="1219140"/>
        <a:ext cx="2755522" cy="861100"/>
      </dsp:txXfrm>
    </dsp:sp>
    <dsp:sp modelId="{6A28B5FE-91DA-4543-9E74-C09F06E5C3B3}">
      <dsp:nvSpPr>
        <dsp:cNvPr id="0" name=""/>
        <dsp:cNvSpPr/>
      </dsp:nvSpPr>
      <dsp:spPr>
        <a:xfrm>
          <a:off x="1304890" y="1094758"/>
          <a:ext cx="602770" cy="90415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0F3500-0AEF-4B59-93D2-E3E233452740}">
      <dsp:nvSpPr>
        <dsp:cNvPr id="0" name=""/>
        <dsp:cNvSpPr/>
      </dsp:nvSpPr>
      <dsp:spPr>
        <a:xfrm>
          <a:off x="4397786" y="1219140"/>
          <a:ext cx="2755522" cy="86110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3252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Clarifications to provisions addressing breaches of the Code?</a:t>
          </a:r>
          <a:endParaRPr lang="en-US" sz="1400" kern="1200" dirty="0"/>
        </a:p>
      </dsp:txBody>
      <dsp:txXfrm>
        <a:off x="4397786" y="1219140"/>
        <a:ext cx="2755522" cy="861100"/>
      </dsp:txXfrm>
    </dsp:sp>
    <dsp:sp modelId="{6AD8F83C-003B-442B-BF2A-D16F48863E72}">
      <dsp:nvSpPr>
        <dsp:cNvPr id="0" name=""/>
        <dsp:cNvSpPr/>
      </dsp:nvSpPr>
      <dsp:spPr>
        <a:xfrm>
          <a:off x="4282972" y="1094758"/>
          <a:ext cx="602770" cy="90415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91B838-082B-4CB9-ABA7-0169E124E1D6}">
      <dsp:nvSpPr>
        <dsp:cNvPr id="0" name=""/>
        <dsp:cNvSpPr/>
      </dsp:nvSpPr>
      <dsp:spPr>
        <a:xfrm>
          <a:off x="1419704" y="2303170"/>
          <a:ext cx="2755522" cy="86110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3252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More robust and streamlined approach to documentation?</a:t>
          </a:r>
          <a:endParaRPr lang="en-US" sz="1400" kern="1200" dirty="0"/>
        </a:p>
      </dsp:txBody>
      <dsp:txXfrm>
        <a:off x="1419704" y="2303170"/>
        <a:ext cx="2755522" cy="861100"/>
      </dsp:txXfrm>
    </dsp:sp>
    <dsp:sp modelId="{D5950F96-B1AD-499E-A391-43D94843B498}">
      <dsp:nvSpPr>
        <dsp:cNvPr id="0" name=""/>
        <dsp:cNvSpPr/>
      </dsp:nvSpPr>
      <dsp:spPr>
        <a:xfrm>
          <a:off x="1304890" y="2178789"/>
          <a:ext cx="602770" cy="90415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946EF8-B981-4656-88BA-2BC79D61CA88}">
      <dsp:nvSpPr>
        <dsp:cNvPr id="0" name=""/>
        <dsp:cNvSpPr/>
      </dsp:nvSpPr>
      <dsp:spPr>
        <a:xfrm>
          <a:off x="4397786" y="2303170"/>
          <a:ext cx="2755522" cy="86110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3252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Better alignment of definitions and descriptions of key terms with ISAs?</a:t>
          </a:r>
          <a:endParaRPr lang="en-US" sz="1400" kern="1200" dirty="0"/>
        </a:p>
      </dsp:txBody>
      <dsp:txXfrm>
        <a:off x="4397786" y="2303170"/>
        <a:ext cx="2755522" cy="861100"/>
      </dsp:txXfrm>
    </dsp:sp>
    <dsp:sp modelId="{FDBA73FD-38DE-4F27-BFF8-DB026D56343B}">
      <dsp:nvSpPr>
        <dsp:cNvPr id="0" name=""/>
        <dsp:cNvSpPr/>
      </dsp:nvSpPr>
      <dsp:spPr>
        <a:xfrm>
          <a:off x="4282972" y="2178789"/>
          <a:ext cx="602770" cy="90415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r">
              <a:defRPr sz="1300"/>
            </a:lvl1pPr>
          </a:lstStyle>
          <a:p>
            <a:fld id="{82966FC0-F8C2-4FE6-BD06-E65E8491B0F5}" type="datetimeFigureOut">
              <a:rPr lang="en-US" smtClean="0"/>
              <a:t>3/5/2017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5"/>
            <a:ext cx="3169920" cy="481727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5"/>
            <a:ext cx="3169920" cy="481727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r">
              <a:defRPr sz="1300"/>
            </a:lvl1pPr>
          </a:lstStyle>
          <a:p>
            <a:fld id="{B868A395-1FB7-42DF-B263-E37D1A56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82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l">
              <a:defRPr sz="13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wrap="square" lIns="96663" tIns="48332" rIns="96663" bIns="48332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3/5/2017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3" tIns="48332" rIns="96663" bIns="48332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6663" tIns="48332" rIns="96663" bIns="4833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l">
              <a:defRPr sz="13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wrap="square" lIns="96663" tIns="48332" rIns="96663" bIns="48332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IESBA Future Strategy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3962400" y="2724150"/>
            <a:ext cx="5029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1800" dirty="0" smtClean="0"/>
              <a:t>Richard Fleck, </a:t>
            </a:r>
            <a:r>
              <a:rPr lang="en-US" sz="1800" dirty="0" smtClean="0"/>
              <a:t>IESBA </a:t>
            </a:r>
            <a:r>
              <a:rPr lang="en-US" sz="1800" dirty="0" smtClean="0"/>
              <a:t>Deputy Chair</a:t>
            </a:r>
            <a:endParaRPr lang="en-US" sz="1800" dirty="0" smtClean="0"/>
          </a:p>
          <a:p>
            <a:pPr marL="393700" indent="-393700"/>
            <a:r>
              <a:rPr lang="en-US" sz="1800" dirty="0"/>
              <a:t>Ken Siong, Technical </a:t>
            </a:r>
            <a:r>
              <a:rPr lang="en-US" sz="1800" dirty="0" smtClean="0"/>
              <a:t>Director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3962400" y="3915964"/>
            <a:ext cx="4876800" cy="865586"/>
          </a:xfrm>
        </p:spPr>
        <p:txBody>
          <a:bodyPr/>
          <a:lstStyle/>
          <a:p>
            <a:pPr marL="236538" indent="-236538"/>
            <a:r>
              <a:rPr lang="en-US" dirty="0" smtClean="0"/>
              <a:t>IESBA CAG Meeting</a:t>
            </a:r>
            <a:endParaRPr lang="en-US" dirty="0" smtClean="0"/>
          </a:p>
          <a:p>
            <a:pPr marL="236538" indent="-236538"/>
            <a:r>
              <a:rPr lang="en-US" dirty="0" smtClean="0">
                <a:latin typeface="Arial" charset="0"/>
              </a:rPr>
              <a:t>New York</a:t>
            </a:r>
            <a:endParaRPr lang="en-US" dirty="0">
              <a:latin typeface="Arial" charset="0"/>
            </a:endParaRPr>
          </a:p>
          <a:p>
            <a:pPr marL="236538" indent="-236538"/>
            <a:r>
              <a:rPr lang="en-US" dirty="0" smtClean="0"/>
              <a:t>March 6, 2017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sz="2000" dirty="0" smtClean="0"/>
              <a:t>Major public interest priorities in SWP 2014-2018</a:t>
            </a:r>
          </a:p>
          <a:p>
            <a:pPr lvl="1">
              <a:spcBef>
                <a:spcPts val="900"/>
              </a:spcBef>
            </a:pPr>
            <a:r>
              <a:rPr lang="en-US" sz="1700" dirty="0" smtClean="0"/>
              <a:t>Address </a:t>
            </a:r>
            <a:r>
              <a:rPr lang="en-US" sz="1700" dirty="0" err="1" smtClean="0"/>
              <a:t>PAs’</a:t>
            </a:r>
            <a:r>
              <a:rPr lang="en-US" sz="1700" dirty="0" smtClean="0"/>
              <a:t> responsibilities re NOCLAR…</a:t>
            </a:r>
          </a:p>
          <a:p>
            <a:pPr lvl="1">
              <a:spcBef>
                <a:spcPts val="900"/>
              </a:spcBef>
            </a:pPr>
            <a:r>
              <a:rPr lang="en-US" sz="1700" dirty="0" smtClean="0"/>
              <a:t>Increase understandability/accessibility of the </a:t>
            </a:r>
            <a:r>
              <a:rPr lang="en-US" sz="1700" dirty="0" smtClean="0"/>
              <a:t>Code…</a:t>
            </a:r>
          </a:p>
          <a:p>
            <a:pPr lvl="1">
              <a:spcBef>
                <a:spcPts val="900"/>
              </a:spcBef>
            </a:pPr>
            <a:r>
              <a:rPr lang="en-US" sz="1700" dirty="0" smtClean="0"/>
              <a:t>Increase robustness of the Code re safeguards…</a:t>
            </a:r>
          </a:p>
          <a:p>
            <a:pPr lvl="1">
              <a:spcBef>
                <a:spcPts val="900"/>
              </a:spcBef>
            </a:pPr>
            <a:r>
              <a:rPr lang="en-US" sz="1700" dirty="0" smtClean="0"/>
              <a:t>Strengthen provisions addressing long association…</a:t>
            </a:r>
          </a:p>
          <a:p>
            <a:pPr lvl="1">
              <a:spcBef>
                <a:spcPts val="900"/>
              </a:spcBef>
            </a:pPr>
            <a:r>
              <a:rPr lang="en-US" sz="1700" dirty="0" smtClean="0"/>
              <a:t>Address most pressing issues PAIBs face…</a:t>
            </a:r>
          </a:p>
          <a:p>
            <a:pPr>
              <a:spcBef>
                <a:spcPts val="900"/>
              </a:spcBef>
            </a:pPr>
            <a:r>
              <a:rPr lang="en-US" sz="2000" dirty="0" smtClean="0"/>
              <a:t>Restructured Code with many substantive improvements coming soon</a:t>
            </a:r>
            <a:endParaRPr lang="en-US" sz="2000" dirty="0"/>
          </a:p>
          <a:p>
            <a:pPr>
              <a:spcBef>
                <a:spcPts val="900"/>
              </a:spcBef>
            </a:pPr>
            <a:r>
              <a:rPr lang="en-US" sz="2000" dirty="0" smtClean="0"/>
              <a:t>On </a:t>
            </a:r>
            <a:r>
              <a:rPr lang="en-US" sz="2000" dirty="0"/>
              <a:t>track towards fulfilling </a:t>
            </a:r>
            <a:r>
              <a:rPr lang="en-US" sz="2000" dirty="0" smtClean="0"/>
              <a:t>other SWP 2014-2018 commitments</a:t>
            </a: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352550"/>
            <a:ext cx="2488718" cy="168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8627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r>
              <a:rPr lang="en-US" sz="2000" dirty="0" smtClean="0"/>
              <a:t>Wide range of topics considered for strategy survey</a:t>
            </a:r>
          </a:p>
          <a:p>
            <a:pPr lvl="1">
              <a:spcBef>
                <a:spcPts val="700"/>
              </a:spcBef>
            </a:pPr>
            <a:r>
              <a:rPr lang="en-US" sz="1700" dirty="0"/>
              <a:t>Matters </a:t>
            </a:r>
            <a:r>
              <a:rPr lang="en-US" sz="1700" dirty="0" smtClean="0"/>
              <a:t>identified from Structure and other projects</a:t>
            </a:r>
          </a:p>
          <a:p>
            <a:pPr lvl="1">
              <a:spcBef>
                <a:spcPts val="700"/>
              </a:spcBef>
            </a:pPr>
            <a:r>
              <a:rPr lang="en-US" sz="1700" dirty="0" smtClean="0"/>
              <a:t>Matters </a:t>
            </a:r>
            <a:r>
              <a:rPr lang="en-US" sz="1700" dirty="0"/>
              <a:t>raised by </a:t>
            </a:r>
            <a:r>
              <a:rPr lang="en-US" sz="1700" dirty="0" smtClean="0"/>
              <a:t>stakeholders</a:t>
            </a:r>
            <a:endParaRPr lang="en-US" sz="1700" dirty="0"/>
          </a:p>
          <a:p>
            <a:pPr lvl="1">
              <a:spcBef>
                <a:spcPts val="700"/>
              </a:spcBef>
            </a:pPr>
            <a:r>
              <a:rPr lang="en-US" sz="1700" dirty="0" smtClean="0"/>
              <a:t>Matters raised during previous strategy consultation</a:t>
            </a:r>
          </a:p>
          <a:p>
            <a:pPr>
              <a:spcBef>
                <a:spcPts val="700"/>
              </a:spcBef>
            </a:pPr>
            <a:r>
              <a:rPr lang="en-US" sz="2000" dirty="0" smtClean="0"/>
              <a:t>Detailed PC assessment using various criteria, e.g.</a:t>
            </a:r>
          </a:p>
          <a:p>
            <a:pPr lvl="1">
              <a:spcBef>
                <a:spcPts val="700"/>
              </a:spcBef>
            </a:pPr>
            <a:r>
              <a:rPr lang="en-US" sz="1600" dirty="0" smtClean="0"/>
              <a:t>Topic has strong public interest and global relevance</a:t>
            </a:r>
          </a:p>
          <a:p>
            <a:pPr lvl="1">
              <a:spcBef>
                <a:spcPts val="700"/>
              </a:spcBef>
            </a:pPr>
            <a:r>
              <a:rPr lang="en-US" sz="1600" dirty="0"/>
              <a:t>I</a:t>
            </a:r>
            <a:r>
              <a:rPr lang="en-US" sz="1600" dirty="0" smtClean="0"/>
              <a:t>ssues capable </a:t>
            </a:r>
            <a:r>
              <a:rPr lang="en-US" sz="1600" dirty="0"/>
              <a:t>of being adequately defined and </a:t>
            </a:r>
            <a:r>
              <a:rPr lang="en-US" sz="1600" dirty="0" smtClean="0"/>
              <a:t>scoped</a:t>
            </a:r>
          </a:p>
          <a:p>
            <a:pPr lvl="1">
              <a:spcBef>
                <a:spcPts val="700"/>
              </a:spcBef>
            </a:pPr>
            <a:r>
              <a:rPr lang="en-US" sz="1600" dirty="0"/>
              <a:t>Standard setting on </a:t>
            </a:r>
            <a:r>
              <a:rPr lang="en-US" sz="1600" dirty="0" smtClean="0"/>
              <a:t>topic </a:t>
            </a:r>
            <a:r>
              <a:rPr lang="en-US" sz="1600" dirty="0"/>
              <a:t>would be impactful </a:t>
            </a:r>
            <a:r>
              <a:rPr lang="en-US" sz="1600" dirty="0" smtClean="0"/>
              <a:t>from cost-benefit perspective</a:t>
            </a:r>
          </a:p>
          <a:p>
            <a:pPr lvl="1">
              <a:spcBef>
                <a:spcPts val="700"/>
              </a:spcBef>
            </a:pPr>
            <a:r>
              <a:rPr lang="en-US" sz="1600" dirty="0" smtClean="0"/>
              <a:t>Degree of urgency</a:t>
            </a:r>
            <a:endParaRPr lang="en-US" sz="1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IESBA Discussion Dec </a:t>
            </a:r>
            <a:r>
              <a:rPr lang="en-US" dirty="0" smtClean="0"/>
              <a:t>2016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345876"/>
            <a:ext cx="2390775" cy="1845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045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sz="2000" dirty="0"/>
              <a:t>Towards 2025</a:t>
            </a:r>
            <a:endParaRPr lang="en-US" sz="2200" dirty="0" smtClean="0"/>
          </a:p>
          <a:p>
            <a:pPr lvl="1">
              <a:spcBef>
                <a:spcPts val="600"/>
              </a:spcBef>
            </a:pPr>
            <a:r>
              <a:rPr lang="en-US" sz="1700" dirty="0"/>
              <a:t>Vision for IESBA Code at the quarter century?</a:t>
            </a:r>
            <a:endParaRPr lang="en-US" sz="1700" dirty="0" smtClean="0"/>
          </a:p>
          <a:p>
            <a:r>
              <a:rPr lang="en-US" sz="2000" dirty="0" smtClean="0"/>
              <a:t>Already a number of major known commitments</a:t>
            </a:r>
          </a:p>
          <a:p>
            <a:pPr lvl="1">
              <a:spcBef>
                <a:spcPts val="600"/>
              </a:spcBef>
            </a:pPr>
            <a:r>
              <a:rPr lang="en-US" sz="1700" dirty="0" smtClean="0"/>
              <a:t>Professional skepticism</a:t>
            </a:r>
          </a:p>
          <a:p>
            <a:pPr lvl="1">
              <a:spcBef>
                <a:spcPts val="600"/>
              </a:spcBef>
            </a:pPr>
            <a:r>
              <a:rPr lang="en-US" sz="1700" dirty="0" smtClean="0"/>
              <a:t>Fees</a:t>
            </a:r>
          </a:p>
          <a:p>
            <a:pPr lvl="1">
              <a:spcBef>
                <a:spcPts val="600"/>
              </a:spcBef>
            </a:pPr>
            <a:r>
              <a:rPr lang="en-US" sz="1700" dirty="0" smtClean="0"/>
              <a:t>NAS</a:t>
            </a:r>
          </a:p>
          <a:p>
            <a:pPr lvl="1">
              <a:spcBef>
                <a:spcPts val="600"/>
              </a:spcBef>
            </a:pPr>
            <a:r>
              <a:rPr lang="en-US" sz="1700" dirty="0" smtClean="0"/>
              <a:t>Collective </a:t>
            </a:r>
            <a:r>
              <a:rPr lang="en-US" sz="1700" dirty="0" smtClean="0"/>
              <a:t>investment </a:t>
            </a:r>
            <a:r>
              <a:rPr lang="en-US" sz="1700" dirty="0" smtClean="0"/>
              <a:t>vehicles</a:t>
            </a:r>
            <a:endParaRPr lang="en-US" sz="1700" dirty="0" smtClean="0"/>
          </a:p>
          <a:p>
            <a:pPr lvl="1">
              <a:spcBef>
                <a:spcPts val="600"/>
              </a:spcBef>
            </a:pPr>
            <a:r>
              <a:rPr lang="en-US" sz="1700" dirty="0"/>
              <a:t>NOCLAR and Long Association post-implementation </a:t>
            </a:r>
            <a:r>
              <a:rPr lang="en-US" sz="1700" dirty="0" smtClean="0"/>
              <a:t>reviews</a:t>
            </a:r>
          </a:p>
          <a:p>
            <a:pPr lvl="1">
              <a:spcBef>
                <a:spcPts val="600"/>
              </a:spcBef>
            </a:pPr>
            <a:r>
              <a:rPr lang="en-US" sz="1700" dirty="0" smtClean="0"/>
              <a:t>E-Code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Strategy and Work Plan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541001"/>
            <a:ext cx="2590800" cy="181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19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461930"/>
            <a:ext cx="8001000" cy="400050"/>
          </a:xfrm>
        </p:spPr>
        <p:txBody>
          <a:bodyPr/>
          <a:lstStyle/>
          <a:p>
            <a:r>
              <a:rPr lang="en-US" dirty="0"/>
              <a:t>Position </a:t>
            </a:r>
            <a:r>
              <a:rPr lang="en-US" dirty="0" smtClean="0"/>
              <a:t>the Code </a:t>
            </a:r>
            <a:r>
              <a:rPr lang="en-US" dirty="0"/>
              <a:t>for </a:t>
            </a:r>
            <a:r>
              <a:rPr lang="en-US" dirty="0" smtClean="0"/>
              <a:t>Rapidly Evolving World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62201683"/>
              </p:ext>
            </p:extLst>
          </p:nvPr>
        </p:nvGraphicFramePr>
        <p:xfrm>
          <a:off x="381000" y="1428750"/>
          <a:ext cx="8458200" cy="302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24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Raise the Code’s </a:t>
            </a:r>
            <a:r>
              <a:rPr lang="en-US" dirty="0"/>
              <a:t>R</a:t>
            </a:r>
            <a:r>
              <a:rPr lang="en-US" dirty="0" smtClean="0"/>
              <a:t>obustness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74287652"/>
              </p:ext>
            </p:extLst>
          </p:nvPr>
        </p:nvGraphicFramePr>
        <p:xfrm>
          <a:off x="381000" y="1352550"/>
          <a:ext cx="8458200" cy="317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874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pPr>
              <a:tabLst>
                <a:tab pos="1943100" algn="l"/>
              </a:tabLst>
            </a:pPr>
            <a:r>
              <a:rPr lang="en-US" sz="2000" dirty="0" smtClean="0"/>
              <a:t>March 2017:	Issue </a:t>
            </a:r>
            <a:r>
              <a:rPr lang="en-US" sz="2000" dirty="0" smtClean="0"/>
              <a:t>survey</a:t>
            </a:r>
          </a:p>
          <a:p>
            <a:pPr marL="1943100" indent="0">
              <a:spcBef>
                <a:spcPts val="0"/>
              </a:spcBef>
              <a:buNone/>
              <a:tabLst>
                <a:tab pos="1943100" algn="l"/>
              </a:tabLst>
            </a:pPr>
            <a:r>
              <a:rPr lang="en-US" sz="1700" dirty="0"/>
              <a:t>– </a:t>
            </a:r>
            <a:r>
              <a:rPr lang="en-US" sz="1700" dirty="0" smtClean="0"/>
              <a:t>Input sought from all CAG members</a:t>
            </a:r>
            <a:endParaRPr lang="en-US" sz="1700" dirty="0" smtClean="0"/>
          </a:p>
          <a:p>
            <a:pPr>
              <a:spcBef>
                <a:spcPts val="1000"/>
              </a:spcBef>
              <a:tabLst>
                <a:tab pos="1943100" algn="l"/>
              </a:tabLst>
            </a:pPr>
            <a:r>
              <a:rPr lang="en-US" sz="2000" dirty="0"/>
              <a:t>Sept </a:t>
            </a:r>
            <a:r>
              <a:rPr lang="en-US" sz="2000" dirty="0" smtClean="0"/>
              <a:t>2017:	CAG </a:t>
            </a:r>
            <a:r>
              <a:rPr lang="en-US" sz="2000" dirty="0"/>
              <a:t>discussion survey </a:t>
            </a:r>
            <a:r>
              <a:rPr lang="en-US" sz="2000" dirty="0" smtClean="0"/>
              <a:t>responses</a:t>
            </a:r>
            <a:endParaRPr lang="en-US" sz="2000" dirty="0" smtClean="0"/>
          </a:p>
          <a:p>
            <a:pPr>
              <a:spcBef>
                <a:spcPts val="1000"/>
              </a:spcBef>
              <a:tabLst>
                <a:tab pos="1943100" algn="l"/>
              </a:tabLst>
            </a:pPr>
            <a:r>
              <a:rPr lang="en-US" sz="2000" dirty="0" smtClean="0"/>
              <a:t>Sept 2017:	</a:t>
            </a:r>
            <a:r>
              <a:rPr lang="en-US" sz="2000" dirty="0"/>
              <a:t>IESBA</a:t>
            </a:r>
            <a:r>
              <a:rPr lang="en-US" sz="2000" dirty="0" smtClean="0"/>
              <a:t> review survey responses</a:t>
            </a:r>
            <a:endParaRPr lang="en-US" sz="2000" dirty="0" smtClean="0"/>
          </a:p>
          <a:p>
            <a:pPr>
              <a:spcBef>
                <a:spcPts val="1000"/>
              </a:spcBef>
              <a:tabLst>
                <a:tab pos="1943100" algn="l"/>
              </a:tabLst>
            </a:pPr>
            <a:r>
              <a:rPr lang="en-US" sz="2000" dirty="0"/>
              <a:t>March </a:t>
            </a:r>
            <a:r>
              <a:rPr lang="en-US" sz="2000" dirty="0" smtClean="0"/>
              <a:t>2018:	Approval </a:t>
            </a:r>
            <a:r>
              <a:rPr lang="en-US" sz="2000" dirty="0" smtClean="0"/>
              <a:t>SWP </a:t>
            </a:r>
            <a:r>
              <a:rPr lang="en-US" sz="2000" dirty="0"/>
              <a:t>consultation </a:t>
            </a:r>
            <a:r>
              <a:rPr lang="en-US" sz="2000" dirty="0" smtClean="0"/>
              <a:t>paper</a:t>
            </a:r>
            <a:endParaRPr lang="en-US" sz="2000" dirty="0" smtClean="0"/>
          </a:p>
          <a:p>
            <a:pPr>
              <a:spcBef>
                <a:spcPts val="1000"/>
              </a:spcBef>
              <a:tabLst>
                <a:tab pos="1943100" algn="l"/>
              </a:tabLst>
            </a:pPr>
            <a:r>
              <a:rPr lang="en-US" sz="2000" dirty="0"/>
              <a:t>Dec </a:t>
            </a:r>
            <a:r>
              <a:rPr lang="en-US" sz="2000" dirty="0" smtClean="0"/>
              <a:t>2018:	Approval </a:t>
            </a:r>
            <a:r>
              <a:rPr lang="en-US" sz="2000" dirty="0" smtClean="0"/>
              <a:t>new SWP</a:t>
            </a:r>
            <a:endParaRPr lang="en-US" sz="2000" dirty="0" smtClean="0"/>
          </a:p>
          <a:p>
            <a:pPr>
              <a:spcBef>
                <a:spcPts val="1000"/>
              </a:spcBef>
            </a:pPr>
            <a:r>
              <a:rPr lang="en-US" sz="2000" dirty="0" smtClean="0"/>
              <a:t>Moratorium </a:t>
            </a:r>
            <a:r>
              <a:rPr lang="en-US" sz="2000" dirty="0" smtClean="0"/>
              <a:t>on new changes after </a:t>
            </a:r>
            <a:r>
              <a:rPr lang="en-US" sz="2000" dirty="0"/>
              <a:t>restructured Code becomes effective?</a:t>
            </a: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 Forward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369688"/>
            <a:ext cx="2667000" cy="1392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88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pPr marL="457200" indent="-457200">
              <a:spcBef>
                <a:spcPts val="1000"/>
              </a:spcBef>
              <a:buFont typeface="+mj-lt"/>
              <a:buAutoNum type="arabicPeriod"/>
            </a:pPr>
            <a:r>
              <a:rPr lang="en-US" sz="2200" dirty="0" smtClean="0"/>
              <a:t>Any stakeholder groups or particular </a:t>
            </a:r>
          </a:p>
          <a:p>
            <a:pPr marL="628650" indent="0">
              <a:spcBef>
                <a:spcPts val="0"/>
              </a:spcBef>
              <a:buNone/>
            </a:pPr>
            <a:r>
              <a:rPr lang="en-US" sz="2200" dirty="0"/>
              <a:t>o</a:t>
            </a:r>
            <a:r>
              <a:rPr lang="en-US" sz="2200" dirty="0" smtClean="0"/>
              <a:t>rganizations from which to seek input</a:t>
            </a:r>
          </a:p>
          <a:p>
            <a:pPr marL="628650" indent="0">
              <a:spcBef>
                <a:spcPts val="0"/>
              </a:spcBef>
              <a:buNone/>
            </a:pPr>
            <a:r>
              <a:rPr lang="en-US" sz="2200" dirty="0" smtClean="0"/>
              <a:t>(in addition to those already identified)?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 startAt="2"/>
            </a:pPr>
            <a:r>
              <a:rPr lang="en-US" sz="2200" dirty="0" smtClean="0"/>
              <a:t>Views on proposed content of survey?</a:t>
            </a: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CAG Consideration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142875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563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9661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NOCLAR</Template>
  <TotalTime>2948</TotalTime>
  <Words>348</Words>
  <Application>Microsoft Office PowerPoint</Application>
  <PresentationFormat>On-screen Show (16:9)</PresentationFormat>
  <Paragraphs>60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MS PGothic</vt:lpstr>
      <vt:lpstr>MS PGothic</vt:lpstr>
      <vt:lpstr>Arial</vt:lpstr>
      <vt:lpstr>Bauer Bodoni Std</vt:lpstr>
      <vt:lpstr>Calibri</vt:lpstr>
      <vt:lpstr>ヒラギノ角ゴ Pro W3</vt:lpstr>
      <vt:lpstr>IESBA_Powerpoint_template_GREEN RIBBON_WIDESCREEN</vt:lpstr>
      <vt:lpstr>IESBA Future Strategy</vt:lpstr>
      <vt:lpstr>Background</vt:lpstr>
      <vt:lpstr>Preliminary IESBA Discussion Dec 2016</vt:lpstr>
      <vt:lpstr>Future Strategy and Work Plan</vt:lpstr>
      <vt:lpstr>Position the Code for Rapidly Evolving World</vt:lpstr>
      <vt:lpstr>Further Raise the Code’s Robustness</vt:lpstr>
      <vt:lpstr>Way Forward</vt:lpstr>
      <vt:lpstr>Matters for CAG Consideration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NOCLAR</dc:title>
  <dc:creator>Ken Siong</dc:creator>
  <cp:lastModifiedBy>Ken Siong</cp:lastModifiedBy>
  <cp:revision>292</cp:revision>
  <cp:lastPrinted>2017-02-02T03:21:40Z</cp:lastPrinted>
  <dcterms:created xsi:type="dcterms:W3CDTF">2014-10-07T21:52:43Z</dcterms:created>
  <dcterms:modified xsi:type="dcterms:W3CDTF">2017-03-06T05:34:33Z</dcterms:modified>
</cp:coreProperties>
</file>