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26" r:id="rId1"/>
  </p:sldMasterIdLst>
  <p:notesMasterIdLst>
    <p:notesMasterId r:id="rId9"/>
  </p:notesMasterIdLst>
  <p:handoutMasterIdLst>
    <p:handoutMasterId r:id="rId10"/>
  </p:handoutMasterIdLst>
  <p:sldIdLst>
    <p:sldId id="518" r:id="rId2"/>
    <p:sldId id="562" r:id="rId3"/>
    <p:sldId id="563" r:id="rId4"/>
    <p:sldId id="568" r:id="rId5"/>
    <p:sldId id="569" r:id="rId6"/>
    <p:sldId id="567" r:id="rId7"/>
    <p:sldId id="554" r:id="rId8"/>
  </p:sldIdLst>
  <p:sldSz cx="9144000" cy="5143500" type="screen16x9"/>
  <p:notesSz cx="6950075" cy="923607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493">
          <p15:clr>
            <a:srgbClr val="A4A3A4"/>
          </p15:clr>
        </p15:guide>
        <p15:guide id="2" orient="horz" pos="295">
          <p15:clr>
            <a:srgbClr val="A4A3A4"/>
          </p15:clr>
        </p15:guide>
        <p15:guide id="3" orient="horz" pos="850">
          <p15:clr>
            <a:srgbClr val="A4A3A4"/>
          </p15:clr>
        </p15:guide>
        <p15:guide id="4" orient="horz" pos="2784">
          <p15:clr>
            <a:srgbClr val="A4A3A4"/>
          </p15:clr>
        </p15:guide>
        <p15:guide id="5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1A276D"/>
    <a:srgbClr val="013C80"/>
    <a:srgbClr val="295398"/>
    <a:srgbClr val="68B133"/>
    <a:srgbClr val="D56229"/>
    <a:srgbClr val="E58D23"/>
    <a:srgbClr val="12A9D9"/>
    <a:srgbClr val="D53D20"/>
    <a:srgbClr val="2D8EC2"/>
    <a:srgbClr val="1681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854" autoAdjust="0"/>
    <p:restoredTop sz="94660"/>
  </p:normalViewPr>
  <p:slideViewPr>
    <p:cSldViewPr showGuides="1">
      <p:cViewPr varScale="1">
        <p:scale>
          <a:sx n="107" d="100"/>
          <a:sy n="107" d="100"/>
        </p:scale>
        <p:origin x="485" y="77"/>
      </p:cViewPr>
      <p:guideLst>
        <p:guide orient="horz" pos="1493"/>
        <p:guide orient="horz" pos="295"/>
        <p:guide orient="horz" pos="850"/>
        <p:guide orient="horz" pos="278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3408"/>
          </a:xfrm>
          <a:prstGeom prst="rect">
            <a:avLst/>
          </a:prstGeom>
        </p:spPr>
        <p:txBody>
          <a:bodyPr vert="horz" lIns="92487" tIns="46244" rIns="92487" bIns="4624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6768" y="0"/>
            <a:ext cx="3011699" cy="463408"/>
          </a:xfrm>
          <a:prstGeom prst="rect">
            <a:avLst/>
          </a:prstGeom>
        </p:spPr>
        <p:txBody>
          <a:bodyPr vert="horz" lIns="92487" tIns="46244" rIns="92487" bIns="46244" rtlCol="0"/>
          <a:lstStyle>
            <a:lvl1pPr algn="r">
              <a:defRPr sz="1200"/>
            </a:lvl1pPr>
          </a:lstStyle>
          <a:p>
            <a:fld id="{82966FC0-F8C2-4FE6-BD06-E65E8491B0F5}" type="datetimeFigureOut">
              <a:rPr lang="en-US" smtClean="0"/>
              <a:t>3/1/2019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670"/>
            <a:ext cx="3011699" cy="463407"/>
          </a:xfrm>
          <a:prstGeom prst="rect">
            <a:avLst/>
          </a:prstGeom>
        </p:spPr>
        <p:txBody>
          <a:bodyPr vert="horz" lIns="92487" tIns="46244" rIns="92487" bIns="4624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6768" y="8772670"/>
            <a:ext cx="3011699" cy="463407"/>
          </a:xfrm>
          <a:prstGeom prst="rect">
            <a:avLst/>
          </a:prstGeom>
        </p:spPr>
        <p:txBody>
          <a:bodyPr vert="horz" lIns="92487" tIns="46244" rIns="92487" bIns="46244" rtlCol="0" anchor="b"/>
          <a:lstStyle>
            <a:lvl1pPr algn="r">
              <a:defRPr sz="1200"/>
            </a:lvl1pPr>
          </a:lstStyle>
          <a:p>
            <a:fld id="{B868A395-1FB7-42DF-B263-E37D1A565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5823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1804"/>
          </a:xfrm>
          <a:prstGeom prst="rect">
            <a:avLst/>
          </a:prstGeom>
        </p:spPr>
        <p:txBody>
          <a:bodyPr vert="horz" lIns="92487" tIns="46244" rIns="92487" bIns="46244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8" y="0"/>
            <a:ext cx="3011699" cy="461804"/>
          </a:xfrm>
          <a:prstGeom prst="rect">
            <a:avLst/>
          </a:prstGeom>
        </p:spPr>
        <p:txBody>
          <a:bodyPr vert="horz" wrap="square" lIns="92487" tIns="46244" rIns="92487" bIns="46244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3/1/2019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6875" y="692150"/>
            <a:ext cx="61563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87" tIns="46244" rIns="92487" bIns="46244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vert="horz" lIns="92487" tIns="46244" rIns="92487" bIns="46244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8"/>
            <a:ext cx="3011699" cy="461804"/>
          </a:xfrm>
          <a:prstGeom prst="rect">
            <a:avLst/>
          </a:prstGeom>
        </p:spPr>
        <p:txBody>
          <a:bodyPr vert="horz" lIns="92487" tIns="46244" rIns="92487" bIns="46244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8" y="8772668"/>
            <a:ext cx="3011699" cy="461804"/>
          </a:xfrm>
          <a:prstGeom prst="rect">
            <a:avLst/>
          </a:prstGeom>
        </p:spPr>
        <p:txBody>
          <a:bodyPr vert="horz" wrap="square" lIns="92487" tIns="46244" rIns="92487" bIns="46244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6881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198961"/>
            <a:ext cx="9144000" cy="3950208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1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8961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398986"/>
            <a:ext cx="4648200" cy="74295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185" y="384188"/>
            <a:ext cx="2056917" cy="60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081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357" y="1662424"/>
            <a:ext cx="2627286" cy="767091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2215068" y="2744562"/>
            <a:ext cx="4713863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4400" kern="300" dirty="0" smtClean="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  <a:endParaRPr lang="en-US" sz="4400" kern="300" dirty="0">
              <a:solidFill>
                <a:srgbClr val="005BAA"/>
              </a:solidFill>
              <a:latin typeface="Bauer Bodoni Std" pitchFamily="18" charset="0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3408828" y="382905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2">
                    <a:lumMod val="65000"/>
                    <a:lumOff val="35000"/>
                  </a:schemeClr>
                </a:solidFill>
                <a:hlinkClick r:id="rId3"/>
              </a:rPr>
              <a:t>www.ethicsboard.org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8730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776"/>
              </a:spcBef>
              <a:defRPr/>
            </a:lvl2pPr>
            <a:lvl3pPr>
              <a:spcBef>
                <a:spcPts val="776"/>
              </a:spcBef>
              <a:defRPr/>
            </a:lvl3pPr>
            <a:lvl4pPr>
              <a:spcBef>
                <a:spcPts val="776"/>
              </a:spcBef>
              <a:defRPr/>
            </a:lvl4pPr>
            <a:lvl5pPr>
              <a:spcBef>
                <a:spcPts val="776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4755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078"/>
            <a:ext cx="5791200" cy="481012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9374"/>
            <a:ext cx="511175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6" y="1349377"/>
            <a:ext cx="3084513" cy="30702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6" y="3305177"/>
            <a:ext cx="8113713" cy="102155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6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30276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49375"/>
            <a:ext cx="4114800" cy="3070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9375"/>
            <a:ext cx="411480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33283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00490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79119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349375"/>
            <a:ext cx="8458200" cy="3070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9" y="2"/>
            <a:ext cx="9140971" cy="125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45876"/>
            <a:ext cx="84582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 | Proprietary and Copyrighted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693" y="4739925"/>
            <a:ext cx="1028458" cy="3002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25" r:id="rId2"/>
    <p:sldLayoutId id="2147483845" r:id="rId3"/>
    <p:sldLayoutId id="2147483846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44" r:id="rId10"/>
    <p:sldLayoutId id="2147483847" r:id="rId1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44" indent="-347472" algn="l" rtl="0" eaLnBrk="1" fontAlgn="base" hangingPunct="1">
        <a:spcBef>
          <a:spcPts val="776"/>
        </a:spcBef>
        <a:spcAft>
          <a:spcPct val="0"/>
        </a:spcAft>
        <a:buChar char="–"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416" indent="-347472" algn="l" rtl="0" eaLnBrk="1" fontAlgn="base" hangingPunct="1">
        <a:spcBef>
          <a:spcPts val="776"/>
        </a:spcBef>
        <a:spcAft>
          <a:spcPct val="0"/>
        </a:spcAft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88" indent="-347472" algn="l" rtl="0" eaLnBrk="1" fontAlgn="base" hangingPunct="1">
        <a:spcBef>
          <a:spcPts val="776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60" indent="-347472" algn="l" rtl="0" eaLnBrk="1" fontAlgn="base" hangingPunct="1">
        <a:spcBef>
          <a:spcPts val="776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8.png"/><Relationship Id="rId5" Type="http://schemas.openxmlformats.org/officeDocument/2006/relationships/hyperlink" Target="http://www.ethicsboard.org/" TargetMode="Externa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Strategy &amp; Work Plan 2019-2023</a:t>
            </a:r>
            <a:endParaRPr lang="en-US" dirty="0">
              <a:latin typeface="Arial" charset="0"/>
            </a:endParaRPr>
          </a:p>
        </p:txBody>
      </p:sp>
      <p:sp>
        <p:nvSpPr>
          <p:cNvPr id="5" name="Subtitle 3"/>
          <p:cNvSpPr txBox="1">
            <a:spLocks/>
          </p:cNvSpPr>
          <p:nvPr/>
        </p:nvSpPr>
        <p:spPr bwMode="auto">
          <a:xfrm>
            <a:off x="3962400" y="2800350"/>
            <a:ext cx="50292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xmlns:mv="urn:schemas-microsoft-com:mac:vml" xmlns:mc="http://schemas.openxmlformats.org/markup-compatibility/2006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bg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2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93700" indent="-393700"/>
            <a:r>
              <a:rPr lang="en-US" sz="1800" dirty="0" smtClean="0"/>
              <a:t>Dr. Stavros Thomadakis, IESBA Chairman</a:t>
            </a:r>
          </a:p>
        </p:txBody>
      </p:sp>
      <p:sp>
        <p:nvSpPr>
          <p:cNvPr id="6" name="Subtitle 3"/>
          <p:cNvSpPr>
            <a:spLocks noGrp="1"/>
          </p:cNvSpPr>
          <p:nvPr>
            <p:ph type="subTitle" idx="1"/>
          </p:nvPr>
        </p:nvSpPr>
        <p:spPr>
          <a:xfrm>
            <a:off x="3962400" y="3915964"/>
            <a:ext cx="4876800" cy="865586"/>
          </a:xfrm>
        </p:spPr>
        <p:txBody>
          <a:bodyPr/>
          <a:lstStyle/>
          <a:p>
            <a:pPr marL="236538" indent="-236538"/>
            <a:r>
              <a:rPr lang="en-US" dirty="0" smtClean="0"/>
              <a:t>IESBA CAG Meeting</a:t>
            </a:r>
          </a:p>
          <a:p>
            <a:pPr marL="236538" indent="-236538"/>
            <a:r>
              <a:rPr lang="en-US" dirty="0" smtClean="0">
                <a:latin typeface="Arial" charset="0"/>
              </a:rPr>
              <a:t>New York</a:t>
            </a:r>
            <a:endParaRPr lang="en-US" dirty="0">
              <a:latin typeface="Arial" charset="0"/>
            </a:endParaRPr>
          </a:p>
          <a:p>
            <a:pPr marL="236538" indent="-236538"/>
            <a:r>
              <a:rPr lang="en-US" dirty="0" smtClean="0"/>
              <a:t>March 4, 2019</a:t>
            </a:r>
          </a:p>
        </p:txBody>
      </p:sp>
    </p:spTree>
    <p:extLst>
      <p:ext uri="{BB962C8B-B14F-4D97-AF65-F5344CB8AC3E}">
        <p14:creationId xmlns:p14="http://schemas.microsoft.com/office/powerpoint/2010/main" val="3178582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5715000" cy="3207074"/>
          </a:xfrm>
        </p:spPr>
        <p:txBody>
          <a:bodyPr/>
          <a:lstStyle/>
          <a:p>
            <a:pPr marL="230188" indent="-230188">
              <a:spcBef>
                <a:spcPts val="700"/>
              </a:spcBef>
            </a:pPr>
            <a:r>
              <a:rPr lang="en-US" sz="2000" dirty="0" smtClean="0"/>
              <a:t>Approved by IESBA Dec 2018</a:t>
            </a:r>
          </a:p>
          <a:p>
            <a:pPr marL="457200" lvl="1" indent="-230188">
              <a:spcBef>
                <a:spcPts val="600"/>
              </a:spcBef>
            </a:pPr>
            <a:r>
              <a:rPr lang="en-US" sz="1600" dirty="0"/>
              <a:t>SWP </a:t>
            </a:r>
            <a:r>
              <a:rPr lang="en-US" sz="1600" dirty="0" smtClean="0"/>
              <a:t>global </a:t>
            </a:r>
            <a:r>
              <a:rPr lang="en-US" sz="1600" dirty="0"/>
              <a:t>legitimacy </a:t>
            </a:r>
            <a:r>
              <a:rPr lang="en-US" sz="1600" dirty="0" smtClean="0"/>
              <a:t>attained through </a:t>
            </a:r>
            <a:r>
              <a:rPr lang="en-US" sz="1600" dirty="0"/>
              <a:t>wide stakeholder support, including CAG </a:t>
            </a:r>
            <a:r>
              <a:rPr lang="en-US" sz="1600" dirty="0" smtClean="0"/>
              <a:t>organizations</a:t>
            </a:r>
          </a:p>
          <a:p>
            <a:pPr marL="230188" indent="-230188"/>
            <a:r>
              <a:rPr lang="en-US" sz="2000" dirty="0" smtClean="0"/>
              <a:t>An ambitious and comprehensive work program for next 5 years aimed at:</a:t>
            </a:r>
          </a:p>
          <a:p>
            <a:pPr marL="460375" lvl="1" indent="-230188">
              <a:spcBef>
                <a:spcPts val="600"/>
              </a:spcBef>
            </a:pPr>
            <a:r>
              <a:rPr lang="en-US" sz="1600" dirty="0"/>
              <a:t>Relevance and applicability in a world of changing technologies, business methods and public expectations</a:t>
            </a:r>
          </a:p>
          <a:p>
            <a:pPr marL="460375" lvl="1" indent="-230188">
              <a:spcBef>
                <a:spcPts val="600"/>
              </a:spcBef>
            </a:pPr>
            <a:r>
              <a:rPr lang="en-US" sz="1600" dirty="0"/>
              <a:t>Strengthening both public interest objectives and trust in </a:t>
            </a:r>
            <a:r>
              <a:rPr lang="en-US" sz="1600" dirty="0" smtClean="0"/>
              <a:t>the profession </a:t>
            </a:r>
            <a:r>
              <a:rPr lang="en-US" sz="1600" dirty="0"/>
              <a:t>as an integral </a:t>
            </a:r>
            <a:r>
              <a:rPr lang="en-US" sz="1600" dirty="0" smtClean="0"/>
              <a:t>whole</a:t>
            </a:r>
          </a:p>
          <a:p>
            <a:pPr marL="108331" indent="-230188"/>
            <a:r>
              <a:rPr lang="en-US" sz="2000" dirty="0" smtClean="0"/>
              <a:t>PIOB consideration and approval Mar 28-29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SWP 2019-2023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971550"/>
            <a:ext cx="2700529" cy="34948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83404032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5638800" cy="3207074"/>
          </a:xfrm>
        </p:spPr>
        <p:txBody>
          <a:bodyPr/>
          <a:lstStyle/>
          <a:p>
            <a:pPr marL="230188" indent="-230188">
              <a:spcBef>
                <a:spcPts val="700"/>
              </a:spcBef>
            </a:pPr>
            <a:r>
              <a:rPr lang="en-US" sz="2000" dirty="0" smtClean="0"/>
              <a:t>Uncertainty created by MG review</a:t>
            </a:r>
          </a:p>
          <a:p>
            <a:pPr marL="457200" lvl="1" indent="-230188">
              <a:spcBef>
                <a:spcPts val="700"/>
              </a:spcBef>
            </a:pPr>
            <a:r>
              <a:rPr lang="en-US" sz="1600" dirty="0"/>
              <a:t>SWP helps reduce </a:t>
            </a:r>
            <a:r>
              <a:rPr lang="en-US" sz="1600" dirty="0" smtClean="0"/>
              <a:t>such uncertainty</a:t>
            </a:r>
          </a:p>
          <a:p>
            <a:pPr marL="457200" lvl="1" indent="-230188">
              <a:spcBef>
                <a:spcPts val="700"/>
              </a:spcBef>
            </a:pPr>
            <a:r>
              <a:rPr lang="en-US" sz="1600" dirty="0"/>
              <a:t>SWP </a:t>
            </a:r>
            <a:r>
              <a:rPr lang="en-US" sz="1600" dirty="0" smtClean="0"/>
              <a:t>the </a:t>
            </a:r>
            <a:r>
              <a:rPr lang="en-US" sz="1600" dirty="0"/>
              <a:t>legitimate benchmark for assessing any future agenda for </a:t>
            </a:r>
            <a:r>
              <a:rPr lang="en-US" sz="1600" dirty="0" smtClean="0"/>
              <a:t>Ethics</a:t>
            </a:r>
          </a:p>
          <a:p>
            <a:pPr marL="230188" indent="-230188">
              <a:spcBef>
                <a:spcPts val="700"/>
              </a:spcBef>
            </a:pPr>
            <a:r>
              <a:rPr lang="en-US" sz="2000" dirty="0" smtClean="0"/>
              <a:t>Final MG outcome unclear </a:t>
            </a:r>
            <a:r>
              <a:rPr lang="en-US" sz="2000" dirty="0"/>
              <a:t>but through </a:t>
            </a:r>
            <a:r>
              <a:rPr lang="en-US" sz="2000" dirty="0" smtClean="0"/>
              <a:t>SWP, </a:t>
            </a:r>
            <a:r>
              <a:rPr lang="en-US" sz="2000" dirty="0"/>
              <a:t>IESBA </a:t>
            </a:r>
            <a:r>
              <a:rPr lang="en-US" sz="2000" dirty="0" smtClean="0"/>
              <a:t>will respond to key MG concerns re IESBA’s independence, relevance, timeliness</a:t>
            </a:r>
          </a:p>
          <a:p>
            <a:pPr marL="230188" indent="-230188">
              <a:spcBef>
                <a:spcPts val="800"/>
              </a:spcBef>
            </a:pPr>
            <a:r>
              <a:rPr lang="en-US" sz="2000" dirty="0" smtClean="0"/>
              <a:t>Firm IESBA belief in centrality of Ethics for all PAs, and in unified Code for whole profession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SWP 2019-2023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971550"/>
            <a:ext cx="2700529" cy="34948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31249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5943600" cy="3207074"/>
          </a:xfrm>
        </p:spPr>
        <p:txBody>
          <a:bodyPr/>
          <a:lstStyle/>
          <a:p>
            <a:pPr>
              <a:spcBef>
                <a:spcPts val="800"/>
              </a:spcBef>
            </a:pPr>
            <a:r>
              <a:rPr lang="en-US" sz="2000" dirty="0" smtClean="0"/>
              <a:t>Pre-commitments</a:t>
            </a:r>
          </a:p>
          <a:p>
            <a:pPr lvl="1">
              <a:spcBef>
                <a:spcPts val="800"/>
              </a:spcBef>
            </a:pPr>
            <a:r>
              <a:rPr lang="en-US" sz="1600" dirty="0" smtClean="0"/>
              <a:t>Role &amp; Mindset │ </a:t>
            </a:r>
            <a:r>
              <a:rPr lang="en-US" sz="1600" dirty="0"/>
              <a:t>NAS │ Fees │ </a:t>
            </a:r>
            <a:r>
              <a:rPr lang="en-US" sz="1600" dirty="0" smtClean="0"/>
              <a:t>E-Code</a:t>
            </a:r>
          </a:p>
          <a:p>
            <a:pPr>
              <a:spcBef>
                <a:spcPts val="800"/>
              </a:spcBef>
            </a:pPr>
            <a:r>
              <a:rPr lang="en-US" sz="2000" dirty="0" smtClean="0"/>
              <a:t>Pervasive strategic subject</a:t>
            </a:r>
          </a:p>
          <a:p>
            <a:pPr lvl="1">
              <a:spcBef>
                <a:spcPts val="800"/>
              </a:spcBef>
            </a:pPr>
            <a:r>
              <a:rPr lang="en-US" sz="1600" dirty="0" smtClean="0"/>
              <a:t>Technology (and </a:t>
            </a:r>
            <a:r>
              <a:rPr lang="en-US" sz="1600" dirty="0"/>
              <a:t>service delivery </a:t>
            </a:r>
            <a:r>
              <a:rPr lang="en-US" sz="1600" dirty="0" smtClean="0"/>
              <a:t>models)</a:t>
            </a:r>
            <a:endParaRPr lang="en-US" sz="1600" b="1" dirty="0" smtClean="0"/>
          </a:p>
          <a:p>
            <a:pPr>
              <a:spcBef>
                <a:spcPts val="800"/>
              </a:spcBef>
            </a:pPr>
            <a:r>
              <a:rPr lang="en-US" sz="2000" dirty="0" smtClean="0"/>
              <a:t>Additional key priorities</a:t>
            </a:r>
          </a:p>
          <a:p>
            <a:pPr lvl="1">
              <a:spcBef>
                <a:spcPts val="800"/>
              </a:spcBef>
              <a:buFont typeface="Arial" panose="020B0604020202020204" pitchFamily="34" charset="0"/>
              <a:buChar char="–"/>
            </a:pPr>
            <a:r>
              <a:rPr lang="en-US" sz="1600" dirty="0"/>
              <a:t>Tax planning and related services │ Definition of </a:t>
            </a:r>
            <a:r>
              <a:rPr lang="en-US" sz="1600" dirty="0" smtClean="0"/>
              <a:t>listed entity and PIE │ Materiality</a:t>
            </a:r>
            <a:endParaRPr lang="en-US" sz="1600" b="1" dirty="0" smtClean="0"/>
          </a:p>
          <a:p>
            <a:pPr lvl="1">
              <a:spcBef>
                <a:spcPts val="800"/>
              </a:spcBef>
              <a:buFont typeface="Arial" panose="020B0604020202020204" pitchFamily="34" charset="0"/>
              <a:buChar char="–"/>
            </a:pPr>
            <a:r>
              <a:rPr lang="en-US" sz="1600" dirty="0" smtClean="0"/>
              <a:t>Implementation reviews: NOCLAR │ Long </a:t>
            </a:r>
            <a:r>
              <a:rPr lang="en-US" sz="1600" dirty="0"/>
              <a:t>Association │ </a:t>
            </a:r>
            <a:r>
              <a:rPr lang="en-US" sz="1600" dirty="0" smtClean="0"/>
              <a:t>Revised and Restructured Code</a:t>
            </a:r>
            <a:endParaRPr lang="en-US" sz="1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Priorities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345876"/>
            <a:ext cx="2851150" cy="1891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86244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566150" cy="3207074"/>
          </a:xfrm>
        </p:spPr>
        <p:txBody>
          <a:bodyPr/>
          <a:lstStyle/>
          <a:p>
            <a:pPr>
              <a:spcBef>
                <a:spcPts val="800"/>
              </a:spcBef>
            </a:pPr>
            <a:r>
              <a:rPr lang="en-US" sz="2000" dirty="0" smtClean="0"/>
              <a:t>Global adoption</a:t>
            </a:r>
          </a:p>
          <a:p>
            <a:pPr lvl="1">
              <a:spcBef>
                <a:spcPts val="800"/>
              </a:spcBef>
            </a:pPr>
            <a:r>
              <a:rPr lang="en-US" sz="1600" dirty="0"/>
              <a:t>Promoting </a:t>
            </a:r>
            <a:r>
              <a:rPr lang="en-US" sz="1600" dirty="0" smtClean="0"/>
              <a:t>and documenting global adoption </a:t>
            </a:r>
            <a:r>
              <a:rPr lang="en-US" sz="1600" dirty="0"/>
              <a:t>of </a:t>
            </a:r>
            <a:r>
              <a:rPr lang="en-US" sz="1600" dirty="0" smtClean="0"/>
              <a:t>the</a:t>
            </a:r>
          </a:p>
          <a:p>
            <a:pPr marL="685800" lvl="1" indent="0">
              <a:spcBef>
                <a:spcPts val="0"/>
              </a:spcBef>
              <a:buNone/>
            </a:pPr>
            <a:r>
              <a:rPr lang="en-US" sz="1600" dirty="0" smtClean="0"/>
              <a:t>revised and restructured </a:t>
            </a:r>
            <a:r>
              <a:rPr lang="en-US" sz="1600" dirty="0"/>
              <a:t>Code</a:t>
            </a:r>
            <a:endParaRPr lang="en-US" sz="1600" dirty="0" smtClean="0"/>
          </a:p>
          <a:p>
            <a:pPr>
              <a:spcBef>
                <a:spcPts val="800"/>
              </a:spcBef>
            </a:pPr>
            <a:r>
              <a:rPr lang="en-US" sz="2000" dirty="0" smtClean="0"/>
              <a:t>Implementation of the Code</a:t>
            </a:r>
          </a:p>
          <a:p>
            <a:pPr lvl="1">
              <a:spcBef>
                <a:spcPts val="800"/>
              </a:spcBef>
            </a:pPr>
            <a:r>
              <a:rPr lang="en-US" sz="1600" dirty="0" smtClean="0"/>
              <a:t>Articulating strategy for implementation support after</a:t>
            </a:r>
          </a:p>
          <a:p>
            <a:pPr marL="685800" lvl="1" indent="0">
              <a:spcBef>
                <a:spcPts val="0"/>
              </a:spcBef>
              <a:buNone/>
            </a:pPr>
            <a:r>
              <a:rPr lang="en-US" sz="1600" dirty="0" smtClean="0"/>
              <a:t>further consultation with IFAC</a:t>
            </a:r>
            <a:endParaRPr lang="en-US" sz="1600" b="1" dirty="0" smtClean="0"/>
          </a:p>
          <a:p>
            <a:pPr>
              <a:spcBef>
                <a:spcPts val="800"/>
              </a:spcBef>
            </a:pPr>
            <a:r>
              <a:rPr lang="en-US" sz="2000" dirty="0" smtClean="0"/>
              <a:t>Extending and deepening engagement and</a:t>
            </a:r>
          </a:p>
          <a:p>
            <a:pPr indent="0">
              <a:spcBef>
                <a:spcPts val="0"/>
              </a:spcBef>
              <a:buNone/>
            </a:pPr>
            <a:r>
              <a:rPr lang="en-US" sz="2000" dirty="0" smtClean="0"/>
              <a:t>cooperation with key stakeholders</a:t>
            </a:r>
          </a:p>
          <a:p>
            <a:pPr>
              <a:spcBef>
                <a:spcPts val="800"/>
              </a:spcBef>
            </a:pPr>
            <a:r>
              <a:rPr lang="en-US" sz="2000" dirty="0" smtClean="0"/>
              <a:t>Pursuing close coordination with IAASB and IAESB (and its successor)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Key Actions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345876"/>
            <a:ext cx="2851150" cy="1891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9697950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65760" y="1345876"/>
            <a:ext cx="8549640" cy="3207074"/>
          </a:xfrm>
        </p:spPr>
        <p:txBody>
          <a:bodyPr/>
          <a:lstStyle/>
          <a:p>
            <a:pPr>
              <a:spcBef>
                <a:spcPts val="800"/>
              </a:spcBef>
            </a:pPr>
            <a:r>
              <a:rPr lang="en-US" sz="2000" dirty="0" smtClean="0"/>
              <a:t>Priority focus in short to medium term</a:t>
            </a:r>
          </a:p>
          <a:p>
            <a:pPr lvl="1">
              <a:spcBef>
                <a:spcPts val="600"/>
              </a:spcBef>
            </a:pPr>
            <a:r>
              <a:rPr lang="en-US" sz="1600" dirty="0" smtClean="0"/>
              <a:t>Completing pre-commitments</a:t>
            </a:r>
          </a:p>
          <a:p>
            <a:pPr lvl="2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400" dirty="0" smtClean="0"/>
              <a:t>Role </a:t>
            </a:r>
            <a:r>
              <a:rPr lang="en-US" sz="1400" dirty="0"/>
              <a:t>&amp; Mindset │ NAS │ Fees │ </a:t>
            </a:r>
            <a:r>
              <a:rPr lang="en-US" sz="1400" dirty="0" smtClean="0"/>
              <a:t>Alignment of Part 4B with</a:t>
            </a:r>
          </a:p>
          <a:p>
            <a:pPr marL="1028700" lvl="2" indent="0">
              <a:spcBef>
                <a:spcPts val="600"/>
              </a:spcBef>
              <a:buNone/>
            </a:pPr>
            <a:r>
              <a:rPr lang="en-US" sz="1400" dirty="0" smtClean="0"/>
              <a:t>ISAE 3000 </a:t>
            </a:r>
            <a:r>
              <a:rPr lang="en-US" sz="1400" dirty="0"/>
              <a:t>│</a:t>
            </a:r>
            <a:r>
              <a:rPr lang="en-US" sz="1400" dirty="0" smtClean="0"/>
              <a:t> Rollout of new Code </a:t>
            </a:r>
            <a:r>
              <a:rPr lang="en-US" sz="1400" dirty="0"/>
              <a:t>│ e-Code</a:t>
            </a:r>
            <a:endParaRPr lang="en-US" sz="1400" dirty="0" smtClean="0"/>
          </a:p>
          <a:p>
            <a:pPr lvl="1">
              <a:spcBef>
                <a:spcPts val="600"/>
              </a:spcBef>
            </a:pPr>
            <a:r>
              <a:rPr lang="en-US" sz="1600" dirty="0" smtClean="0"/>
              <a:t>Substantive progress on Technology work stream</a:t>
            </a:r>
          </a:p>
          <a:p>
            <a:pPr lvl="1">
              <a:spcBef>
                <a:spcPts val="600"/>
              </a:spcBef>
            </a:pPr>
            <a:r>
              <a:rPr lang="en-US" sz="1600" dirty="0" smtClean="0"/>
              <a:t>Launch new work stream on Tax Planning Q2 2019</a:t>
            </a:r>
          </a:p>
          <a:p>
            <a:r>
              <a:rPr lang="en-US" sz="2000" dirty="0" smtClean="0"/>
              <a:t>Mid-cycle strategy review 2021</a:t>
            </a:r>
          </a:p>
          <a:p>
            <a:pPr lvl="1">
              <a:spcBef>
                <a:spcPts val="600"/>
              </a:spcBef>
            </a:pPr>
            <a:r>
              <a:rPr lang="en-US" sz="1600" dirty="0" smtClean="0"/>
              <a:t>Progress against KPIs</a:t>
            </a:r>
          </a:p>
          <a:p>
            <a:pPr lvl="1">
              <a:spcBef>
                <a:spcPts val="600"/>
              </a:spcBef>
            </a:pPr>
            <a:r>
              <a:rPr lang="en-US" sz="1600" smtClean="0"/>
              <a:t>In </a:t>
            </a:r>
            <a:r>
              <a:rPr lang="en-US" sz="1600" dirty="0"/>
              <a:t>consultation with </a:t>
            </a:r>
            <a:r>
              <a:rPr lang="en-US" sz="1600" dirty="0" smtClean="0"/>
              <a:t>IAASB, </a:t>
            </a:r>
            <a:r>
              <a:rPr lang="en-US" sz="1600" dirty="0"/>
              <a:t>explore </a:t>
            </a:r>
            <a:r>
              <a:rPr lang="en-US" sz="1600" dirty="0" smtClean="0"/>
              <a:t>avenues for greater strategic alignment between IAASB and </a:t>
            </a:r>
            <a:r>
              <a:rPr lang="en-US" sz="1600"/>
              <a:t>IESBA </a:t>
            </a:r>
            <a:r>
              <a:rPr lang="en-US" sz="1600" smtClean="0"/>
              <a:t>towards </a:t>
            </a:r>
            <a:r>
              <a:rPr lang="en-US" sz="1600" dirty="0" smtClean="0"/>
              <a:t>2024 – </a:t>
            </a:r>
            <a:r>
              <a:rPr lang="en-US" sz="1600" dirty="0" smtClean="0"/>
              <a:t>a major step forward in coordination</a:t>
            </a:r>
            <a:endParaRPr lang="en-US" sz="1600" dirty="0" smtClean="0"/>
          </a:p>
          <a:p>
            <a:pPr>
              <a:spcBef>
                <a:spcPts val="800"/>
              </a:spcBef>
            </a:pPr>
            <a:endParaRPr lang="en-US" sz="2000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Way Forward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600" y="1345876"/>
            <a:ext cx="2648276" cy="1766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4595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AA43F3A4-C982-D245-A699-23DFB3923F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556" y="515440"/>
            <a:ext cx="3756240" cy="373271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415A32D0-DD33-C54A-808C-F198A1BF82F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5952" y="500420"/>
            <a:ext cx="2627286" cy="76709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2DF76D55-8891-D648-83D4-4C428088BF54}"/>
              </a:ext>
            </a:extLst>
          </p:cNvPr>
          <p:cNvSpPr txBox="1"/>
          <p:nvPr/>
        </p:nvSpPr>
        <p:spPr>
          <a:xfrm>
            <a:off x="5170658" y="231312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tx2">
                    <a:lumMod val="65000"/>
                    <a:lumOff val="35000"/>
                  </a:schemeClr>
                </a:solidFill>
                <a:hlinkClick r:id="rId5"/>
              </a:rPr>
              <a:t>www.ethicsboard.org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02613D22-0819-944B-8319-4D2BB199E363}"/>
              </a:ext>
            </a:extLst>
          </p:cNvPr>
          <p:cNvSpPr txBox="1"/>
          <p:nvPr/>
        </p:nvSpPr>
        <p:spPr>
          <a:xfrm>
            <a:off x="4815228" y="1351346"/>
            <a:ext cx="3013630" cy="58477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3200" b="0" i="0" kern="300" dirty="0">
                <a:solidFill>
                  <a:srgbClr val="005BA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Ethics Board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25796" y="2697008"/>
            <a:ext cx="3867150" cy="781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43834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ESBA_Powerpoint_template_GREEN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IESBA_Powerpoint_template_GREEN RIBBON_WIDESCREEN" id="{97502708-9843-4C1B-BCA0-FFB288AF1A20}" vid="{C211E3E3-D26C-42E5-AA10-D3816BA2BE4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NOCLAR</Template>
  <TotalTime>6579</TotalTime>
  <Words>337</Words>
  <Application>Microsoft Office PowerPoint</Application>
  <PresentationFormat>On-screen Show (16:9)</PresentationFormat>
  <Paragraphs>49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6" baseType="lpstr">
      <vt:lpstr>MS PGothic</vt:lpstr>
      <vt:lpstr>MS PGothic</vt:lpstr>
      <vt:lpstr>Arial</vt:lpstr>
      <vt:lpstr>Bauer Bodoni Std</vt:lpstr>
      <vt:lpstr>Calibri</vt:lpstr>
      <vt:lpstr>Times New Roman</vt:lpstr>
      <vt:lpstr>Wingdings</vt:lpstr>
      <vt:lpstr>ヒラギノ角ゴ Pro W3</vt:lpstr>
      <vt:lpstr>IESBA_Powerpoint_template_GREEN RIBBON_WIDESCREEN</vt:lpstr>
      <vt:lpstr>Strategy &amp; Work Plan 2019-2023</vt:lpstr>
      <vt:lpstr>SWP 2019-2023</vt:lpstr>
      <vt:lpstr>SWP 2019-2023</vt:lpstr>
      <vt:lpstr>Key Priorities</vt:lpstr>
      <vt:lpstr>Other Key Actions</vt:lpstr>
      <vt:lpstr>Way Forward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NOCLAR</dc:title>
  <dc:creator>Ken Siong</dc:creator>
  <cp:lastModifiedBy>Ken Siong</cp:lastModifiedBy>
  <cp:revision>674</cp:revision>
  <cp:lastPrinted>2018-12-03T12:49:51Z</cp:lastPrinted>
  <dcterms:created xsi:type="dcterms:W3CDTF">2014-10-07T21:52:43Z</dcterms:created>
  <dcterms:modified xsi:type="dcterms:W3CDTF">2019-03-01T16:11:30Z</dcterms:modified>
</cp:coreProperties>
</file>