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2">
  <p:sldMasterIdLst>
    <p:sldMasterId id="2147483726" r:id="rId1"/>
  </p:sldMasterIdLst>
  <p:notesMasterIdLst>
    <p:notesMasterId r:id="rId21"/>
  </p:notesMasterIdLst>
  <p:handoutMasterIdLst>
    <p:handoutMasterId r:id="rId22"/>
  </p:handoutMasterIdLst>
  <p:sldIdLst>
    <p:sldId id="474" r:id="rId2"/>
    <p:sldId id="512" r:id="rId3"/>
    <p:sldId id="488" r:id="rId4"/>
    <p:sldId id="487" r:id="rId5"/>
    <p:sldId id="513" r:id="rId6"/>
    <p:sldId id="524" r:id="rId7"/>
    <p:sldId id="527" r:id="rId8"/>
    <p:sldId id="526" r:id="rId9"/>
    <p:sldId id="514" r:id="rId10"/>
    <p:sldId id="515" r:id="rId11"/>
    <p:sldId id="517" r:id="rId12"/>
    <p:sldId id="518" r:id="rId13"/>
    <p:sldId id="519" r:id="rId14"/>
    <p:sldId id="523" r:id="rId15"/>
    <p:sldId id="522" r:id="rId16"/>
    <p:sldId id="520" r:id="rId17"/>
    <p:sldId id="521" r:id="rId18"/>
    <p:sldId id="525" r:id="rId19"/>
    <p:sldId id="511" r:id="rId20"/>
  </p:sldIdLst>
  <p:sldSz cx="9144000" cy="5143500" type="screen16x9"/>
  <p:notesSz cx="6950075" cy="9236075"/>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2" userDrawn="1">
          <p15:clr>
            <a:srgbClr val="A4A3A4"/>
          </p15:clr>
        </p15:guide>
        <p15:guide id="4" orient="horz" pos="2784">
          <p15:clr>
            <a:srgbClr val="A4A3A4"/>
          </p15:clr>
        </p15:guide>
        <p15:guide id="5"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e Jules" initials="DJ"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C80"/>
    <a:srgbClr val="1A276D"/>
    <a:srgbClr val="7F7F7F"/>
    <a:srgbClr val="E58D23"/>
    <a:srgbClr val="F4E8BE"/>
    <a:srgbClr val="7030A0"/>
    <a:srgbClr val="12A9D9"/>
    <a:srgbClr val="2D8EC2"/>
    <a:srgbClr val="68B133"/>
    <a:srgbClr val="1681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898" autoAdjust="0"/>
  </p:normalViewPr>
  <p:slideViewPr>
    <p:cSldViewPr showGuides="1">
      <p:cViewPr varScale="1">
        <p:scale>
          <a:sx n="85" d="100"/>
          <a:sy n="85" d="100"/>
        </p:scale>
        <p:origin x="724" y="60"/>
      </p:cViewPr>
      <p:guideLst>
        <p:guide orient="horz" pos="1493"/>
        <p:guide orient="horz" pos="295"/>
        <p:guide orient="horz" pos="852"/>
        <p:guide orient="horz" pos="2784"/>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1699" cy="463408"/>
          </a:xfrm>
          <a:prstGeom prst="rect">
            <a:avLst/>
          </a:prstGeom>
        </p:spPr>
        <p:txBody>
          <a:bodyPr vert="horz" lIns="92486" tIns="46243" rIns="92486" bIns="46243" rtlCol="0"/>
          <a:lstStyle>
            <a:lvl1pPr algn="l">
              <a:defRPr sz="1200"/>
            </a:lvl1pPr>
          </a:lstStyle>
          <a:p>
            <a:endParaRPr lang="en-US"/>
          </a:p>
        </p:txBody>
      </p:sp>
      <p:sp>
        <p:nvSpPr>
          <p:cNvPr id="3" name="Date Placeholder 2"/>
          <p:cNvSpPr>
            <a:spLocks noGrp="1"/>
          </p:cNvSpPr>
          <p:nvPr>
            <p:ph type="dt" sz="quarter" idx="1"/>
          </p:nvPr>
        </p:nvSpPr>
        <p:spPr>
          <a:xfrm>
            <a:off x="3936769" y="1"/>
            <a:ext cx="3011699" cy="463408"/>
          </a:xfrm>
          <a:prstGeom prst="rect">
            <a:avLst/>
          </a:prstGeom>
        </p:spPr>
        <p:txBody>
          <a:bodyPr vert="horz" lIns="92486" tIns="46243" rIns="92486" bIns="46243" rtlCol="0"/>
          <a:lstStyle>
            <a:lvl1pPr algn="r">
              <a:defRPr sz="1200"/>
            </a:lvl1pPr>
          </a:lstStyle>
          <a:p>
            <a:fld id="{82966FC0-F8C2-4FE6-BD06-E65E8491B0F5}" type="datetimeFigureOut">
              <a:rPr lang="en-US" smtClean="0"/>
              <a:t>3/4/2019</a:t>
            </a:fld>
            <a:endParaRPr lang="en-US"/>
          </a:p>
        </p:txBody>
      </p:sp>
      <p:sp>
        <p:nvSpPr>
          <p:cNvPr id="4" name="Footer Placeholder 3"/>
          <p:cNvSpPr>
            <a:spLocks noGrp="1"/>
          </p:cNvSpPr>
          <p:nvPr>
            <p:ph type="ftr" sz="quarter" idx="2"/>
          </p:nvPr>
        </p:nvSpPr>
        <p:spPr>
          <a:xfrm>
            <a:off x="0" y="8772670"/>
            <a:ext cx="3011699" cy="463407"/>
          </a:xfrm>
          <a:prstGeom prst="rect">
            <a:avLst/>
          </a:prstGeom>
        </p:spPr>
        <p:txBody>
          <a:bodyPr vert="horz" lIns="92486" tIns="46243" rIns="92486" bIns="46243" rtlCol="0" anchor="b"/>
          <a:lstStyle>
            <a:lvl1pPr algn="l">
              <a:defRPr sz="1200"/>
            </a:lvl1pPr>
          </a:lstStyle>
          <a:p>
            <a:endParaRPr lang="en-US"/>
          </a:p>
        </p:txBody>
      </p:sp>
      <p:sp>
        <p:nvSpPr>
          <p:cNvPr id="5" name="Slide Number Placeholder 4"/>
          <p:cNvSpPr>
            <a:spLocks noGrp="1"/>
          </p:cNvSpPr>
          <p:nvPr>
            <p:ph type="sldNum" sz="quarter" idx="3"/>
          </p:nvPr>
        </p:nvSpPr>
        <p:spPr>
          <a:xfrm>
            <a:off x="3936769" y="8772670"/>
            <a:ext cx="3011699" cy="463407"/>
          </a:xfrm>
          <a:prstGeom prst="rect">
            <a:avLst/>
          </a:prstGeom>
        </p:spPr>
        <p:txBody>
          <a:bodyPr vert="horz" lIns="92486" tIns="46243" rIns="92486" bIns="46243" rtlCol="0" anchor="b"/>
          <a:lstStyle>
            <a:lvl1pPr algn="r">
              <a:defRPr sz="1200"/>
            </a:lvl1pPr>
          </a:lstStyle>
          <a:p>
            <a:fld id="{B868A395-1FB7-42DF-B263-E37D1A565FE1}" type="slidenum">
              <a:rPr lang="en-US" smtClean="0"/>
              <a:t>‹#›</a:t>
            </a:fld>
            <a:endParaRPr lang="en-US"/>
          </a:p>
        </p:txBody>
      </p:sp>
    </p:spTree>
    <p:extLst>
      <p:ext uri="{BB962C8B-B14F-4D97-AF65-F5344CB8AC3E}">
        <p14:creationId xmlns:p14="http://schemas.microsoft.com/office/powerpoint/2010/main" val="10125823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6" tIns="46243" rIns="92486" bIns="46243"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36769" y="0"/>
            <a:ext cx="3011699" cy="461804"/>
          </a:xfrm>
          <a:prstGeom prst="rect">
            <a:avLst/>
          </a:prstGeom>
        </p:spPr>
        <p:txBody>
          <a:bodyPr vert="horz" wrap="square" lIns="92486" tIns="46243" rIns="92486" bIns="46243" numCol="1" anchor="t" anchorCtr="0" compatLnSpc="1">
            <a:prstTxWarp prst="textNoShape">
              <a:avLst/>
            </a:prstTxWarp>
          </a:bodyPr>
          <a:lstStyle>
            <a:lvl1pPr algn="r">
              <a:defRPr sz="1200"/>
            </a:lvl1pPr>
          </a:lstStyle>
          <a:p>
            <a:pPr>
              <a:defRPr/>
            </a:pPr>
            <a:fld id="{B12CF44F-EFC8-E748-80EB-4ED396B872D8}" type="datetime1">
              <a:rPr lang="en-US"/>
              <a:pPr>
                <a:defRPr/>
              </a:pPr>
              <a:t>3/4/2019</a:t>
            </a:fld>
            <a:endParaRPr lang="en-US"/>
          </a:p>
        </p:txBody>
      </p:sp>
      <p:sp>
        <p:nvSpPr>
          <p:cNvPr id="4" name="Slide Image Placeholder 3"/>
          <p:cNvSpPr>
            <a:spLocks noGrp="1" noRot="1" noChangeAspect="1"/>
          </p:cNvSpPr>
          <p:nvPr>
            <p:ph type="sldImg" idx="2"/>
          </p:nvPr>
        </p:nvSpPr>
        <p:spPr>
          <a:xfrm>
            <a:off x="396875" y="692150"/>
            <a:ext cx="6156325" cy="3463925"/>
          </a:xfrm>
          <a:prstGeom prst="rect">
            <a:avLst/>
          </a:prstGeom>
          <a:noFill/>
          <a:ln w="12700">
            <a:solidFill>
              <a:prstClr val="black"/>
            </a:solidFill>
          </a:ln>
        </p:spPr>
        <p:txBody>
          <a:bodyPr vert="horz" lIns="92486" tIns="46243" rIns="92486" bIns="46243" rtlCol="0" anchor="ctr"/>
          <a:lstStyle/>
          <a:p>
            <a:pPr lvl="0"/>
            <a:endParaRPr lang="en-US" noProof="0" smtClean="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86" tIns="46243" rIns="92486" bIns="4624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86" tIns="46243" rIns="92486" bIns="46243"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36769" y="8772668"/>
            <a:ext cx="3011699" cy="461804"/>
          </a:xfrm>
          <a:prstGeom prst="rect">
            <a:avLst/>
          </a:prstGeom>
        </p:spPr>
        <p:txBody>
          <a:bodyPr vert="horz" wrap="square" lIns="92486" tIns="46243" rIns="92486" bIns="46243"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111111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216036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54440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637949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603779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161707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478788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966936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664318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9476363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576319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442317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568990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84202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3580303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827676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096201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1832856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9517946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Back Cover">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val="1488554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 id="2147483847" r:id="rId11"/>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image" Target="../media/image8.png"/><Relationship Id="rId5" Type="http://schemas.openxmlformats.org/officeDocument/2006/relationships/hyperlink" Target="http://www.ethicsboard.org/"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4085897" y="1504950"/>
            <a:ext cx="5029200" cy="742950"/>
          </a:xfrm>
        </p:spPr>
        <p:txBody>
          <a:bodyPr/>
          <a:lstStyle/>
          <a:p>
            <a:r>
              <a:rPr lang="en-US" dirty="0" smtClean="0">
                <a:latin typeface="Arial" charset="0"/>
              </a:rPr>
              <a:t>Role and Mindset </a:t>
            </a:r>
            <a:endParaRPr lang="en-US" dirty="0">
              <a:latin typeface="Arial" charset="0"/>
            </a:endParaRPr>
          </a:p>
        </p:txBody>
      </p:sp>
      <p:sp>
        <p:nvSpPr>
          <p:cNvPr id="5" name="Subtitle 3"/>
          <p:cNvSpPr txBox="1">
            <a:spLocks/>
          </p:cNvSpPr>
          <p:nvPr/>
        </p:nvSpPr>
        <p:spPr bwMode="auto">
          <a:xfrm>
            <a:off x="4123113" y="2724150"/>
            <a:ext cx="5029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mv="urn:schemas-microsoft-com:mac:vml" xmlns:mc="http://schemas.openxmlformats.org/markup-compatibility/2006"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000" dirty="0" smtClean="0"/>
              <a:t>Richard Fleck, IESBA Deputy Chair &amp; Task Force Chair</a:t>
            </a:r>
          </a:p>
        </p:txBody>
      </p:sp>
      <p:sp>
        <p:nvSpPr>
          <p:cNvPr id="6" name="Subtitle 3"/>
          <p:cNvSpPr>
            <a:spLocks noGrp="1"/>
          </p:cNvSpPr>
          <p:nvPr>
            <p:ph type="subTitle" idx="1"/>
          </p:nvPr>
        </p:nvSpPr>
        <p:spPr>
          <a:xfrm>
            <a:off x="4123113" y="3910607"/>
            <a:ext cx="4876800" cy="865586"/>
          </a:xfrm>
        </p:spPr>
        <p:txBody>
          <a:bodyPr/>
          <a:lstStyle/>
          <a:p>
            <a:pPr marL="236538" indent="-236538"/>
            <a:r>
              <a:rPr lang="en-US" sz="1600" dirty="0" smtClean="0">
                <a:latin typeface="Arial" charset="0"/>
              </a:rPr>
              <a:t>IESBA CAG Meeting</a:t>
            </a:r>
          </a:p>
          <a:p>
            <a:pPr marL="236538" indent="-236538"/>
            <a:r>
              <a:rPr lang="en-US" sz="1600" dirty="0" smtClean="0">
                <a:latin typeface="Arial" charset="0"/>
              </a:rPr>
              <a:t>New York </a:t>
            </a:r>
          </a:p>
          <a:p>
            <a:pPr marL="236538" indent="-236538"/>
            <a:r>
              <a:rPr lang="en-US" sz="1600" dirty="0" smtClean="0">
                <a:latin typeface="Arial" charset="0"/>
              </a:rPr>
              <a:t>March 4, 2019 </a:t>
            </a:r>
            <a:endParaRPr lang="en-US" sz="1600" dirty="0" smtClean="0"/>
          </a:p>
        </p:txBody>
      </p:sp>
    </p:spTree>
    <p:extLst>
      <p:ext uri="{BB962C8B-B14F-4D97-AF65-F5344CB8AC3E}">
        <p14:creationId xmlns:p14="http://schemas.microsoft.com/office/powerpoint/2010/main" val="66358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Revisions to Section 100</a:t>
            </a:r>
            <a:endParaRPr lang="en-US" sz="2200" dirty="0"/>
          </a:p>
        </p:txBody>
      </p:sp>
      <p:sp>
        <p:nvSpPr>
          <p:cNvPr id="9" name="Content Placeholder 1"/>
          <p:cNvSpPr>
            <a:spLocks noGrp="1"/>
          </p:cNvSpPr>
          <p:nvPr>
            <p:ph idx="1"/>
          </p:nvPr>
        </p:nvSpPr>
        <p:spPr>
          <a:xfrm>
            <a:off x="152400" y="1276350"/>
            <a:ext cx="8610600" cy="3352800"/>
          </a:xfrm>
        </p:spPr>
        <p:txBody>
          <a:bodyPr/>
          <a:lstStyle/>
          <a:p>
            <a:pPr marL="0" indent="0">
              <a:spcBef>
                <a:spcPts val="300"/>
              </a:spcBef>
              <a:buNone/>
            </a:pPr>
            <a:r>
              <a:rPr lang="en-US" sz="1400" dirty="0" smtClean="0">
                <a:solidFill>
                  <a:schemeClr val="tx1"/>
                </a:solidFill>
              </a:rPr>
              <a:t>The revisions to Section 100:</a:t>
            </a:r>
          </a:p>
          <a:p>
            <a:pPr>
              <a:spcBef>
                <a:spcPts val="300"/>
              </a:spcBef>
              <a:buFont typeface="Arial" panose="020B0604020202020204" pitchFamily="34" charset="0"/>
              <a:buChar char="•"/>
            </a:pPr>
            <a:r>
              <a:rPr lang="en-US" sz="1400" dirty="0" smtClean="0">
                <a:solidFill>
                  <a:schemeClr val="tx1"/>
                </a:solidFill>
              </a:rPr>
              <a:t>Clarify: </a:t>
            </a:r>
          </a:p>
          <a:p>
            <a:pPr lvl="1">
              <a:spcBef>
                <a:spcPts val="300"/>
              </a:spcBef>
            </a:pPr>
            <a:r>
              <a:rPr lang="en-US" sz="1200" dirty="0" smtClean="0">
                <a:solidFill>
                  <a:schemeClr val="tx1"/>
                </a:solidFill>
              </a:rPr>
              <a:t>the provisions of the Code that set out the behaviors and approach expected of PAs and support their responsibility to act in the public interest</a:t>
            </a:r>
          </a:p>
          <a:p>
            <a:pPr lvl="1">
              <a:spcBef>
                <a:spcPts val="300"/>
              </a:spcBef>
            </a:pPr>
            <a:r>
              <a:rPr lang="en-US" sz="1200" dirty="0" smtClean="0">
                <a:solidFill>
                  <a:schemeClr val="tx1"/>
                </a:solidFill>
              </a:rPr>
              <a:t>Applicability of the Code:</a:t>
            </a:r>
          </a:p>
          <a:p>
            <a:pPr lvl="2">
              <a:spcBef>
                <a:spcPts val="300"/>
              </a:spcBef>
            </a:pPr>
            <a:r>
              <a:rPr lang="en-US" sz="1200" dirty="0" smtClean="0">
                <a:solidFill>
                  <a:schemeClr val="tx1"/>
                </a:solidFill>
              </a:rPr>
              <a:t>Individuals who are members of IFAC member body</a:t>
            </a:r>
          </a:p>
          <a:p>
            <a:pPr lvl="2">
              <a:spcBef>
                <a:spcPts val="300"/>
              </a:spcBef>
            </a:pPr>
            <a:r>
              <a:rPr lang="en-US" sz="1200" dirty="0" smtClean="0">
                <a:solidFill>
                  <a:schemeClr val="tx1"/>
                </a:solidFill>
              </a:rPr>
              <a:t>Firm responsibility over individuals who provide professional services to comply with the Code</a:t>
            </a:r>
          </a:p>
          <a:p>
            <a:pPr>
              <a:spcBef>
                <a:spcPts val="300"/>
              </a:spcBef>
            </a:pPr>
            <a:r>
              <a:rPr lang="en-US" sz="1400" dirty="0" smtClean="0">
                <a:solidFill>
                  <a:schemeClr val="tx1"/>
                </a:solidFill>
              </a:rPr>
              <a:t>Highlight the central role of FPs and CF in the Code</a:t>
            </a:r>
          </a:p>
          <a:p>
            <a:pPr marL="0" indent="0">
              <a:buNone/>
            </a:pPr>
            <a:r>
              <a:rPr lang="en-US" sz="1400" dirty="0" smtClean="0">
                <a:solidFill>
                  <a:schemeClr val="tx1"/>
                </a:solidFill>
              </a:rPr>
              <a:t>The </a:t>
            </a:r>
            <a:r>
              <a:rPr lang="en-US" sz="1400" dirty="0">
                <a:solidFill>
                  <a:schemeClr val="tx1"/>
                </a:solidFill>
              </a:rPr>
              <a:t>TF considered, but rejected, the inclusion of a Requirement that a professional accountant should act in the public interest (e.g., “R100.1 - A professional accountant shall act in the public interest when undertaking a professional activity</a:t>
            </a:r>
            <a:r>
              <a:rPr lang="en-US" sz="1400" dirty="0" smtClean="0">
                <a:solidFill>
                  <a:schemeClr val="tx1"/>
                </a:solidFill>
              </a:rPr>
              <a:t>.”)</a:t>
            </a:r>
            <a:endParaRPr lang="en-US" sz="1400" dirty="0">
              <a:solidFill>
                <a:schemeClr val="tx1"/>
              </a:solidFill>
            </a:endParaRPr>
          </a:p>
          <a:p>
            <a:endParaRPr lang="en-US" sz="16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6" name="Content Placeholder 1"/>
          <p:cNvSpPr txBox="1">
            <a:spLocks/>
          </p:cNvSpPr>
          <p:nvPr/>
        </p:nvSpPr>
        <p:spPr bwMode="auto">
          <a:xfrm>
            <a:off x="228600" y="3867150"/>
            <a:ext cx="8458200" cy="6096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r>
              <a:rPr lang="en-US" sz="1400" dirty="0" smtClean="0">
                <a:solidFill>
                  <a:srgbClr val="1A276D"/>
                </a:solidFill>
              </a:rPr>
              <a:t>Does </a:t>
            </a:r>
            <a:r>
              <a:rPr lang="en-US" sz="1400" dirty="0">
                <a:solidFill>
                  <a:srgbClr val="1A276D"/>
                </a:solidFill>
              </a:rPr>
              <a:t>the </a:t>
            </a:r>
            <a:r>
              <a:rPr lang="en-US" sz="1400" dirty="0" smtClean="0">
                <a:solidFill>
                  <a:srgbClr val="1A276D"/>
                </a:solidFill>
              </a:rPr>
              <a:t>CAG </a:t>
            </a:r>
            <a:r>
              <a:rPr lang="en-US" sz="1400" dirty="0">
                <a:solidFill>
                  <a:srgbClr val="1A276D"/>
                </a:solidFill>
              </a:rPr>
              <a:t>support the proposed text in paragraphs 100.1A1 – 100.2.A2?</a:t>
            </a:r>
            <a:endParaRPr lang="en-US" sz="1600" kern="0" dirty="0" smtClean="0">
              <a:solidFill>
                <a:srgbClr val="1A276D"/>
              </a:solidFill>
            </a:endParaRPr>
          </a:p>
          <a:p>
            <a:endParaRPr lang="en-US" sz="1600" kern="0" dirty="0" smtClean="0"/>
          </a:p>
          <a:p>
            <a:pPr>
              <a:spcBef>
                <a:spcPts val="800"/>
              </a:spcBef>
            </a:pPr>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Tree>
    <p:extLst>
      <p:ext uri="{BB962C8B-B14F-4D97-AF65-F5344CB8AC3E}">
        <p14:creationId xmlns:p14="http://schemas.microsoft.com/office/powerpoint/2010/main" val="2965526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Revisions to Section 110 - Objectivity</a:t>
            </a:r>
            <a:endParaRPr lang="en-US" sz="2200" dirty="0"/>
          </a:p>
        </p:txBody>
      </p:sp>
      <p:sp>
        <p:nvSpPr>
          <p:cNvPr id="9" name="Content Placeholder 1"/>
          <p:cNvSpPr>
            <a:spLocks noGrp="1"/>
          </p:cNvSpPr>
          <p:nvPr>
            <p:ph idx="1"/>
          </p:nvPr>
        </p:nvSpPr>
        <p:spPr>
          <a:xfrm>
            <a:off x="152400" y="1276350"/>
            <a:ext cx="8915400" cy="2209800"/>
          </a:xfrm>
        </p:spPr>
        <p:txBody>
          <a:bodyPr/>
          <a:lstStyle/>
          <a:p>
            <a:pPr marL="0" indent="0">
              <a:spcBef>
                <a:spcPts val="300"/>
              </a:spcBef>
              <a:buNone/>
            </a:pPr>
            <a:endParaRPr lang="en-US" sz="1600" dirty="0">
              <a:solidFill>
                <a:srgbClr val="FF0000"/>
              </a:solidFill>
            </a:endParaRPr>
          </a:p>
          <a:p>
            <a:pPr marL="0" indent="0">
              <a:spcBef>
                <a:spcPts val="300"/>
              </a:spcBef>
              <a:buNone/>
            </a:pPr>
            <a:r>
              <a:rPr lang="en-US" sz="1600" dirty="0" smtClean="0">
                <a:solidFill>
                  <a:schemeClr val="tx1"/>
                </a:solidFill>
              </a:rPr>
              <a:t>The revisions to section 110:</a:t>
            </a:r>
          </a:p>
          <a:p>
            <a:pPr>
              <a:spcBef>
                <a:spcPts val="300"/>
              </a:spcBef>
            </a:pPr>
            <a:r>
              <a:rPr lang="en-US" sz="1400" dirty="0" smtClean="0">
                <a:solidFill>
                  <a:schemeClr val="tx1"/>
                </a:solidFill>
              </a:rPr>
              <a:t>Reframe the description to be more </a:t>
            </a:r>
            <a:r>
              <a:rPr lang="en-US" sz="1400" dirty="0" smtClean="0"/>
              <a:t>affirmative in nature; this is consistent with how </a:t>
            </a:r>
            <a:r>
              <a:rPr lang="en-US" sz="1400" dirty="0" smtClean="0"/>
              <a:t>other </a:t>
            </a:r>
            <a:r>
              <a:rPr lang="en-US" sz="1400" dirty="0" smtClean="0"/>
              <a:t>FPs are described</a:t>
            </a:r>
          </a:p>
          <a:p>
            <a:pPr>
              <a:spcBef>
                <a:spcPts val="300"/>
              </a:spcBef>
            </a:pPr>
            <a:r>
              <a:rPr lang="en-US" sz="1400" dirty="0" smtClean="0"/>
              <a:t>Add “Perception</a:t>
            </a:r>
            <a:r>
              <a:rPr lang="en-US" sz="1400" dirty="0"/>
              <a:t>, emotion or imagination” </a:t>
            </a:r>
            <a:r>
              <a:rPr lang="en-US" sz="1400" dirty="0" smtClean="0"/>
              <a:t>as a factor that can compromise the exercise of professional judgment</a:t>
            </a:r>
          </a:p>
          <a:p>
            <a:pPr>
              <a:spcBef>
                <a:spcPts val="300"/>
              </a:spcBef>
            </a:pPr>
            <a:r>
              <a:rPr lang="en-US" sz="1400" dirty="0" smtClean="0"/>
              <a:t>Expand “undue influence of others” </a:t>
            </a:r>
            <a:r>
              <a:rPr lang="en-US" sz="1400" dirty="0"/>
              <a:t>to “Undue influence of, or reliance on, individuals, organizations or other factors (including technology</a:t>
            </a:r>
            <a:r>
              <a:rPr lang="en-US" sz="1400" dirty="0" smtClean="0"/>
              <a:t>)” </a:t>
            </a:r>
          </a:p>
          <a:p>
            <a:pPr>
              <a:spcBef>
                <a:spcPts val="300"/>
              </a:spcBef>
            </a:pPr>
            <a:r>
              <a:rPr lang="en-US" sz="1400" dirty="0" smtClean="0"/>
              <a:t>Add an example of how reliance on technology may affect objectivity (para. 112.1 A1)</a:t>
            </a:r>
            <a:endParaRPr lang="en-US" sz="1400" dirty="0"/>
          </a:p>
          <a:p>
            <a:endParaRPr lang="en-US" sz="16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228600" y="3333750"/>
            <a:ext cx="8688705" cy="11430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r>
              <a:rPr lang="en-US" sz="1400" dirty="0">
                <a:solidFill>
                  <a:srgbClr val="1A276D"/>
                </a:solidFill>
              </a:rPr>
              <a:t>Does the CAG support the revised description of “Objectivity”?</a:t>
            </a:r>
          </a:p>
          <a:p>
            <a:r>
              <a:rPr lang="en-US" sz="1400" dirty="0" smtClean="0">
                <a:solidFill>
                  <a:srgbClr val="1A276D"/>
                </a:solidFill>
              </a:rPr>
              <a:t>Does the CAG think it would be helpful if new application material is added to explain more than just </a:t>
            </a:r>
            <a:r>
              <a:rPr lang="en-US" sz="1400" dirty="0">
                <a:solidFill>
                  <a:srgbClr val="1A276D"/>
                </a:solidFill>
              </a:rPr>
              <a:t>the potential influence of </a:t>
            </a:r>
            <a:r>
              <a:rPr lang="en-US" sz="1400" dirty="0" smtClean="0">
                <a:solidFill>
                  <a:srgbClr val="1A276D"/>
                </a:solidFill>
              </a:rPr>
              <a:t>technology? E.g., “Perception, emotion or imagination” </a:t>
            </a:r>
          </a:p>
          <a:p>
            <a:pPr>
              <a:spcBef>
                <a:spcPts val="800"/>
              </a:spcBef>
            </a:pPr>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Tree>
    <p:extLst>
      <p:ext uri="{BB962C8B-B14F-4D97-AF65-F5344CB8AC3E}">
        <p14:creationId xmlns:p14="http://schemas.microsoft.com/office/powerpoint/2010/main" val="40680451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Resolve</a:t>
            </a:r>
            <a:endParaRPr lang="en-US" sz="2200" dirty="0"/>
          </a:p>
        </p:txBody>
      </p:sp>
      <p:sp>
        <p:nvSpPr>
          <p:cNvPr id="9" name="Content Placeholder 1"/>
          <p:cNvSpPr>
            <a:spLocks noGrp="1"/>
          </p:cNvSpPr>
          <p:nvPr>
            <p:ph idx="1"/>
          </p:nvPr>
        </p:nvSpPr>
        <p:spPr>
          <a:xfrm>
            <a:off x="152400" y="1276350"/>
            <a:ext cx="8763000" cy="2209800"/>
          </a:xfrm>
        </p:spPr>
        <p:txBody>
          <a:bodyPr/>
          <a:lstStyle/>
          <a:p>
            <a:pPr>
              <a:spcBef>
                <a:spcPts val="300"/>
              </a:spcBef>
            </a:pPr>
            <a:r>
              <a:rPr lang="en-US" sz="1400" dirty="0" smtClean="0">
                <a:solidFill>
                  <a:schemeClr val="tx1"/>
                </a:solidFill>
              </a:rPr>
              <a:t>There was general support from the Board to develop new application material about the need for confidence/ strength of character as an enabler of compliance with FPs</a:t>
            </a:r>
          </a:p>
          <a:p>
            <a:pPr>
              <a:spcBef>
                <a:spcPts val="300"/>
              </a:spcBef>
            </a:pPr>
            <a:r>
              <a:rPr lang="en-US" sz="1400" dirty="0" smtClean="0">
                <a:solidFill>
                  <a:schemeClr val="tx1"/>
                </a:solidFill>
              </a:rPr>
              <a:t>In light of some Board members’ concern about the use of the words “courage” and “moral courage”, the TF agreed to use the term “resolve” to highlight the importance of having the determination to act appropriately</a:t>
            </a:r>
          </a:p>
          <a:p>
            <a:pPr>
              <a:spcBef>
                <a:spcPts val="300"/>
              </a:spcBef>
            </a:pPr>
            <a:r>
              <a:rPr lang="en-US" sz="1400" dirty="0">
                <a:solidFill>
                  <a:schemeClr val="tx1"/>
                </a:solidFill>
              </a:rPr>
              <a:t>T</a:t>
            </a:r>
            <a:r>
              <a:rPr lang="en-US" sz="1400" dirty="0" smtClean="0">
                <a:solidFill>
                  <a:schemeClr val="tx1"/>
                </a:solidFill>
              </a:rPr>
              <a:t>he proposed text is placed under Subsection 111 (Integrity) because the concept is closely aligned with acting with integrity</a:t>
            </a:r>
            <a:endParaRPr lang="en-US" sz="1400" dirty="0">
              <a:solidFill>
                <a:schemeClr val="tx1"/>
              </a:solidFill>
            </a:endParaRPr>
          </a:p>
          <a:p>
            <a:endParaRPr lang="en-US" sz="16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379095" y="3028950"/>
            <a:ext cx="8460105" cy="14478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lvl="0"/>
            <a:r>
              <a:rPr lang="en-US" sz="1400" dirty="0">
                <a:solidFill>
                  <a:srgbClr val="013C80"/>
                </a:solidFill>
              </a:rPr>
              <a:t>Does the </a:t>
            </a:r>
            <a:r>
              <a:rPr lang="en-US" sz="1400" dirty="0" smtClean="0">
                <a:solidFill>
                  <a:srgbClr val="013C80"/>
                </a:solidFill>
              </a:rPr>
              <a:t>CAG </a:t>
            </a:r>
            <a:r>
              <a:rPr lang="en-US" sz="1400" dirty="0">
                <a:solidFill>
                  <a:srgbClr val="013C80"/>
                </a:solidFill>
              </a:rPr>
              <a:t>agree with the concept of “resolve”? Should an alternative term (e.g. courage, strength of character) be used?</a:t>
            </a:r>
          </a:p>
          <a:p>
            <a:pPr lvl="0"/>
            <a:r>
              <a:rPr lang="en-US" sz="1400" dirty="0">
                <a:solidFill>
                  <a:srgbClr val="013C80"/>
                </a:solidFill>
              </a:rPr>
              <a:t>Does the </a:t>
            </a:r>
            <a:r>
              <a:rPr lang="en-US" sz="1400" dirty="0" smtClean="0">
                <a:solidFill>
                  <a:srgbClr val="013C80"/>
                </a:solidFill>
              </a:rPr>
              <a:t>CAG </a:t>
            </a:r>
            <a:r>
              <a:rPr lang="en-US" sz="1400" dirty="0">
                <a:solidFill>
                  <a:srgbClr val="013C80"/>
                </a:solidFill>
              </a:rPr>
              <a:t>agree that the proposed text should form part of the material on integrity under Subsection 111?</a:t>
            </a:r>
          </a:p>
          <a:p>
            <a:pPr>
              <a:spcBef>
                <a:spcPts val="800"/>
              </a:spcBef>
            </a:pPr>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110</a:t>
            </a:r>
            <a:endParaRPr lang="en-US" dirty="0"/>
          </a:p>
        </p:txBody>
      </p:sp>
    </p:spTree>
    <p:extLst>
      <p:ext uri="{BB962C8B-B14F-4D97-AF65-F5344CB8AC3E}">
        <p14:creationId xmlns:p14="http://schemas.microsoft.com/office/powerpoint/2010/main" val="12184755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Revisions to Section 120 – Questioning Mindset</a:t>
            </a:r>
            <a:endParaRPr lang="en-US" sz="2200" dirty="0"/>
          </a:p>
        </p:txBody>
      </p:sp>
      <p:sp>
        <p:nvSpPr>
          <p:cNvPr id="9" name="Content Placeholder 1"/>
          <p:cNvSpPr>
            <a:spLocks noGrp="1"/>
          </p:cNvSpPr>
          <p:nvPr>
            <p:ph idx="1"/>
          </p:nvPr>
        </p:nvSpPr>
        <p:spPr>
          <a:xfrm>
            <a:off x="76200" y="1352550"/>
            <a:ext cx="8915400" cy="2819400"/>
          </a:xfrm>
        </p:spPr>
        <p:txBody>
          <a:bodyPr/>
          <a:lstStyle/>
          <a:p>
            <a:pPr marL="0" indent="0">
              <a:spcBef>
                <a:spcPts val="300"/>
              </a:spcBef>
              <a:buNone/>
            </a:pPr>
            <a:r>
              <a:rPr lang="en-US" sz="1400" dirty="0" smtClean="0">
                <a:solidFill>
                  <a:schemeClr val="tx1"/>
                </a:solidFill>
              </a:rPr>
              <a:t>It is important for a PA to have the right mindset when applying the CF</a:t>
            </a:r>
          </a:p>
          <a:p>
            <a:pPr>
              <a:spcBef>
                <a:spcPts val="300"/>
              </a:spcBef>
            </a:pPr>
            <a:r>
              <a:rPr lang="en-US" sz="1400" dirty="0">
                <a:solidFill>
                  <a:schemeClr val="tx1"/>
                </a:solidFill>
              </a:rPr>
              <a:t>TF took </a:t>
            </a:r>
            <a:r>
              <a:rPr lang="en-US" sz="1400" dirty="0" smtClean="0">
                <a:solidFill>
                  <a:schemeClr val="tx1"/>
                </a:solidFill>
              </a:rPr>
              <a:t>note of the </a:t>
            </a:r>
            <a:r>
              <a:rPr lang="en-US" sz="1400" dirty="0">
                <a:solidFill>
                  <a:schemeClr val="tx1"/>
                </a:solidFill>
              </a:rPr>
              <a:t>clear </a:t>
            </a:r>
            <a:r>
              <a:rPr lang="en-US" sz="1400" dirty="0" smtClean="0">
                <a:solidFill>
                  <a:schemeClr val="tx1"/>
                </a:solidFill>
              </a:rPr>
              <a:t>view </a:t>
            </a:r>
            <a:r>
              <a:rPr lang="en-US" sz="1400" dirty="0">
                <a:solidFill>
                  <a:schemeClr val="tx1"/>
                </a:solidFill>
              </a:rPr>
              <a:t>from </a:t>
            </a:r>
            <a:r>
              <a:rPr lang="en-US" sz="1400" dirty="0" smtClean="0">
                <a:solidFill>
                  <a:schemeClr val="tx1"/>
                </a:solidFill>
              </a:rPr>
              <a:t>stakeholders that </a:t>
            </a:r>
            <a:r>
              <a:rPr lang="en-US" sz="1400" dirty="0">
                <a:solidFill>
                  <a:schemeClr val="tx1"/>
                </a:solidFill>
              </a:rPr>
              <a:t>professional skepticism is a term of art in audit and assurance standards</a:t>
            </a:r>
          </a:p>
          <a:p>
            <a:pPr>
              <a:spcBef>
                <a:spcPts val="300"/>
              </a:spcBef>
            </a:pPr>
            <a:r>
              <a:rPr lang="en-US" sz="1400" dirty="0" smtClean="0">
                <a:solidFill>
                  <a:schemeClr val="tx1"/>
                </a:solidFill>
              </a:rPr>
              <a:t>In the </a:t>
            </a:r>
            <a:r>
              <a:rPr lang="en-US" sz="1400" dirty="0">
                <a:solidFill>
                  <a:schemeClr val="tx1"/>
                </a:solidFill>
              </a:rPr>
              <a:t>2018 consultation paper </a:t>
            </a:r>
            <a:r>
              <a:rPr lang="en-US" sz="1400" dirty="0" smtClean="0">
                <a:solidFill>
                  <a:schemeClr val="tx1"/>
                </a:solidFill>
              </a:rPr>
              <a:t>“Professional Skepticism – Meeting Public Expectation”, the term “impartial and diligent mindset” was used to articulate the mindset expected of PAs</a:t>
            </a:r>
          </a:p>
          <a:p>
            <a:pPr marL="0" indent="0">
              <a:buNone/>
            </a:pPr>
            <a:r>
              <a:rPr lang="en-US" sz="1400" dirty="0" smtClean="0">
                <a:solidFill>
                  <a:schemeClr val="tx1"/>
                </a:solidFill>
              </a:rPr>
              <a:t>Upon consideration, the TF is of the view that having a “questioning mindset” is important for a PA when exercising professional judgment</a:t>
            </a:r>
          </a:p>
          <a:p>
            <a:r>
              <a:rPr lang="en-US" sz="1400" dirty="0" smtClean="0">
                <a:solidFill>
                  <a:schemeClr val="tx1"/>
                </a:solidFill>
              </a:rPr>
              <a:t>A questioning mindset </a:t>
            </a:r>
            <a:r>
              <a:rPr lang="en-US" sz="1400" dirty="0">
                <a:solidFill>
                  <a:schemeClr val="tx1"/>
                </a:solidFill>
              </a:rPr>
              <a:t>w</a:t>
            </a:r>
            <a:r>
              <a:rPr lang="en-US" sz="1400" dirty="0" smtClean="0">
                <a:solidFill>
                  <a:schemeClr val="tx1"/>
                </a:solidFill>
              </a:rPr>
              <a:t>ould require a PA to assess the circumstances and information at hand to determine if any critical analysis is necessary</a:t>
            </a:r>
          </a:p>
          <a:p>
            <a:pPr marL="0" indent="0">
              <a:buNone/>
            </a:pPr>
            <a:r>
              <a:rPr lang="en-US" sz="1400" dirty="0" smtClean="0">
                <a:solidFill>
                  <a:schemeClr val="tx1"/>
                </a:solidFill>
              </a:rPr>
              <a:t>TF is of the view that “questioning mindset” and “critical analysis” does not interfere with the use of “professional skepticism” in the ISAs. This is clarified in paragraph 120.5 A5</a:t>
            </a:r>
          </a:p>
          <a:p>
            <a:pPr marL="0" indent="0">
              <a:spcBef>
                <a:spcPts val="300"/>
              </a:spcBef>
              <a:buNone/>
            </a:pPr>
            <a:endParaRPr lang="en-US" sz="1400" dirty="0" smtClean="0"/>
          </a:p>
          <a:p>
            <a:pPr>
              <a:spcBef>
                <a:spcPts val="800"/>
              </a:spcBef>
            </a:pPr>
            <a:endParaRPr lang="en-US" sz="1400" dirty="0"/>
          </a:p>
          <a:p>
            <a:pPr marL="0" indent="0">
              <a:spcBef>
                <a:spcPts val="800"/>
              </a:spcBef>
              <a:buNone/>
            </a:pPr>
            <a:endParaRPr lang="en-US" sz="200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26141851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Revisions to Section 120 – Questioning Mindset</a:t>
            </a:r>
            <a:endParaRPr lang="en-US" sz="2200" dirty="0"/>
          </a:p>
        </p:txBody>
      </p:sp>
      <p:sp>
        <p:nvSpPr>
          <p:cNvPr id="5" name="Content Placeholder 1"/>
          <p:cNvSpPr txBox="1">
            <a:spLocks/>
          </p:cNvSpPr>
          <p:nvPr/>
        </p:nvSpPr>
        <p:spPr bwMode="auto">
          <a:xfrm>
            <a:off x="381000" y="1428750"/>
            <a:ext cx="8393430" cy="22098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marL="0" lvl="0" indent="0">
              <a:buNone/>
            </a:pPr>
            <a:r>
              <a:rPr lang="en-US" sz="1400" dirty="0">
                <a:solidFill>
                  <a:schemeClr val="accent1">
                    <a:lumMod val="75000"/>
                  </a:schemeClr>
                </a:solidFill>
              </a:rPr>
              <a:t>Does the CAG: </a:t>
            </a:r>
          </a:p>
          <a:p>
            <a:pPr lvl="0"/>
            <a:r>
              <a:rPr lang="en-US" sz="1400" dirty="0">
                <a:solidFill>
                  <a:schemeClr val="accent1">
                    <a:lumMod val="75000"/>
                  </a:schemeClr>
                </a:solidFill>
              </a:rPr>
              <a:t>Support the approach taken by the TF?</a:t>
            </a:r>
          </a:p>
          <a:p>
            <a:pPr lvl="0"/>
            <a:r>
              <a:rPr lang="en-US" sz="1400" dirty="0">
                <a:solidFill>
                  <a:schemeClr val="accent1">
                    <a:lumMod val="75000"/>
                  </a:schemeClr>
                </a:solidFill>
              </a:rPr>
              <a:t>Agree that “questioning mindset” should be included as a requirement in combination with the exercise of professional judgment in paragraph R120.5?</a:t>
            </a:r>
          </a:p>
          <a:p>
            <a:pPr lvl="0"/>
            <a:r>
              <a:rPr lang="en-US" sz="1400" dirty="0">
                <a:solidFill>
                  <a:schemeClr val="accent1">
                    <a:lumMod val="75000"/>
                  </a:schemeClr>
                </a:solidFill>
              </a:rPr>
              <a:t>Agree with the material relating to “questioning mindset” and “critical analysis” in paragraph 120.5 A3?</a:t>
            </a:r>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26376921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Bias</a:t>
            </a:r>
            <a:endParaRPr lang="en-US" sz="2200" dirty="0"/>
          </a:p>
        </p:txBody>
      </p:sp>
      <p:sp>
        <p:nvSpPr>
          <p:cNvPr id="9" name="Content Placeholder 1"/>
          <p:cNvSpPr>
            <a:spLocks noGrp="1"/>
          </p:cNvSpPr>
          <p:nvPr>
            <p:ph idx="1"/>
          </p:nvPr>
        </p:nvSpPr>
        <p:spPr>
          <a:xfrm>
            <a:off x="137160" y="1352550"/>
            <a:ext cx="8915400" cy="1600200"/>
          </a:xfrm>
        </p:spPr>
        <p:txBody>
          <a:bodyPr/>
          <a:lstStyle/>
          <a:p>
            <a:pPr marL="0" indent="0">
              <a:buNone/>
            </a:pPr>
            <a:r>
              <a:rPr lang="en-US" sz="1400" dirty="0" smtClean="0"/>
              <a:t>Unconscious bias can cloud a person’s judgement and impair a PA’s exercise of professional judgment</a:t>
            </a:r>
          </a:p>
          <a:p>
            <a:r>
              <a:rPr lang="en-US" sz="1400" dirty="0" smtClean="0">
                <a:solidFill>
                  <a:schemeClr val="tx1"/>
                </a:solidFill>
              </a:rPr>
              <a:t>The revisions introduced new application material (paragraphs 120.12 A1 to 120.12 A3) to highlight the importance of being aware of one’s bias </a:t>
            </a:r>
          </a:p>
          <a:p>
            <a:pPr marL="0" indent="0">
              <a:buNone/>
            </a:pPr>
            <a:endParaRPr lang="en-US" sz="1400" dirty="0"/>
          </a:p>
          <a:p>
            <a:pPr marL="0" indent="0">
              <a:buNone/>
            </a:pPr>
            <a:r>
              <a:rPr lang="en-US" sz="1400" dirty="0" smtClean="0"/>
              <a:t>When developing the proposed text, the TF has taken into consideration the new material on bias in IAASB’s ISA 220 (Revised) Exposure Draft to ensure there is no undue inconsistency</a:t>
            </a:r>
            <a:endParaRPr lang="en-US" sz="1600" dirty="0"/>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369571" y="3257550"/>
            <a:ext cx="8393430" cy="8382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a:spcBef>
                <a:spcPts val="800"/>
              </a:spcBef>
            </a:pPr>
            <a:r>
              <a:rPr lang="en-US" sz="1400" dirty="0">
                <a:solidFill>
                  <a:srgbClr val="013C80"/>
                </a:solidFill>
                <a:latin typeface="Arial" panose="020B0604020202020204" pitchFamily="34" charset="0"/>
                <a:ea typeface="Arial Unicode MS" panose="020B0604020202020204" pitchFamily="34" charset="-128"/>
              </a:rPr>
              <a:t>Does the </a:t>
            </a:r>
            <a:r>
              <a:rPr lang="en-US" sz="1400" dirty="0" smtClean="0">
                <a:solidFill>
                  <a:srgbClr val="013C80"/>
                </a:solidFill>
                <a:latin typeface="Arial" panose="020B0604020202020204" pitchFamily="34" charset="0"/>
                <a:ea typeface="Arial Unicode MS" panose="020B0604020202020204" pitchFamily="34" charset="-128"/>
              </a:rPr>
              <a:t>CAG </a:t>
            </a:r>
            <a:r>
              <a:rPr lang="en-US" sz="1400" dirty="0">
                <a:solidFill>
                  <a:srgbClr val="013C80"/>
                </a:solidFill>
                <a:latin typeface="Arial" panose="020B0604020202020204" pitchFamily="34" charset="0"/>
                <a:ea typeface="Arial Unicode MS" panose="020B0604020202020204" pitchFamily="34" charset="-128"/>
              </a:rPr>
              <a:t>support the approach taken to the inclusion of bias in Section 120?</a:t>
            </a:r>
          </a:p>
          <a:p>
            <a:pPr marL="0" indent="0">
              <a:spcBef>
                <a:spcPts val="800"/>
              </a:spcBef>
              <a:buFontTx/>
              <a:buNone/>
            </a:pPr>
            <a:endParaRPr lang="en-US" sz="1400" dirty="0">
              <a:solidFill>
                <a:srgbClr val="013C80"/>
              </a:solidFill>
              <a:latin typeface="Arial" panose="020B0604020202020204" pitchFamily="34" charset="0"/>
              <a:ea typeface="Arial Unicode MS" panose="020B0604020202020204" pitchFamily="34" charset="-128"/>
            </a:endParaRPr>
          </a:p>
          <a:p>
            <a:pPr marL="0" indent="0">
              <a:spcBef>
                <a:spcPts val="800"/>
              </a:spcBef>
              <a:buFontTx/>
              <a:buNone/>
            </a:pPr>
            <a:endParaRPr lang="en-US" sz="20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10316220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Bias – List of Examples</a:t>
            </a:r>
            <a:endParaRPr lang="en-US" sz="2200" dirty="0"/>
          </a:p>
        </p:txBody>
      </p:sp>
      <p:sp>
        <p:nvSpPr>
          <p:cNvPr id="9" name="Content Placeholder 1"/>
          <p:cNvSpPr>
            <a:spLocks noGrp="1"/>
          </p:cNvSpPr>
          <p:nvPr>
            <p:ph idx="1"/>
          </p:nvPr>
        </p:nvSpPr>
        <p:spPr>
          <a:xfrm>
            <a:off x="137160" y="1428750"/>
            <a:ext cx="3672840" cy="1600200"/>
          </a:xfrm>
        </p:spPr>
        <p:txBody>
          <a:bodyPr/>
          <a:lstStyle/>
          <a:p>
            <a:pPr marL="0" indent="0">
              <a:spcBef>
                <a:spcPts val="800"/>
              </a:spcBef>
              <a:buNone/>
            </a:pPr>
            <a:r>
              <a:rPr lang="en-US" sz="1600" dirty="0" smtClean="0"/>
              <a:t>The proposed text includes seven (7) examples of bias:</a:t>
            </a:r>
          </a:p>
          <a:p>
            <a:pPr lvl="1">
              <a:spcBef>
                <a:spcPts val="300"/>
              </a:spcBef>
              <a:buFont typeface="+mj-lt"/>
              <a:buAutoNum type="arabicPeriod"/>
            </a:pPr>
            <a:r>
              <a:rPr lang="en-US" sz="1400" dirty="0" smtClean="0"/>
              <a:t>Anchoring bias</a:t>
            </a:r>
          </a:p>
          <a:p>
            <a:pPr lvl="1">
              <a:spcBef>
                <a:spcPts val="300"/>
              </a:spcBef>
              <a:buFont typeface="+mj-lt"/>
              <a:buAutoNum type="arabicPeriod"/>
            </a:pPr>
            <a:r>
              <a:rPr lang="en-US" sz="1400" dirty="0" smtClean="0"/>
              <a:t>Availability bias</a:t>
            </a:r>
          </a:p>
          <a:p>
            <a:pPr lvl="1">
              <a:spcBef>
                <a:spcPts val="300"/>
              </a:spcBef>
              <a:buFont typeface="+mj-lt"/>
              <a:buAutoNum type="arabicPeriod"/>
            </a:pPr>
            <a:r>
              <a:rPr lang="en-US" sz="1400" dirty="0" smtClean="0"/>
              <a:t>Confirmation bias</a:t>
            </a:r>
          </a:p>
          <a:p>
            <a:pPr lvl="1">
              <a:spcBef>
                <a:spcPts val="300"/>
              </a:spcBef>
              <a:buFont typeface="+mj-lt"/>
              <a:buAutoNum type="arabicPeriod"/>
            </a:pPr>
            <a:r>
              <a:rPr lang="en-US" sz="1400" dirty="0" smtClean="0"/>
              <a:t>Groupthink</a:t>
            </a:r>
          </a:p>
          <a:p>
            <a:pPr lvl="1">
              <a:spcBef>
                <a:spcPts val="300"/>
              </a:spcBef>
              <a:buFont typeface="+mj-lt"/>
              <a:buAutoNum type="arabicPeriod"/>
            </a:pPr>
            <a:r>
              <a:rPr lang="en-US" sz="1400" dirty="0" smtClean="0"/>
              <a:t>Overconfidence bias (2 options)</a:t>
            </a:r>
          </a:p>
          <a:p>
            <a:pPr lvl="1">
              <a:spcBef>
                <a:spcPts val="300"/>
              </a:spcBef>
              <a:buFont typeface="+mj-lt"/>
              <a:buAutoNum type="arabicPeriod"/>
            </a:pPr>
            <a:r>
              <a:rPr lang="en-US" sz="1400" dirty="0" smtClean="0"/>
              <a:t>Representation bias; and </a:t>
            </a:r>
          </a:p>
          <a:p>
            <a:pPr lvl="1">
              <a:spcBef>
                <a:spcPts val="300"/>
              </a:spcBef>
              <a:buFont typeface="+mj-lt"/>
              <a:buAutoNum type="arabicPeriod"/>
            </a:pPr>
            <a:r>
              <a:rPr lang="en-US" sz="1400" dirty="0" smtClean="0"/>
              <a:t>Selective perception</a:t>
            </a:r>
          </a:p>
          <a:p>
            <a:pPr lvl="1">
              <a:spcBef>
                <a:spcPts val="300"/>
              </a:spcBef>
            </a:pPr>
            <a:endParaRPr lang="en-US" sz="1400" dirty="0" smtClean="0"/>
          </a:p>
          <a:p>
            <a:pPr lvl="1">
              <a:spcBef>
                <a:spcPts val="300"/>
              </a:spcBef>
            </a:pPr>
            <a:endParaRPr lang="en-US" sz="1400" dirty="0" smtClean="0"/>
          </a:p>
          <a:p>
            <a:pPr marL="0" indent="0">
              <a:spcBef>
                <a:spcPts val="800"/>
              </a:spcBef>
              <a:buNone/>
            </a:pPr>
            <a:endParaRPr lang="en-US" sz="2000" dirty="0" smtClean="0"/>
          </a:p>
        </p:txBody>
      </p:sp>
      <p:sp>
        <p:nvSpPr>
          <p:cNvPr id="5" name="Content Placeholder 1"/>
          <p:cNvSpPr txBox="1">
            <a:spLocks/>
          </p:cNvSpPr>
          <p:nvPr/>
        </p:nvSpPr>
        <p:spPr bwMode="auto">
          <a:xfrm>
            <a:off x="4267200" y="1504950"/>
            <a:ext cx="4632960" cy="22860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lvl="0"/>
            <a:r>
              <a:rPr lang="en-US" sz="1400" dirty="0">
                <a:solidFill>
                  <a:schemeClr val="accent1">
                    <a:lumMod val="75000"/>
                  </a:schemeClr>
                </a:solidFill>
              </a:rPr>
              <a:t>Does the </a:t>
            </a:r>
            <a:r>
              <a:rPr lang="en-US" sz="1400" dirty="0" smtClean="0">
                <a:solidFill>
                  <a:schemeClr val="accent1">
                    <a:lumMod val="75000"/>
                  </a:schemeClr>
                </a:solidFill>
              </a:rPr>
              <a:t>CAG </a:t>
            </a:r>
            <a:r>
              <a:rPr lang="en-US" sz="1400" dirty="0">
                <a:solidFill>
                  <a:schemeClr val="accent1">
                    <a:lumMod val="75000"/>
                  </a:schemeClr>
                </a:solidFill>
              </a:rPr>
              <a:t>agree that it would be helpful to include in the Code examples of the different types of bias that may arise</a:t>
            </a:r>
            <a:r>
              <a:rPr lang="en-US" sz="1400" dirty="0" smtClean="0">
                <a:solidFill>
                  <a:schemeClr val="accent1">
                    <a:lumMod val="75000"/>
                  </a:schemeClr>
                </a:solidFill>
              </a:rPr>
              <a:t>? </a:t>
            </a:r>
            <a:r>
              <a:rPr lang="en-US" sz="1400" dirty="0">
                <a:solidFill>
                  <a:schemeClr val="accent1">
                    <a:lumMod val="75000"/>
                  </a:schemeClr>
                </a:solidFill>
              </a:rPr>
              <a:t>An alternative is to discuss the types of unconscious bias in a staff publication or other types of non-authoritative material. </a:t>
            </a:r>
          </a:p>
          <a:p>
            <a:pPr lvl="0"/>
            <a:r>
              <a:rPr lang="en-US" sz="1400" dirty="0">
                <a:solidFill>
                  <a:schemeClr val="accent1">
                    <a:lumMod val="75000"/>
                  </a:schemeClr>
                </a:solidFill>
              </a:rPr>
              <a:t>Does the </a:t>
            </a:r>
            <a:r>
              <a:rPr lang="en-US" sz="1400" dirty="0" smtClean="0">
                <a:solidFill>
                  <a:schemeClr val="accent1">
                    <a:lumMod val="75000"/>
                  </a:schemeClr>
                </a:solidFill>
              </a:rPr>
              <a:t>CAG </a:t>
            </a:r>
            <a:r>
              <a:rPr lang="en-US" sz="1400" dirty="0">
                <a:solidFill>
                  <a:schemeClr val="accent1">
                    <a:lumMod val="75000"/>
                  </a:schemeClr>
                </a:solidFill>
              </a:rPr>
              <a:t>agree with the descriptions of different types of bias in paragraph 120.12 A2</a:t>
            </a:r>
            <a:r>
              <a:rPr lang="en-US" sz="1400" dirty="0" smtClean="0">
                <a:solidFill>
                  <a:schemeClr val="accent1">
                    <a:lumMod val="75000"/>
                  </a:schemeClr>
                </a:solidFill>
              </a:rPr>
              <a:t>?</a:t>
            </a:r>
            <a:endParaRPr lang="en-US" sz="1800" kern="0" dirty="0" smtClean="0"/>
          </a:p>
          <a:p>
            <a:pPr marL="0" indent="0">
              <a:spcBef>
                <a:spcPts val="800"/>
              </a:spcBef>
              <a:buFontTx/>
              <a:buNone/>
            </a:pPr>
            <a:endParaRPr lang="en-US" sz="20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33891147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Organizational Culture</a:t>
            </a:r>
            <a:endParaRPr lang="en-US" sz="2200" dirty="0"/>
          </a:p>
        </p:txBody>
      </p:sp>
      <p:sp>
        <p:nvSpPr>
          <p:cNvPr id="9" name="Content Placeholder 1"/>
          <p:cNvSpPr>
            <a:spLocks noGrp="1"/>
          </p:cNvSpPr>
          <p:nvPr>
            <p:ph idx="1"/>
          </p:nvPr>
        </p:nvSpPr>
        <p:spPr>
          <a:xfrm>
            <a:off x="152400" y="1352550"/>
            <a:ext cx="5943600" cy="3048000"/>
          </a:xfrm>
        </p:spPr>
        <p:txBody>
          <a:bodyPr/>
          <a:lstStyle/>
          <a:p>
            <a:r>
              <a:rPr lang="en-US" sz="1400" dirty="0" smtClean="0">
                <a:solidFill>
                  <a:schemeClr val="tx1"/>
                </a:solidFill>
              </a:rPr>
              <a:t>Although the Board questioned why organizational culture (and not other enablers) was regarded as requiring additional application material, t</a:t>
            </a:r>
            <a:r>
              <a:rPr lang="en-US" sz="1300" dirty="0" smtClean="0">
                <a:solidFill>
                  <a:schemeClr val="tx1"/>
                </a:solidFill>
                <a:ea typeface="Arial Unicode MS" panose="020B0604020202020204" pitchFamily="34" charset="-128"/>
              </a:rPr>
              <a:t>he TF maintained </a:t>
            </a:r>
            <a:r>
              <a:rPr lang="en-US" sz="1300" dirty="0">
                <a:solidFill>
                  <a:schemeClr val="tx1"/>
                </a:solidFill>
                <a:ea typeface="Arial Unicode MS" panose="020B0604020202020204" pitchFamily="34" charset="-128"/>
              </a:rPr>
              <a:t>its view that having the right organizational culture and tone at the top is </a:t>
            </a:r>
            <a:r>
              <a:rPr lang="en-US" sz="1300" dirty="0" smtClean="0">
                <a:solidFill>
                  <a:schemeClr val="tx1"/>
                </a:solidFill>
                <a:ea typeface="Arial Unicode MS" panose="020B0604020202020204" pitchFamily="34" charset="-128"/>
              </a:rPr>
              <a:t>of such importance </a:t>
            </a:r>
            <a:r>
              <a:rPr lang="en-US" sz="1300" dirty="0">
                <a:solidFill>
                  <a:schemeClr val="tx1"/>
                </a:solidFill>
                <a:ea typeface="Arial Unicode MS" panose="020B0604020202020204" pitchFamily="34" charset="-128"/>
              </a:rPr>
              <a:t>in </a:t>
            </a:r>
            <a:r>
              <a:rPr lang="en-US" sz="1300" dirty="0" smtClean="0">
                <a:solidFill>
                  <a:schemeClr val="tx1"/>
                </a:solidFill>
                <a:ea typeface="Arial Unicode MS" panose="020B0604020202020204" pitchFamily="34" charset="-128"/>
              </a:rPr>
              <a:t>promoting ethical </a:t>
            </a:r>
            <a:r>
              <a:rPr lang="en-US" sz="1300" dirty="0">
                <a:solidFill>
                  <a:schemeClr val="tx1"/>
                </a:solidFill>
                <a:ea typeface="Arial Unicode MS" panose="020B0604020202020204" pitchFamily="34" charset="-128"/>
              </a:rPr>
              <a:t>behavior </a:t>
            </a:r>
            <a:r>
              <a:rPr lang="en-US" sz="1300" dirty="0" smtClean="0">
                <a:solidFill>
                  <a:schemeClr val="tx1"/>
                </a:solidFill>
                <a:ea typeface="Arial Unicode MS" panose="020B0604020202020204" pitchFamily="34" charset="-128"/>
              </a:rPr>
              <a:t>by PAs that it should be included.</a:t>
            </a:r>
          </a:p>
          <a:p>
            <a:r>
              <a:rPr lang="en-US" sz="1400" dirty="0" smtClean="0">
                <a:solidFill>
                  <a:schemeClr val="tx1"/>
                </a:solidFill>
              </a:rPr>
              <a:t>The proposed text highlights the importance of having</a:t>
            </a:r>
          </a:p>
          <a:p>
            <a:pPr lvl="1">
              <a:spcBef>
                <a:spcPts val="300"/>
              </a:spcBef>
            </a:pPr>
            <a:r>
              <a:rPr lang="en-US" sz="1300" dirty="0" smtClean="0">
                <a:solidFill>
                  <a:schemeClr val="tx1"/>
                </a:solidFill>
                <a:ea typeface="Arial Unicode MS" panose="020B0604020202020204" pitchFamily="34" charset="-128"/>
              </a:rPr>
              <a:t>The </a:t>
            </a:r>
            <a:r>
              <a:rPr lang="en-US" sz="1300" dirty="0">
                <a:solidFill>
                  <a:schemeClr val="tx1"/>
                </a:solidFill>
                <a:ea typeface="Arial Unicode MS" panose="020B0604020202020204" pitchFamily="34" charset="-128"/>
              </a:rPr>
              <a:t>right culture at the organizational </a:t>
            </a:r>
            <a:r>
              <a:rPr lang="en-US" sz="1300" dirty="0" smtClean="0">
                <a:solidFill>
                  <a:schemeClr val="tx1"/>
                </a:solidFill>
                <a:ea typeface="Arial Unicode MS" panose="020B0604020202020204" pitchFamily="34" charset="-128"/>
              </a:rPr>
              <a:t>level; and </a:t>
            </a:r>
          </a:p>
          <a:p>
            <a:pPr lvl="1">
              <a:spcBef>
                <a:spcPts val="300"/>
              </a:spcBef>
            </a:pPr>
            <a:r>
              <a:rPr lang="en-US" sz="1300" dirty="0">
                <a:solidFill>
                  <a:schemeClr val="tx1"/>
                </a:solidFill>
                <a:ea typeface="Arial Unicode MS" panose="020B0604020202020204" pitchFamily="34" charset="-128"/>
              </a:rPr>
              <a:t>S</a:t>
            </a:r>
            <a:r>
              <a:rPr lang="en-US" sz="1300" dirty="0" smtClean="0">
                <a:solidFill>
                  <a:schemeClr val="tx1"/>
                </a:solidFill>
                <a:ea typeface="Arial Unicode MS" panose="020B0604020202020204" pitchFamily="34" charset="-128"/>
              </a:rPr>
              <a:t>upport </a:t>
            </a:r>
            <a:r>
              <a:rPr lang="en-US" sz="1300" dirty="0">
                <a:solidFill>
                  <a:schemeClr val="tx1"/>
                </a:solidFill>
                <a:ea typeface="Arial Unicode MS" panose="020B0604020202020204" pitchFamily="34" charset="-128"/>
              </a:rPr>
              <a:t>from leaders and managers through </a:t>
            </a:r>
            <a:r>
              <a:rPr lang="en-US" sz="1300" dirty="0" smtClean="0">
                <a:solidFill>
                  <a:schemeClr val="tx1"/>
                </a:solidFill>
                <a:ea typeface="Arial Unicode MS" panose="020B0604020202020204" pitchFamily="34" charset="-128"/>
              </a:rPr>
              <a:t>implemen</a:t>
            </a:r>
            <a:r>
              <a:rPr lang="en-US" sz="1300" dirty="0" smtClean="0">
                <a:ea typeface="Arial Unicode MS" panose="020B0604020202020204" pitchFamily="34" charset="-128"/>
              </a:rPr>
              <a:t>tation </a:t>
            </a:r>
            <a:r>
              <a:rPr lang="en-US" sz="1300" dirty="0">
                <a:ea typeface="Arial Unicode MS" panose="020B0604020202020204" pitchFamily="34" charset="-128"/>
              </a:rPr>
              <a:t>of appropriate education and training programs, performance criteria, management processes, and consequences when ethical principles are not </a:t>
            </a:r>
            <a:r>
              <a:rPr lang="en-US" sz="1300" dirty="0" smtClean="0">
                <a:ea typeface="Arial Unicode MS" panose="020B0604020202020204" pitchFamily="34" charset="-128"/>
              </a:rPr>
              <a:t>upheld</a:t>
            </a:r>
          </a:p>
          <a:p>
            <a:pPr>
              <a:spcBef>
                <a:spcPts val="300"/>
              </a:spcBef>
            </a:pPr>
            <a:r>
              <a:rPr lang="en-US" sz="1400" dirty="0"/>
              <a:t>The proposed text has taken into consideration </a:t>
            </a:r>
            <a:r>
              <a:rPr lang="en-US" sz="1400" dirty="0" smtClean="0"/>
              <a:t>the relevant material in ISQM </a:t>
            </a:r>
            <a:r>
              <a:rPr lang="en-US" sz="1400" dirty="0"/>
              <a:t>1 ED</a:t>
            </a:r>
          </a:p>
          <a:p>
            <a:pPr marL="0" indent="0">
              <a:spcBef>
                <a:spcPts val="800"/>
              </a:spcBef>
              <a:buNone/>
            </a:pPr>
            <a:endParaRPr lang="en-US" sz="1800" dirty="0"/>
          </a:p>
          <a:p>
            <a:pPr marL="0" indent="0">
              <a:spcBef>
                <a:spcPts val="800"/>
              </a:spcBef>
              <a:buNone/>
            </a:pPr>
            <a:endParaRPr lang="en-US" sz="2000" dirty="0" smtClean="0"/>
          </a:p>
        </p:txBody>
      </p:sp>
      <p:sp>
        <p:nvSpPr>
          <p:cNvPr id="5" name="Content Placeholder 1"/>
          <p:cNvSpPr txBox="1">
            <a:spLocks/>
          </p:cNvSpPr>
          <p:nvPr/>
        </p:nvSpPr>
        <p:spPr bwMode="auto">
          <a:xfrm>
            <a:off x="6096000" y="2419350"/>
            <a:ext cx="2754630" cy="17526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400" b="1" dirty="0" smtClean="0">
                <a:solidFill>
                  <a:schemeClr val="accent1">
                    <a:lumMod val="75000"/>
                  </a:schemeClr>
                </a:solidFill>
              </a:rPr>
              <a:t>Questions: </a:t>
            </a:r>
            <a:endParaRPr lang="en-US" sz="1400" b="1" dirty="0">
              <a:solidFill>
                <a:schemeClr val="accent1">
                  <a:lumMod val="75000"/>
                </a:schemeClr>
              </a:solidFill>
            </a:endParaRPr>
          </a:p>
          <a:p>
            <a:pPr>
              <a:spcBef>
                <a:spcPts val="800"/>
              </a:spcBef>
            </a:pPr>
            <a:r>
              <a:rPr lang="en-US" sz="1300" dirty="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Does the </a:t>
            </a:r>
            <a:r>
              <a:rPr lang="en-US" sz="1300" dirty="0" smtClean="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CAG </a:t>
            </a:r>
            <a:r>
              <a:rPr lang="en-US" sz="1300" dirty="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agree that the text on organizational culture should be added to the Code to remind </a:t>
            </a:r>
            <a:r>
              <a:rPr lang="en-US" sz="1300" dirty="0" smtClean="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PAs </a:t>
            </a:r>
            <a:r>
              <a:rPr lang="en-US" sz="1300" dirty="0">
                <a:solidFill>
                  <a:schemeClr val="accent1">
                    <a:lumMod val="75000"/>
                  </a:schemeClr>
                </a:solidFill>
                <a:uFill>
                  <a:solidFill>
                    <a:srgbClr val="000000"/>
                  </a:solidFill>
                </a:uFill>
                <a:latin typeface="Arial" panose="020B0604020202020204" pitchFamily="34" charset="0"/>
                <a:ea typeface="Arial Unicode MS" panose="020B0604020202020204" pitchFamily="34" charset="-128"/>
                <a:cs typeface="Arial Unicode MS" panose="020B0604020202020204" pitchFamily="34" charset="-128"/>
              </a:rPr>
              <a:t>of its potential impact on the application of the conceptual framework?</a:t>
            </a:r>
            <a:endParaRPr lang="en-US" sz="1300" dirty="0">
              <a:solidFill>
                <a:schemeClr val="accent1">
                  <a:lumMod val="75000"/>
                </a:schemeClr>
              </a:solidFill>
              <a:uFill>
                <a:solidFill>
                  <a:srgbClr val="000000"/>
                </a:solidFill>
              </a:uFill>
              <a:latin typeface="Garamond" panose="02020404030301010803" pitchFamily="18" charset="0"/>
              <a:ea typeface="Arial Unicode MS" panose="020B0604020202020204" pitchFamily="34" charset="-128"/>
              <a:cs typeface="Arial Unicode MS" panose="020B0604020202020204" pitchFamily="34" charset="-128"/>
            </a:endParaRPr>
          </a:p>
          <a:p>
            <a:pPr marL="0" indent="0">
              <a:spcBef>
                <a:spcPts val="800"/>
              </a:spcBef>
              <a:buFontTx/>
              <a:buNone/>
            </a:pPr>
            <a:endParaRPr lang="en-US" sz="1800" kern="0" dirty="0" smtClean="0"/>
          </a:p>
          <a:p>
            <a:pPr marL="0" indent="0">
              <a:spcBef>
                <a:spcPts val="800"/>
              </a:spcBef>
              <a:buFontTx/>
              <a:buNone/>
            </a:pPr>
            <a:endParaRPr lang="en-US" sz="2000" kern="0" dirty="0" smtClean="0"/>
          </a:p>
        </p:txBody>
      </p:sp>
      <p:sp>
        <p:nvSpPr>
          <p:cNvPr id="6" name="Subtitle 2"/>
          <p:cNvSpPr>
            <a:spLocks noGrp="1"/>
          </p:cNvSpPr>
          <p:nvPr>
            <p:ph type="subTitle" idx="10"/>
          </p:nvPr>
        </p:nvSpPr>
        <p:spPr>
          <a:xfrm>
            <a:off x="381000" y="57150"/>
            <a:ext cx="2667000" cy="171450"/>
          </a:xfrm>
        </p:spPr>
        <p:txBody>
          <a:bodyPr/>
          <a:lstStyle/>
          <a:p>
            <a:r>
              <a:rPr lang="en-US" dirty="0" smtClean="0"/>
              <a:t>Revisions to Section 120</a:t>
            </a:r>
            <a:endParaRPr lang="en-US" dirty="0"/>
          </a:p>
        </p:txBody>
      </p:sp>
    </p:spTree>
    <p:extLst>
      <p:ext uri="{BB962C8B-B14F-4D97-AF65-F5344CB8AC3E}">
        <p14:creationId xmlns:p14="http://schemas.microsoft.com/office/powerpoint/2010/main" val="7734287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Next Steps</a:t>
            </a:r>
            <a:endParaRPr lang="en-US" sz="2200" dirty="0"/>
          </a:p>
        </p:txBody>
      </p:sp>
      <p:sp>
        <p:nvSpPr>
          <p:cNvPr id="9" name="Content Placeholder 1"/>
          <p:cNvSpPr>
            <a:spLocks noGrp="1"/>
          </p:cNvSpPr>
          <p:nvPr>
            <p:ph idx="1"/>
          </p:nvPr>
        </p:nvSpPr>
        <p:spPr>
          <a:xfrm>
            <a:off x="152400" y="1352550"/>
            <a:ext cx="5334000" cy="3048000"/>
          </a:xfrm>
        </p:spPr>
        <p:txBody>
          <a:bodyPr/>
          <a:lstStyle/>
          <a:p>
            <a:pPr marL="0" indent="0">
              <a:spcBef>
                <a:spcPts val="800"/>
              </a:spcBef>
              <a:buNone/>
            </a:pPr>
            <a:endParaRPr lang="en-US" sz="1800" dirty="0"/>
          </a:p>
          <a:p>
            <a:pPr marL="0" indent="0">
              <a:spcBef>
                <a:spcPts val="800"/>
              </a:spcBef>
              <a:buNone/>
            </a:pPr>
            <a:endParaRPr lang="en-US" sz="2000" dirty="0" smtClean="0"/>
          </a:p>
        </p:txBody>
      </p:sp>
      <p:sp>
        <p:nvSpPr>
          <p:cNvPr id="6" name="Subtitle 2"/>
          <p:cNvSpPr>
            <a:spLocks noGrp="1"/>
          </p:cNvSpPr>
          <p:nvPr>
            <p:ph type="subTitle" idx="10"/>
          </p:nvPr>
        </p:nvSpPr>
        <p:spPr>
          <a:xfrm>
            <a:off x="381000" y="57150"/>
            <a:ext cx="2667000" cy="171450"/>
          </a:xfrm>
        </p:spPr>
        <p:txBody>
          <a:bodyPr/>
          <a:lstStyle/>
          <a:p>
            <a:endParaRPr lang="en-US" dirty="0"/>
          </a:p>
        </p:txBody>
      </p:sp>
      <p:pic>
        <p:nvPicPr>
          <p:cNvPr id="7" name="Picture 6"/>
          <p:cNvPicPr>
            <a:picLocks noChangeAspect="1"/>
          </p:cNvPicPr>
          <p:nvPr/>
        </p:nvPicPr>
        <p:blipFill rotWithShape="1">
          <a:blip r:embed="rId3"/>
          <a:srcRect t="15618" b="28298"/>
          <a:stretch/>
        </p:blipFill>
        <p:spPr>
          <a:xfrm>
            <a:off x="914400" y="2545544"/>
            <a:ext cx="6954759" cy="1576412"/>
          </a:xfrm>
          <a:prstGeom prst="rect">
            <a:avLst/>
          </a:prstGeom>
        </p:spPr>
      </p:pic>
      <p:sp>
        <p:nvSpPr>
          <p:cNvPr id="8" name="Content Placeholder 1"/>
          <p:cNvSpPr txBox="1">
            <a:spLocks/>
          </p:cNvSpPr>
          <p:nvPr/>
        </p:nvSpPr>
        <p:spPr bwMode="auto">
          <a:xfrm>
            <a:off x="137160" y="1428750"/>
            <a:ext cx="8915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r>
              <a:rPr lang="en-US" sz="1400" kern="0" dirty="0" smtClean="0"/>
              <a:t>Seek Board input at its March 2018 Board meeting</a:t>
            </a:r>
          </a:p>
          <a:p>
            <a:r>
              <a:rPr lang="en-US" sz="1400" kern="0" dirty="0" smtClean="0"/>
              <a:t>Seek input from Forum of Firms and NSS in April and May 2019 respectively</a:t>
            </a:r>
          </a:p>
          <a:p>
            <a:r>
              <a:rPr lang="en-US" sz="1400" kern="0" dirty="0" smtClean="0"/>
              <a:t>Present revised proposals to Board in June 2019 (including a review of other parts of the Code)</a:t>
            </a:r>
          </a:p>
          <a:p>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Tree>
    <p:extLst>
      <p:ext uri="{BB962C8B-B14F-4D97-AF65-F5344CB8AC3E}">
        <p14:creationId xmlns:p14="http://schemas.microsoft.com/office/powerpoint/2010/main" val="14924416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AA43F3A4-C982-D245-A699-23DFB3923F58}"/>
              </a:ext>
            </a:extLst>
          </p:cNvPr>
          <p:cNvPicPr>
            <a:picLocks noChangeAspect="1"/>
          </p:cNvPicPr>
          <p:nvPr/>
        </p:nvPicPr>
        <p:blipFill>
          <a:blip r:embed="rId3"/>
          <a:stretch>
            <a:fillRect/>
          </a:stretch>
        </p:blipFill>
        <p:spPr>
          <a:xfrm>
            <a:off x="769556" y="515440"/>
            <a:ext cx="3756240" cy="3732710"/>
          </a:xfrm>
          <a:prstGeom prst="rect">
            <a:avLst/>
          </a:prstGeom>
        </p:spPr>
      </p:pic>
      <p:pic>
        <p:nvPicPr>
          <p:cNvPr id="3" name="Picture 2">
            <a:extLst>
              <a:ext uri="{FF2B5EF4-FFF2-40B4-BE49-F238E27FC236}">
                <a16:creationId xmlns="" xmlns:a16="http://schemas.microsoft.com/office/drawing/2014/main" id="{415A32D0-DD33-C54A-808C-F198A1BF82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5952" y="500420"/>
            <a:ext cx="2627286" cy="767091"/>
          </a:xfrm>
          <a:prstGeom prst="rect">
            <a:avLst/>
          </a:prstGeom>
        </p:spPr>
      </p:pic>
      <p:sp>
        <p:nvSpPr>
          <p:cNvPr id="4" name="TextBox 3">
            <a:extLst>
              <a:ext uri="{FF2B5EF4-FFF2-40B4-BE49-F238E27FC236}">
                <a16:creationId xmlns="" xmlns:a16="http://schemas.microsoft.com/office/drawing/2014/main" id="{2DF76D55-8891-D648-83D4-4C428088BF54}"/>
              </a:ext>
            </a:extLst>
          </p:cNvPr>
          <p:cNvSpPr txBox="1"/>
          <p:nvPr/>
        </p:nvSpPr>
        <p:spPr>
          <a:xfrm>
            <a:off x="5170658" y="2313120"/>
            <a:ext cx="2326342" cy="369332"/>
          </a:xfrm>
          <a:prstGeom prst="rect">
            <a:avLst/>
          </a:prstGeom>
          <a:noFill/>
        </p:spPr>
        <p:txBody>
          <a:bodyPr wrap="none" rtlCol="0">
            <a:spAutoFit/>
          </a:bodyPr>
          <a:lstStyle/>
          <a:p>
            <a:r>
              <a:rPr lang="en-US" sz="1800" dirty="0">
                <a:solidFill>
                  <a:schemeClr val="tx2">
                    <a:lumMod val="65000"/>
                    <a:lumOff val="35000"/>
                  </a:schemeClr>
                </a:solidFill>
                <a:hlinkClick r:id="rId5"/>
              </a:rPr>
              <a:t>www.ethicsboard.org</a:t>
            </a:r>
            <a:endParaRPr lang="en-US" sz="1800" dirty="0">
              <a:solidFill>
                <a:schemeClr val="tx2">
                  <a:lumMod val="65000"/>
                  <a:lumOff val="35000"/>
                </a:schemeClr>
              </a:solidFill>
            </a:endParaRPr>
          </a:p>
        </p:txBody>
      </p:sp>
      <p:sp>
        <p:nvSpPr>
          <p:cNvPr id="5" name="TextBox 4">
            <a:extLst>
              <a:ext uri="{FF2B5EF4-FFF2-40B4-BE49-F238E27FC236}">
                <a16:creationId xmlns="" xmlns:a16="http://schemas.microsoft.com/office/drawing/2014/main" id="{02613D22-0819-944B-8319-4D2BB199E363}"/>
              </a:ext>
            </a:extLst>
          </p:cNvPr>
          <p:cNvSpPr txBox="1"/>
          <p:nvPr/>
        </p:nvSpPr>
        <p:spPr>
          <a:xfrm>
            <a:off x="4815228" y="1351346"/>
            <a:ext cx="3013630" cy="584775"/>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3200" b="0" i="0" kern="300" dirty="0">
                <a:solidFill>
                  <a:srgbClr val="005BAA"/>
                </a:solidFill>
                <a:latin typeface="Times New Roman" panose="02020603050405020304" pitchFamily="18" charset="0"/>
                <a:cs typeface="Times New Roman" panose="02020603050405020304" pitchFamily="18" charset="0"/>
              </a:rPr>
              <a:t>The Ethics Board</a:t>
            </a:r>
          </a:p>
        </p:txBody>
      </p:sp>
      <p:pic>
        <p:nvPicPr>
          <p:cNvPr id="8" name="Picture 7"/>
          <p:cNvPicPr>
            <a:picLocks noChangeAspect="1"/>
          </p:cNvPicPr>
          <p:nvPr/>
        </p:nvPicPr>
        <p:blipFill>
          <a:blip r:embed="rId6"/>
          <a:stretch>
            <a:fillRect/>
          </a:stretch>
        </p:blipFill>
        <p:spPr>
          <a:xfrm>
            <a:off x="4525796" y="2697008"/>
            <a:ext cx="3867150" cy="781050"/>
          </a:xfrm>
          <a:prstGeom prst="rect">
            <a:avLst/>
          </a:prstGeom>
        </p:spPr>
      </p:pic>
    </p:spTree>
    <p:extLst>
      <p:ext uri="{BB962C8B-B14F-4D97-AF65-F5344CB8AC3E}">
        <p14:creationId xmlns:p14="http://schemas.microsoft.com/office/powerpoint/2010/main" val="5093175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5397649" cy="3501390"/>
          </a:xfrm>
        </p:spPr>
        <p:txBody>
          <a:bodyPr/>
          <a:lstStyle/>
          <a:p>
            <a:pPr marL="457200" indent="-457200">
              <a:spcAft>
                <a:spcPts val="0"/>
              </a:spcAft>
              <a:buFont typeface="+mj-lt"/>
              <a:buAutoNum type="arabicPeriod"/>
            </a:pPr>
            <a:r>
              <a:rPr lang="en-US" sz="2000" dirty="0" smtClean="0"/>
              <a:t>Report-back and update on recent activities </a:t>
            </a:r>
          </a:p>
          <a:p>
            <a:pPr marL="457200" indent="-457200">
              <a:spcAft>
                <a:spcPts val="0"/>
              </a:spcAft>
              <a:buFont typeface="+mj-lt"/>
              <a:buAutoNum type="arabicPeriod"/>
            </a:pPr>
            <a:r>
              <a:rPr lang="en-US" sz="2000" dirty="0" smtClean="0"/>
              <a:t>Discuss issues, TF proposals and rationale and seek CAG input:</a:t>
            </a:r>
          </a:p>
          <a:p>
            <a:pPr lvl="2">
              <a:spcBef>
                <a:spcPts val="600"/>
              </a:spcBef>
              <a:spcAft>
                <a:spcPts val="0"/>
              </a:spcAft>
              <a:buFont typeface="Arial" panose="020B0604020202020204" pitchFamily="34" charset="0"/>
              <a:buChar char="•"/>
            </a:pPr>
            <a:r>
              <a:rPr lang="en-US" dirty="0" smtClean="0"/>
              <a:t>New Introduction to the Code</a:t>
            </a:r>
          </a:p>
          <a:p>
            <a:pPr lvl="2">
              <a:spcBef>
                <a:spcPts val="600"/>
              </a:spcBef>
              <a:spcAft>
                <a:spcPts val="0"/>
              </a:spcAft>
              <a:buFont typeface="Arial" panose="020B0604020202020204" pitchFamily="34" charset="0"/>
              <a:buChar char="•"/>
            </a:pPr>
            <a:r>
              <a:rPr lang="en-US" dirty="0" smtClean="0">
                <a:solidFill>
                  <a:schemeClr val="tx1"/>
                </a:solidFill>
              </a:rPr>
              <a:t>Revisions to Sections </a:t>
            </a:r>
            <a:r>
              <a:rPr lang="en-US" dirty="0" smtClean="0"/>
              <a:t>100, 110 and 120 of the Code</a:t>
            </a:r>
          </a:p>
          <a:p>
            <a:pPr marL="452628" indent="-457200">
              <a:spcAft>
                <a:spcPts val="0"/>
              </a:spcAft>
              <a:buFont typeface="+mj-lt"/>
              <a:buAutoNum type="arabicPeriod"/>
            </a:pPr>
            <a:r>
              <a:rPr lang="en-US" sz="2000" dirty="0" smtClean="0"/>
              <a:t>Next steps </a:t>
            </a:r>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p:txBody>
          <a:bodyPr/>
          <a:lstStyle/>
          <a:p>
            <a:r>
              <a:rPr lang="en-US" smtClean="0"/>
              <a:t>Overview of the Session</a:t>
            </a:r>
            <a:endParaRPr lang="en-US" dirty="0"/>
          </a:p>
        </p:txBody>
      </p:sp>
      <p:pic>
        <p:nvPicPr>
          <p:cNvPr id="5" name="Picture 2" descr="Image result for minds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504950"/>
            <a:ext cx="3381432" cy="2343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20690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Activities Since September 2018 CAG Meeting</a:t>
            </a:r>
            <a:endParaRPr lang="en-US" sz="2200" dirty="0"/>
          </a:p>
        </p:txBody>
      </p:sp>
      <p:graphicFrame>
        <p:nvGraphicFramePr>
          <p:cNvPr id="2" name="Table 1"/>
          <p:cNvGraphicFramePr>
            <a:graphicFrameLocks noGrp="1"/>
          </p:cNvGraphicFramePr>
          <p:nvPr>
            <p:extLst>
              <p:ext uri="{D42A27DB-BD31-4B8C-83A1-F6EECF244321}">
                <p14:modId xmlns:p14="http://schemas.microsoft.com/office/powerpoint/2010/main" val="1448503967"/>
              </p:ext>
            </p:extLst>
          </p:nvPr>
        </p:nvGraphicFramePr>
        <p:xfrm>
          <a:off x="228600" y="1352550"/>
          <a:ext cx="8572500" cy="2983242"/>
        </p:xfrm>
        <a:graphic>
          <a:graphicData uri="http://schemas.openxmlformats.org/drawingml/2006/table">
            <a:tbl>
              <a:tblPr>
                <a:tableStyleId>{69CF1AB2-1976-4502-BF36-3FF5EA218861}</a:tableStyleId>
              </a:tblPr>
              <a:tblGrid>
                <a:gridCol w="1518047"/>
                <a:gridCol w="7054453"/>
              </a:tblGrid>
              <a:tr h="579121">
                <a:tc>
                  <a:txBody>
                    <a:bodyPr/>
                    <a:lstStyle/>
                    <a:p>
                      <a:r>
                        <a:rPr lang="en-US" sz="1600" b="1" dirty="0" smtClean="0">
                          <a:solidFill>
                            <a:schemeClr val="tx1"/>
                          </a:solidFill>
                        </a:rPr>
                        <a:t>September</a:t>
                      </a:r>
                      <a:r>
                        <a:rPr lang="en-US" sz="1600" b="1" baseline="0" dirty="0" smtClean="0">
                          <a:solidFill>
                            <a:schemeClr val="tx1"/>
                          </a:solidFill>
                        </a:rPr>
                        <a:t> 2018</a:t>
                      </a:r>
                      <a:endParaRPr lang="en-US" sz="1600" b="1" dirty="0">
                        <a:solidFill>
                          <a:schemeClr val="tx1"/>
                        </a:solidFill>
                      </a:endParaRPr>
                    </a:p>
                  </a:txBody>
                  <a:tcPr>
                    <a:solidFill>
                      <a:schemeClr val="accent1">
                        <a:lumMod val="20000"/>
                        <a:lumOff val="80000"/>
                      </a:schemeClr>
                    </a:solidFill>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t>Board approved project: </a:t>
                      </a:r>
                      <a:r>
                        <a:rPr lang="en-US" sz="1600" i="1" dirty="0" smtClean="0"/>
                        <a:t>Promoting the Role and Mindset Expected of Professional Accountants </a:t>
                      </a:r>
                      <a:r>
                        <a:rPr lang="en-US" sz="1600" i="0" dirty="0" smtClean="0"/>
                        <a:t>(formerly</a:t>
                      </a:r>
                      <a:r>
                        <a:rPr lang="en-US" sz="1600" i="0" baseline="0" dirty="0" smtClean="0"/>
                        <a:t> professional skepticism)</a:t>
                      </a:r>
                      <a:endParaRPr lang="en-US" sz="1600" i="0" dirty="0" smtClean="0"/>
                    </a:p>
                  </a:txBody>
                  <a:tcPr/>
                </a:tc>
              </a:tr>
              <a:tr h="1524722">
                <a:tc>
                  <a:txBody>
                    <a:bodyPr/>
                    <a:lstStyle/>
                    <a:p>
                      <a:r>
                        <a:rPr lang="en-US" sz="1600" b="1" dirty="0" smtClean="0">
                          <a:solidFill>
                            <a:schemeClr val="tx1"/>
                          </a:solidFill>
                        </a:rPr>
                        <a:t>December 2018</a:t>
                      </a:r>
                      <a:endParaRPr lang="en-US" sz="1600" b="1" dirty="0">
                        <a:solidFill>
                          <a:schemeClr val="tx1"/>
                        </a:solidFill>
                      </a:endParaRPr>
                    </a:p>
                  </a:txBody>
                  <a:tcPr>
                    <a:solidFill>
                      <a:schemeClr val="accent1">
                        <a:lumMod val="20000"/>
                        <a:lumOff val="80000"/>
                      </a:schemeClr>
                    </a:solidFill>
                  </a:tcPr>
                </a:tc>
                <a:tc>
                  <a:txBody>
                    <a:bodyPr/>
                    <a:lstStyle/>
                    <a:p>
                      <a:pPr marL="285750" indent="-285750">
                        <a:buFont typeface="Arial" panose="020B0604020202020204" pitchFamily="34" charset="0"/>
                        <a:buChar char="•"/>
                      </a:pPr>
                      <a:r>
                        <a:rPr lang="en-US" sz="1600" dirty="0" smtClean="0">
                          <a:solidFill>
                            <a:schemeClr val="tx1"/>
                          </a:solidFill>
                        </a:rPr>
                        <a:t>Board considered TF preliminary</a:t>
                      </a:r>
                      <a:r>
                        <a:rPr lang="en-US" sz="1600" baseline="0" dirty="0" smtClean="0">
                          <a:solidFill>
                            <a:schemeClr val="tx1"/>
                          </a:solidFill>
                        </a:rPr>
                        <a:t> proposals, including:</a:t>
                      </a:r>
                    </a:p>
                    <a:p>
                      <a:pPr marL="742950" lvl="1" indent="-285750">
                        <a:buFont typeface="Arial" panose="020B0604020202020204" pitchFamily="34" charset="0"/>
                        <a:buChar char="‒"/>
                      </a:pPr>
                      <a:r>
                        <a:rPr lang="en-US" sz="1400" dirty="0" smtClean="0">
                          <a:solidFill>
                            <a:schemeClr val="tx1"/>
                          </a:solidFill>
                        </a:rPr>
                        <a:t>New Introduction</a:t>
                      </a:r>
                      <a:r>
                        <a:rPr lang="en-US" sz="1400" baseline="0" dirty="0" smtClean="0">
                          <a:solidFill>
                            <a:schemeClr val="tx1"/>
                          </a:solidFill>
                        </a:rPr>
                        <a:t> to the Code addressing role of profession </a:t>
                      </a:r>
                      <a:r>
                        <a:rPr lang="en-US" sz="1400" baseline="0" dirty="0" smtClean="0"/>
                        <a:t>in society, responsibility to act in public interest and its overarching objective</a:t>
                      </a:r>
                    </a:p>
                    <a:p>
                      <a:pPr marL="742950" lvl="1" indent="-285750">
                        <a:buFont typeface="Arial" panose="020B0604020202020204" pitchFamily="34" charset="0"/>
                        <a:buChar char="‒"/>
                      </a:pPr>
                      <a:r>
                        <a:rPr lang="en-US" sz="1400" kern="1200" baseline="0" dirty="0" smtClean="0">
                          <a:solidFill>
                            <a:schemeClr val="dk1"/>
                          </a:solidFill>
                          <a:latin typeface="+mn-lt"/>
                          <a:ea typeface="+mn-ea"/>
                          <a:cs typeface="+mn-cs"/>
                        </a:rPr>
                        <a:t>Proposed revisions to Sections 100 and 120 relating to organizational culture and professional judgement</a:t>
                      </a:r>
                    </a:p>
                    <a:p>
                      <a:pPr marL="285750" lvl="0" indent="-285750" algn="l" defTabSz="457200" rtl="0" eaLnBrk="1" latinLnBrk="0" hangingPunct="1">
                        <a:buFont typeface="Arial" panose="020B0604020202020204" pitchFamily="34" charset="0"/>
                        <a:buChar char="•"/>
                      </a:pPr>
                      <a:r>
                        <a:rPr lang="en-US" sz="1600" kern="1200" dirty="0" smtClean="0">
                          <a:solidFill>
                            <a:schemeClr val="dk1"/>
                          </a:solidFill>
                          <a:latin typeface="+mn-lt"/>
                          <a:ea typeface="+mn-ea"/>
                          <a:cs typeface="+mn-cs"/>
                        </a:rPr>
                        <a:t>Board also provided feedback to TF’s thinking on:</a:t>
                      </a:r>
                    </a:p>
                    <a:p>
                      <a:pPr marL="742950" lvl="1" indent="-285750">
                        <a:buFont typeface="Arial" panose="020B0604020202020204" pitchFamily="34" charset="0"/>
                        <a:buChar char="‒"/>
                      </a:pPr>
                      <a:r>
                        <a:rPr lang="en-US" sz="1400" kern="1200" dirty="0" smtClean="0">
                          <a:solidFill>
                            <a:schemeClr val="dk1"/>
                          </a:solidFill>
                          <a:latin typeface="+mn-lt"/>
                          <a:ea typeface="+mn-ea"/>
                          <a:cs typeface="+mn-cs"/>
                        </a:rPr>
                        <a:t>Courage, objectivity,</a:t>
                      </a:r>
                      <a:r>
                        <a:rPr lang="en-US" sz="1400" kern="1200" baseline="0" dirty="0" smtClean="0">
                          <a:solidFill>
                            <a:schemeClr val="dk1"/>
                          </a:solidFill>
                          <a:latin typeface="+mn-lt"/>
                          <a:ea typeface="+mn-ea"/>
                          <a:cs typeface="+mn-cs"/>
                        </a:rPr>
                        <a:t> </a:t>
                      </a:r>
                      <a:r>
                        <a:rPr lang="en-US" sz="1400" kern="1200" dirty="0" smtClean="0">
                          <a:solidFill>
                            <a:schemeClr val="dk1"/>
                          </a:solidFill>
                          <a:latin typeface="+mn-lt"/>
                          <a:ea typeface="+mn-ea"/>
                          <a:cs typeface="+mn-cs"/>
                        </a:rPr>
                        <a:t>questioning</a:t>
                      </a:r>
                      <a:r>
                        <a:rPr lang="en-US" sz="1400" kern="1200" baseline="0" dirty="0" smtClean="0">
                          <a:solidFill>
                            <a:schemeClr val="dk1"/>
                          </a:solidFill>
                          <a:latin typeface="+mn-lt"/>
                          <a:ea typeface="+mn-ea"/>
                          <a:cs typeface="+mn-cs"/>
                        </a:rPr>
                        <a:t> mindset and bias </a:t>
                      </a:r>
                      <a:endParaRPr lang="en-US" sz="1400" kern="1200" dirty="0">
                        <a:solidFill>
                          <a:schemeClr val="dk1"/>
                        </a:solidFill>
                        <a:latin typeface="+mn-lt"/>
                        <a:ea typeface="+mn-ea"/>
                        <a:cs typeface="+mn-cs"/>
                      </a:endParaRPr>
                    </a:p>
                  </a:txBody>
                  <a:tcPr/>
                </a:tc>
              </a:tr>
              <a:tr h="758201">
                <a:tc>
                  <a:txBody>
                    <a:bodyPr/>
                    <a:lstStyle/>
                    <a:p>
                      <a:r>
                        <a:rPr lang="en-US" sz="1600" b="1" dirty="0" smtClean="0">
                          <a:solidFill>
                            <a:schemeClr val="tx1"/>
                          </a:solidFill>
                        </a:rPr>
                        <a:t>February</a:t>
                      </a:r>
                      <a:r>
                        <a:rPr lang="en-US" sz="1600" b="1" baseline="0" dirty="0" smtClean="0">
                          <a:solidFill>
                            <a:schemeClr val="tx1"/>
                          </a:solidFill>
                        </a:rPr>
                        <a:t> 2019</a:t>
                      </a:r>
                      <a:endParaRPr lang="en-US" sz="1600" b="1" dirty="0">
                        <a:solidFill>
                          <a:schemeClr val="tx1"/>
                        </a:solidFill>
                      </a:endParaRPr>
                    </a:p>
                  </a:txBody>
                  <a:tcPr>
                    <a:solidFill>
                      <a:schemeClr val="accent1">
                        <a:lumMod val="20000"/>
                        <a:lumOff val="80000"/>
                      </a:schemeClr>
                    </a:solidFill>
                  </a:tcPr>
                </a:tc>
                <a:tc>
                  <a:txBody>
                    <a:bodyPr/>
                    <a:lstStyle/>
                    <a:p>
                      <a:pPr marL="285750" lvl="0" indent="-285750" algn="l" defTabSz="457200" rtl="0" eaLnBrk="1" latinLnBrk="0" hangingPunct="1">
                        <a:buFont typeface="Arial" panose="020B0604020202020204" pitchFamily="34" charset="0"/>
                        <a:buChar char="•"/>
                      </a:pPr>
                      <a:r>
                        <a:rPr lang="en-US" sz="1600" kern="1200" dirty="0" smtClean="0">
                          <a:solidFill>
                            <a:schemeClr val="dk1"/>
                          </a:solidFill>
                          <a:latin typeface="+mn-lt"/>
                          <a:ea typeface="+mn-ea"/>
                          <a:cs typeface="+mn-cs"/>
                        </a:rPr>
                        <a:t>SSB professional skepticism joint chairs teleconference </a:t>
                      </a:r>
                      <a:endParaRPr lang="en-US" sz="1600" kern="120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30201932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Report-back – September 2018 CAG Meeting</a:t>
            </a:r>
            <a:endParaRPr lang="en-US" sz="2200" dirty="0"/>
          </a:p>
        </p:txBody>
      </p:sp>
      <p:sp>
        <p:nvSpPr>
          <p:cNvPr id="2" name="Rectangle 1"/>
          <p:cNvSpPr/>
          <p:nvPr/>
        </p:nvSpPr>
        <p:spPr>
          <a:xfrm>
            <a:off x="394447" y="1504950"/>
            <a:ext cx="4558553" cy="1323439"/>
          </a:xfrm>
          <a:prstGeom prst="rect">
            <a:avLst/>
          </a:prstGeom>
        </p:spPr>
        <p:txBody>
          <a:bodyPr wrap="square">
            <a:spAutoFit/>
          </a:bodyPr>
          <a:lstStyle/>
          <a:p>
            <a:pPr marL="342900" indent="-342900">
              <a:buFont typeface="Arial" panose="020B0604020202020204" pitchFamily="34" charset="0"/>
              <a:buChar char="•"/>
            </a:pPr>
            <a:r>
              <a:rPr lang="en-US" sz="2000" kern="400" dirty="0" smtClean="0">
                <a:latin typeface="Arial" panose="020B0604020202020204" pitchFamily="34" charset="0"/>
                <a:ea typeface="Times New Roman" panose="02020603050405020304" pitchFamily="18" charset="0"/>
              </a:rPr>
              <a:t>Any questions on the report-back?</a:t>
            </a:r>
          </a:p>
          <a:p>
            <a:pPr marL="342900" indent="-342900">
              <a:buFont typeface="Arial" panose="020B0604020202020204" pitchFamily="34" charset="0"/>
              <a:buChar char="•"/>
            </a:pPr>
            <a:endParaRPr lang="en-US" sz="2000" kern="400" dirty="0">
              <a:latin typeface="Arial" panose="020B0604020202020204" pitchFamily="34" charset="0"/>
              <a:ea typeface="Times New Roman" panose="02020603050405020304" pitchFamily="18" charset="0"/>
            </a:endParaRPr>
          </a:p>
          <a:p>
            <a:pPr marL="342900" indent="-342900">
              <a:buFont typeface="Arial" panose="020B0604020202020204" pitchFamily="34" charset="0"/>
              <a:buChar char="•"/>
            </a:pPr>
            <a:r>
              <a:rPr lang="en-US" sz="2000" kern="400" dirty="0" smtClean="0">
                <a:latin typeface="Arial" panose="020B0604020202020204" pitchFamily="34" charset="0"/>
                <a:ea typeface="Times New Roman" panose="02020603050405020304" pitchFamily="18" charset="0"/>
              </a:rPr>
              <a:t>Representatives </a:t>
            </a:r>
            <a:r>
              <a:rPr lang="en-US" sz="2000" kern="400" dirty="0">
                <a:latin typeface="Arial" panose="020B0604020202020204" pitchFamily="34" charset="0"/>
                <a:ea typeface="Times New Roman" panose="02020603050405020304" pitchFamily="18" charset="0"/>
              </a:rPr>
              <a:t>are asked to note the </a:t>
            </a:r>
            <a:r>
              <a:rPr lang="en-US" sz="2000" kern="400" dirty="0" smtClean="0">
                <a:latin typeface="Arial" panose="020B0604020202020204" pitchFamily="34" charset="0"/>
                <a:ea typeface="Times New Roman" panose="02020603050405020304" pitchFamily="18" charset="0"/>
              </a:rPr>
              <a:t>report-back</a:t>
            </a:r>
            <a:endParaRPr lang="en-US" sz="2000" dirty="0"/>
          </a:p>
        </p:txBody>
      </p:sp>
      <p:pic>
        <p:nvPicPr>
          <p:cNvPr id="1026" name="Picture 2" descr="Image result for ques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511021"/>
            <a:ext cx="3665978"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874258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Key Proposed Changes to the Code</a:t>
            </a:r>
            <a:endParaRPr lang="en-US" sz="2200"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800767558"/>
              </p:ext>
            </p:extLst>
          </p:nvPr>
        </p:nvGraphicFramePr>
        <p:xfrm>
          <a:off x="228600" y="1352550"/>
          <a:ext cx="8763000" cy="3124200"/>
        </p:xfrm>
        <a:graphic>
          <a:graphicData uri="http://schemas.openxmlformats.org/drawingml/2006/table">
            <a:tbl>
              <a:tblPr firstRow="1" firstCol="1" bandRow="1"/>
              <a:tblGrid>
                <a:gridCol w="1585686"/>
                <a:gridCol w="7177314"/>
              </a:tblGrid>
              <a:tr h="486283">
                <a:tc>
                  <a:txBody>
                    <a:bodyPr/>
                    <a:lstStyle/>
                    <a:p>
                      <a:pPr marL="0" marR="0" indent="0" algn="just">
                        <a:lnSpc>
                          <a:spcPct val="100000"/>
                        </a:lnSpc>
                        <a:spcBef>
                          <a:spcPts val="300"/>
                        </a:spcBef>
                        <a:spcAft>
                          <a:spcPts val="0"/>
                        </a:spcAft>
                      </a:pPr>
                      <a:r>
                        <a:rPr lang="en-US" sz="1400" kern="400" dirty="0">
                          <a:effectLst/>
                          <a:latin typeface="Arial" panose="020B0604020202020204" pitchFamily="34" charset="0"/>
                          <a:ea typeface="Times New Roman" panose="02020603050405020304" pitchFamily="18" charset="0"/>
                          <a:cs typeface="Arial" panose="020B0604020202020204" pitchFamily="34" charset="0"/>
                        </a:rPr>
                        <a:t>Introduction to the Code (New)</a:t>
                      </a:r>
                      <a:endParaRPr lang="en-US" sz="14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The role of the accountancy profession and the relationship between compliance with the Code and professional accountants acting in the public interest</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495">
                <a:tc>
                  <a:txBody>
                    <a:bodyPr/>
                    <a:lstStyle/>
                    <a:p>
                      <a:pPr marL="0" marR="0" indent="0" algn="just">
                        <a:lnSpc>
                          <a:spcPct val="100000"/>
                        </a:lnSpc>
                        <a:spcBef>
                          <a:spcPts val="300"/>
                        </a:spcBef>
                        <a:spcAft>
                          <a:spcPts val="0"/>
                        </a:spcAft>
                      </a:pPr>
                      <a:r>
                        <a:rPr lang="en-US" sz="1400" kern="400" dirty="0">
                          <a:effectLst/>
                          <a:latin typeface="Arial" panose="020B0604020202020204" pitchFamily="34" charset="0"/>
                          <a:ea typeface="Times New Roman" panose="02020603050405020304" pitchFamily="18" charset="0"/>
                          <a:cs typeface="Arial" panose="020B0604020202020204" pitchFamily="34" charset="0"/>
                        </a:rPr>
                        <a:t>Section 100</a:t>
                      </a:r>
                      <a:endParaRPr lang="en-US" sz="14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Applicability of the Code </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The linkage between the provisions of the Code on the one hand and behavior and approach expected of professional accountants and responsibility to act in the public interest on the other.</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5951">
                <a:tc>
                  <a:txBody>
                    <a:bodyPr/>
                    <a:lstStyle/>
                    <a:p>
                      <a:pPr marL="0" marR="0" indent="0" algn="just">
                        <a:lnSpc>
                          <a:spcPct val="100000"/>
                        </a:lnSpc>
                        <a:spcBef>
                          <a:spcPts val="300"/>
                        </a:spcBef>
                        <a:spcAft>
                          <a:spcPts val="0"/>
                        </a:spcAft>
                      </a:pPr>
                      <a:r>
                        <a:rPr lang="en-US" sz="1400" kern="400" dirty="0">
                          <a:effectLst/>
                          <a:latin typeface="Arial" panose="020B0604020202020204" pitchFamily="34" charset="0"/>
                          <a:ea typeface="Times New Roman" panose="02020603050405020304" pitchFamily="18" charset="0"/>
                          <a:cs typeface="Arial" panose="020B0604020202020204" pitchFamily="34" charset="0"/>
                        </a:rPr>
                        <a:t>Section 110</a:t>
                      </a:r>
                      <a:endParaRPr lang="en-US" sz="14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Revisions to the description of “objectivity” </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New application material on exercising </a:t>
                      </a:r>
                      <a:r>
                        <a:rPr lang="en-US" sz="1200" kern="400" dirty="0" smtClean="0">
                          <a:solidFill>
                            <a:schemeClr val="tx1"/>
                          </a:solidFill>
                          <a:effectLst/>
                          <a:latin typeface="Arial" panose="020B0604020202020204" pitchFamily="34" charset="0"/>
                          <a:ea typeface="Times New Roman" panose="02020603050405020304" pitchFamily="18" charset="0"/>
                          <a:cs typeface="Arial" panose="020B0604020202020204" pitchFamily="34" charset="0"/>
                        </a:rPr>
                        <a:t>“resolve” - </a:t>
                      </a:r>
                      <a:r>
                        <a:rPr lang="en-US" sz="1200" kern="400" dirty="0" smtClean="0">
                          <a:effectLst/>
                          <a:latin typeface="Arial" panose="020B0604020202020204" pitchFamily="34" charset="0"/>
                          <a:ea typeface="Times New Roman" panose="02020603050405020304" pitchFamily="18" charset="0"/>
                          <a:cs typeface="Arial" panose="020B0604020202020204" pitchFamily="34" charset="0"/>
                        </a:rPr>
                        <a:t>Subsection </a:t>
                      </a:r>
                      <a:r>
                        <a:rPr lang="en-US" sz="1200" kern="400" dirty="0">
                          <a:effectLst/>
                          <a:latin typeface="Arial" panose="020B0604020202020204" pitchFamily="34" charset="0"/>
                          <a:ea typeface="Times New Roman" panose="02020603050405020304" pitchFamily="18" charset="0"/>
                          <a:cs typeface="Arial" panose="020B0604020202020204" pitchFamily="34" charset="0"/>
                        </a:rPr>
                        <a:t>111</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A new example of potential reliance on technology affecting the objectivity of a professional accountant under Subsection 112</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2471">
                <a:tc>
                  <a:txBody>
                    <a:bodyPr/>
                    <a:lstStyle/>
                    <a:p>
                      <a:pPr marL="0" marR="0" indent="0" algn="just">
                        <a:lnSpc>
                          <a:spcPct val="100000"/>
                        </a:lnSpc>
                        <a:spcBef>
                          <a:spcPts val="300"/>
                        </a:spcBef>
                        <a:spcAft>
                          <a:spcPts val="0"/>
                        </a:spcAft>
                      </a:pPr>
                      <a:r>
                        <a:rPr lang="en-US" sz="1400" kern="400" dirty="0">
                          <a:effectLst/>
                          <a:latin typeface="Arial" panose="020B0604020202020204" pitchFamily="34" charset="0"/>
                          <a:ea typeface="Times New Roman" panose="02020603050405020304" pitchFamily="18" charset="0"/>
                          <a:cs typeface="Arial" panose="020B0604020202020204" pitchFamily="34" charset="0"/>
                        </a:rPr>
                        <a:t>Section 120</a:t>
                      </a:r>
                      <a:endParaRPr lang="en-US" sz="14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The inclusion of “a questioning mindset” as a requirement in combination with the exercise of professional judgment</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New application material on having a questioning mindset and the exercise of critical analysis.</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
                        <a:lnSpc>
                          <a:spcPct val="100000"/>
                        </a:lnSpc>
                        <a:spcBef>
                          <a:spcPts val="300"/>
                        </a:spcBef>
                        <a:spcAft>
                          <a:spcPts val="0"/>
                        </a:spcAft>
                        <a:buFont typeface="Symbol" panose="05050102010706020507" pitchFamily="18" charset="2"/>
                        <a:buChar char=""/>
                      </a:pPr>
                      <a:r>
                        <a:rPr lang="en-US" sz="1200" kern="400" dirty="0">
                          <a:effectLst/>
                          <a:latin typeface="Arial" panose="020B0604020202020204" pitchFamily="34" charset="0"/>
                          <a:ea typeface="Times New Roman" panose="02020603050405020304" pitchFamily="18" charset="0"/>
                          <a:cs typeface="Arial" panose="020B0604020202020204" pitchFamily="34" charset="0"/>
                        </a:rPr>
                        <a:t>New application material on bias and organizational </a:t>
                      </a:r>
                      <a:r>
                        <a:rPr lang="en-US" sz="1200" kern="400" dirty="0" smtClean="0">
                          <a:effectLst/>
                          <a:latin typeface="Arial" panose="020B0604020202020204" pitchFamily="34" charset="0"/>
                          <a:ea typeface="Times New Roman" panose="02020603050405020304" pitchFamily="18" charset="0"/>
                          <a:cs typeface="Arial" panose="020B0604020202020204" pitchFamily="34" charset="0"/>
                        </a:rPr>
                        <a:t>culture</a:t>
                      </a:r>
                      <a:endParaRPr lang="en-US" sz="1200" kern="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5866" marR="558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980943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Coordination with SSBs</a:t>
            </a:r>
            <a:endParaRPr lang="en-US" sz="2200" dirty="0"/>
          </a:p>
        </p:txBody>
      </p:sp>
      <p:sp>
        <p:nvSpPr>
          <p:cNvPr id="9" name="Content Placeholder 1"/>
          <p:cNvSpPr>
            <a:spLocks noGrp="1"/>
          </p:cNvSpPr>
          <p:nvPr>
            <p:ph idx="1"/>
          </p:nvPr>
        </p:nvSpPr>
        <p:spPr>
          <a:xfrm>
            <a:off x="152400" y="1276350"/>
            <a:ext cx="8458200" cy="3352800"/>
          </a:xfrm>
        </p:spPr>
        <p:txBody>
          <a:bodyPr/>
          <a:lstStyle/>
          <a:p>
            <a:pPr marL="0" indent="0">
              <a:spcAft>
                <a:spcPts val="600"/>
              </a:spcAft>
              <a:buNone/>
            </a:pPr>
            <a:r>
              <a:rPr lang="en-US" sz="1400" dirty="0" smtClean="0">
                <a:solidFill>
                  <a:schemeClr val="tx1"/>
                </a:solidFill>
              </a:rPr>
              <a:t>Teleconference with Chairs of IAASB PS Sub-Working Group and IAESB PS Task Force on 28 February.  Substantive comments from Chairs include:</a:t>
            </a:r>
          </a:p>
          <a:p>
            <a:pPr marL="0" indent="-4572">
              <a:buNone/>
            </a:pPr>
            <a:r>
              <a:rPr lang="en-US" sz="1400" u="sng" dirty="0" smtClean="0"/>
              <a:t>New Introduction to the Code</a:t>
            </a:r>
          </a:p>
          <a:p>
            <a:pPr>
              <a:spcBef>
                <a:spcPts val="300"/>
              </a:spcBef>
            </a:pPr>
            <a:r>
              <a:rPr lang="en-US" sz="1400" dirty="0" smtClean="0"/>
              <a:t>Support from IAASB PS SWG Chair</a:t>
            </a:r>
          </a:p>
          <a:p>
            <a:pPr marL="0" indent="-4572">
              <a:spcBef>
                <a:spcPts val="300"/>
              </a:spcBef>
              <a:buNone/>
            </a:pPr>
            <a:r>
              <a:rPr lang="en-US" sz="1400" u="sng" dirty="0" smtClean="0"/>
              <a:t>Objectivity</a:t>
            </a:r>
          </a:p>
          <a:p>
            <a:pPr>
              <a:spcBef>
                <a:spcPts val="300"/>
              </a:spcBef>
            </a:pPr>
            <a:r>
              <a:rPr lang="en-US" sz="1400" dirty="0" smtClean="0">
                <a:solidFill>
                  <a:schemeClr val="tx1"/>
                </a:solidFill>
              </a:rPr>
              <a:t>IAASB SWG will consider whether proposed revised description of objectivity impacts the way the term is used in IAASB literature</a:t>
            </a:r>
          </a:p>
          <a:p>
            <a:pPr>
              <a:spcBef>
                <a:spcPts val="300"/>
              </a:spcBef>
            </a:pPr>
            <a:r>
              <a:rPr lang="en-US" sz="1400" dirty="0" smtClean="0">
                <a:solidFill>
                  <a:schemeClr val="tx1"/>
                </a:solidFill>
              </a:rPr>
              <a:t>IAASB approached reliance on technology (para 110.1 A1 (b)(iv)) from the perspective of bias (e.g. over-confidence bias).  Agreed that there should be further discussion between Chairs of both Board’s </a:t>
            </a:r>
            <a:r>
              <a:rPr lang="en-US" sz="1400" dirty="0">
                <a:solidFill>
                  <a:schemeClr val="tx1"/>
                </a:solidFill>
              </a:rPr>
              <a:t>T</a:t>
            </a:r>
            <a:r>
              <a:rPr lang="en-US" sz="1400" dirty="0" smtClean="0">
                <a:solidFill>
                  <a:schemeClr val="tx1"/>
                </a:solidFill>
              </a:rPr>
              <a:t>echnology TFs </a:t>
            </a:r>
          </a:p>
          <a:p>
            <a:pPr marL="0" indent="-4572">
              <a:spcBef>
                <a:spcPts val="300"/>
              </a:spcBef>
              <a:buNone/>
            </a:pPr>
            <a:r>
              <a:rPr lang="en-US" sz="1400" u="sng" dirty="0" smtClean="0"/>
              <a:t>Resolve</a:t>
            </a:r>
          </a:p>
          <a:p>
            <a:pPr>
              <a:spcBef>
                <a:spcPts val="300"/>
              </a:spcBef>
            </a:pPr>
            <a:r>
              <a:rPr lang="en-US" sz="1400" dirty="0" smtClean="0"/>
              <a:t>It should be clarified that the concept involves a commitment to do the right thing</a:t>
            </a:r>
          </a:p>
          <a:p>
            <a:pPr marL="0" indent="0">
              <a:spcBef>
                <a:spcPts val="300"/>
              </a:spcBef>
              <a:buNone/>
            </a:pPr>
            <a:endParaRPr lang="en-US" sz="1200" dirty="0" smtClean="0"/>
          </a:p>
          <a:p>
            <a:pPr marL="347472" lvl="1" indent="0">
              <a:spcBef>
                <a:spcPts val="600"/>
              </a:spcBef>
              <a:buNone/>
            </a:pPr>
            <a:endParaRPr lang="en-US" sz="1200" dirty="0" smtClean="0"/>
          </a:p>
          <a:p>
            <a:pPr lvl="1"/>
            <a:endParaRPr lang="en-US" sz="1200" dirty="0" smtClean="0"/>
          </a:p>
          <a:p>
            <a:pPr lvl="1"/>
            <a:endParaRPr lang="en-US" sz="12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Tree>
    <p:extLst>
      <p:ext uri="{BB962C8B-B14F-4D97-AF65-F5344CB8AC3E}">
        <p14:creationId xmlns:p14="http://schemas.microsoft.com/office/powerpoint/2010/main" val="36922157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Coordination with SSBs</a:t>
            </a:r>
            <a:endParaRPr lang="en-US" sz="2200" dirty="0"/>
          </a:p>
        </p:txBody>
      </p:sp>
      <p:sp>
        <p:nvSpPr>
          <p:cNvPr id="9" name="Content Placeholder 1"/>
          <p:cNvSpPr>
            <a:spLocks noGrp="1"/>
          </p:cNvSpPr>
          <p:nvPr>
            <p:ph idx="1"/>
          </p:nvPr>
        </p:nvSpPr>
        <p:spPr>
          <a:xfrm>
            <a:off x="152400" y="1276350"/>
            <a:ext cx="8839200" cy="3352800"/>
          </a:xfrm>
        </p:spPr>
        <p:txBody>
          <a:bodyPr/>
          <a:lstStyle/>
          <a:p>
            <a:pPr marL="0" indent="-4572">
              <a:spcBef>
                <a:spcPts val="300"/>
              </a:spcBef>
              <a:buNone/>
            </a:pPr>
            <a:r>
              <a:rPr lang="en-US" sz="1300" u="sng" dirty="0"/>
              <a:t>Questioning mindset and critical analysis</a:t>
            </a:r>
          </a:p>
          <a:p>
            <a:pPr>
              <a:spcBef>
                <a:spcPts val="300"/>
              </a:spcBef>
            </a:pPr>
            <a:r>
              <a:rPr lang="en-US" sz="1300" dirty="0" smtClean="0">
                <a:solidFill>
                  <a:schemeClr val="tx1"/>
                </a:solidFill>
              </a:rPr>
              <a:t>IAASB PS SWG Chair queried if “questioning mindset” and “critical analysis” are too close to the terms used in the definition of “professional skepticism”; also prefers “questioning mind”</a:t>
            </a:r>
            <a:endParaRPr lang="en-US" sz="1300" dirty="0">
              <a:solidFill>
                <a:schemeClr val="tx1"/>
              </a:solidFill>
            </a:endParaRPr>
          </a:p>
          <a:p>
            <a:pPr>
              <a:spcBef>
                <a:spcPts val="300"/>
              </a:spcBef>
            </a:pPr>
            <a:r>
              <a:rPr lang="en-US" sz="1300" dirty="0" smtClean="0">
                <a:solidFill>
                  <a:schemeClr val="tx1"/>
                </a:solidFill>
              </a:rPr>
              <a:t>IAESB PS TF Chair suggested “critical assessment” (as used in the definition of “professional skepticism”) should be used. Rationale is that the outputs expected from critical assessment and critical analysis are different</a:t>
            </a:r>
          </a:p>
          <a:p>
            <a:pPr>
              <a:spcBef>
                <a:spcPts val="300"/>
              </a:spcBef>
            </a:pPr>
            <a:r>
              <a:rPr lang="en-US" sz="1300" dirty="0" smtClean="0">
                <a:solidFill>
                  <a:schemeClr val="tx1"/>
                </a:solidFill>
              </a:rPr>
              <a:t>IAASB PS SWG to consider whether relationship between professional judgment </a:t>
            </a:r>
            <a:r>
              <a:rPr lang="en-US" sz="1300" dirty="0">
                <a:solidFill>
                  <a:schemeClr val="tx1"/>
                </a:solidFill>
              </a:rPr>
              <a:t>and </a:t>
            </a:r>
            <a:r>
              <a:rPr lang="en-US" sz="1300" dirty="0" smtClean="0">
                <a:solidFill>
                  <a:schemeClr val="tx1"/>
                </a:solidFill>
              </a:rPr>
              <a:t>questioning </a:t>
            </a:r>
            <a:r>
              <a:rPr lang="en-US" sz="1300" dirty="0">
                <a:solidFill>
                  <a:schemeClr val="tx1"/>
                </a:solidFill>
              </a:rPr>
              <a:t>mindset </a:t>
            </a:r>
            <a:r>
              <a:rPr lang="en-US" sz="1300" dirty="0" smtClean="0">
                <a:solidFill>
                  <a:schemeClr val="tx1"/>
                </a:solidFill>
              </a:rPr>
              <a:t>in the proposed text aligns with the relationship between professional judgement and professional skepticism in ISA 220 (Revised) ED</a:t>
            </a:r>
          </a:p>
          <a:p>
            <a:pPr marL="0" indent="-4572">
              <a:buNone/>
            </a:pPr>
            <a:r>
              <a:rPr lang="en-US" sz="1300" u="sng" dirty="0" smtClean="0">
                <a:solidFill>
                  <a:schemeClr val="tx1"/>
                </a:solidFill>
              </a:rPr>
              <a:t>Bias</a:t>
            </a:r>
          </a:p>
          <a:p>
            <a:pPr>
              <a:spcBef>
                <a:spcPts val="300"/>
              </a:spcBef>
            </a:pPr>
            <a:r>
              <a:rPr lang="en-US" sz="1300" dirty="0" smtClean="0">
                <a:solidFill>
                  <a:schemeClr val="tx1"/>
                </a:solidFill>
              </a:rPr>
              <a:t>Support from both Chairs </a:t>
            </a:r>
            <a:r>
              <a:rPr lang="en-US" sz="1300" dirty="0">
                <a:solidFill>
                  <a:schemeClr val="tx1"/>
                </a:solidFill>
              </a:rPr>
              <a:t>f</a:t>
            </a:r>
            <a:r>
              <a:rPr lang="en-US" sz="1300" dirty="0" smtClean="0">
                <a:solidFill>
                  <a:schemeClr val="tx1"/>
                </a:solidFill>
              </a:rPr>
              <a:t>or the approach taken and for the number and description of those listed.</a:t>
            </a:r>
          </a:p>
          <a:p>
            <a:pPr>
              <a:spcBef>
                <a:spcPts val="300"/>
              </a:spcBef>
            </a:pPr>
            <a:r>
              <a:rPr lang="en-US" sz="1300" dirty="0" smtClean="0">
                <a:solidFill>
                  <a:schemeClr val="tx1"/>
                </a:solidFill>
              </a:rPr>
              <a:t>Comments on ISA 220 (Revised) ED due in June 2019. IAASB will share feedback to the material on “bias”.</a:t>
            </a:r>
          </a:p>
          <a:p>
            <a:pPr marL="0" indent="-4572">
              <a:buNone/>
            </a:pPr>
            <a:r>
              <a:rPr lang="en-US" sz="1300" u="sng" dirty="0" smtClean="0"/>
              <a:t>Organizational culture</a:t>
            </a:r>
          </a:p>
          <a:p>
            <a:pPr>
              <a:spcBef>
                <a:spcPts val="300"/>
              </a:spcBef>
            </a:pPr>
            <a:r>
              <a:rPr lang="en-US" sz="1300" dirty="0" smtClean="0">
                <a:solidFill>
                  <a:schemeClr val="tx1"/>
                </a:solidFill>
              </a:rPr>
              <a:t>Support from </a:t>
            </a:r>
            <a:r>
              <a:rPr lang="en-US" sz="1300" dirty="0">
                <a:solidFill>
                  <a:schemeClr val="tx1"/>
                </a:solidFill>
              </a:rPr>
              <a:t>IAASB PS SWG Chair </a:t>
            </a:r>
            <a:r>
              <a:rPr lang="en-US" sz="1300" dirty="0" smtClean="0">
                <a:solidFill>
                  <a:schemeClr val="tx1"/>
                </a:solidFill>
              </a:rPr>
              <a:t>for the organizational culture and ‘tone at the top’ to be included in the proposed text</a:t>
            </a:r>
          </a:p>
          <a:p>
            <a:pPr lvl="1"/>
            <a:endParaRPr lang="en-US" sz="1200" dirty="0" smtClean="0"/>
          </a:p>
          <a:p>
            <a:pPr lvl="1"/>
            <a:endParaRPr lang="en-US" sz="12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Tree>
    <p:extLst>
      <p:ext uri="{BB962C8B-B14F-4D97-AF65-F5344CB8AC3E}">
        <p14:creationId xmlns:p14="http://schemas.microsoft.com/office/powerpoint/2010/main" val="25094760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New Introduction to the Code</a:t>
            </a:r>
            <a:endParaRPr lang="en-US" sz="2200" dirty="0"/>
          </a:p>
        </p:txBody>
      </p:sp>
      <p:sp>
        <p:nvSpPr>
          <p:cNvPr id="9" name="Content Placeholder 1"/>
          <p:cNvSpPr>
            <a:spLocks noGrp="1"/>
          </p:cNvSpPr>
          <p:nvPr>
            <p:ph idx="1"/>
          </p:nvPr>
        </p:nvSpPr>
        <p:spPr>
          <a:xfrm>
            <a:off x="152400" y="1352550"/>
            <a:ext cx="8458200" cy="3352800"/>
          </a:xfrm>
        </p:spPr>
        <p:txBody>
          <a:bodyPr/>
          <a:lstStyle/>
          <a:p>
            <a:pPr marL="0" indent="0">
              <a:spcBef>
                <a:spcPts val="300"/>
              </a:spcBef>
              <a:buNone/>
            </a:pPr>
            <a:r>
              <a:rPr lang="en-US" sz="1600" dirty="0" smtClean="0">
                <a:solidFill>
                  <a:schemeClr val="tx1"/>
                </a:solidFill>
              </a:rPr>
              <a:t>The Introduction:</a:t>
            </a:r>
          </a:p>
          <a:p>
            <a:pPr>
              <a:spcBef>
                <a:spcPts val="300"/>
              </a:spcBef>
            </a:pPr>
            <a:r>
              <a:rPr lang="en-US" sz="1400" dirty="0">
                <a:solidFill>
                  <a:schemeClr val="tx1"/>
                </a:solidFill>
              </a:rPr>
              <a:t>A</a:t>
            </a:r>
            <a:r>
              <a:rPr lang="en-US" sz="1400" dirty="0" smtClean="0">
                <a:solidFill>
                  <a:schemeClr val="tx1"/>
                </a:solidFill>
              </a:rPr>
              <a:t>ims to remind and exhort PAs about importance of their role and function in society, their responsibility to act in the public </a:t>
            </a:r>
            <a:r>
              <a:rPr lang="en-US" sz="1400" dirty="0" smtClean="0">
                <a:solidFill>
                  <a:schemeClr val="tx1"/>
                </a:solidFill>
              </a:rPr>
              <a:t>interest </a:t>
            </a:r>
            <a:r>
              <a:rPr lang="en-US" sz="1400" dirty="0" smtClean="0">
                <a:solidFill>
                  <a:schemeClr val="tx1"/>
                </a:solidFill>
              </a:rPr>
              <a:t>and how the Code can help</a:t>
            </a:r>
            <a:endParaRPr lang="en-US" sz="1400" dirty="0">
              <a:solidFill>
                <a:schemeClr val="tx1"/>
              </a:solidFill>
            </a:endParaRPr>
          </a:p>
          <a:p>
            <a:pPr>
              <a:spcBef>
                <a:spcPts val="300"/>
              </a:spcBef>
            </a:pPr>
            <a:r>
              <a:rPr lang="en-US" sz="1400" dirty="0" smtClean="0">
                <a:solidFill>
                  <a:schemeClr val="tx1"/>
                </a:solidFill>
              </a:rPr>
              <a:t>Is positioned as an Introduction because:</a:t>
            </a:r>
          </a:p>
          <a:p>
            <a:pPr lvl="1">
              <a:spcBef>
                <a:spcPts val="300"/>
              </a:spcBef>
            </a:pPr>
            <a:r>
              <a:rPr lang="en-US" sz="1300" dirty="0" smtClean="0">
                <a:solidFill>
                  <a:schemeClr val="tx1"/>
                </a:solidFill>
              </a:rPr>
              <a:t>Material </a:t>
            </a:r>
            <a:r>
              <a:rPr lang="en-US" sz="1300" dirty="0">
                <a:solidFill>
                  <a:schemeClr val="tx1"/>
                </a:solidFill>
              </a:rPr>
              <a:t>more effective if non-technical language is </a:t>
            </a:r>
            <a:r>
              <a:rPr lang="en-US" sz="1300" dirty="0" smtClean="0">
                <a:solidFill>
                  <a:schemeClr val="tx1"/>
                </a:solidFill>
              </a:rPr>
              <a:t>used - </a:t>
            </a:r>
            <a:r>
              <a:rPr lang="en-US" sz="1300" dirty="0">
                <a:solidFill>
                  <a:schemeClr val="tx1"/>
                </a:solidFill>
              </a:rPr>
              <a:t>hence </a:t>
            </a:r>
            <a:r>
              <a:rPr lang="en-US" sz="1300" dirty="0" smtClean="0">
                <a:solidFill>
                  <a:schemeClr val="tx1"/>
                </a:solidFill>
              </a:rPr>
              <a:t>Part 1 is not suitable</a:t>
            </a:r>
          </a:p>
          <a:p>
            <a:pPr lvl="1">
              <a:spcBef>
                <a:spcPts val="300"/>
              </a:spcBef>
            </a:pPr>
            <a:r>
              <a:rPr lang="en-US" sz="1300" dirty="0" smtClean="0">
                <a:solidFill>
                  <a:schemeClr val="tx1"/>
                </a:solidFill>
              </a:rPr>
              <a:t>The </a:t>
            </a:r>
            <a:r>
              <a:rPr lang="en-US" sz="1300" dirty="0">
                <a:solidFill>
                  <a:schemeClr val="tx1"/>
                </a:solidFill>
              </a:rPr>
              <a:t>Guide to the Code serves a different purpose and also not suitable </a:t>
            </a:r>
            <a:r>
              <a:rPr lang="en-US" sz="1300" dirty="0" smtClean="0">
                <a:solidFill>
                  <a:schemeClr val="tx1"/>
                </a:solidFill>
              </a:rPr>
              <a:t>location</a:t>
            </a:r>
            <a:endParaRPr lang="en-US" sz="1300" dirty="0">
              <a:solidFill>
                <a:schemeClr val="tx1"/>
              </a:solidFill>
            </a:endParaRPr>
          </a:p>
          <a:p>
            <a:pPr marL="0" indent="0">
              <a:buNone/>
            </a:pPr>
            <a:r>
              <a:rPr lang="en-US" sz="1400" dirty="0" smtClean="0">
                <a:solidFill>
                  <a:schemeClr val="tx1"/>
                </a:solidFill>
              </a:rPr>
              <a:t>The TF considered the Board’s question – “Does compliance with the Code means a PA has acted in the public interest?”</a:t>
            </a:r>
            <a:r>
              <a:rPr lang="en-US" sz="1400" dirty="0">
                <a:solidFill>
                  <a:schemeClr val="tx1"/>
                </a:solidFill>
              </a:rPr>
              <a:t> </a:t>
            </a:r>
            <a:r>
              <a:rPr lang="en-US" sz="1400" dirty="0" smtClean="0">
                <a:solidFill>
                  <a:schemeClr val="tx1"/>
                </a:solidFill>
              </a:rPr>
              <a:t>and concluded that</a:t>
            </a:r>
            <a:r>
              <a:rPr lang="en-US" sz="1400" dirty="0">
                <a:solidFill>
                  <a:schemeClr val="tx1"/>
                </a:solidFill>
              </a:rPr>
              <a:t> </a:t>
            </a:r>
            <a:r>
              <a:rPr lang="en-US" sz="1400" dirty="0" smtClean="0">
                <a:solidFill>
                  <a:schemeClr val="tx1"/>
                </a:solidFill>
              </a:rPr>
              <a:t>although t</a:t>
            </a:r>
            <a:r>
              <a:rPr lang="en-US" sz="1300" dirty="0" smtClean="0">
                <a:solidFill>
                  <a:schemeClr val="tx1"/>
                </a:solidFill>
              </a:rPr>
              <a:t>he </a:t>
            </a:r>
            <a:r>
              <a:rPr lang="en-US" sz="1300" dirty="0">
                <a:solidFill>
                  <a:schemeClr val="tx1"/>
                </a:solidFill>
              </a:rPr>
              <a:t>Board does not have the requisite </a:t>
            </a:r>
            <a:r>
              <a:rPr lang="en-US" sz="1300" dirty="0" smtClean="0">
                <a:solidFill>
                  <a:schemeClr val="tx1"/>
                </a:solidFill>
              </a:rPr>
              <a:t>authority to determine this issue:</a:t>
            </a:r>
            <a:endParaRPr lang="en-US" sz="1300" dirty="0">
              <a:solidFill>
                <a:schemeClr val="tx1"/>
              </a:solidFill>
            </a:endParaRPr>
          </a:p>
          <a:p>
            <a:pPr>
              <a:spcBef>
                <a:spcPts val="300"/>
              </a:spcBef>
            </a:pPr>
            <a:r>
              <a:rPr lang="en-US" sz="1400" dirty="0">
                <a:solidFill>
                  <a:schemeClr val="tx1"/>
                </a:solidFill>
              </a:rPr>
              <a:t>I</a:t>
            </a:r>
            <a:r>
              <a:rPr lang="en-US" sz="1400" dirty="0" smtClean="0">
                <a:solidFill>
                  <a:schemeClr val="tx1"/>
                </a:solidFill>
              </a:rPr>
              <a:t>t would </a:t>
            </a:r>
            <a:r>
              <a:rPr lang="en-US" sz="1400" dirty="0">
                <a:solidFill>
                  <a:schemeClr val="tx1"/>
                </a:solidFill>
              </a:rPr>
              <a:t>be helpful if the Code could provide some assurance to PAs similar to </a:t>
            </a:r>
            <a:r>
              <a:rPr lang="en-US" sz="1400" dirty="0" smtClean="0">
                <a:solidFill>
                  <a:schemeClr val="tx1"/>
                </a:solidFill>
              </a:rPr>
              <a:t>the </a:t>
            </a:r>
            <a:r>
              <a:rPr lang="en-US" sz="1400" dirty="0">
                <a:solidFill>
                  <a:schemeClr val="tx1"/>
                </a:solidFill>
              </a:rPr>
              <a:t>I</a:t>
            </a:r>
            <a:r>
              <a:rPr lang="en-US" sz="1400" dirty="0" smtClean="0">
                <a:solidFill>
                  <a:schemeClr val="tx1"/>
                </a:solidFill>
              </a:rPr>
              <a:t>ASB on the effect of compliance with IFRS, and so </a:t>
            </a:r>
          </a:p>
          <a:p>
            <a:pPr>
              <a:spcBef>
                <a:spcPts val="300"/>
              </a:spcBef>
            </a:pPr>
            <a:r>
              <a:rPr lang="en-US" sz="1400" dirty="0" smtClean="0"/>
              <a:t>Para 3 aims to </a:t>
            </a:r>
            <a:r>
              <a:rPr lang="en-US" sz="1400" dirty="0"/>
              <a:t>support the proposition that compliance with the Code provides prima facie evidence that a PA has acted in the public interest. </a:t>
            </a:r>
          </a:p>
          <a:p>
            <a:endParaRPr lang="en-US" sz="1600" dirty="0" smtClean="0"/>
          </a:p>
          <a:p>
            <a:pPr>
              <a:spcBef>
                <a:spcPts val="800"/>
              </a:spcBef>
            </a:pPr>
            <a:endParaRPr lang="en-US" sz="1600" dirty="0"/>
          </a:p>
          <a:p>
            <a:pPr marL="0" indent="0">
              <a:spcBef>
                <a:spcPts val="800"/>
              </a:spcBef>
              <a:buNone/>
            </a:pPr>
            <a:endParaRPr lang="en-US" sz="1800" dirty="0"/>
          </a:p>
          <a:p>
            <a:pPr marL="0" indent="0">
              <a:spcBef>
                <a:spcPts val="800"/>
              </a:spcBef>
              <a:buNone/>
            </a:pPr>
            <a:endParaRPr lang="en-US" sz="2000" dirty="0" smtClean="0"/>
          </a:p>
        </p:txBody>
      </p:sp>
    </p:spTree>
    <p:extLst>
      <p:ext uri="{BB962C8B-B14F-4D97-AF65-F5344CB8AC3E}">
        <p14:creationId xmlns:p14="http://schemas.microsoft.com/office/powerpoint/2010/main" val="6415737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sz="2200" dirty="0" smtClean="0"/>
              <a:t>Introduction to the Code</a:t>
            </a:r>
            <a:endParaRPr lang="en-US" sz="2200" dirty="0"/>
          </a:p>
        </p:txBody>
      </p:sp>
      <p:sp>
        <p:nvSpPr>
          <p:cNvPr id="5" name="Content Placeholder 1"/>
          <p:cNvSpPr txBox="1">
            <a:spLocks/>
          </p:cNvSpPr>
          <p:nvPr/>
        </p:nvSpPr>
        <p:spPr bwMode="auto">
          <a:xfrm>
            <a:off x="228600" y="1428750"/>
            <a:ext cx="8458200" cy="1828800"/>
          </a:xfrm>
          <a:prstGeom prst="rect">
            <a:avLst/>
          </a:prstGeom>
          <a:solidFill>
            <a:schemeClr val="bg2">
              <a:lumMod val="20000"/>
              <a:lumOff val="80000"/>
            </a:schemeClr>
          </a:solidFill>
          <a:ln>
            <a:noFill/>
          </a:ln>
          <a:extLs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800"/>
              </a:spcBef>
              <a:buNone/>
            </a:pPr>
            <a:r>
              <a:rPr lang="en-US" sz="1600" b="1" dirty="0" smtClean="0">
                <a:solidFill>
                  <a:schemeClr val="accent1">
                    <a:lumMod val="75000"/>
                  </a:schemeClr>
                </a:solidFill>
              </a:rPr>
              <a:t>Questions: </a:t>
            </a:r>
            <a:endParaRPr lang="en-US" sz="1600" b="1" dirty="0">
              <a:solidFill>
                <a:schemeClr val="accent1">
                  <a:lumMod val="75000"/>
                </a:schemeClr>
              </a:solidFill>
            </a:endParaRPr>
          </a:p>
          <a:p>
            <a:pPr>
              <a:spcBef>
                <a:spcPts val="800"/>
              </a:spcBef>
            </a:pPr>
            <a:r>
              <a:rPr lang="en-US" sz="1400" dirty="0">
                <a:solidFill>
                  <a:schemeClr val="accent1">
                    <a:lumMod val="75000"/>
                  </a:schemeClr>
                </a:solidFill>
              </a:rPr>
              <a:t>Does the CAG agree that the proposed text should be placed in the Introduction? The alternative would be for the text to be </a:t>
            </a:r>
            <a:r>
              <a:rPr lang="en-US" sz="1400" dirty="0" smtClean="0">
                <a:solidFill>
                  <a:schemeClr val="accent1">
                    <a:lumMod val="75000"/>
                  </a:schemeClr>
                </a:solidFill>
              </a:rPr>
              <a:t>redrafted in more formal/technical language and placed </a:t>
            </a:r>
            <a:r>
              <a:rPr lang="en-US" sz="1400" dirty="0">
                <a:solidFill>
                  <a:schemeClr val="accent1">
                    <a:lumMod val="75000"/>
                  </a:schemeClr>
                </a:solidFill>
              </a:rPr>
              <a:t>in Part 1 of the Code</a:t>
            </a:r>
            <a:r>
              <a:rPr lang="en-US" sz="1400" dirty="0" smtClean="0">
                <a:solidFill>
                  <a:schemeClr val="accent1">
                    <a:lumMod val="75000"/>
                  </a:schemeClr>
                </a:solidFill>
              </a:rPr>
              <a:t>.</a:t>
            </a:r>
          </a:p>
          <a:p>
            <a:pPr>
              <a:spcBef>
                <a:spcPts val="800"/>
              </a:spcBef>
            </a:pPr>
            <a:r>
              <a:rPr lang="en-US" sz="1400" dirty="0">
                <a:solidFill>
                  <a:schemeClr val="accent1">
                    <a:lumMod val="75000"/>
                  </a:schemeClr>
                </a:solidFill>
              </a:rPr>
              <a:t>Does </a:t>
            </a:r>
            <a:r>
              <a:rPr lang="en-US" sz="1400" dirty="0" smtClean="0">
                <a:solidFill>
                  <a:schemeClr val="accent1">
                    <a:lumMod val="75000"/>
                  </a:schemeClr>
                </a:solidFill>
              </a:rPr>
              <a:t>the CAG agree that compliance </a:t>
            </a:r>
            <a:r>
              <a:rPr lang="en-US" sz="1400" dirty="0">
                <a:solidFill>
                  <a:schemeClr val="accent1">
                    <a:lumMod val="75000"/>
                  </a:schemeClr>
                </a:solidFill>
              </a:rPr>
              <a:t>with the </a:t>
            </a:r>
            <a:r>
              <a:rPr lang="en-US" sz="1400" dirty="0" smtClean="0">
                <a:solidFill>
                  <a:schemeClr val="accent1">
                    <a:lumMod val="75000"/>
                  </a:schemeClr>
                </a:solidFill>
              </a:rPr>
              <a:t>Code is prima facie evidence that a PA has acted in </a:t>
            </a:r>
            <a:r>
              <a:rPr lang="en-US" sz="1400" dirty="0">
                <a:solidFill>
                  <a:schemeClr val="accent1">
                    <a:lumMod val="75000"/>
                  </a:schemeClr>
                </a:solidFill>
              </a:rPr>
              <a:t>the public </a:t>
            </a:r>
            <a:r>
              <a:rPr lang="en-US" sz="1400" dirty="0" smtClean="0">
                <a:solidFill>
                  <a:schemeClr val="accent1">
                    <a:lumMod val="75000"/>
                  </a:schemeClr>
                </a:solidFill>
              </a:rPr>
              <a:t>interest</a:t>
            </a:r>
            <a:endParaRPr lang="en-US" sz="1400" dirty="0">
              <a:solidFill>
                <a:schemeClr val="accent1">
                  <a:lumMod val="75000"/>
                </a:schemeClr>
              </a:solidFill>
            </a:endParaRPr>
          </a:p>
          <a:p>
            <a:pPr marL="0" indent="0">
              <a:buFontTx/>
              <a:buNone/>
            </a:pPr>
            <a:endParaRPr lang="en-US" sz="1600" kern="0" dirty="0" smtClean="0"/>
          </a:p>
          <a:p>
            <a:endParaRPr lang="en-US" sz="1600" kern="0" dirty="0" smtClean="0"/>
          </a:p>
          <a:p>
            <a:pPr>
              <a:spcBef>
                <a:spcPts val="800"/>
              </a:spcBef>
            </a:pPr>
            <a:endParaRPr lang="en-US" sz="1600" kern="0" dirty="0" smtClean="0"/>
          </a:p>
          <a:p>
            <a:pPr marL="0" indent="0">
              <a:spcBef>
                <a:spcPts val="800"/>
              </a:spcBef>
              <a:buFontTx/>
              <a:buNone/>
            </a:pPr>
            <a:endParaRPr lang="en-US" sz="1800" kern="0" dirty="0" smtClean="0"/>
          </a:p>
          <a:p>
            <a:pPr marL="0" indent="0">
              <a:spcBef>
                <a:spcPts val="800"/>
              </a:spcBef>
              <a:buFontTx/>
              <a:buNone/>
            </a:pPr>
            <a:endParaRPr lang="en-US" sz="2000" kern="0" dirty="0" smtClean="0"/>
          </a:p>
        </p:txBody>
      </p:sp>
    </p:spTree>
    <p:extLst>
      <p:ext uri="{BB962C8B-B14F-4D97-AF65-F5344CB8AC3E}">
        <p14:creationId xmlns:p14="http://schemas.microsoft.com/office/powerpoint/2010/main" val="33033756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1915</Words>
  <Application>Microsoft Office PowerPoint</Application>
  <PresentationFormat>On-screen Show (16:9)</PresentationFormat>
  <Paragraphs>178</Paragraphs>
  <Slides>19</Slides>
  <Notes>19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Arial Unicode MS</vt:lpstr>
      <vt:lpstr>ＭＳ Ｐゴシック</vt:lpstr>
      <vt:lpstr>ＭＳ Ｐゴシック</vt:lpstr>
      <vt:lpstr>Arial</vt:lpstr>
      <vt:lpstr>Bauer Bodoni Std</vt:lpstr>
      <vt:lpstr>Calibri</vt:lpstr>
      <vt:lpstr>Garamond</vt:lpstr>
      <vt:lpstr>Symbol</vt:lpstr>
      <vt:lpstr>Times New Roman</vt:lpstr>
      <vt:lpstr>ヒラギノ角ゴ Pro W3</vt:lpstr>
      <vt:lpstr>IESBA_Powerpoint_template_GREEN RIBBON_WIDESCREEN</vt:lpstr>
      <vt:lpstr>Role and Mindset </vt:lpstr>
      <vt:lpstr>Overview of the Session</vt:lpstr>
      <vt:lpstr>Activities Since September 2018 CAG Meeting</vt:lpstr>
      <vt:lpstr>Report-back – September 2018 CAG Meeting</vt:lpstr>
      <vt:lpstr>Key Proposed Changes to the Code</vt:lpstr>
      <vt:lpstr>Coordination with SSBs</vt:lpstr>
      <vt:lpstr>Coordination with SSBs</vt:lpstr>
      <vt:lpstr>New Introduction to the Code</vt:lpstr>
      <vt:lpstr>Introduction to the Code</vt:lpstr>
      <vt:lpstr>Revisions to Section 100</vt:lpstr>
      <vt:lpstr>Revisions to Section 110 - Objectivity</vt:lpstr>
      <vt:lpstr>Resolve</vt:lpstr>
      <vt:lpstr>Revisions to Section 120 – Questioning Mindset</vt:lpstr>
      <vt:lpstr>Revisions to Section 120 – Questioning Mindset</vt:lpstr>
      <vt:lpstr>Bias</vt:lpstr>
      <vt:lpstr>Bias – List of Examples</vt:lpstr>
      <vt:lpstr>Organizational Culture</vt:lpstr>
      <vt:lpstr>Next Steps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and Mindset </dc:title>
  <cp:lastModifiedBy>Geoff Kwan</cp:lastModifiedBy>
  <cp:revision>7</cp:revision>
  <cp:lastPrinted>2019-03-01T15:06:03Z</cp:lastPrinted>
  <dcterms:modified xsi:type="dcterms:W3CDTF">2019-03-04T14:24:42Z</dcterms:modified>
</cp:coreProperties>
</file>