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26"/>
  </p:notesMasterIdLst>
  <p:handoutMasterIdLst>
    <p:handoutMasterId r:id="rId27"/>
  </p:handoutMasterIdLst>
  <p:sldIdLst>
    <p:sldId id="479" r:id="rId2"/>
    <p:sldId id="546" r:id="rId3"/>
    <p:sldId id="602" r:id="rId4"/>
    <p:sldId id="531" r:id="rId5"/>
    <p:sldId id="647" r:id="rId6"/>
    <p:sldId id="648" r:id="rId7"/>
    <p:sldId id="624" r:id="rId8"/>
    <p:sldId id="626" r:id="rId9"/>
    <p:sldId id="627" r:id="rId10"/>
    <p:sldId id="622" r:id="rId11"/>
    <p:sldId id="628" r:id="rId12"/>
    <p:sldId id="629" r:id="rId13"/>
    <p:sldId id="630" r:id="rId14"/>
    <p:sldId id="631" r:id="rId15"/>
    <p:sldId id="621" r:id="rId16"/>
    <p:sldId id="636" r:id="rId17"/>
    <p:sldId id="637" r:id="rId18"/>
    <p:sldId id="638" r:id="rId19"/>
    <p:sldId id="639" r:id="rId20"/>
    <p:sldId id="640" r:id="rId21"/>
    <p:sldId id="650" r:id="rId22"/>
    <p:sldId id="651" r:id="rId23"/>
    <p:sldId id="652" r:id="rId24"/>
    <p:sldId id="514" r:id="rId25"/>
  </p:sldIdLst>
  <p:sldSz cx="9144000" cy="5143500" type="screen16x9"/>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76" userDrawn="1">
          <p15:clr>
            <a:srgbClr val="A4A3A4"/>
          </p15:clr>
        </p15:guide>
        <p15:guide id="2" orient="horz" pos="295">
          <p15:clr>
            <a:srgbClr val="A4A3A4"/>
          </p15:clr>
        </p15:guide>
        <p15:guide id="3" orient="horz" pos="852" userDrawn="1">
          <p15:clr>
            <a:srgbClr val="A4A3A4"/>
          </p15:clr>
        </p15:guide>
        <p15:guide id="4" orient="horz" pos="2820" userDrawn="1">
          <p15:clr>
            <a:srgbClr val="A4A3A4"/>
          </p15:clr>
        </p15:guide>
        <p15:guide id="5" pos="292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e Jules" initials="DJ" lastIdx="2" clrIdx="0">
    <p:extLst/>
  </p:cmAuthor>
  <p:cmAuthor id="2" name="Peter Hughes" initials="PH" lastIdx="4" clrIdx="1">
    <p:extLst/>
  </p:cmAuthor>
  <p:cmAuthor id="3" name="Peter Hughes" initials="PH [2]" lastIdx="1" clrIdx="2">
    <p:extLst/>
  </p:cmAuthor>
  <p:cmAuthor id="4" name="Carla Vijian" initials="CV" lastIdx="5"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C80"/>
    <a:srgbClr val="E58D23"/>
    <a:srgbClr val="12A9D9"/>
    <a:srgbClr val="2D8EC2"/>
    <a:srgbClr val="295398"/>
    <a:srgbClr val="1A276D"/>
    <a:srgbClr val="68B133"/>
    <a:srgbClr val="168136"/>
    <a:srgbClr val="D53D20"/>
    <a:srgbClr val="D562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7743" autoAdjust="0"/>
    <p:restoredTop sz="93168" autoAdjust="0"/>
  </p:normalViewPr>
  <p:slideViewPr>
    <p:cSldViewPr showGuides="1">
      <p:cViewPr varScale="1">
        <p:scale>
          <a:sx n="105" d="100"/>
          <a:sy n="105" d="100"/>
        </p:scale>
        <p:origin x="173" y="72"/>
      </p:cViewPr>
      <p:guideLst>
        <p:guide orient="horz" pos="1476"/>
        <p:guide orient="horz" pos="295"/>
        <p:guide orient="horz" pos="852"/>
        <p:guide orient="horz" pos="2820"/>
        <p:guide pos="2928"/>
      </p:guideLst>
    </p:cSldViewPr>
  </p:slideViewPr>
  <p:outlineViewPr>
    <p:cViewPr>
      <p:scale>
        <a:sx n="33" d="100"/>
        <a:sy n="33" d="100"/>
      </p:scale>
      <p:origin x="0" y="-423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1" d="100"/>
          <a:sy n="51" d="100"/>
        </p:scale>
        <p:origin x="268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6" rIns="96653" bIns="48326" rtlCol="0"/>
          <a:lstStyle>
            <a:lvl1pPr algn="l">
              <a:defRPr sz="1300"/>
            </a:lvl1pPr>
          </a:lstStyle>
          <a:p>
            <a:endParaRPr lang="en-US" dirty="0"/>
          </a:p>
        </p:txBody>
      </p:sp>
      <p:sp>
        <p:nvSpPr>
          <p:cNvPr id="3" name="Date Placeholder 2"/>
          <p:cNvSpPr>
            <a:spLocks noGrp="1"/>
          </p:cNvSpPr>
          <p:nvPr>
            <p:ph type="dt" sz="quarter" idx="1"/>
          </p:nvPr>
        </p:nvSpPr>
        <p:spPr>
          <a:xfrm>
            <a:off x="4143589" y="0"/>
            <a:ext cx="3169920" cy="481727"/>
          </a:xfrm>
          <a:prstGeom prst="rect">
            <a:avLst/>
          </a:prstGeom>
        </p:spPr>
        <p:txBody>
          <a:bodyPr vert="horz" lIns="96653" tIns="48326" rIns="96653" bIns="48326" rtlCol="0"/>
          <a:lstStyle>
            <a:lvl1pPr algn="r">
              <a:defRPr sz="1300"/>
            </a:lvl1pPr>
          </a:lstStyle>
          <a:p>
            <a:fld id="{2B4B733A-D87D-4E17-B6F1-847B38E03953}" type="datetimeFigureOut">
              <a:rPr lang="en-US" smtClean="0"/>
              <a:t>2/20/2019</a:t>
            </a:fld>
            <a:endParaRPr lang="en-US" dirty="0"/>
          </a:p>
        </p:txBody>
      </p:sp>
      <p:sp>
        <p:nvSpPr>
          <p:cNvPr id="4" name="Footer Placeholder 3"/>
          <p:cNvSpPr>
            <a:spLocks noGrp="1"/>
          </p:cNvSpPr>
          <p:nvPr>
            <p:ph type="ftr" sz="quarter" idx="2"/>
          </p:nvPr>
        </p:nvSpPr>
        <p:spPr>
          <a:xfrm>
            <a:off x="0" y="9119474"/>
            <a:ext cx="3169920" cy="481726"/>
          </a:xfrm>
          <a:prstGeom prst="rect">
            <a:avLst/>
          </a:prstGeom>
        </p:spPr>
        <p:txBody>
          <a:bodyPr vert="horz" lIns="96653" tIns="48326" rIns="96653" bIns="48326"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589" y="9119474"/>
            <a:ext cx="3169920" cy="481726"/>
          </a:xfrm>
          <a:prstGeom prst="rect">
            <a:avLst/>
          </a:prstGeom>
        </p:spPr>
        <p:txBody>
          <a:bodyPr vert="horz" lIns="96653" tIns="48326" rIns="96653" bIns="48326" rtlCol="0" anchor="b"/>
          <a:lstStyle>
            <a:lvl1pPr algn="r">
              <a:defRPr sz="1300"/>
            </a:lvl1pPr>
          </a:lstStyle>
          <a:p>
            <a:fld id="{1A635890-1661-4B08-8516-676FF8611339}" type="slidenum">
              <a:rPr lang="en-US" smtClean="0"/>
              <a:t>‹#›</a:t>
            </a:fld>
            <a:endParaRPr lang="en-US" dirty="0"/>
          </a:p>
        </p:txBody>
      </p:sp>
    </p:spTree>
    <p:extLst>
      <p:ext uri="{BB962C8B-B14F-4D97-AF65-F5344CB8AC3E}">
        <p14:creationId xmlns:p14="http://schemas.microsoft.com/office/powerpoint/2010/main" val="1451385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6" rIns="96653" bIns="48326" rtlCol="0"/>
          <a:lstStyle>
            <a:lvl1pPr algn="l">
              <a:defRPr sz="1300">
                <a:ea typeface="ヒラギノ角ゴ Pro W3" charset="-128"/>
                <a:cs typeface="ヒラギノ角ゴ Pro W3" charset="-128"/>
              </a:defRPr>
            </a:lvl1pPr>
          </a:lstStyle>
          <a:p>
            <a:pPr>
              <a:defRPr/>
            </a:pPr>
            <a:endParaRPr lang="en-US" dirty="0"/>
          </a:p>
        </p:txBody>
      </p:sp>
      <p:sp>
        <p:nvSpPr>
          <p:cNvPr id="3" name="Date Placeholder 2"/>
          <p:cNvSpPr>
            <a:spLocks noGrp="1"/>
          </p:cNvSpPr>
          <p:nvPr>
            <p:ph type="dt" idx="1"/>
          </p:nvPr>
        </p:nvSpPr>
        <p:spPr>
          <a:xfrm>
            <a:off x="4143589" y="0"/>
            <a:ext cx="3169920" cy="480060"/>
          </a:xfrm>
          <a:prstGeom prst="rect">
            <a:avLst/>
          </a:prstGeom>
        </p:spPr>
        <p:txBody>
          <a:bodyPr vert="horz" wrap="square" lIns="96653" tIns="48326" rIns="96653" bIns="48326" numCol="1" anchor="t" anchorCtr="0" compatLnSpc="1">
            <a:prstTxWarp prst="textNoShape">
              <a:avLst/>
            </a:prstTxWarp>
          </a:bodyPr>
          <a:lstStyle>
            <a:lvl1pPr algn="r">
              <a:defRPr sz="1300"/>
            </a:lvl1pPr>
          </a:lstStyle>
          <a:p>
            <a:pPr>
              <a:defRPr/>
            </a:pPr>
            <a:fld id="{B12CF44F-EFC8-E748-80EB-4ED396B872D8}" type="datetime1">
              <a:rPr lang="en-US"/>
              <a:pPr>
                <a:defRPr/>
              </a:pPr>
              <a:t>2/20/2019</a:t>
            </a:fld>
            <a:endParaRPr lang="en-US" dirty="0"/>
          </a:p>
        </p:txBody>
      </p:sp>
      <p:sp>
        <p:nvSpPr>
          <p:cNvPr id="4" name="Slide Image Placeholder 3"/>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6653" tIns="48326" rIns="96653" bIns="48326" rtlCol="0" anchor="ctr"/>
          <a:lstStyle/>
          <a:p>
            <a:pPr lvl="0"/>
            <a:endParaRPr lang="en-US" noProof="0" dirty="0" smtClean="0"/>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53" tIns="48326" rIns="96653" bIns="4832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6653" tIns="48326" rIns="96653" bIns="48326" rtlCol="0" anchor="b"/>
          <a:lstStyle>
            <a:lvl1pPr algn="l">
              <a:defRPr sz="13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wrap="square" lIns="96653" tIns="48326" rIns="96653" bIns="48326" numCol="1" anchor="b" anchorCtr="0" compatLnSpc="1">
            <a:prstTxWarp prst="textNoShape">
              <a:avLst/>
            </a:prstTxWarp>
          </a:bodyPr>
          <a:lstStyle>
            <a:lvl1pPr algn="r">
              <a:defRPr sz="13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dirty="0"/>
          </a:p>
        </p:txBody>
      </p:sp>
    </p:spTree>
    <p:extLst>
      <p:ext uri="{BB962C8B-B14F-4D97-AF65-F5344CB8AC3E}">
        <p14:creationId xmlns:p14="http://schemas.microsoft.com/office/powerpoint/2010/main" val="3408331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10</a:t>
            </a:fld>
            <a:endParaRPr lang="en-US" dirty="0"/>
          </a:p>
        </p:txBody>
      </p:sp>
    </p:spTree>
    <p:extLst>
      <p:ext uri="{BB962C8B-B14F-4D97-AF65-F5344CB8AC3E}">
        <p14:creationId xmlns:p14="http://schemas.microsoft.com/office/powerpoint/2010/main" val="300352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11</a:t>
            </a:fld>
            <a:endParaRPr lang="en-US" dirty="0"/>
          </a:p>
        </p:txBody>
      </p:sp>
    </p:spTree>
    <p:extLst>
      <p:ext uri="{BB962C8B-B14F-4D97-AF65-F5344CB8AC3E}">
        <p14:creationId xmlns:p14="http://schemas.microsoft.com/office/powerpoint/2010/main" val="1830215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12</a:t>
            </a:fld>
            <a:endParaRPr lang="en-US" dirty="0"/>
          </a:p>
        </p:txBody>
      </p:sp>
    </p:spTree>
    <p:extLst>
      <p:ext uri="{BB962C8B-B14F-4D97-AF65-F5344CB8AC3E}">
        <p14:creationId xmlns:p14="http://schemas.microsoft.com/office/powerpoint/2010/main" val="727636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13</a:t>
            </a:fld>
            <a:endParaRPr lang="en-US" dirty="0"/>
          </a:p>
        </p:txBody>
      </p:sp>
    </p:spTree>
    <p:extLst>
      <p:ext uri="{BB962C8B-B14F-4D97-AF65-F5344CB8AC3E}">
        <p14:creationId xmlns:p14="http://schemas.microsoft.com/office/powerpoint/2010/main" val="191265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a:t>	</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14</a:t>
            </a:fld>
            <a:endParaRPr lang="en-US" dirty="0"/>
          </a:p>
        </p:txBody>
      </p:sp>
    </p:spTree>
    <p:extLst>
      <p:ext uri="{BB962C8B-B14F-4D97-AF65-F5344CB8AC3E}">
        <p14:creationId xmlns:p14="http://schemas.microsoft.com/office/powerpoint/2010/main" val="1651507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15</a:t>
            </a:fld>
            <a:endParaRPr lang="en-US" dirty="0"/>
          </a:p>
        </p:txBody>
      </p:sp>
    </p:spTree>
    <p:extLst>
      <p:ext uri="{BB962C8B-B14F-4D97-AF65-F5344CB8AC3E}">
        <p14:creationId xmlns:p14="http://schemas.microsoft.com/office/powerpoint/2010/main" val="4139895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16</a:t>
            </a:fld>
            <a:endParaRPr lang="en-US" dirty="0"/>
          </a:p>
        </p:txBody>
      </p:sp>
    </p:spTree>
    <p:extLst>
      <p:ext uri="{BB962C8B-B14F-4D97-AF65-F5344CB8AC3E}">
        <p14:creationId xmlns:p14="http://schemas.microsoft.com/office/powerpoint/2010/main" val="15947485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17</a:t>
            </a:fld>
            <a:endParaRPr lang="en-US" dirty="0"/>
          </a:p>
        </p:txBody>
      </p:sp>
    </p:spTree>
    <p:extLst>
      <p:ext uri="{BB962C8B-B14F-4D97-AF65-F5344CB8AC3E}">
        <p14:creationId xmlns:p14="http://schemas.microsoft.com/office/powerpoint/2010/main" val="14588164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18</a:t>
            </a:fld>
            <a:endParaRPr lang="en-US" dirty="0"/>
          </a:p>
        </p:txBody>
      </p:sp>
    </p:spTree>
    <p:extLst>
      <p:ext uri="{BB962C8B-B14F-4D97-AF65-F5344CB8AC3E}">
        <p14:creationId xmlns:p14="http://schemas.microsoft.com/office/powerpoint/2010/main" val="1547449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19</a:t>
            </a:fld>
            <a:endParaRPr lang="en-US" dirty="0"/>
          </a:p>
        </p:txBody>
      </p:sp>
    </p:spTree>
    <p:extLst>
      <p:ext uri="{BB962C8B-B14F-4D97-AF65-F5344CB8AC3E}">
        <p14:creationId xmlns:p14="http://schemas.microsoft.com/office/powerpoint/2010/main" val="2045486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dirty="0"/>
          </a:p>
        </p:txBody>
      </p:sp>
    </p:spTree>
    <p:extLst>
      <p:ext uri="{BB962C8B-B14F-4D97-AF65-F5344CB8AC3E}">
        <p14:creationId xmlns:p14="http://schemas.microsoft.com/office/powerpoint/2010/main" val="4020826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20</a:t>
            </a:fld>
            <a:endParaRPr lang="en-US" dirty="0"/>
          </a:p>
        </p:txBody>
      </p:sp>
    </p:spTree>
    <p:extLst>
      <p:ext uri="{BB962C8B-B14F-4D97-AF65-F5344CB8AC3E}">
        <p14:creationId xmlns:p14="http://schemas.microsoft.com/office/powerpoint/2010/main" val="2688541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22</a:t>
            </a:fld>
            <a:endParaRPr lang="en-US"/>
          </a:p>
        </p:txBody>
      </p:sp>
    </p:spTree>
    <p:extLst>
      <p:ext uri="{BB962C8B-B14F-4D97-AF65-F5344CB8AC3E}">
        <p14:creationId xmlns:p14="http://schemas.microsoft.com/office/powerpoint/2010/main" val="41268890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23</a:t>
            </a:fld>
            <a:endParaRPr lang="en-US"/>
          </a:p>
        </p:txBody>
      </p:sp>
    </p:spTree>
    <p:extLst>
      <p:ext uri="{BB962C8B-B14F-4D97-AF65-F5344CB8AC3E}">
        <p14:creationId xmlns:p14="http://schemas.microsoft.com/office/powerpoint/2010/main" val="17908479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24</a:t>
            </a:fld>
            <a:endParaRPr lang="en-US" dirty="0"/>
          </a:p>
        </p:txBody>
      </p:sp>
    </p:spTree>
    <p:extLst>
      <p:ext uri="{BB962C8B-B14F-4D97-AF65-F5344CB8AC3E}">
        <p14:creationId xmlns:p14="http://schemas.microsoft.com/office/powerpoint/2010/main" val="1777181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a:t>
            </a:fld>
            <a:endParaRPr lang="en-US" dirty="0"/>
          </a:p>
        </p:txBody>
      </p:sp>
    </p:spTree>
    <p:extLst>
      <p:ext uri="{BB962C8B-B14F-4D97-AF65-F5344CB8AC3E}">
        <p14:creationId xmlns:p14="http://schemas.microsoft.com/office/powerpoint/2010/main" val="1951603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a:t>
            </a:fld>
            <a:endParaRPr lang="en-US" dirty="0"/>
          </a:p>
        </p:txBody>
      </p:sp>
    </p:spTree>
    <p:extLst>
      <p:ext uri="{BB962C8B-B14F-4D97-AF65-F5344CB8AC3E}">
        <p14:creationId xmlns:p14="http://schemas.microsoft.com/office/powerpoint/2010/main" val="3164011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5</a:t>
            </a:fld>
            <a:endParaRPr lang="en-US" dirty="0"/>
          </a:p>
        </p:txBody>
      </p:sp>
    </p:spTree>
    <p:extLst>
      <p:ext uri="{BB962C8B-B14F-4D97-AF65-F5344CB8AC3E}">
        <p14:creationId xmlns:p14="http://schemas.microsoft.com/office/powerpoint/2010/main" val="1368604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6</a:t>
            </a:fld>
            <a:endParaRPr lang="en-US" dirty="0"/>
          </a:p>
        </p:txBody>
      </p:sp>
    </p:spTree>
    <p:extLst>
      <p:ext uri="{BB962C8B-B14F-4D97-AF65-F5344CB8AC3E}">
        <p14:creationId xmlns:p14="http://schemas.microsoft.com/office/powerpoint/2010/main" val="2771053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300" baseline="30000" dirty="0"/>
              <a:t>	</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7</a:t>
            </a:fld>
            <a:endParaRPr lang="en-US" dirty="0"/>
          </a:p>
        </p:txBody>
      </p:sp>
    </p:spTree>
    <p:extLst>
      <p:ext uri="{BB962C8B-B14F-4D97-AF65-F5344CB8AC3E}">
        <p14:creationId xmlns:p14="http://schemas.microsoft.com/office/powerpoint/2010/main" val="1813826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8</a:t>
            </a:fld>
            <a:endParaRPr lang="en-US" dirty="0"/>
          </a:p>
        </p:txBody>
      </p:sp>
    </p:spTree>
    <p:extLst>
      <p:ext uri="{BB962C8B-B14F-4D97-AF65-F5344CB8AC3E}">
        <p14:creationId xmlns:p14="http://schemas.microsoft.com/office/powerpoint/2010/main" val="1947810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9</a:t>
            </a:fld>
            <a:endParaRPr lang="en-US" dirty="0"/>
          </a:p>
        </p:txBody>
      </p:sp>
    </p:spTree>
    <p:extLst>
      <p:ext uri="{BB962C8B-B14F-4D97-AF65-F5344CB8AC3E}">
        <p14:creationId xmlns:p14="http://schemas.microsoft.com/office/powerpoint/2010/main" val="26017153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3962400" y="1599926"/>
            <a:ext cx="4838700" cy="742950"/>
          </a:xfrm>
        </p:spPr>
        <p:txBody>
          <a:bodyPr/>
          <a:lstStyle/>
          <a:p>
            <a:r>
              <a:rPr lang="en-US" sz="2200" dirty="0">
                <a:latin typeface="Arial" charset="0"/>
              </a:rPr>
              <a:t>Alignment of Part 4B </a:t>
            </a:r>
            <a:r>
              <a:rPr lang="en-US" sz="2200" dirty="0" smtClean="0">
                <a:latin typeface="Arial" charset="0"/>
              </a:rPr>
              <a:t>with ISAE 3000</a:t>
            </a:r>
            <a:r>
              <a:rPr lang="en-US" sz="2200" dirty="0">
                <a:latin typeface="Arial" charset="0"/>
              </a:rPr>
              <a:t/>
            </a:r>
            <a:br>
              <a:rPr lang="en-US" sz="2200" dirty="0">
                <a:latin typeface="Arial" charset="0"/>
              </a:rPr>
            </a:br>
            <a:endParaRPr lang="en-US" sz="2200" dirty="0">
              <a:latin typeface="Arial" charset="0"/>
            </a:endParaRPr>
          </a:p>
        </p:txBody>
      </p:sp>
      <p:sp>
        <p:nvSpPr>
          <p:cNvPr id="5" name="Subtitle 3"/>
          <p:cNvSpPr txBox="1">
            <a:spLocks/>
          </p:cNvSpPr>
          <p:nvPr/>
        </p:nvSpPr>
        <p:spPr bwMode="auto">
          <a:xfrm>
            <a:off x="3962400" y="2724150"/>
            <a:ext cx="483421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000" dirty="0" smtClean="0"/>
              <a:t>Liesbet Haustermans, IESBA Member</a:t>
            </a:r>
          </a:p>
          <a:p>
            <a:pPr marL="393700" indent="4763">
              <a:spcBef>
                <a:spcPts val="0"/>
              </a:spcBef>
            </a:pPr>
            <a:r>
              <a:rPr lang="en-US" sz="2000" dirty="0" smtClean="0"/>
              <a:t>and Task Force Chair</a:t>
            </a:r>
          </a:p>
        </p:txBody>
      </p:sp>
      <p:sp>
        <p:nvSpPr>
          <p:cNvPr id="7" name="Subtitle 3"/>
          <p:cNvSpPr>
            <a:spLocks noGrp="1"/>
          </p:cNvSpPr>
          <p:nvPr>
            <p:ph type="subTitle" idx="1"/>
          </p:nvPr>
        </p:nvSpPr>
        <p:spPr>
          <a:xfrm>
            <a:off x="3962400" y="3867150"/>
            <a:ext cx="4572000" cy="941786"/>
          </a:xfrm>
        </p:spPr>
        <p:txBody>
          <a:bodyPr/>
          <a:lstStyle/>
          <a:p>
            <a:pPr marL="236538" indent="-236538"/>
            <a:r>
              <a:rPr lang="en-US" dirty="0" smtClean="0">
                <a:latin typeface="Arial" charset="0"/>
              </a:rPr>
              <a:t>IESBA CAG Meeting</a:t>
            </a:r>
          </a:p>
          <a:p>
            <a:pPr marL="236538" indent="-236538"/>
            <a:r>
              <a:rPr lang="en-US" dirty="0" smtClean="0">
                <a:latin typeface="Arial" charset="0"/>
              </a:rPr>
              <a:t>New York</a:t>
            </a:r>
          </a:p>
          <a:p>
            <a:pPr marL="236538" indent="-236538"/>
            <a:r>
              <a:rPr lang="en-US" dirty="0" smtClean="0">
                <a:latin typeface="Arial" charset="0"/>
              </a:rPr>
              <a:t>March 4, 2019</a:t>
            </a:r>
          </a:p>
        </p:txBody>
      </p:sp>
    </p:spTree>
    <p:extLst>
      <p:ext uri="{BB962C8B-B14F-4D97-AF65-F5344CB8AC3E}">
        <p14:creationId xmlns:p14="http://schemas.microsoft.com/office/powerpoint/2010/main" val="4878281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438150"/>
            <a:ext cx="7543800" cy="400050"/>
          </a:xfrm>
        </p:spPr>
        <p:txBody>
          <a:bodyPr/>
          <a:lstStyle/>
          <a:p>
            <a:r>
              <a:rPr lang="en-US" sz="2200" dirty="0" smtClean="0"/>
              <a:t>2. Key changes proposed in the draft Exposure Draft</a:t>
            </a:r>
            <a:endParaRPr lang="en-US" sz="2200" dirty="0"/>
          </a:p>
        </p:txBody>
      </p:sp>
      <p:sp>
        <p:nvSpPr>
          <p:cNvPr id="8" name="Content Placeholder 7"/>
          <p:cNvSpPr>
            <a:spLocks noGrp="1"/>
          </p:cNvSpPr>
          <p:nvPr>
            <p:ph idx="1"/>
          </p:nvPr>
        </p:nvSpPr>
        <p:spPr>
          <a:xfrm>
            <a:off x="386729" y="1276350"/>
            <a:ext cx="8458200" cy="3063240"/>
          </a:xfrm>
        </p:spPr>
        <p:txBody>
          <a:bodyPr/>
          <a:lstStyle/>
          <a:p>
            <a:pPr marL="457200" indent="-457200">
              <a:buFont typeface="+mj-lt"/>
              <a:buAutoNum type="alphaLcParenR"/>
            </a:pPr>
            <a:r>
              <a:rPr lang="en-US" sz="2000" dirty="0" smtClean="0"/>
              <a:t>Changes in key terminology, including definition of Assurance Client</a:t>
            </a:r>
          </a:p>
          <a:p>
            <a:pPr marL="457200" indent="-457200">
              <a:buFont typeface="+mj-lt"/>
              <a:buAutoNum type="alphaLcParenR"/>
            </a:pPr>
            <a:r>
              <a:rPr lang="en-US" sz="2000" dirty="0" smtClean="0"/>
              <a:t>Impact of the revised Assurance Client definition on the independence requirements</a:t>
            </a:r>
          </a:p>
          <a:p>
            <a:pPr marL="457200" indent="-457200">
              <a:buFont typeface="+mj-lt"/>
              <a:buAutoNum type="alphaLcParenR"/>
            </a:pPr>
            <a:r>
              <a:rPr lang="en-US" sz="2000" dirty="0" smtClean="0"/>
              <a:t>Proposal to delete paragraphs R900.18, R900.19 and to rework and relocate paragraph 900.19 A1</a:t>
            </a:r>
            <a:endParaRPr lang="en-US" sz="2000" dirty="0"/>
          </a:p>
        </p:txBody>
      </p:sp>
    </p:spTree>
    <p:extLst>
      <p:ext uri="{BB962C8B-B14F-4D97-AF65-F5344CB8AC3E}">
        <p14:creationId xmlns:p14="http://schemas.microsoft.com/office/powerpoint/2010/main" val="82814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r>
              <a:rPr lang="en-US" sz="2000" dirty="0" smtClean="0"/>
              <a:t>ISAE 3000 (Revised) terminology changes:	</a:t>
            </a:r>
          </a:p>
          <a:p>
            <a:pPr lvl="1"/>
            <a:r>
              <a:rPr lang="en-US" dirty="0" smtClean="0"/>
              <a:t>Assertion-based 		Attestation engagements</a:t>
            </a:r>
          </a:p>
          <a:p>
            <a:pPr lvl="1"/>
            <a:r>
              <a:rPr lang="en-US" dirty="0" smtClean="0"/>
              <a:t>Direct reporting		Direct engagements</a:t>
            </a:r>
          </a:p>
          <a:p>
            <a:pPr lvl="1"/>
            <a:r>
              <a:rPr lang="en-US" dirty="0" smtClean="0"/>
              <a:t>Subject matter		Underlying subject matter</a:t>
            </a:r>
          </a:p>
          <a:p>
            <a:r>
              <a:rPr lang="en-US" sz="2000" dirty="0" smtClean="0"/>
              <a:t>The term ‘responsible party’ now used only for the party responsible for the underlying subject matter (SM)</a:t>
            </a:r>
          </a:p>
          <a:p>
            <a:r>
              <a:rPr lang="en-US" sz="2000" dirty="0" smtClean="0"/>
              <a:t>Additional role defined of ‘measurer or evaluator’ (who may or may not be responsible for the subject matter information (SMI))</a:t>
            </a:r>
          </a:p>
          <a:p>
            <a:endParaRPr lang="en-US" dirty="0" smtClean="0"/>
          </a:p>
        </p:txBody>
      </p:sp>
      <p:sp>
        <p:nvSpPr>
          <p:cNvPr id="4" name="Title 3"/>
          <p:cNvSpPr>
            <a:spLocks noGrp="1"/>
          </p:cNvSpPr>
          <p:nvPr>
            <p:ph type="title"/>
          </p:nvPr>
        </p:nvSpPr>
        <p:spPr>
          <a:xfrm>
            <a:off x="381000" y="431588"/>
            <a:ext cx="7543800" cy="400050"/>
          </a:xfrm>
        </p:spPr>
        <p:txBody>
          <a:bodyPr/>
          <a:lstStyle/>
          <a:p>
            <a:r>
              <a:rPr lang="en-US" dirty="0" smtClean="0"/>
              <a:t>2a. Changes in key terminology</a:t>
            </a:r>
            <a:endParaRPr lang="en-US" dirty="0"/>
          </a:p>
        </p:txBody>
      </p:sp>
      <p:sp>
        <p:nvSpPr>
          <p:cNvPr id="5" name="Right Arrow 4"/>
          <p:cNvSpPr/>
          <p:nvPr/>
        </p:nvSpPr>
        <p:spPr bwMode="auto">
          <a:xfrm>
            <a:off x="3200400" y="1657350"/>
            <a:ext cx="762000" cy="44072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7" name="Right Arrow 6"/>
          <p:cNvSpPr/>
          <p:nvPr/>
        </p:nvSpPr>
        <p:spPr bwMode="auto">
          <a:xfrm>
            <a:off x="3200400" y="2098078"/>
            <a:ext cx="762000" cy="42210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9" name="Right Arrow 8"/>
          <p:cNvSpPr/>
          <p:nvPr/>
        </p:nvSpPr>
        <p:spPr bwMode="auto">
          <a:xfrm>
            <a:off x="3200400" y="2520185"/>
            <a:ext cx="762000" cy="381000"/>
          </a:xfrm>
          <a:prstGeom prst="rightArrow">
            <a:avLst>
              <a:gd name="adj1" fmla="val 50000"/>
              <a:gd name="adj2" fmla="val 57218"/>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Tree>
    <p:extLst>
      <p:ext uri="{BB962C8B-B14F-4D97-AF65-F5344CB8AC3E}">
        <p14:creationId xmlns:p14="http://schemas.microsoft.com/office/powerpoint/2010/main" val="6679792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00150"/>
            <a:ext cx="8458200" cy="3063240"/>
          </a:xfrm>
        </p:spPr>
        <p:txBody>
          <a:bodyPr/>
          <a:lstStyle/>
          <a:p>
            <a:r>
              <a:rPr lang="en-US" sz="1800" dirty="0" smtClean="0"/>
              <a:t>Assurance Client is a term used throughout Part 4B</a:t>
            </a:r>
          </a:p>
          <a:p>
            <a:r>
              <a:rPr lang="en-US" sz="1800" dirty="0" smtClean="0"/>
              <a:t>TF proposes to define the Assurance Client as follows:</a:t>
            </a:r>
            <a:endParaRPr lang="en-US" sz="1800" dirty="0"/>
          </a:p>
          <a:p>
            <a:pPr marL="352044" lvl="1" indent="0">
              <a:buNone/>
            </a:pPr>
            <a:r>
              <a:rPr lang="en-US" sz="1800" i="1" kern="1200" dirty="0" smtClean="0">
                <a:ea typeface="ＭＳ Ｐゴシック" charset="-128"/>
                <a:cs typeface="ＭＳ Ｐゴシック" charset="-128"/>
              </a:rPr>
              <a:t>“</a:t>
            </a:r>
            <a:r>
              <a:rPr lang="en-US" sz="1800" i="1" dirty="0" smtClean="0"/>
              <a:t>The </a:t>
            </a:r>
            <a:r>
              <a:rPr lang="en-US" sz="1800" i="1" dirty="0"/>
              <a:t>responsible party and also, in an attestation engagement, the party taking responsibility for the subject matter information (who might be the same as the responsible party</a:t>
            </a:r>
            <a:r>
              <a:rPr lang="en-US" sz="1800" i="1" dirty="0" smtClean="0"/>
              <a:t>)</a:t>
            </a:r>
            <a:r>
              <a:rPr lang="en-US" sz="1800" i="1" kern="1200" dirty="0" smtClean="0">
                <a:ea typeface="ＭＳ Ｐゴシック" charset="-128"/>
                <a:cs typeface="ＭＳ Ｐゴシック" charset="-128"/>
              </a:rPr>
              <a:t>”</a:t>
            </a:r>
            <a:endParaRPr lang="en-US" sz="1800" i="1" kern="1200" dirty="0">
              <a:ea typeface="ＭＳ Ｐゴシック" charset="-128"/>
              <a:cs typeface="ＭＳ Ｐゴシック" charset="-128"/>
            </a:endParaRPr>
          </a:p>
          <a:p>
            <a:pPr lvl="0"/>
            <a:r>
              <a:rPr lang="en-US" sz="1800" kern="1200" dirty="0" smtClean="0">
                <a:ea typeface="ＭＳ Ｐゴシック" charset="-128"/>
                <a:cs typeface="ＭＳ Ｐゴシック" charset="-128"/>
              </a:rPr>
              <a:t>Definitions of attestation engagement, direct engagement, responsible party and measurer or evaluator as per ISAE 3000 have also been included in the glossary</a:t>
            </a:r>
          </a:p>
          <a:p>
            <a:pPr lvl="0"/>
            <a:r>
              <a:rPr lang="en-US" sz="1800" kern="1200" dirty="0" smtClean="0">
                <a:ea typeface="ＭＳ Ｐゴシック" charset="-128"/>
                <a:cs typeface="ＭＳ Ｐゴシック" charset="-128"/>
              </a:rPr>
              <a:t>TF proposes </a:t>
            </a:r>
            <a:r>
              <a:rPr lang="en-US" sz="1800" kern="1200" dirty="0">
                <a:ea typeface="ＭＳ Ｐゴシック" charset="-128"/>
                <a:cs typeface="ＭＳ Ｐゴシック" charset="-128"/>
              </a:rPr>
              <a:t>to amend R900.14 to clarify that independence is required </a:t>
            </a:r>
            <a:r>
              <a:rPr lang="en-US" sz="1800" u="sng" kern="1200" dirty="0">
                <a:ea typeface="ＭＳ Ｐゴシック" charset="-128"/>
                <a:cs typeface="ＭＳ Ｐゴシック" charset="-128"/>
              </a:rPr>
              <a:t>of the assurance </a:t>
            </a:r>
            <a:r>
              <a:rPr lang="en-US" sz="1800" u="sng" kern="1200" dirty="0" smtClean="0">
                <a:ea typeface="ＭＳ Ｐゴシック" charset="-128"/>
                <a:cs typeface="ＭＳ Ｐゴシック" charset="-128"/>
              </a:rPr>
              <a:t>client(s)</a:t>
            </a:r>
            <a:r>
              <a:rPr lang="en-US" sz="1800" kern="1200" dirty="0" smtClean="0">
                <a:ea typeface="ＭＳ Ｐゴシック" charset="-128"/>
                <a:cs typeface="ＭＳ Ｐゴシック" charset="-128"/>
              </a:rPr>
              <a:t> </a:t>
            </a:r>
            <a:r>
              <a:rPr lang="en-US" sz="1800" kern="1200" dirty="0">
                <a:ea typeface="ＭＳ Ｐゴシック" charset="-128"/>
                <a:cs typeface="ＭＳ Ｐゴシック" charset="-128"/>
              </a:rPr>
              <a:t>and then to reproduce the definition of assurance client as </a:t>
            </a:r>
            <a:r>
              <a:rPr lang="en-US" sz="1800" kern="1200" dirty="0" smtClean="0">
                <a:ea typeface="ＭＳ Ｐゴシック" charset="-128"/>
                <a:cs typeface="ＭＳ Ｐゴシック" charset="-128"/>
              </a:rPr>
              <a:t>application material at </a:t>
            </a:r>
            <a:r>
              <a:rPr lang="en-US" sz="1800" kern="1200" dirty="0">
                <a:ea typeface="ＭＳ Ｐゴシック" charset="-128"/>
                <a:cs typeface="ＭＳ Ｐゴシック" charset="-128"/>
              </a:rPr>
              <a:t>900.14 </a:t>
            </a:r>
            <a:r>
              <a:rPr lang="en-US" sz="1800" kern="1200" dirty="0" smtClean="0">
                <a:ea typeface="ＭＳ Ｐゴシック" charset="-128"/>
                <a:cs typeface="ＭＳ Ｐゴシック" charset="-128"/>
              </a:rPr>
              <a:t>A1  </a:t>
            </a:r>
            <a:endParaRPr lang="en-US" sz="1800" kern="1200" dirty="0">
              <a:ea typeface="ＭＳ Ｐゴシック" charset="-128"/>
              <a:cs typeface="ＭＳ Ｐゴシック" charset="-128"/>
            </a:endParaRPr>
          </a:p>
          <a:p>
            <a:endParaRPr lang="en-US" dirty="0"/>
          </a:p>
        </p:txBody>
      </p:sp>
      <p:sp>
        <p:nvSpPr>
          <p:cNvPr id="4" name="Title 3"/>
          <p:cNvSpPr>
            <a:spLocks noGrp="1"/>
          </p:cNvSpPr>
          <p:nvPr>
            <p:ph type="title"/>
          </p:nvPr>
        </p:nvSpPr>
        <p:spPr>
          <a:xfrm>
            <a:off x="381000" y="438150"/>
            <a:ext cx="7543800" cy="400050"/>
          </a:xfrm>
        </p:spPr>
        <p:txBody>
          <a:bodyPr/>
          <a:lstStyle/>
          <a:p>
            <a:r>
              <a:rPr lang="en-US" dirty="0" smtClean="0"/>
              <a:t>2a. Definition of Assurance Client</a:t>
            </a:r>
            <a:endParaRPr lang="en-US" dirty="0"/>
          </a:p>
        </p:txBody>
      </p:sp>
    </p:spTree>
    <p:extLst>
      <p:ext uri="{BB962C8B-B14F-4D97-AF65-F5344CB8AC3E}">
        <p14:creationId xmlns:p14="http://schemas.microsoft.com/office/powerpoint/2010/main" val="14253286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r>
              <a:rPr lang="en-US" sz="2000" dirty="0" smtClean="0"/>
              <a:t>Lack of clarity and logic in existing independence requirements</a:t>
            </a:r>
          </a:p>
          <a:p>
            <a:r>
              <a:rPr lang="en-US" sz="2000" dirty="0" smtClean="0"/>
              <a:t>TF proposes a simplification to require independence both of the responsible party and also (in an attestation engagement) of the measurer or evaluator where that party is taking responsibility for the SMI. This is explained in the new paragraph 900.14 A2</a:t>
            </a:r>
          </a:p>
          <a:p>
            <a:r>
              <a:rPr lang="en-US" sz="2000" dirty="0" smtClean="0"/>
              <a:t>In most cases, the responsible party and the measurer or evaluator are part of the same organization</a:t>
            </a:r>
          </a:p>
          <a:p>
            <a:r>
              <a:rPr lang="en-US" sz="2000" dirty="0" smtClean="0"/>
              <a:t>This is achieved with minimal textual changes to Part 4B through the amended definition of Assurance Client</a:t>
            </a:r>
          </a:p>
          <a:p>
            <a:endParaRPr lang="en-US" sz="2000" dirty="0" smtClean="0"/>
          </a:p>
          <a:p>
            <a:endParaRPr lang="en-US" dirty="0"/>
          </a:p>
        </p:txBody>
      </p:sp>
      <p:sp>
        <p:nvSpPr>
          <p:cNvPr id="4" name="Title 3"/>
          <p:cNvSpPr>
            <a:spLocks noGrp="1"/>
          </p:cNvSpPr>
          <p:nvPr>
            <p:ph type="title"/>
          </p:nvPr>
        </p:nvSpPr>
        <p:spPr/>
        <p:txBody>
          <a:bodyPr/>
          <a:lstStyle/>
          <a:p>
            <a:r>
              <a:rPr lang="en-US" dirty="0" smtClean="0"/>
              <a:t>2b. Impact of the revised Assurance Client definition on the independence requirements</a:t>
            </a:r>
            <a:endParaRPr lang="en-US" dirty="0"/>
          </a:p>
        </p:txBody>
      </p:sp>
    </p:spTree>
    <p:extLst>
      <p:ext uri="{BB962C8B-B14F-4D97-AF65-F5344CB8AC3E}">
        <p14:creationId xmlns:p14="http://schemas.microsoft.com/office/powerpoint/2010/main" val="756530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r>
              <a:rPr lang="en-US" sz="2000" dirty="0" smtClean="0"/>
              <a:t>Paragraphs R900.18, R900.19 and R900.20 currently summarize independence requirements which are set out in detail in the subsequent sections</a:t>
            </a:r>
          </a:p>
          <a:p>
            <a:r>
              <a:rPr lang="en-US" sz="2000" dirty="0" smtClean="0"/>
              <a:t>The TF believes these paragraphs are unclear and unnecessary given the proposed simplification of the independence requirements and proposes that they be deleted</a:t>
            </a:r>
          </a:p>
          <a:p>
            <a:r>
              <a:rPr lang="nl-BE" sz="2000" dirty="0" smtClean="0"/>
              <a:t>900.19 A1 (</a:t>
            </a:r>
            <a:r>
              <a:rPr lang="nl-BE" sz="2000" dirty="0" err="1" smtClean="0"/>
              <a:t>situation</a:t>
            </a:r>
            <a:r>
              <a:rPr lang="nl-BE" sz="2000" dirty="0" smtClean="0"/>
              <a:t> </a:t>
            </a:r>
            <a:r>
              <a:rPr lang="nl-BE" sz="2000" dirty="0" err="1" smtClean="0"/>
              <a:t>where</a:t>
            </a:r>
            <a:r>
              <a:rPr lang="nl-BE" sz="2000" dirty="0" smtClean="0"/>
              <a:t> </a:t>
            </a:r>
            <a:r>
              <a:rPr lang="nl-BE" sz="2000" dirty="0" err="1" smtClean="0"/>
              <a:t>the</a:t>
            </a:r>
            <a:r>
              <a:rPr lang="nl-BE" sz="2000" dirty="0" smtClean="0"/>
              <a:t> </a:t>
            </a:r>
            <a:r>
              <a:rPr lang="nl-BE" sz="2000" dirty="0" err="1" smtClean="0"/>
              <a:t>parties</a:t>
            </a:r>
            <a:r>
              <a:rPr lang="nl-BE" sz="2000" dirty="0" smtClean="0"/>
              <a:t> </a:t>
            </a:r>
            <a:r>
              <a:rPr lang="nl-BE" sz="2000" dirty="0" err="1" smtClean="0"/>
              <a:t>responsible</a:t>
            </a:r>
            <a:r>
              <a:rPr lang="nl-BE" sz="2000" dirty="0" smtClean="0"/>
              <a:t> </a:t>
            </a:r>
            <a:r>
              <a:rPr lang="nl-BE" sz="2000" dirty="0" err="1" smtClean="0"/>
              <a:t>for</a:t>
            </a:r>
            <a:r>
              <a:rPr lang="nl-BE" sz="2000" dirty="0" smtClean="0"/>
              <a:t> </a:t>
            </a:r>
            <a:r>
              <a:rPr lang="nl-BE" sz="2000" dirty="0" err="1" smtClean="0"/>
              <a:t>the</a:t>
            </a:r>
            <a:r>
              <a:rPr lang="nl-BE" sz="2000" dirty="0" smtClean="0"/>
              <a:t> </a:t>
            </a:r>
            <a:r>
              <a:rPr lang="nl-BE" sz="2000" dirty="0" err="1" smtClean="0"/>
              <a:t>underlying</a:t>
            </a:r>
            <a:r>
              <a:rPr lang="nl-BE" sz="2000" dirty="0" smtClean="0"/>
              <a:t> SM and SMI are different) has been </a:t>
            </a:r>
            <a:r>
              <a:rPr lang="nl-BE" sz="2000" dirty="0" err="1" smtClean="0"/>
              <a:t>reworked</a:t>
            </a:r>
            <a:r>
              <a:rPr lang="nl-BE" sz="2000" dirty="0" smtClean="0"/>
              <a:t> and </a:t>
            </a:r>
            <a:r>
              <a:rPr lang="nl-BE" sz="2000" dirty="0" err="1" smtClean="0"/>
              <a:t>relocated</a:t>
            </a:r>
            <a:r>
              <a:rPr lang="nl-BE" sz="2000" dirty="0" smtClean="0"/>
              <a:t> in 900.14 A2</a:t>
            </a:r>
            <a:endParaRPr lang="en-US" sz="2000" dirty="0"/>
          </a:p>
        </p:txBody>
      </p:sp>
      <p:sp>
        <p:nvSpPr>
          <p:cNvPr id="4" name="Title 3"/>
          <p:cNvSpPr>
            <a:spLocks noGrp="1"/>
          </p:cNvSpPr>
          <p:nvPr>
            <p:ph type="title"/>
          </p:nvPr>
        </p:nvSpPr>
        <p:spPr>
          <a:xfrm>
            <a:off x="381000" y="285750"/>
            <a:ext cx="7543800" cy="576230"/>
          </a:xfrm>
        </p:spPr>
        <p:txBody>
          <a:bodyPr/>
          <a:lstStyle/>
          <a:p>
            <a:r>
              <a:rPr lang="en-US" dirty="0" smtClean="0"/>
              <a:t>2c. Proposal to delete paragraphs R900.18, R900.19 and R900.20</a:t>
            </a:r>
            <a:endParaRPr lang="en-US" dirty="0"/>
          </a:p>
        </p:txBody>
      </p:sp>
    </p:spTree>
    <p:extLst>
      <p:ext uri="{BB962C8B-B14F-4D97-AF65-F5344CB8AC3E}">
        <p14:creationId xmlns:p14="http://schemas.microsoft.com/office/powerpoint/2010/main" val="2643331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2146" y="361950"/>
            <a:ext cx="7543800" cy="400050"/>
          </a:xfrm>
        </p:spPr>
        <p:txBody>
          <a:bodyPr/>
          <a:lstStyle/>
          <a:p>
            <a:r>
              <a:rPr lang="en-US" dirty="0" smtClean="0"/>
              <a:t>Matters for consideration</a:t>
            </a:r>
            <a:endParaRPr lang="en-US" dirty="0"/>
          </a:p>
        </p:txBody>
      </p:sp>
      <p:sp>
        <p:nvSpPr>
          <p:cNvPr id="2" name="Content Placeholder 1"/>
          <p:cNvSpPr>
            <a:spLocks noGrp="1"/>
          </p:cNvSpPr>
          <p:nvPr>
            <p:ph idx="1"/>
          </p:nvPr>
        </p:nvSpPr>
        <p:spPr>
          <a:xfrm>
            <a:off x="381000" y="1276350"/>
            <a:ext cx="8458200" cy="3063240"/>
          </a:xfrm>
        </p:spPr>
        <p:txBody>
          <a:bodyPr/>
          <a:lstStyle/>
          <a:p>
            <a:r>
              <a:rPr lang="en-US" altLang="en-US" sz="2000" dirty="0"/>
              <a:t>Do IESBA </a:t>
            </a:r>
            <a:r>
              <a:rPr lang="en-US" altLang="en-US" sz="2000" dirty="0" smtClean="0"/>
              <a:t>CAG members </a:t>
            </a:r>
            <a:r>
              <a:rPr lang="en-US" altLang="en-US" sz="2000" dirty="0"/>
              <a:t>believe that the definition of A</a:t>
            </a:r>
            <a:r>
              <a:rPr lang="en-US" altLang="en-US" sz="2000" dirty="0" smtClean="0"/>
              <a:t>ssurance Client </a:t>
            </a:r>
            <a:r>
              <a:rPr lang="en-US" altLang="en-US" sz="2000" dirty="0"/>
              <a:t>is clear and appropriate for use in Part 4B</a:t>
            </a:r>
            <a:r>
              <a:rPr lang="en-US" altLang="en-US" sz="2000" dirty="0" smtClean="0"/>
              <a:t>?</a:t>
            </a:r>
          </a:p>
          <a:p>
            <a:r>
              <a:rPr lang="en-US" altLang="en-US" sz="2000" dirty="0" smtClean="0"/>
              <a:t>Do </a:t>
            </a:r>
            <a:r>
              <a:rPr lang="en-US" altLang="en-US" sz="2000" dirty="0"/>
              <a:t>IESBA </a:t>
            </a:r>
            <a:r>
              <a:rPr lang="en-US" altLang="en-US" sz="2000" dirty="0" smtClean="0"/>
              <a:t>CAG members </a:t>
            </a:r>
            <a:r>
              <a:rPr lang="en-US" altLang="en-US" sz="2000" dirty="0"/>
              <a:t>have any comments on the other </a:t>
            </a:r>
            <a:r>
              <a:rPr lang="en-US" altLang="en-US" sz="2000" dirty="0" smtClean="0"/>
              <a:t>proposed changes?</a:t>
            </a:r>
            <a:endParaRPr lang="en-US" sz="2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3181350"/>
            <a:ext cx="1889235" cy="1331649"/>
          </a:xfrm>
          <a:prstGeom prst="rect">
            <a:avLst/>
          </a:prstGeom>
        </p:spPr>
      </p:pic>
    </p:spTree>
    <p:extLst>
      <p:ext uri="{BB962C8B-B14F-4D97-AF65-F5344CB8AC3E}">
        <p14:creationId xmlns:p14="http://schemas.microsoft.com/office/powerpoint/2010/main" val="5429369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pPr marL="514350" indent="-514350">
              <a:buFont typeface="+mj-lt"/>
              <a:buAutoNum type="alphaLcParenR"/>
            </a:pPr>
            <a:r>
              <a:rPr lang="en-US" sz="2000" dirty="0" smtClean="0"/>
              <a:t>Split of assurance engagements between Parts 4A and 4B</a:t>
            </a:r>
          </a:p>
          <a:p>
            <a:pPr marL="514350" indent="-514350">
              <a:buFont typeface="+mj-lt"/>
              <a:buAutoNum type="alphaLcParenR"/>
            </a:pPr>
            <a:r>
              <a:rPr lang="en-US" sz="2000" dirty="0" smtClean="0"/>
              <a:t>Examples of assurance </a:t>
            </a:r>
            <a:r>
              <a:rPr lang="en-US" sz="2000" dirty="0"/>
              <a:t>e</a:t>
            </a:r>
            <a:r>
              <a:rPr lang="en-US" sz="2000" dirty="0" smtClean="0"/>
              <a:t>ngagements – paragraph 900.1</a:t>
            </a:r>
          </a:p>
          <a:p>
            <a:pPr marL="514350" indent="-514350">
              <a:buFont typeface="+mj-lt"/>
              <a:buAutoNum type="alphaLcParenR"/>
            </a:pPr>
            <a:r>
              <a:rPr lang="en-US" sz="2000" dirty="0" smtClean="0"/>
              <a:t>Source of guidance on assurance </a:t>
            </a:r>
            <a:r>
              <a:rPr lang="en-US" sz="2000" dirty="0"/>
              <a:t>e</a:t>
            </a:r>
            <a:r>
              <a:rPr lang="en-US" sz="2000" dirty="0" smtClean="0"/>
              <a:t>ngagements – paragraphs 900.7 to 900.11</a:t>
            </a:r>
          </a:p>
          <a:p>
            <a:endParaRPr lang="en-US" dirty="0"/>
          </a:p>
        </p:txBody>
      </p:sp>
      <p:sp>
        <p:nvSpPr>
          <p:cNvPr id="4" name="Title 3"/>
          <p:cNvSpPr>
            <a:spLocks noGrp="1"/>
          </p:cNvSpPr>
          <p:nvPr>
            <p:ph type="title"/>
          </p:nvPr>
        </p:nvSpPr>
        <p:spPr/>
        <p:txBody>
          <a:bodyPr/>
          <a:lstStyle/>
          <a:p>
            <a:r>
              <a:rPr lang="en-US" dirty="0"/>
              <a:t>3</a:t>
            </a:r>
            <a:r>
              <a:rPr lang="en-US" dirty="0" smtClean="0"/>
              <a:t>. Other changes proposed in the draft Exposure Draft</a:t>
            </a:r>
            <a:endParaRPr lang="en-US" dirty="0"/>
          </a:p>
        </p:txBody>
      </p:sp>
    </p:spTree>
    <p:extLst>
      <p:ext uri="{BB962C8B-B14F-4D97-AF65-F5344CB8AC3E}">
        <p14:creationId xmlns:p14="http://schemas.microsoft.com/office/powerpoint/2010/main" val="12451397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r>
              <a:rPr lang="nl-BE" sz="2000" dirty="0" smtClean="0"/>
              <a:t>Part 4B covers ‘</a:t>
            </a:r>
            <a:r>
              <a:rPr lang="nl-BE" sz="2000" dirty="0" err="1" smtClean="0"/>
              <a:t>assurance</a:t>
            </a:r>
            <a:r>
              <a:rPr lang="nl-BE" sz="2000" dirty="0" smtClean="0"/>
              <a:t> </a:t>
            </a:r>
            <a:r>
              <a:rPr lang="nl-BE" sz="2000" dirty="0" err="1" smtClean="0"/>
              <a:t>engagements</a:t>
            </a:r>
            <a:r>
              <a:rPr lang="nl-BE" sz="2000" dirty="0" smtClean="0"/>
              <a:t> </a:t>
            </a:r>
            <a:r>
              <a:rPr lang="nl-BE" sz="2000" dirty="0" err="1" smtClean="0"/>
              <a:t>other</a:t>
            </a:r>
            <a:r>
              <a:rPr lang="nl-BE" sz="2000" dirty="0" smtClean="0"/>
              <a:t> </a:t>
            </a:r>
            <a:r>
              <a:rPr lang="nl-BE" sz="2000" dirty="0" err="1" smtClean="0"/>
              <a:t>than</a:t>
            </a:r>
            <a:r>
              <a:rPr lang="nl-BE" sz="2000" dirty="0" smtClean="0"/>
              <a:t> audit and review </a:t>
            </a:r>
            <a:r>
              <a:rPr lang="nl-BE" sz="2000" dirty="0" err="1" smtClean="0"/>
              <a:t>engagements</a:t>
            </a:r>
            <a:r>
              <a:rPr lang="nl-BE" sz="2000" dirty="0" smtClean="0"/>
              <a:t>’</a:t>
            </a:r>
            <a:endParaRPr lang="en-US" sz="2000" dirty="0" smtClean="0"/>
          </a:p>
          <a:p>
            <a:r>
              <a:rPr lang="en-US" sz="2000" dirty="0" smtClean="0"/>
              <a:t>In addition to addressing engagements covered by ISAE 3000 (Revised), Part 4B also covers audits of specific elements, accounts or items of a financial statement which are conducted under ISA 805 (Revised)</a:t>
            </a:r>
          </a:p>
          <a:p>
            <a:r>
              <a:rPr lang="en-US" sz="2000" dirty="0" smtClean="0"/>
              <a:t>The TF decided to make the split between Parts 4A and 4B clearer in Part 4B by inserting an additional sentence in the definition of Financial Statements in the Glossary</a:t>
            </a:r>
            <a:endParaRPr lang="en-US" sz="2000" dirty="0"/>
          </a:p>
        </p:txBody>
      </p:sp>
      <p:sp>
        <p:nvSpPr>
          <p:cNvPr id="4" name="Title 3"/>
          <p:cNvSpPr>
            <a:spLocks noGrp="1"/>
          </p:cNvSpPr>
          <p:nvPr>
            <p:ph type="title"/>
          </p:nvPr>
        </p:nvSpPr>
        <p:spPr/>
        <p:txBody>
          <a:bodyPr/>
          <a:lstStyle/>
          <a:p>
            <a:r>
              <a:rPr lang="en-US" dirty="0" smtClean="0"/>
              <a:t>3a. Split of assurance engagements between Parts 4A and 4B</a:t>
            </a:r>
            <a:endParaRPr lang="en-US" dirty="0"/>
          </a:p>
        </p:txBody>
      </p:sp>
    </p:spTree>
    <p:extLst>
      <p:ext uri="{BB962C8B-B14F-4D97-AF65-F5344CB8AC3E}">
        <p14:creationId xmlns:p14="http://schemas.microsoft.com/office/powerpoint/2010/main" val="19828865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r>
              <a:rPr lang="en-US" sz="2000" kern="1200" dirty="0">
                <a:ea typeface="ＭＳ Ｐゴシック" charset="-128"/>
                <a:cs typeface="ＭＳ Ｐゴシック" charset="-128"/>
              </a:rPr>
              <a:t>The TF believes that it is helpful to illustrate a more extensive range of assurance engagements for which the independence requirements in Part 4B are </a:t>
            </a:r>
            <a:r>
              <a:rPr lang="en-US" sz="2000" kern="1200" dirty="0" smtClean="0">
                <a:ea typeface="ＭＳ Ｐゴシック" charset="-128"/>
                <a:cs typeface="ＭＳ Ｐゴシック" charset="-128"/>
              </a:rPr>
              <a:t>applicable</a:t>
            </a:r>
          </a:p>
          <a:p>
            <a:r>
              <a:rPr lang="en-US" sz="2000" kern="1200" dirty="0">
                <a:ea typeface="ＭＳ Ｐゴシック" charset="-128"/>
                <a:cs typeface="ＭＳ Ｐゴシック" charset="-128"/>
              </a:rPr>
              <a:t>Therefore, the TF </a:t>
            </a:r>
            <a:r>
              <a:rPr lang="en-US" sz="2000" kern="1200" dirty="0" smtClean="0">
                <a:ea typeface="ＭＳ Ｐゴシック" charset="-128"/>
                <a:cs typeface="ＭＳ Ｐゴシック" charset="-128"/>
              </a:rPr>
              <a:t>included </a:t>
            </a:r>
            <a:r>
              <a:rPr lang="en-US" sz="2000" kern="1200" dirty="0">
                <a:ea typeface="ＭＳ Ｐゴシック" charset="-128"/>
                <a:cs typeface="ＭＳ Ｐゴシック" charset="-128"/>
              </a:rPr>
              <a:t>more examples of the types of assurance engagements that fall within the scope of the Part, as set out in paragraph 900.1</a:t>
            </a:r>
            <a:endParaRPr lang="en-US" sz="2000" dirty="0"/>
          </a:p>
        </p:txBody>
      </p:sp>
      <p:sp>
        <p:nvSpPr>
          <p:cNvPr id="4" name="Title 3"/>
          <p:cNvSpPr>
            <a:spLocks noGrp="1"/>
          </p:cNvSpPr>
          <p:nvPr>
            <p:ph type="title"/>
          </p:nvPr>
        </p:nvSpPr>
        <p:spPr/>
        <p:txBody>
          <a:bodyPr/>
          <a:lstStyle/>
          <a:p>
            <a:r>
              <a:rPr lang="en-US" dirty="0" smtClean="0"/>
              <a:t>3b. Examples of assurance engagements – paragraph 900.1</a:t>
            </a:r>
            <a:endParaRPr lang="en-US" dirty="0"/>
          </a:p>
        </p:txBody>
      </p:sp>
    </p:spTree>
    <p:extLst>
      <p:ext uri="{BB962C8B-B14F-4D97-AF65-F5344CB8AC3E}">
        <p14:creationId xmlns:p14="http://schemas.microsoft.com/office/powerpoint/2010/main" val="17235831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r>
              <a:rPr lang="en-US" sz="2000" kern="1200" dirty="0" smtClean="0">
                <a:ea typeface="ＭＳ Ｐゴシック" charset="-128"/>
                <a:cs typeface="ＭＳ Ｐゴシック" charset="-128"/>
              </a:rPr>
              <a:t>Paragraphs 900.7 </a:t>
            </a:r>
            <a:r>
              <a:rPr lang="en-US" sz="2000" kern="1200" dirty="0">
                <a:ea typeface="ＭＳ Ｐゴシック" charset="-128"/>
                <a:cs typeface="ＭＳ Ｐゴシック" charset="-128"/>
              </a:rPr>
              <a:t>to 900.11 </a:t>
            </a:r>
            <a:r>
              <a:rPr lang="en-US" sz="2000" kern="1200" dirty="0" smtClean="0">
                <a:ea typeface="ＭＳ Ｐゴシック" charset="-128"/>
                <a:cs typeface="ＭＳ Ｐゴシック" charset="-128"/>
              </a:rPr>
              <a:t>in the extant Code are intended </a:t>
            </a:r>
            <a:r>
              <a:rPr lang="en-US" sz="2000" kern="1200" dirty="0">
                <a:ea typeface="ＭＳ Ｐゴシック" charset="-128"/>
                <a:cs typeface="ＭＳ Ｐゴシック" charset="-128"/>
              </a:rPr>
              <a:t>to provide </a:t>
            </a:r>
            <a:r>
              <a:rPr lang="en-US" sz="2000" kern="1200" dirty="0" smtClean="0">
                <a:ea typeface="ＭＳ Ｐゴシック" charset="-128"/>
                <a:cs typeface="ＭＳ Ｐゴシック" charset="-128"/>
              </a:rPr>
              <a:t>a summary </a:t>
            </a:r>
            <a:r>
              <a:rPr lang="en-US" sz="2000" kern="1200" dirty="0">
                <a:ea typeface="ＭＳ Ｐゴシック" charset="-128"/>
                <a:cs typeface="ＭＳ Ｐゴシック" charset="-128"/>
              </a:rPr>
              <a:t>of the key elements of the different types of assurance engagements.  Based on advice from representatives of the IAASB, </a:t>
            </a:r>
            <a:r>
              <a:rPr lang="en-US" sz="2000" kern="1200" dirty="0" smtClean="0">
                <a:ea typeface="ＭＳ Ｐゴシック" charset="-128"/>
                <a:cs typeface="ＭＳ Ｐゴシック" charset="-128"/>
              </a:rPr>
              <a:t>the </a:t>
            </a:r>
            <a:r>
              <a:rPr lang="en-US" sz="2000" kern="1200" dirty="0">
                <a:ea typeface="ＭＳ Ｐゴシック" charset="-128"/>
                <a:cs typeface="ＭＳ Ｐゴシック" charset="-128"/>
              </a:rPr>
              <a:t>TF believes that it is more appropriate for the user to refer to the </a:t>
            </a:r>
            <a:r>
              <a:rPr lang="en-US" sz="2000" kern="1200" dirty="0" smtClean="0">
                <a:ea typeface="ＭＳ Ｐゴシック" charset="-128"/>
                <a:cs typeface="ＭＳ Ｐゴシック" charset="-128"/>
              </a:rPr>
              <a:t>definitive </a:t>
            </a:r>
            <a:r>
              <a:rPr lang="en-US" sz="2000" kern="1200" dirty="0">
                <a:ea typeface="ＭＳ Ｐゴシック" charset="-128"/>
                <a:cs typeface="ＭＳ Ｐゴシック" charset="-128"/>
              </a:rPr>
              <a:t>source of that </a:t>
            </a:r>
            <a:r>
              <a:rPr lang="en-US" sz="2000" kern="1200" dirty="0" smtClean="0">
                <a:ea typeface="ＭＳ Ｐゴシック" charset="-128"/>
                <a:cs typeface="ＭＳ Ｐゴシック" charset="-128"/>
              </a:rPr>
              <a:t>material</a:t>
            </a:r>
          </a:p>
          <a:p>
            <a:r>
              <a:rPr lang="en-US" sz="2000" kern="1200" dirty="0" smtClean="0">
                <a:ea typeface="ＭＳ Ｐゴシック" charset="-128"/>
                <a:cs typeface="ＭＳ Ｐゴシック" charset="-128"/>
              </a:rPr>
              <a:t>Accordingly</a:t>
            </a:r>
            <a:r>
              <a:rPr lang="en-US" sz="2000" kern="1200" dirty="0">
                <a:ea typeface="ＭＳ Ｐゴシック" charset="-128"/>
                <a:cs typeface="ＭＳ Ｐゴシック" charset="-128"/>
              </a:rPr>
              <a:t>, in the </a:t>
            </a:r>
            <a:r>
              <a:rPr lang="en-US" sz="2000" kern="1200" dirty="0" smtClean="0">
                <a:ea typeface="ＭＳ Ｐゴシック" charset="-128"/>
                <a:cs typeface="ＭＳ Ｐゴシック" charset="-128"/>
              </a:rPr>
              <a:t>draft Exposure </a:t>
            </a:r>
            <a:r>
              <a:rPr lang="en-US" sz="2000" kern="1200" dirty="0">
                <a:ea typeface="ＭＳ Ｐゴシック" charset="-128"/>
                <a:cs typeface="ＭＳ Ｐゴシック" charset="-128"/>
              </a:rPr>
              <a:t>Draft most of this material has been removed other than a brief description in paragraph 900.7 of an assurance engagement and a reference to where further guidance can be </a:t>
            </a:r>
            <a:r>
              <a:rPr lang="en-US" sz="2000" kern="1200" dirty="0" smtClean="0">
                <a:ea typeface="ＭＳ Ｐゴシック" charset="-128"/>
                <a:cs typeface="ＭＳ Ｐゴシック" charset="-128"/>
              </a:rPr>
              <a:t>obtained, i.e. ISAE 3000 (Revised) and the Assurance Framework </a:t>
            </a:r>
            <a:endParaRPr lang="en-US" sz="2000" kern="1200" dirty="0">
              <a:ea typeface="ＭＳ Ｐゴシック" charset="-128"/>
              <a:cs typeface="ＭＳ Ｐゴシック" charset="-128"/>
            </a:endParaRPr>
          </a:p>
        </p:txBody>
      </p:sp>
      <p:sp>
        <p:nvSpPr>
          <p:cNvPr id="4" name="Title 3"/>
          <p:cNvSpPr>
            <a:spLocks noGrp="1"/>
          </p:cNvSpPr>
          <p:nvPr>
            <p:ph type="title"/>
          </p:nvPr>
        </p:nvSpPr>
        <p:spPr>
          <a:xfrm>
            <a:off x="381000" y="438150"/>
            <a:ext cx="7543800" cy="400050"/>
          </a:xfrm>
        </p:spPr>
        <p:txBody>
          <a:bodyPr/>
          <a:lstStyle/>
          <a:p>
            <a:r>
              <a:rPr lang="en-US" dirty="0" smtClean="0"/>
              <a:t>3c. Source of guidance on assurance engagements – paragraphs 900.7 to 900.11</a:t>
            </a:r>
            <a:endParaRPr lang="en-US" dirty="0"/>
          </a:p>
        </p:txBody>
      </p:sp>
    </p:spTree>
    <p:extLst>
      <p:ext uri="{BB962C8B-B14F-4D97-AF65-F5344CB8AC3E}">
        <p14:creationId xmlns:p14="http://schemas.microsoft.com/office/powerpoint/2010/main" val="8549532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4073" y="1276350"/>
            <a:ext cx="6255327" cy="3063240"/>
          </a:xfrm>
        </p:spPr>
        <p:txBody>
          <a:bodyPr/>
          <a:lstStyle/>
          <a:p>
            <a:pPr>
              <a:spcAft>
                <a:spcPts val="600"/>
              </a:spcAft>
              <a:buFont typeface="Arial" panose="020B0604020202020204" pitchFamily="34" charset="0"/>
              <a:buChar char="•"/>
            </a:pPr>
            <a:r>
              <a:rPr lang="en-US" sz="2000" dirty="0" smtClean="0"/>
              <a:t>To review Part </a:t>
            </a:r>
            <a:r>
              <a:rPr lang="en-US" sz="2000" dirty="0"/>
              <a:t>4B of the </a:t>
            </a:r>
            <a:r>
              <a:rPr lang="en-US" sz="2000" dirty="0" smtClean="0"/>
              <a:t>revised and restructured </a:t>
            </a:r>
            <a:r>
              <a:rPr lang="en-US" sz="2000" dirty="0"/>
              <a:t>Code </a:t>
            </a:r>
            <a:r>
              <a:rPr lang="en-US" sz="2000" dirty="0" smtClean="0"/>
              <a:t>for </a:t>
            </a:r>
            <a:r>
              <a:rPr lang="en-US" sz="2000" dirty="0"/>
              <a:t>any </a:t>
            </a:r>
            <a:r>
              <a:rPr lang="en-US" sz="2000" dirty="0" smtClean="0"/>
              <a:t>revisions needed to align with </a:t>
            </a:r>
            <a:r>
              <a:rPr lang="en-US" sz="2000" dirty="0"/>
              <a:t>the revised ISAE </a:t>
            </a:r>
            <a:r>
              <a:rPr lang="en-US" sz="2000" dirty="0" smtClean="0"/>
              <a:t>3000</a:t>
            </a:r>
          </a:p>
          <a:p>
            <a:pPr>
              <a:spcAft>
                <a:spcPts val="600"/>
              </a:spcAft>
              <a:buFont typeface="Arial" panose="020B0604020202020204" pitchFamily="34" charset="0"/>
              <a:buChar char="•"/>
            </a:pPr>
            <a:r>
              <a:rPr lang="en-US" sz="2000" dirty="0" smtClean="0"/>
              <a:t>No intention to re-open any </a:t>
            </a:r>
            <a:r>
              <a:rPr lang="en-US" sz="2000" dirty="0"/>
              <a:t>discussion </a:t>
            </a:r>
            <a:r>
              <a:rPr lang="en-US" sz="2000" dirty="0" smtClean="0"/>
              <a:t>or to </a:t>
            </a:r>
            <a:r>
              <a:rPr lang="en-US" sz="2000" dirty="0"/>
              <a:t>challenge </a:t>
            </a:r>
            <a:r>
              <a:rPr lang="en-US" sz="2000" dirty="0" smtClean="0"/>
              <a:t>the </a:t>
            </a:r>
            <a:r>
              <a:rPr lang="en-US" sz="2000" dirty="0"/>
              <a:t>concepts of ISAE 3000 (Revised</a:t>
            </a:r>
            <a:r>
              <a:rPr lang="en-US" sz="2000" dirty="0" smtClean="0"/>
              <a:t>)</a:t>
            </a:r>
            <a:endParaRPr lang="en-US" dirty="0" smtClean="0"/>
          </a:p>
        </p:txBody>
      </p:sp>
      <p:sp>
        <p:nvSpPr>
          <p:cNvPr id="4" name="Title 3"/>
          <p:cNvSpPr>
            <a:spLocks noGrp="1"/>
          </p:cNvSpPr>
          <p:nvPr>
            <p:ph type="title"/>
          </p:nvPr>
        </p:nvSpPr>
        <p:spPr>
          <a:xfrm>
            <a:off x="384386" y="385755"/>
            <a:ext cx="7543800" cy="400050"/>
          </a:xfrm>
        </p:spPr>
        <p:txBody>
          <a:bodyPr/>
          <a:lstStyle/>
          <a:p>
            <a:r>
              <a:rPr lang="en-US" sz="2200" dirty="0" smtClean="0"/>
              <a:t>Objectives of the Project</a:t>
            </a:r>
            <a:endParaRPr lang="en-US" sz="2200" dirty="0"/>
          </a:p>
        </p:txBody>
      </p:sp>
      <p:pic>
        <p:nvPicPr>
          <p:cNvPr id="5" name="Picture 4"/>
          <p:cNvPicPr>
            <a:picLocks noChangeAspect="1"/>
          </p:cNvPicPr>
          <p:nvPr/>
        </p:nvPicPr>
        <p:blipFill>
          <a:blip r:embed="rId3"/>
          <a:stretch>
            <a:fillRect/>
          </a:stretch>
        </p:blipFill>
        <p:spPr>
          <a:xfrm>
            <a:off x="6629400" y="1504950"/>
            <a:ext cx="2517866" cy="2115495"/>
          </a:xfrm>
          <a:prstGeom prst="rect">
            <a:avLst/>
          </a:prstGeom>
        </p:spPr>
      </p:pic>
    </p:spTree>
    <p:extLst>
      <p:ext uri="{BB962C8B-B14F-4D97-AF65-F5344CB8AC3E}">
        <p14:creationId xmlns:p14="http://schemas.microsoft.com/office/powerpoint/2010/main" val="14273131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r>
              <a:rPr lang="en-US" sz="2000" dirty="0" smtClean="0"/>
              <a:t>Do IESBA CAG members agree that the split of assurance engagements between Part 4A and Part 4B will be clarified by inserting the additional words to the definition of Financial Statements and by adding more examples at the start of Part 4B?</a:t>
            </a:r>
          </a:p>
          <a:p>
            <a:r>
              <a:rPr lang="en-US" sz="2000" dirty="0" smtClean="0"/>
              <a:t>Do IESBA CAG members agree </a:t>
            </a:r>
            <a:r>
              <a:rPr lang="en-US" sz="2000" kern="1200" dirty="0">
                <a:ea typeface="ＭＳ Ｐゴシック" charset="-128"/>
                <a:cs typeface="ＭＳ Ｐゴシック" charset="-128"/>
              </a:rPr>
              <a:t>that it is preferable to refer users of Part 4B to guidance on assurance engagements included in the IAASB materials, rather than include additional guidance in the </a:t>
            </a:r>
            <a:r>
              <a:rPr lang="en-US" sz="2000" kern="1200" dirty="0" smtClean="0">
                <a:ea typeface="ＭＳ Ｐゴシック" charset="-128"/>
                <a:cs typeface="ＭＳ Ｐゴシック" charset="-128"/>
              </a:rPr>
              <a:t>Code?</a:t>
            </a:r>
            <a:endParaRPr lang="en-US" sz="2000" dirty="0" smtClean="0"/>
          </a:p>
          <a:p>
            <a:endParaRPr lang="en-US" dirty="0" smtClean="0"/>
          </a:p>
          <a:p>
            <a:endParaRPr lang="en-US" dirty="0"/>
          </a:p>
        </p:txBody>
      </p:sp>
      <p:sp>
        <p:nvSpPr>
          <p:cNvPr id="4" name="Title 3"/>
          <p:cNvSpPr>
            <a:spLocks noGrp="1"/>
          </p:cNvSpPr>
          <p:nvPr>
            <p:ph type="title"/>
          </p:nvPr>
        </p:nvSpPr>
        <p:spPr>
          <a:xfrm>
            <a:off x="381000" y="438150"/>
            <a:ext cx="7543800" cy="400050"/>
          </a:xfrm>
        </p:spPr>
        <p:txBody>
          <a:bodyPr/>
          <a:lstStyle/>
          <a:p>
            <a:r>
              <a:rPr lang="en-US" dirty="0" smtClean="0"/>
              <a:t>Matters for consideration</a:t>
            </a:r>
            <a:endParaRPr lang="en-US" dirty="0"/>
          </a:p>
        </p:txBody>
      </p:sp>
    </p:spTree>
    <p:extLst>
      <p:ext uri="{BB962C8B-B14F-4D97-AF65-F5344CB8AC3E}">
        <p14:creationId xmlns:p14="http://schemas.microsoft.com/office/powerpoint/2010/main" val="3855352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pPr lvl="0"/>
            <a:r>
              <a:rPr lang="en-US" sz="2000" dirty="0"/>
              <a:t>Some Board members questioned </a:t>
            </a:r>
            <a:r>
              <a:rPr lang="en-US" sz="2000" dirty="0" smtClean="0"/>
              <a:t>in December whether </a:t>
            </a:r>
            <a:r>
              <a:rPr lang="en-US" sz="2000" dirty="0"/>
              <a:t>it is sufficiently clear in Part 4B that the firm needs to evaluate the firm’s objectivity </a:t>
            </a:r>
            <a:r>
              <a:rPr lang="en-US" sz="2000" dirty="0" smtClean="0"/>
              <a:t>in the particular circumstances of the engagement, in </a:t>
            </a:r>
            <a:r>
              <a:rPr lang="en-US" sz="2000" dirty="0"/>
              <a:t>addition to applying the requirements for </a:t>
            </a:r>
            <a:r>
              <a:rPr lang="en-US" sz="2000" dirty="0" smtClean="0"/>
              <a:t>independence.  </a:t>
            </a:r>
          </a:p>
        </p:txBody>
      </p:sp>
      <p:sp>
        <p:nvSpPr>
          <p:cNvPr id="5" name="Title 4"/>
          <p:cNvSpPr>
            <a:spLocks noGrp="1"/>
          </p:cNvSpPr>
          <p:nvPr>
            <p:ph type="title"/>
          </p:nvPr>
        </p:nvSpPr>
        <p:spPr>
          <a:xfrm>
            <a:off x="381000" y="438150"/>
            <a:ext cx="7543800" cy="400050"/>
          </a:xfrm>
        </p:spPr>
        <p:txBody>
          <a:bodyPr/>
          <a:lstStyle/>
          <a:p>
            <a:r>
              <a:rPr lang="en-US" dirty="0" smtClean="0"/>
              <a:t>4. Evaluation of objectivity</a:t>
            </a:r>
            <a:endParaRPr lang="en-US" dirty="0"/>
          </a:p>
        </p:txBody>
      </p:sp>
    </p:spTree>
    <p:extLst>
      <p:ext uri="{BB962C8B-B14F-4D97-AF65-F5344CB8AC3E}">
        <p14:creationId xmlns:p14="http://schemas.microsoft.com/office/powerpoint/2010/main" val="37772749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pPr lvl="0"/>
            <a:r>
              <a:rPr lang="en-US" sz="2000" dirty="0"/>
              <a:t>The TF notes that a great deal of thought was given to </a:t>
            </a:r>
            <a:r>
              <a:rPr lang="en-US" sz="2000" dirty="0" smtClean="0"/>
              <a:t>the need to apply the fundamental principles, including objectivity, at </a:t>
            </a:r>
            <a:r>
              <a:rPr lang="en-US" sz="2000" dirty="0"/>
              <a:t>the time when Part 4A and Part 4B were developed as part of the Restructuring of the Code </a:t>
            </a:r>
            <a:r>
              <a:rPr lang="en-US" sz="2000" dirty="0" smtClean="0"/>
              <a:t>Project  </a:t>
            </a:r>
          </a:p>
          <a:p>
            <a:pPr lvl="0"/>
            <a:r>
              <a:rPr lang="en-US" sz="2000" dirty="0" smtClean="0"/>
              <a:t>In </a:t>
            </a:r>
            <a:r>
              <a:rPr lang="en-US" sz="2000" dirty="0"/>
              <a:t>particular, paragraph 900.5 addresses this issue in the same way as paragraph 400.5 with respect to audit and review </a:t>
            </a:r>
            <a:r>
              <a:rPr lang="en-US" sz="2000" dirty="0" smtClean="0"/>
              <a:t>engagements </a:t>
            </a:r>
          </a:p>
          <a:p>
            <a:pPr lvl="0"/>
            <a:r>
              <a:rPr lang="en-US" sz="2000" dirty="0" smtClean="0"/>
              <a:t>The </a:t>
            </a:r>
            <a:r>
              <a:rPr lang="en-US" sz="2000" dirty="0"/>
              <a:t>TF believes, therefore, that the matter raised is already addressed in Part </a:t>
            </a:r>
            <a:r>
              <a:rPr lang="en-US" sz="2000" dirty="0" smtClean="0"/>
              <a:t>4B and does not propose any revisions to Part 4B</a:t>
            </a:r>
            <a:endParaRPr lang="en-US" sz="2000" dirty="0"/>
          </a:p>
          <a:p>
            <a:endParaRPr lang="en-US" sz="2000" dirty="0"/>
          </a:p>
        </p:txBody>
      </p:sp>
      <p:sp>
        <p:nvSpPr>
          <p:cNvPr id="4" name="Title 3"/>
          <p:cNvSpPr>
            <a:spLocks noGrp="1"/>
          </p:cNvSpPr>
          <p:nvPr>
            <p:ph type="title"/>
          </p:nvPr>
        </p:nvSpPr>
        <p:spPr/>
        <p:txBody>
          <a:bodyPr/>
          <a:lstStyle/>
          <a:p>
            <a:r>
              <a:rPr lang="en-US" dirty="0" smtClean="0"/>
              <a:t>4. Evaluation of objectivity</a:t>
            </a:r>
            <a:endParaRPr lang="en-US" dirty="0"/>
          </a:p>
        </p:txBody>
      </p:sp>
    </p:spTree>
    <p:extLst>
      <p:ext uri="{BB962C8B-B14F-4D97-AF65-F5344CB8AC3E}">
        <p14:creationId xmlns:p14="http://schemas.microsoft.com/office/powerpoint/2010/main" val="34857942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1783" y="438150"/>
            <a:ext cx="7543800" cy="400050"/>
          </a:xfrm>
        </p:spPr>
        <p:txBody>
          <a:bodyPr/>
          <a:lstStyle/>
          <a:p>
            <a:r>
              <a:rPr lang="en-US" dirty="0"/>
              <a:t>Proposed </a:t>
            </a:r>
            <a:r>
              <a:rPr lang="en-US" dirty="0" smtClean="0"/>
              <a:t>Timeline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81968938"/>
              </p:ext>
            </p:extLst>
          </p:nvPr>
        </p:nvGraphicFramePr>
        <p:xfrm>
          <a:off x="457200" y="1352550"/>
          <a:ext cx="8458200" cy="3018310"/>
        </p:xfrm>
        <a:graphic>
          <a:graphicData uri="http://schemas.openxmlformats.org/drawingml/2006/table">
            <a:tbl>
              <a:tblPr firstRow="1" firstCol="1" bandRow="1">
                <a:tableStyleId>{5C22544A-7EE6-4342-B048-85BDC9FD1C3A}</a:tableStyleId>
              </a:tblPr>
              <a:tblGrid>
                <a:gridCol w="1870563">
                  <a:extLst>
                    <a:ext uri="{9D8B030D-6E8A-4147-A177-3AD203B41FA5}">
                      <a16:colId xmlns="" xmlns:a16="http://schemas.microsoft.com/office/drawing/2014/main" val="2323478176"/>
                    </a:ext>
                  </a:extLst>
                </a:gridCol>
                <a:gridCol w="6587637">
                  <a:extLst>
                    <a:ext uri="{9D8B030D-6E8A-4147-A177-3AD203B41FA5}">
                      <a16:colId xmlns="" xmlns:a16="http://schemas.microsoft.com/office/drawing/2014/main" val="3735443746"/>
                    </a:ext>
                  </a:extLst>
                </a:gridCol>
              </a:tblGrid>
              <a:tr h="304800">
                <a:tc>
                  <a:txBody>
                    <a:bodyPr/>
                    <a:lstStyle/>
                    <a:p>
                      <a:pPr algn="ctr">
                        <a:lnSpc>
                          <a:spcPct val="100000"/>
                        </a:lnSpc>
                        <a:spcBef>
                          <a:spcPts val="600"/>
                        </a:spcBef>
                        <a:spcAft>
                          <a:spcPts val="600"/>
                        </a:spcAft>
                      </a:pPr>
                      <a:r>
                        <a:rPr lang="en-US" sz="1600" b="1" kern="1200" dirty="0">
                          <a:solidFill>
                            <a:schemeClr val="lt1"/>
                          </a:solidFill>
                          <a:effectLst/>
                          <a:latin typeface="+mn-lt"/>
                          <a:ea typeface="+mn-ea"/>
                          <a:cs typeface="+mn-cs"/>
                        </a:rPr>
                        <a:t>Indicative Timing </a:t>
                      </a:r>
                    </a:p>
                  </a:txBody>
                  <a:tcPr marL="68580" marR="68580" marT="0" marB="0"/>
                </a:tc>
                <a:tc>
                  <a:txBody>
                    <a:bodyPr/>
                    <a:lstStyle/>
                    <a:p>
                      <a:pPr algn="ctr">
                        <a:lnSpc>
                          <a:spcPct val="100000"/>
                        </a:lnSpc>
                        <a:spcBef>
                          <a:spcPts val="600"/>
                        </a:spcBef>
                        <a:spcAft>
                          <a:spcPts val="600"/>
                        </a:spcAft>
                      </a:pPr>
                      <a:r>
                        <a:rPr lang="en-US" sz="1600" b="1" kern="1200" dirty="0" smtClean="0">
                          <a:solidFill>
                            <a:schemeClr val="lt1"/>
                          </a:solidFill>
                          <a:effectLst/>
                          <a:latin typeface="+mn-lt"/>
                          <a:ea typeface="+mn-ea"/>
                          <a:cs typeface="+mn-cs"/>
                        </a:rPr>
                        <a:t>Milestone</a:t>
                      </a:r>
                      <a:endParaRPr lang="en-US" sz="1600" b="1" kern="1200" dirty="0">
                        <a:solidFill>
                          <a:schemeClr val="lt1"/>
                        </a:solidFill>
                        <a:effectLst/>
                        <a:latin typeface="+mn-lt"/>
                        <a:ea typeface="+mn-ea"/>
                        <a:cs typeface="+mn-cs"/>
                      </a:endParaRPr>
                    </a:p>
                  </a:txBody>
                  <a:tcPr marL="68580" marR="68580" marT="0" marB="0"/>
                </a:tc>
                <a:extLst>
                  <a:ext uri="{0D108BD9-81ED-4DB2-BD59-A6C34878D82A}">
                    <a16:rowId xmlns="" xmlns:a16="http://schemas.microsoft.com/office/drawing/2014/main" val="271805886"/>
                  </a:ext>
                </a:extLst>
              </a:tr>
              <a:tr h="762000">
                <a:tc>
                  <a:txBody>
                    <a:bodyPr/>
                    <a:lstStyle/>
                    <a:p>
                      <a:pPr algn="l">
                        <a:lnSpc>
                          <a:spcPct val="200000"/>
                        </a:lnSpc>
                        <a:spcBef>
                          <a:spcPts val="600"/>
                        </a:spcBef>
                        <a:spcAft>
                          <a:spcPts val="600"/>
                        </a:spcAft>
                      </a:pPr>
                      <a:r>
                        <a:rPr lang="en-US" sz="1600" dirty="0" smtClean="0">
                          <a:effectLst/>
                        </a:rPr>
                        <a:t>March 2019</a:t>
                      </a:r>
                      <a:endParaRPr lang="en-US" sz="16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a:solidFill>
                            <a:schemeClr val="tx2">
                              <a:lumMod val="65000"/>
                              <a:lumOff val="35000"/>
                            </a:schemeClr>
                          </a:solidFill>
                          <a:latin typeface="+mn-lt"/>
                          <a:ea typeface="ＭＳ Ｐゴシック" charset="0"/>
                          <a:cs typeface="ＭＳ Ｐゴシック" charset="0"/>
                        </a:rPr>
                        <a:t>Discussion of </a:t>
                      </a:r>
                      <a:r>
                        <a:rPr lang="en-US" sz="1600" kern="1200" dirty="0" smtClean="0">
                          <a:solidFill>
                            <a:schemeClr val="tx2">
                              <a:lumMod val="65000"/>
                              <a:lumOff val="35000"/>
                            </a:schemeClr>
                          </a:solidFill>
                          <a:latin typeface="+mn-lt"/>
                          <a:ea typeface="ＭＳ Ｐゴシック" charset="0"/>
                          <a:cs typeface="ＭＳ Ｐゴシック" charset="0"/>
                        </a:rPr>
                        <a:t>draft Exposure Draft with </a:t>
                      </a:r>
                      <a:r>
                        <a:rPr lang="en-US" sz="1600" kern="1200" dirty="0">
                          <a:solidFill>
                            <a:schemeClr val="tx2">
                              <a:lumMod val="65000"/>
                              <a:lumOff val="35000"/>
                            </a:schemeClr>
                          </a:solidFill>
                          <a:latin typeface="+mn-lt"/>
                          <a:ea typeface="ＭＳ Ｐゴシック" charset="0"/>
                          <a:cs typeface="ＭＳ Ｐゴシック" charset="0"/>
                        </a:rPr>
                        <a:t>IESBA </a:t>
                      </a:r>
                      <a:r>
                        <a:rPr lang="en-US" sz="1600" kern="1200" dirty="0" smtClean="0">
                          <a:solidFill>
                            <a:schemeClr val="tx2">
                              <a:lumMod val="65000"/>
                              <a:lumOff val="35000"/>
                            </a:schemeClr>
                          </a:solidFill>
                          <a:latin typeface="+mn-lt"/>
                          <a:ea typeface="ＭＳ Ｐゴシック" charset="0"/>
                          <a:cs typeface="ＭＳ Ｐゴシック" charset="0"/>
                        </a:rPr>
                        <a:t>CAG</a:t>
                      </a:r>
                    </a:p>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Second read and approval of draft Exposure Draft by </a:t>
                      </a:r>
                      <a:r>
                        <a:rPr lang="en-US" sz="1600" kern="1200" dirty="0">
                          <a:solidFill>
                            <a:schemeClr val="tx2">
                              <a:lumMod val="65000"/>
                              <a:lumOff val="35000"/>
                            </a:schemeClr>
                          </a:solidFill>
                          <a:latin typeface="+mn-lt"/>
                          <a:ea typeface="ＭＳ Ｐゴシック" charset="0"/>
                          <a:cs typeface="ＭＳ Ｐゴシック" charset="0"/>
                        </a:rPr>
                        <a:t>IESBA</a:t>
                      </a:r>
                    </a:p>
                  </a:txBody>
                  <a:tcPr marL="68580" marR="68580" marT="0" marB="0"/>
                </a:tc>
                <a:extLst>
                  <a:ext uri="{0D108BD9-81ED-4DB2-BD59-A6C34878D82A}">
                    <a16:rowId xmlns="" xmlns:a16="http://schemas.microsoft.com/office/drawing/2014/main" val="2903388435"/>
                  </a:ext>
                </a:extLst>
              </a:tr>
              <a:tr h="537053">
                <a:tc>
                  <a:txBody>
                    <a:bodyPr/>
                    <a:lstStyle/>
                    <a:p>
                      <a:pPr marL="0" algn="l" defTabSz="457200" rtl="0" eaLnBrk="1" latinLnBrk="0" hangingPunct="1">
                        <a:lnSpc>
                          <a:spcPct val="200000"/>
                        </a:lnSpc>
                        <a:spcBef>
                          <a:spcPts val="600"/>
                        </a:spcBef>
                        <a:spcAft>
                          <a:spcPts val="600"/>
                        </a:spcAft>
                      </a:pPr>
                      <a:r>
                        <a:rPr lang="en-US" sz="1600" b="1" kern="1200" dirty="0" smtClean="0">
                          <a:solidFill>
                            <a:schemeClr val="lt1"/>
                          </a:solidFill>
                          <a:effectLst/>
                          <a:latin typeface="+mn-lt"/>
                          <a:ea typeface="+mn-ea"/>
                          <a:cs typeface="+mn-cs"/>
                        </a:rPr>
                        <a:t>April 2019</a:t>
                      </a:r>
                      <a:endParaRPr lang="en-US" sz="1600" b="1" kern="1200" dirty="0">
                        <a:solidFill>
                          <a:schemeClr val="lt1"/>
                        </a:solidFill>
                        <a:effectLst/>
                        <a:latin typeface="+mn-lt"/>
                        <a:ea typeface="+mn-ea"/>
                        <a:cs typeface="+mn-cs"/>
                      </a:endParaRPr>
                    </a:p>
                  </a:txBody>
                  <a:tcPr marL="68580" marR="68580" marT="0" marB="0"/>
                </a:tc>
                <a:tc>
                  <a:txBody>
                    <a:bodyPr/>
                    <a:lstStyle/>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Publication of Exposure Draft</a:t>
                      </a:r>
                      <a:endParaRPr lang="en-US" sz="1600" kern="1200" dirty="0">
                        <a:solidFill>
                          <a:schemeClr val="tx2">
                            <a:lumMod val="65000"/>
                            <a:lumOff val="35000"/>
                          </a:schemeClr>
                        </a:solidFill>
                        <a:latin typeface="+mn-lt"/>
                        <a:ea typeface="ＭＳ Ｐゴシック" charset="0"/>
                        <a:cs typeface="ＭＳ Ｐゴシック" charset="0"/>
                      </a:endParaRPr>
                    </a:p>
                  </a:txBody>
                  <a:tcPr marL="68580" marR="68580" marT="0" marB="0"/>
                </a:tc>
                <a:extLst>
                  <a:ext uri="{0D108BD9-81ED-4DB2-BD59-A6C34878D82A}">
                    <a16:rowId xmlns="" xmlns:a16="http://schemas.microsoft.com/office/drawing/2014/main" val="1022049729"/>
                  </a:ext>
                </a:extLst>
              </a:tr>
              <a:tr h="758347">
                <a:tc>
                  <a:txBody>
                    <a:bodyPr/>
                    <a:lstStyle/>
                    <a:p>
                      <a:pPr marL="0" algn="l" defTabSz="457200" rtl="0" eaLnBrk="1" latinLnBrk="0" hangingPunct="1">
                        <a:lnSpc>
                          <a:spcPct val="200000"/>
                        </a:lnSpc>
                        <a:spcBef>
                          <a:spcPts val="600"/>
                        </a:spcBef>
                        <a:spcAft>
                          <a:spcPts val="600"/>
                        </a:spcAft>
                      </a:pPr>
                      <a:r>
                        <a:rPr lang="en-US" sz="1600" b="1" kern="1200" dirty="0" smtClean="0">
                          <a:solidFill>
                            <a:schemeClr val="lt1"/>
                          </a:solidFill>
                          <a:effectLst/>
                          <a:latin typeface="+mn-lt"/>
                          <a:ea typeface="+mn-ea"/>
                          <a:cs typeface="+mn-cs"/>
                        </a:rPr>
                        <a:t>September </a:t>
                      </a:r>
                      <a:r>
                        <a:rPr lang="en-US" sz="1600" b="1" kern="1200" dirty="0">
                          <a:solidFill>
                            <a:schemeClr val="lt1"/>
                          </a:solidFill>
                          <a:effectLst/>
                          <a:latin typeface="+mn-lt"/>
                          <a:ea typeface="+mn-ea"/>
                          <a:cs typeface="+mn-cs"/>
                        </a:rPr>
                        <a:t>2019 </a:t>
                      </a:r>
                    </a:p>
                  </a:txBody>
                  <a:tcPr marL="68580" marR="68580" marT="0" marB="0"/>
                </a:tc>
                <a:tc>
                  <a:txBody>
                    <a:bodyPr/>
                    <a:lstStyle/>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Consideration of responses by IESBA</a:t>
                      </a:r>
                      <a:endParaRPr lang="en-US" sz="1600" kern="1200" dirty="0">
                        <a:solidFill>
                          <a:schemeClr val="tx2">
                            <a:lumMod val="65000"/>
                            <a:lumOff val="35000"/>
                          </a:schemeClr>
                        </a:solidFill>
                        <a:latin typeface="+mn-lt"/>
                        <a:ea typeface="ＭＳ Ｐゴシック" charset="0"/>
                        <a:cs typeface="ＭＳ Ｐゴシック" charset="0"/>
                      </a:endParaRPr>
                    </a:p>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First </a:t>
                      </a:r>
                      <a:r>
                        <a:rPr lang="en-US" sz="1600" kern="1200" dirty="0">
                          <a:solidFill>
                            <a:schemeClr val="tx2">
                              <a:lumMod val="65000"/>
                              <a:lumOff val="35000"/>
                            </a:schemeClr>
                          </a:solidFill>
                          <a:latin typeface="+mn-lt"/>
                          <a:ea typeface="ＭＳ Ｐゴシック" charset="0"/>
                          <a:cs typeface="ＭＳ Ｐゴシック" charset="0"/>
                        </a:rPr>
                        <a:t>read </a:t>
                      </a:r>
                      <a:r>
                        <a:rPr lang="en-US" sz="1600" kern="1200" dirty="0" smtClean="0">
                          <a:solidFill>
                            <a:schemeClr val="tx2">
                              <a:lumMod val="65000"/>
                              <a:lumOff val="35000"/>
                            </a:schemeClr>
                          </a:solidFill>
                          <a:latin typeface="+mn-lt"/>
                          <a:ea typeface="ＭＳ Ｐゴシック" charset="0"/>
                          <a:cs typeface="ＭＳ Ｐゴシック" charset="0"/>
                        </a:rPr>
                        <a:t>of proposed revised Part 4B</a:t>
                      </a:r>
                      <a:endParaRPr lang="en-US" sz="1600" kern="1200" dirty="0">
                        <a:solidFill>
                          <a:schemeClr val="tx2">
                            <a:lumMod val="65000"/>
                            <a:lumOff val="35000"/>
                          </a:schemeClr>
                        </a:solidFill>
                        <a:latin typeface="+mn-lt"/>
                        <a:ea typeface="ＭＳ Ｐゴシック" charset="0"/>
                        <a:cs typeface="ＭＳ Ｐゴシック" charset="0"/>
                      </a:endParaRPr>
                    </a:p>
                  </a:txBody>
                  <a:tcPr marL="68580" marR="68580" marT="0" marB="0"/>
                </a:tc>
                <a:extLst>
                  <a:ext uri="{0D108BD9-81ED-4DB2-BD59-A6C34878D82A}">
                    <a16:rowId xmlns="" xmlns:a16="http://schemas.microsoft.com/office/drawing/2014/main" val="2233330881"/>
                  </a:ext>
                </a:extLst>
              </a:tr>
              <a:tr h="656110">
                <a:tc>
                  <a:txBody>
                    <a:bodyPr/>
                    <a:lstStyle/>
                    <a:p>
                      <a:pPr marL="0" algn="l" defTabSz="457200" rtl="0" eaLnBrk="1" latinLnBrk="0" hangingPunct="1">
                        <a:lnSpc>
                          <a:spcPct val="200000"/>
                        </a:lnSpc>
                        <a:spcBef>
                          <a:spcPts val="600"/>
                        </a:spcBef>
                        <a:spcAft>
                          <a:spcPts val="600"/>
                        </a:spcAft>
                      </a:pPr>
                      <a:r>
                        <a:rPr lang="en-US" sz="1600" b="1" kern="1200" dirty="0" smtClean="0">
                          <a:solidFill>
                            <a:schemeClr val="lt1"/>
                          </a:solidFill>
                          <a:effectLst/>
                          <a:latin typeface="+mn-lt"/>
                          <a:ea typeface="+mn-ea"/>
                          <a:cs typeface="+mn-cs"/>
                        </a:rPr>
                        <a:t>December 2019</a:t>
                      </a:r>
                      <a:endParaRPr lang="en-US" sz="1600" b="1" kern="1200" dirty="0">
                        <a:solidFill>
                          <a:schemeClr val="lt1"/>
                        </a:solidFill>
                        <a:effectLst/>
                        <a:latin typeface="+mn-lt"/>
                        <a:ea typeface="+mn-ea"/>
                        <a:cs typeface="+mn-cs"/>
                      </a:endParaRPr>
                    </a:p>
                  </a:txBody>
                  <a:tcPr marL="68580" marR="68580" marT="0" marB="0"/>
                </a:tc>
                <a:tc>
                  <a:txBody>
                    <a:bodyPr/>
                    <a:lstStyle/>
                    <a:p>
                      <a:pPr marL="342900" lvl="0" indent="-342900" algn="l" defTabSz="457200" rtl="0" eaLnBrk="1" latinLnBrk="0" hangingPunct="1">
                        <a:lnSpc>
                          <a:spcPct val="100000"/>
                        </a:lnSpc>
                        <a:spcBef>
                          <a:spcPts val="600"/>
                        </a:spcBef>
                        <a:spcAft>
                          <a:spcPts val="600"/>
                        </a:spcAft>
                        <a:buFont typeface="Symbol" panose="05050102010706020507" pitchFamily="18" charset="2"/>
                        <a:buChar char=""/>
                      </a:pPr>
                      <a:r>
                        <a:rPr lang="en-US" sz="1600" kern="1200" dirty="0" smtClean="0">
                          <a:solidFill>
                            <a:schemeClr val="tx2">
                              <a:lumMod val="65000"/>
                              <a:lumOff val="35000"/>
                            </a:schemeClr>
                          </a:solidFill>
                          <a:latin typeface="+mn-lt"/>
                          <a:ea typeface="ＭＳ Ｐゴシック" charset="0"/>
                          <a:cs typeface="ＭＳ Ｐゴシック" charset="0"/>
                        </a:rPr>
                        <a:t>Approval of revised Part 4B of the Code (to become effective in June 2021)</a:t>
                      </a:r>
                      <a:endParaRPr lang="en-US" sz="1600" kern="1200" dirty="0">
                        <a:solidFill>
                          <a:schemeClr val="tx2">
                            <a:lumMod val="65000"/>
                            <a:lumOff val="35000"/>
                          </a:schemeClr>
                        </a:solidFill>
                        <a:latin typeface="+mn-lt"/>
                        <a:ea typeface="ＭＳ Ｐゴシック" charset="0"/>
                        <a:cs typeface="ＭＳ Ｐゴシック" charset="0"/>
                      </a:endParaRPr>
                    </a:p>
                  </a:txBody>
                  <a:tcPr marL="68580" marR="68580" marT="0" marB="0"/>
                </a:tc>
                <a:extLst>
                  <a:ext uri="{0D108BD9-81ED-4DB2-BD59-A6C34878D82A}">
                    <a16:rowId xmlns="" xmlns:a16="http://schemas.microsoft.com/office/drawing/2014/main" val="1084053761"/>
                  </a:ext>
                </a:extLst>
              </a:tr>
            </a:tbl>
          </a:graphicData>
        </a:graphic>
      </p:graphicFrame>
    </p:spTree>
    <p:extLst>
      <p:ext uri="{BB962C8B-B14F-4D97-AF65-F5344CB8AC3E}">
        <p14:creationId xmlns:p14="http://schemas.microsoft.com/office/powerpoint/2010/main" val="13943085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5986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4073" y="1276350"/>
            <a:ext cx="7855527" cy="3063240"/>
          </a:xfrm>
        </p:spPr>
        <p:txBody>
          <a:bodyPr/>
          <a:lstStyle/>
          <a:p>
            <a:pPr>
              <a:spcAft>
                <a:spcPts val="600"/>
              </a:spcAft>
              <a:buFont typeface="Arial" panose="020B0604020202020204" pitchFamily="34" charset="0"/>
              <a:buChar char="•"/>
            </a:pPr>
            <a:r>
              <a:rPr lang="en-US" sz="2000" dirty="0" smtClean="0"/>
              <a:t>To update the IESBA CAG on developments since the approval of the project proposal in September</a:t>
            </a:r>
          </a:p>
          <a:p>
            <a:pPr>
              <a:spcAft>
                <a:spcPts val="600"/>
              </a:spcAft>
              <a:buFont typeface="Arial" panose="020B0604020202020204" pitchFamily="34" charset="0"/>
              <a:buChar char="•"/>
            </a:pPr>
            <a:r>
              <a:rPr lang="en-US" sz="2000" dirty="0" smtClean="0"/>
              <a:t>To enable the IESBA CAG to provide comments on the draft Exposure Draft (ED) (Agenda Item C-1)</a:t>
            </a:r>
            <a:endParaRPr lang="en-US" dirty="0" smtClean="0"/>
          </a:p>
        </p:txBody>
      </p:sp>
      <p:sp>
        <p:nvSpPr>
          <p:cNvPr id="4" name="Title 3"/>
          <p:cNvSpPr>
            <a:spLocks noGrp="1"/>
          </p:cNvSpPr>
          <p:nvPr>
            <p:ph type="title"/>
          </p:nvPr>
        </p:nvSpPr>
        <p:spPr>
          <a:xfrm>
            <a:off x="374073" y="438150"/>
            <a:ext cx="7543800" cy="400050"/>
          </a:xfrm>
        </p:spPr>
        <p:txBody>
          <a:bodyPr/>
          <a:lstStyle/>
          <a:p>
            <a:r>
              <a:rPr lang="en-US" sz="2200" dirty="0" smtClean="0"/>
              <a:t>Objectives of the Session</a:t>
            </a:r>
            <a:endParaRPr lang="en-US" sz="2200" dirty="0"/>
          </a:p>
        </p:txBody>
      </p:sp>
    </p:spTree>
    <p:extLst>
      <p:ext uri="{BB962C8B-B14F-4D97-AF65-F5344CB8AC3E}">
        <p14:creationId xmlns:p14="http://schemas.microsoft.com/office/powerpoint/2010/main" val="2117814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3604" y="1276350"/>
            <a:ext cx="8153400" cy="3063240"/>
          </a:xfrm>
        </p:spPr>
        <p:txBody>
          <a:bodyPr/>
          <a:lstStyle/>
          <a:p>
            <a:pPr lvl="0"/>
            <a:r>
              <a:rPr lang="en-US" sz="2000" dirty="0"/>
              <a:t>The TF met </a:t>
            </a:r>
            <a:r>
              <a:rPr lang="en-US" sz="2000" dirty="0" smtClean="0"/>
              <a:t>on several occasions between September and December to continue to identify the issues </a:t>
            </a:r>
            <a:r>
              <a:rPr lang="en-US" sz="2000" dirty="0"/>
              <a:t>for Part 4B arising from the Project and </a:t>
            </a:r>
            <a:r>
              <a:rPr lang="en-US" sz="2000" dirty="0" smtClean="0"/>
              <a:t>to develop the </a:t>
            </a:r>
            <a:r>
              <a:rPr lang="en-US" sz="2000" dirty="0"/>
              <a:t>aligned Part </a:t>
            </a:r>
            <a:r>
              <a:rPr lang="en-US" sz="2000" dirty="0" smtClean="0"/>
              <a:t>4B  </a:t>
            </a:r>
            <a:endParaRPr lang="en-US" sz="2000" dirty="0"/>
          </a:p>
          <a:p>
            <a:r>
              <a:rPr lang="en-US" sz="2000" dirty="0" smtClean="0"/>
              <a:t>The </a:t>
            </a:r>
            <a:r>
              <a:rPr lang="en-US" sz="2000" dirty="0"/>
              <a:t>TF </a:t>
            </a:r>
            <a:r>
              <a:rPr lang="en-US" sz="2000" dirty="0" smtClean="0"/>
              <a:t>also requested </a:t>
            </a:r>
            <a:r>
              <a:rPr lang="en-US" sz="2000" dirty="0"/>
              <a:t>comments from designated IAASB representatives on the draft issues paper and the draft </a:t>
            </a:r>
            <a:r>
              <a:rPr lang="en-US" sz="2000" dirty="0" smtClean="0"/>
              <a:t>ED </a:t>
            </a:r>
            <a:r>
              <a:rPr lang="en-US" sz="2000" dirty="0"/>
              <a:t>and </a:t>
            </a:r>
            <a:r>
              <a:rPr lang="en-US" sz="2000" dirty="0" smtClean="0"/>
              <a:t>discussed in a conference call and by email with them </a:t>
            </a:r>
            <a:r>
              <a:rPr lang="en-US" sz="2000" dirty="0"/>
              <a:t>their views and comments on the </a:t>
            </a:r>
            <a:r>
              <a:rPr lang="en-US" sz="2000" dirty="0" smtClean="0"/>
              <a:t>material </a:t>
            </a:r>
          </a:p>
        </p:txBody>
      </p:sp>
      <p:sp>
        <p:nvSpPr>
          <p:cNvPr id="4" name="Title 3"/>
          <p:cNvSpPr>
            <a:spLocks noGrp="1"/>
          </p:cNvSpPr>
          <p:nvPr>
            <p:ph type="title"/>
          </p:nvPr>
        </p:nvSpPr>
        <p:spPr>
          <a:xfrm>
            <a:off x="397042" y="438150"/>
            <a:ext cx="7543800" cy="400050"/>
          </a:xfrm>
        </p:spPr>
        <p:txBody>
          <a:bodyPr/>
          <a:lstStyle/>
          <a:p>
            <a:r>
              <a:rPr lang="en-US" sz="2200" dirty="0" smtClean="0"/>
              <a:t>Developments since the September meeting of IESBA</a:t>
            </a:r>
            <a:endParaRPr lang="en-US" sz="2200" dirty="0"/>
          </a:p>
        </p:txBody>
      </p:sp>
    </p:spTree>
    <p:extLst>
      <p:ext uri="{BB962C8B-B14F-4D97-AF65-F5344CB8AC3E}">
        <p14:creationId xmlns:p14="http://schemas.microsoft.com/office/powerpoint/2010/main" val="560300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153400" cy="3063240"/>
          </a:xfrm>
        </p:spPr>
        <p:txBody>
          <a:bodyPr/>
          <a:lstStyle/>
          <a:p>
            <a:pPr marL="457200" indent="-457200">
              <a:buFont typeface="+mj-lt"/>
              <a:buAutoNum type="arabicPeriod"/>
            </a:pPr>
            <a:r>
              <a:rPr lang="en-US" sz="2000" dirty="0" smtClean="0"/>
              <a:t>Independence </a:t>
            </a:r>
            <a:r>
              <a:rPr lang="en-US" sz="2000" dirty="0"/>
              <a:t>considerations concerning direct engagements </a:t>
            </a:r>
            <a:endParaRPr lang="en-US" sz="2000" dirty="0" smtClean="0"/>
          </a:p>
          <a:p>
            <a:pPr marL="457200" indent="-457200">
              <a:buFont typeface="+mj-lt"/>
              <a:buAutoNum type="arabicPeriod"/>
            </a:pPr>
            <a:r>
              <a:rPr lang="en-US" sz="2000" dirty="0" smtClean="0"/>
              <a:t>Key </a:t>
            </a:r>
            <a:r>
              <a:rPr lang="en-US" sz="2000" dirty="0"/>
              <a:t>changes proposed in the </a:t>
            </a:r>
            <a:r>
              <a:rPr lang="en-US" sz="2000" dirty="0" smtClean="0"/>
              <a:t>draft ED</a:t>
            </a:r>
          </a:p>
          <a:p>
            <a:pPr marL="1152144" lvl="2" indent="-457200">
              <a:buFont typeface="+mj-lt"/>
              <a:buAutoNum type="alphaLcParenR"/>
            </a:pPr>
            <a:r>
              <a:rPr lang="en-US" dirty="0" smtClean="0"/>
              <a:t>Changes in key terminology (incl. definition of assurance client)</a:t>
            </a:r>
          </a:p>
          <a:p>
            <a:pPr marL="1152144" lvl="2" indent="-457200">
              <a:buFont typeface="+mj-lt"/>
              <a:buAutoNum type="alphaLcParenR"/>
            </a:pPr>
            <a:r>
              <a:rPr lang="en-US" dirty="0" smtClean="0"/>
              <a:t>Impact of these changes on the independence requirements</a:t>
            </a:r>
          </a:p>
          <a:p>
            <a:pPr marL="1152144" lvl="2" indent="-457200">
              <a:buFont typeface="+mj-lt"/>
              <a:buAutoNum type="alphaLcParenR"/>
            </a:pPr>
            <a:r>
              <a:rPr lang="en-US" dirty="0" smtClean="0"/>
              <a:t>Proposed deletion of R900.18, R900.19 and R900.20; proposed revision to 900.19 A1</a:t>
            </a:r>
            <a:endParaRPr lang="en-US" dirty="0"/>
          </a:p>
        </p:txBody>
      </p:sp>
      <p:sp>
        <p:nvSpPr>
          <p:cNvPr id="4" name="Title 3"/>
          <p:cNvSpPr>
            <a:spLocks noGrp="1"/>
          </p:cNvSpPr>
          <p:nvPr>
            <p:ph type="title"/>
          </p:nvPr>
        </p:nvSpPr>
        <p:spPr>
          <a:xfrm>
            <a:off x="381000" y="438150"/>
            <a:ext cx="7543800" cy="400050"/>
          </a:xfrm>
        </p:spPr>
        <p:txBody>
          <a:bodyPr/>
          <a:lstStyle/>
          <a:p>
            <a:r>
              <a:rPr lang="en-US" sz="2200" dirty="0" smtClean="0"/>
              <a:t>Outline of the discussion</a:t>
            </a:r>
            <a:endParaRPr lang="en-US" sz="2200" dirty="0"/>
          </a:p>
        </p:txBody>
      </p:sp>
    </p:spTree>
    <p:extLst>
      <p:ext uri="{BB962C8B-B14F-4D97-AF65-F5344CB8AC3E}">
        <p14:creationId xmlns:p14="http://schemas.microsoft.com/office/powerpoint/2010/main" val="4089089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153400" cy="3063240"/>
          </a:xfrm>
        </p:spPr>
        <p:txBody>
          <a:bodyPr/>
          <a:lstStyle/>
          <a:p>
            <a:pPr marL="457200" indent="-457200">
              <a:buFont typeface="+mj-lt"/>
              <a:buAutoNum type="arabicPeriod" startAt="3"/>
            </a:pPr>
            <a:r>
              <a:rPr lang="en-US" sz="2000" dirty="0"/>
              <a:t>Other changes proposed in the draft ED</a:t>
            </a:r>
          </a:p>
          <a:p>
            <a:pPr marL="1152144" lvl="2" indent="-457200">
              <a:buFont typeface="+mj-lt"/>
              <a:buAutoNum type="alphaLcParenR"/>
            </a:pPr>
            <a:r>
              <a:rPr lang="nl-BE" dirty="0" smtClean="0"/>
              <a:t>Split of Assurance </a:t>
            </a:r>
            <a:r>
              <a:rPr lang="en-US" dirty="0" smtClean="0"/>
              <a:t>engagements</a:t>
            </a:r>
            <a:r>
              <a:rPr lang="nl-BE" dirty="0" smtClean="0"/>
              <a:t> </a:t>
            </a:r>
            <a:r>
              <a:rPr lang="nl-BE" dirty="0" err="1" smtClean="0"/>
              <a:t>between</a:t>
            </a:r>
            <a:r>
              <a:rPr lang="nl-BE" dirty="0" smtClean="0"/>
              <a:t> </a:t>
            </a:r>
            <a:r>
              <a:rPr lang="nl-BE" dirty="0" err="1" smtClean="0"/>
              <a:t>Parts</a:t>
            </a:r>
            <a:r>
              <a:rPr lang="nl-BE" dirty="0" smtClean="0"/>
              <a:t> 4A and 4B</a:t>
            </a:r>
          </a:p>
          <a:p>
            <a:pPr marL="1152144" lvl="2" indent="-457200">
              <a:buFont typeface="+mj-lt"/>
              <a:buAutoNum type="alphaLcParenR"/>
            </a:pPr>
            <a:r>
              <a:rPr lang="en-US" dirty="0"/>
              <a:t>Examples of assurance engagements – paragraph 900.1</a:t>
            </a:r>
          </a:p>
          <a:p>
            <a:pPr marL="1152144" lvl="2" indent="-457200">
              <a:buFont typeface="+mj-lt"/>
              <a:buAutoNum type="alphaLcParenR"/>
            </a:pPr>
            <a:r>
              <a:rPr lang="nl-BE" dirty="0" smtClean="0"/>
              <a:t>Source of </a:t>
            </a:r>
            <a:r>
              <a:rPr lang="en-US" dirty="0" smtClean="0"/>
              <a:t>guidance on Assurance Engagements (§900.7 – 900.11)</a:t>
            </a:r>
          </a:p>
          <a:p>
            <a:pPr marL="457200" lvl="2" indent="-457200">
              <a:spcBef>
                <a:spcPts val="600"/>
              </a:spcBef>
              <a:buFont typeface="+mj-lt"/>
              <a:buAutoNum type="arabicPeriod" startAt="4"/>
            </a:pPr>
            <a:r>
              <a:rPr lang="en-US" sz="2000" dirty="0">
                <a:cs typeface="ＭＳ Ｐゴシック" charset="0"/>
              </a:rPr>
              <a:t>Evaluation of Objectivity</a:t>
            </a:r>
          </a:p>
        </p:txBody>
      </p:sp>
      <p:sp>
        <p:nvSpPr>
          <p:cNvPr id="4" name="Title 3"/>
          <p:cNvSpPr>
            <a:spLocks noGrp="1"/>
          </p:cNvSpPr>
          <p:nvPr>
            <p:ph type="title"/>
          </p:nvPr>
        </p:nvSpPr>
        <p:spPr/>
        <p:txBody>
          <a:bodyPr/>
          <a:lstStyle/>
          <a:p>
            <a:r>
              <a:rPr lang="en-US" sz="2200" dirty="0" smtClean="0"/>
              <a:t>Outline of the discussion</a:t>
            </a:r>
            <a:endParaRPr lang="en-US" sz="2200" dirty="0"/>
          </a:p>
        </p:txBody>
      </p:sp>
    </p:spTree>
    <p:extLst>
      <p:ext uri="{BB962C8B-B14F-4D97-AF65-F5344CB8AC3E}">
        <p14:creationId xmlns:p14="http://schemas.microsoft.com/office/powerpoint/2010/main" val="3649829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6156" y="1276350"/>
            <a:ext cx="8153400" cy="3063240"/>
          </a:xfrm>
        </p:spPr>
        <p:txBody>
          <a:bodyPr/>
          <a:lstStyle/>
          <a:p>
            <a:pPr lvl="0"/>
            <a:r>
              <a:rPr lang="en-US" sz="2000" dirty="0" smtClean="0"/>
              <a:t>IAASB was questioned in 2013 as to whether direct engagements are compatible with independence, either because:</a:t>
            </a:r>
          </a:p>
          <a:p>
            <a:pPr lvl="1"/>
            <a:r>
              <a:rPr lang="en-US" dirty="0" smtClean="0"/>
              <a:t>There might be a self-review threat if the practitioner is responsible for measuring or evaluating the underlying subject matter and obtaining assurance to express a conclusion; or</a:t>
            </a:r>
          </a:p>
          <a:p>
            <a:pPr lvl="1"/>
            <a:r>
              <a:rPr lang="en-US" dirty="0" smtClean="0"/>
              <a:t>The practitioner might participate in the development of the criteria</a:t>
            </a:r>
          </a:p>
        </p:txBody>
      </p:sp>
      <p:sp>
        <p:nvSpPr>
          <p:cNvPr id="4" name="Title 3"/>
          <p:cNvSpPr>
            <a:spLocks noGrp="1"/>
          </p:cNvSpPr>
          <p:nvPr>
            <p:ph type="title"/>
          </p:nvPr>
        </p:nvSpPr>
        <p:spPr>
          <a:xfrm>
            <a:off x="386156" y="361950"/>
            <a:ext cx="7543800" cy="476250"/>
          </a:xfrm>
        </p:spPr>
        <p:txBody>
          <a:bodyPr/>
          <a:lstStyle/>
          <a:p>
            <a:r>
              <a:rPr lang="en-US" sz="2200" dirty="0"/>
              <a:t>1</a:t>
            </a:r>
            <a:r>
              <a:rPr lang="en-US" sz="2200" dirty="0" smtClean="0"/>
              <a:t>. Independence considerations concerning direct engagements</a:t>
            </a:r>
            <a:endParaRPr lang="en-US" sz="2200" dirty="0"/>
          </a:p>
        </p:txBody>
      </p:sp>
    </p:spTree>
    <p:extLst>
      <p:ext uri="{BB962C8B-B14F-4D97-AF65-F5344CB8AC3E}">
        <p14:creationId xmlns:p14="http://schemas.microsoft.com/office/powerpoint/2010/main" val="17311788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2979" y="1276350"/>
            <a:ext cx="8458200" cy="3063240"/>
          </a:xfrm>
        </p:spPr>
        <p:txBody>
          <a:bodyPr/>
          <a:lstStyle/>
          <a:p>
            <a:r>
              <a:rPr lang="en-US" sz="2000" dirty="0" smtClean="0"/>
              <a:t>Generally the practitioner obtains assurance while performing the measurement/evaluation and does not re-evaluate work previously performed.  Hence self-review does not arise  </a:t>
            </a:r>
          </a:p>
          <a:p>
            <a:r>
              <a:rPr lang="en-US" sz="2000" dirty="0" smtClean="0"/>
              <a:t>The practitioner might participate in the development of criteria, but generally in conjunction with other parties as appropriate</a:t>
            </a:r>
          </a:p>
          <a:p>
            <a:r>
              <a:rPr lang="en-US" sz="2000" dirty="0" smtClean="0"/>
              <a:t>ISAE 3000 (Revised) addresses situations where intended users or the engaging party do not acknowledge suitability of criteria</a:t>
            </a:r>
          </a:p>
          <a:p>
            <a:endParaRPr lang="en-US" dirty="0"/>
          </a:p>
        </p:txBody>
      </p:sp>
      <p:sp>
        <p:nvSpPr>
          <p:cNvPr id="4" name="Title 3"/>
          <p:cNvSpPr>
            <a:spLocks noGrp="1"/>
          </p:cNvSpPr>
          <p:nvPr>
            <p:ph type="title"/>
          </p:nvPr>
        </p:nvSpPr>
        <p:spPr/>
        <p:txBody>
          <a:bodyPr/>
          <a:lstStyle/>
          <a:p>
            <a:r>
              <a:rPr lang="en-US" dirty="0"/>
              <a:t>1</a:t>
            </a:r>
            <a:r>
              <a:rPr lang="en-US" dirty="0" smtClean="0"/>
              <a:t>. Independence </a:t>
            </a:r>
            <a:r>
              <a:rPr lang="en-US" dirty="0"/>
              <a:t>considerations concerning </a:t>
            </a:r>
            <a:r>
              <a:rPr lang="en-US" dirty="0" smtClean="0"/>
              <a:t>direct engagements</a:t>
            </a:r>
            <a:endParaRPr lang="en-US" dirty="0"/>
          </a:p>
        </p:txBody>
      </p:sp>
    </p:spTree>
    <p:extLst>
      <p:ext uri="{BB962C8B-B14F-4D97-AF65-F5344CB8AC3E}">
        <p14:creationId xmlns:p14="http://schemas.microsoft.com/office/powerpoint/2010/main" val="362225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pPr lvl="0"/>
            <a:r>
              <a:rPr lang="en-CA" sz="2000" kern="1200" dirty="0" smtClean="0">
                <a:ea typeface="ＭＳ Ｐゴシック" charset="-128"/>
                <a:cs typeface="ＭＳ Ｐゴシック" charset="-128"/>
              </a:rPr>
              <a:t>General requirement (R900.15):</a:t>
            </a:r>
            <a:r>
              <a:rPr lang="en-CA" sz="2000" b="1" kern="1200" dirty="0" smtClean="0">
                <a:ea typeface="ＭＳ Ｐゴシック" charset="-128"/>
                <a:cs typeface="ＭＳ Ｐゴシック" charset="-128"/>
              </a:rPr>
              <a:t> </a:t>
            </a:r>
            <a:r>
              <a:rPr lang="en-CA" sz="2000" i="1" kern="1200" dirty="0" smtClean="0">
                <a:ea typeface="ＭＳ Ｐゴシック" charset="-128"/>
                <a:cs typeface="ＭＳ Ｐゴシック" charset="-128"/>
              </a:rPr>
              <a:t>A </a:t>
            </a:r>
            <a:r>
              <a:rPr lang="en-CA" sz="2000" i="1" kern="1200" dirty="0">
                <a:ea typeface="ＭＳ Ｐゴシック" charset="-128"/>
                <a:cs typeface="ＭＳ Ｐゴシック" charset="-128"/>
              </a:rPr>
              <a:t>firm shall apply the conceptual framework set out in Section 120 to identify, evaluate and address threats to independence in relation to an assurance </a:t>
            </a:r>
            <a:r>
              <a:rPr lang="en-CA" sz="2000" i="1" kern="1200" dirty="0" smtClean="0">
                <a:ea typeface="ＭＳ Ｐゴシック" charset="-128"/>
                <a:cs typeface="ＭＳ Ｐゴシック" charset="-128"/>
              </a:rPr>
              <a:t>engagement</a:t>
            </a:r>
            <a:r>
              <a:rPr lang="en-CA" sz="2000" b="1" i="1" kern="1200" dirty="0" smtClean="0">
                <a:ea typeface="ＭＳ Ｐゴシック" charset="-128"/>
                <a:cs typeface="ＭＳ Ｐゴシック" charset="-128"/>
              </a:rPr>
              <a:t>  </a:t>
            </a:r>
          </a:p>
          <a:p>
            <a:pPr lvl="0"/>
            <a:r>
              <a:rPr lang="en-CA" sz="2000" kern="1200" dirty="0" smtClean="0">
                <a:ea typeface="ＭＳ Ｐゴシック" charset="-128"/>
                <a:cs typeface="ＭＳ Ｐゴシック" charset="-128"/>
              </a:rPr>
              <a:t>When considering </a:t>
            </a:r>
            <a:r>
              <a:rPr lang="en-CA" sz="2000" kern="1200" dirty="0">
                <a:ea typeface="ＭＳ Ｐゴシック" charset="-128"/>
                <a:cs typeface="ＭＳ Ｐゴシック" charset="-128"/>
              </a:rPr>
              <a:t>whether </a:t>
            </a:r>
            <a:r>
              <a:rPr lang="en-CA" sz="2000" kern="1200" dirty="0" smtClean="0">
                <a:ea typeface="ＭＳ Ｐゴシック" charset="-128"/>
                <a:cs typeface="ＭＳ Ｐゴシック" charset="-128"/>
              </a:rPr>
              <a:t>to accept </a:t>
            </a:r>
            <a:r>
              <a:rPr lang="en-CA" sz="2000" kern="1200" dirty="0">
                <a:ea typeface="ＭＳ Ｐゴシック" charset="-128"/>
                <a:cs typeface="ＭＳ Ｐゴシック" charset="-128"/>
              </a:rPr>
              <a:t>a direct </a:t>
            </a:r>
            <a:r>
              <a:rPr lang="en-CA" sz="2000" kern="1200" dirty="0" smtClean="0">
                <a:ea typeface="ＭＳ Ｐゴシック" charset="-128"/>
                <a:cs typeface="ＭＳ Ｐゴシック" charset="-128"/>
              </a:rPr>
              <a:t>engagement, the practitioner needs to take </a:t>
            </a:r>
            <a:r>
              <a:rPr lang="en-CA" sz="2000" kern="1200" dirty="0">
                <a:ea typeface="ＭＳ Ｐゴシック" charset="-128"/>
                <a:cs typeface="ＭＳ Ｐゴシック" charset="-128"/>
              </a:rPr>
              <a:t>into account how the </a:t>
            </a:r>
            <a:r>
              <a:rPr lang="en-CA" sz="2000" kern="1200" dirty="0" smtClean="0">
                <a:ea typeface="ＭＳ Ｐゴシック" charset="-128"/>
                <a:cs typeface="ＭＳ Ｐゴシック" charset="-128"/>
              </a:rPr>
              <a:t>criteria </a:t>
            </a:r>
            <a:r>
              <a:rPr lang="en-CA" sz="2000" kern="1200" dirty="0">
                <a:ea typeface="ＭＳ Ｐゴシック" charset="-128"/>
                <a:cs typeface="ＭＳ Ｐゴシック" charset="-128"/>
              </a:rPr>
              <a:t>are to be determined and how the practitioner will be obtaining assurance to enable the conclusion to be </a:t>
            </a:r>
            <a:r>
              <a:rPr lang="en-CA" sz="2000" kern="1200" dirty="0" smtClean="0">
                <a:ea typeface="ＭＳ Ｐゴシック" charset="-128"/>
                <a:cs typeface="ＭＳ Ｐゴシック" charset="-128"/>
              </a:rPr>
              <a:t>provided</a:t>
            </a:r>
          </a:p>
          <a:p>
            <a:pPr lvl="0"/>
            <a:r>
              <a:rPr lang="en-CA" sz="2000" kern="1200" dirty="0" smtClean="0">
                <a:ea typeface="ＭＳ Ｐゴシック" charset="-128"/>
              </a:rPr>
              <a:t>The TF proposes that a brief discussion on these matters is included in the explanatory memorandum to accompany the ED and a future staff publication might be considered also</a:t>
            </a:r>
            <a:endParaRPr lang="en-US" sz="2000" dirty="0"/>
          </a:p>
        </p:txBody>
      </p:sp>
      <p:sp>
        <p:nvSpPr>
          <p:cNvPr id="4" name="Title 3"/>
          <p:cNvSpPr>
            <a:spLocks noGrp="1"/>
          </p:cNvSpPr>
          <p:nvPr>
            <p:ph type="title"/>
          </p:nvPr>
        </p:nvSpPr>
        <p:spPr/>
        <p:txBody>
          <a:bodyPr/>
          <a:lstStyle/>
          <a:p>
            <a:r>
              <a:rPr lang="en-US" dirty="0" smtClean="0"/>
              <a:t>1. Independence </a:t>
            </a:r>
            <a:r>
              <a:rPr lang="en-US" dirty="0"/>
              <a:t>considerations concerning </a:t>
            </a:r>
            <a:r>
              <a:rPr lang="en-US" dirty="0" smtClean="0"/>
              <a:t>direct </a:t>
            </a:r>
            <a:r>
              <a:rPr lang="en-US" dirty="0"/>
              <a:t>e</a:t>
            </a:r>
            <a:r>
              <a:rPr lang="en-US" dirty="0" smtClean="0"/>
              <a:t>ngagements </a:t>
            </a:r>
            <a:endParaRPr lang="en-US" dirty="0"/>
          </a:p>
        </p:txBody>
      </p:sp>
    </p:spTree>
    <p:extLst>
      <p:ext uri="{BB962C8B-B14F-4D97-AF65-F5344CB8AC3E}">
        <p14:creationId xmlns:p14="http://schemas.microsoft.com/office/powerpoint/2010/main" val="1732449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50423 Forum of Firms IESBA Peter Hughes" id="{855BE383-8B6C-4EB1-8557-672D5CCEBC22}" vid="{F4A2DCA7-B248-4570-8002-E7D7FAD854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20150423 Forum of Firms IESBA Peter Hughes</Template>
  <TotalTime>8256</TotalTime>
  <Words>1513</Words>
  <Application>Microsoft Office PowerPoint</Application>
  <PresentationFormat>On-screen Show (16:9)</PresentationFormat>
  <Paragraphs>129</Paragraphs>
  <Slides>24</Slides>
  <Notes>23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MS Mincho</vt:lpstr>
      <vt:lpstr>MS PGothic</vt:lpstr>
      <vt:lpstr>MS PGothic</vt:lpstr>
      <vt:lpstr>Arial</vt:lpstr>
      <vt:lpstr>Bauer Bodoni Std</vt:lpstr>
      <vt:lpstr>Calibri</vt:lpstr>
      <vt:lpstr>Symbol</vt:lpstr>
      <vt:lpstr>Times New Roman</vt:lpstr>
      <vt:lpstr>ヒラギノ角ゴ Pro W3</vt:lpstr>
      <vt:lpstr>IESBA_Powerpoint_template_GREEN RIBBON_WIDESCREEN</vt:lpstr>
      <vt:lpstr>Alignment of Part 4B with ISAE 3000 </vt:lpstr>
      <vt:lpstr>Objectives of the Project</vt:lpstr>
      <vt:lpstr>Objectives of the Session</vt:lpstr>
      <vt:lpstr>Developments since the September meeting of IESBA</vt:lpstr>
      <vt:lpstr>Outline of the discussion</vt:lpstr>
      <vt:lpstr>Outline of the discussion</vt:lpstr>
      <vt:lpstr>1. Independence considerations concerning direct engagements</vt:lpstr>
      <vt:lpstr>1. Independence considerations concerning direct engagements</vt:lpstr>
      <vt:lpstr>1. Independence considerations concerning direct engagements </vt:lpstr>
      <vt:lpstr>2. Key changes proposed in the draft Exposure Draft</vt:lpstr>
      <vt:lpstr>2a. Changes in key terminology</vt:lpstr>
      <vt:lpstr>2a. Definition of Assurance Client</vt:lpstr>
      <vt:lpstr>2b. Impact of the revised Assurance Client definition on the independence requirements</vt:lpstr>
      <vt:lpstr>2c. Proposal to delete paragraphs R900.18, R900.19 and R900.20</vt:lpstr>
      <vt:lpstr>Matters for consideration</vt:lpstr>
      <vt:lpstr>3. Other changes proposed in the draft Exposure Draft</vt:lpstr>
      <vt:lpstr>3a. Split of assurance engagements between Parts 4A and 4B</vt:lpstr>
      <vt:lpstr>3b. Examples of assurance engagements – paragraph 900.1</vt:lpstr>
      <vt:lpstr>3c. Source of guidance on assurance engagements – paragraphs 900.7 to 900.11</vt:lpstr>
      <vt:lpstr>Matters for consideration</vt:lpstr>
      <vt:lpstr>4. Evaluation of objectivity</vt:lpstr>
      <vt:lpstr>4. Evaluation of objectivity</vt:lpstr>
      <vt:lpstr>Proposed Timeline</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IESBA Project Updates</dc:title>
  <dc:creator>ksiong88@yahoo.com</dc:creator>
  <cp:lastModifiedBy>Ken Siong</cp:lastModifiedBy>
  <cp:revision>658</cp:revision>
  <cp:lastPrinted>2019-02-20T17:41:31Z</cp:lastPrinted>
  <dcterms:created xsi:type="dcterms:W3CDTF">2015-04-17T20:16:07Z</dcterms:created>
  <dcterms:modified xsi:type="dcterms:W3CDTF">2019-02-20T17:41:42Z</dcterms:modified>
</cp:coreProperties>
</file>