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  <p:sldMasterId id="2147483847" r:id="rId2"/>
  </p:sldMasterIdLst>
  <p:notesMasterIdLst>
    <p:notesMasterId r:id="rId20"/>
  </p:notesMasterIdLst>
  <p:handoutMasterIdLst>
    <p:handoutMasterId r:id="rId21"/>
  </p:handoutMasterIdLst>
  <p:sldIdLst>
    <p:sldId id="325" r:id="rId3"/>
    <p:sldId id="341" r:id="rId4"/>
    <p:sldId id="396" r:id="rId5"/>
    <p:sldId id="375" r:id="rId6"/>
    <p:sldId id="394" r:id="rId7"/>
    <p:sldId id="386" r:id="rId8"/>
    <p:sldId id="395" r:id="rId9"/>
    <p:sldId id="403" r:id="rId10"/>
    <p:sldId id="397" r:id="rId11"/>
    <p:sldId id="398" r:id="rId12"/>
    <p:sldId id="399" r:id="rId13"/>
    <p:sldId id="400" r:id="rId14"/>
    <p:sldId id="401" r:id="rId15"/>
    <p:sldId id="389" r:id="rId16"/>
    <p:sldId id="392" r:id="rId17"/>
    <p:sldId id="402" r:id="rId18"/>
    <p:sldId id="351" r:id="rId19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76" userDrawn="1">
          <p15:clr>
            <a:srgbClr val="A4A3A4"/>
          </p15:clr>
        </p15:guide>
        <p15:guide id="3" orient="horz" pos="852" userDrawn="1">
          <p15:clr>
            <a:srgbClr val="A4A3A4"/>
          </p15:clr>
        </p15:guide>
        <p15:guide id="4" orient="horz" pos="2820" userDrawn="1">
          <p15:clr>
            <a:srgbClr val="A4A3A4"/>
          </p15:clr>
        </p15:guide>
        <p15:guide id="5" pos="5664" userDrawn="1">
          <p15:clr>
            <a:srgbClr val="A4A3A4"/>
          </p15:clr>
        </p15:guide>
        <p15:guide id="6" pos="14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offrey Kwan" initials="GK" lastIdx="5" clrIdx="0">
    <p:extLst>
      <p:ext uri="{19B8F6BF-5375-455C-9EA6-DF929625EA0E}">
        <p15:presenceInfo xmlns:p15="http://schemas.microsoft.com/office/powerpoint/2012/main" userId="Geoffrey Kwan" providerId="None"/>
      </p:ext>
    </p:extLst>
  </p:cmAuthor>
  <p:cmAuthor id="2" name="Szilvia Sramko" initials="SS" lastIdx="10" clrIdx="1">
    <p:extLst>
      <p:ext uri="{19B8F6BF-5375-455C-9EA6-DF929625EA0E}">
        <p15:presenceInfo xmlns:p15="http://schemas.microsoft.com/office/powerpoint/2012/main" userId="S-1-5-21-1801674531-1972579041-839522115-13475" providerId="AD"/>
      </p:ext>
    </p:extLst>
  </p:cmAuthor>
  <p:cmAuthor id="3" name="Diane Jules" initials="DJ" lastIdx="7" clrIdx="2">
    <p:extLst>
      <p:ext uri="{19B8F6BF-5375-455C-9EA6-DF929625EA0E}">
        <p15:presenceInfo xmlns:p15="http://schemas.microsoft.com/office/powerpoint/2012/main" userId="S-1-5-21-1801674531-1972579041-839522115-7232" providerId="AD"/>
      </p:ext>
    </p:extLst>
  </p:cmAuthor>
  <p:cmAuthor id="4" name="Geoff Kwan" initials="GK" lastIdx="5" clrIdx="3">
    <p:extLst>
      <p:ext uri="{19B8F6BF-5375-455C-9EA6-DF929625EA0E}">
        <p15:presenceInfo xmlns:p15="http://schemas.microsoft.com/office/powerpoint/2012/main" userId="S-1-5-21-1801674531-1972579041-839522115-13415" providerId="AD"/>
      </p:ext>
    </p:extLst>
  </p:cmAuthor>
  <p:cmAuthor id="5" name="Patricia Mulvaney" initials="PM" lastIdx="18" clrIdx="4">
    <p:extLst>
      <p:ext uri="{19B8F6BF-5375-455C-9EA6-DF929625EA0E}">
        <p15:presenceInfo xmlns:p15="http://schemas.microsoft.com/office/powerpoint/2012/main" userId="Patricia Mulvane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B0"/>
    <a:srgbClr val="FFCC00"/>
    <a:srgbClr val="013C80"/>
    <a:srgbClr val="006496"/>
    <a:srgbClr val="006464"/>
    <a:srgbClr val="005064"/>
    <a:srgbClr val="0064B0"/>
    <a:srgbClr val="FFFFCC"/>
    <a:srgbClr val="000000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19" autoAdjust="0"/>
    <p:restoredTop sz="64216" autoAdjust="0"/>
  </p:normalViewPr>
  <p:slideViewPr>
    <p:cSldViewPr showGuides="1">
      <p:cViewPr varScale="1">
        <p:scale>
          <a:sx n="69" d="100"/>
          <a:sy n="69" d="100"/>
        </p:scale>
        <p:origin x="1164" y="66"/>
      </p:cViewPr>
      <p:guideLst>
        <p:guide orient="horz" pos="1493"/>
        <p:guide orient="horz" pos="276"/>
        <p:guide orient="horz" pos="852"/>
        <p:guide orient="horz" pos="2820"/>
        <p:guide pos="5664"/>
        <p:guide pos="14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276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9845E0-D8A8-4392-B821-D7FB2071B4F6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95B98D2-4F93-4B30-94A4-0BE37130F99C}">
      <dgm:prSet/>
      <dgm:spPr/>
      <dgm:t>
        <a:bodyPr/>
        <a:lstStyle/>
        <a:p>
          <a:pPr rtl="0"/>
          <a:r>
            <a:rPr lang="en-US" b="1" dirty="0" smtClean="0"/>
            <a:t>April 2018</a:t>
          </a:r>
          <a:endParaRPr lang="en-US" b="1" dirty="0"/>
        </a:p>
      </dgm:t>
    </dgm:pt>
    <dgm:pt modelId="{E6F61CA2-D5F0-4745-8393-9CA9596DBF21}" type="parTrans" cxnId="{D19C9BFB-3C80-468F-95CE-B88D215D27CA}">
      <dgm:prSet/>
      <dgm:spPr/>
      <dgm:t>
        <a:bodyPr/>
        <a:lstStyle/>
        <a:p>
          <a:endParaRPr lang="en-US"/>
        </a:p>
      </dgm:t>
    </dgm:pt>
    <dgm:pt modelId="{BC981532-A7A9-42B3-B598-BEBE961C3680}" type="sibTrans" cxnId="{D19C9BFB-3C80-468F-95CE-B88D215D27CA}">
      <dgm:prSet/>
      <dgm:spPr/>
      <dgm:t>
        <a:bodyPr/>
        <a:lstStyle/>
        <a:p>
          <a:endParaRPr lang="en-US"/>
        </a:p>
      </dgm:t>
    </dgm:pt>
    <dgm:pt modelId="{59C9A9A0-9CD3-418D-80BE-20D1B7A33366}">
      <dgm:prSet/>
      <dgm:spPr/>
      <dgm:t>
        <a:bodyPr/>
        <a:lstStyle/>
        <a:p>
          <a:pPr rtl="0"/>
          <a:r>
            <a:rPr lang="en-US" dirty="0" smtClean="0"/>
            <a:t>IESBA issued 2019-2023 SWP consultation paper (CP) which identified technology as an imperative priority</a:t>
          </a:r>
          <a:endParaRPr lang="en-US" dirty="0"/>
        </a:p>
      </dgm:t>
    </dgm:pt>
    <dgm:pt modelId="{E9B1253F-50B4-45A4-BA0C-1FC92F9B55D5}" type="parTrans" cxnId="{3710EEF5-3F13-4454-B275-96F980338D0D}">
      <dgm:prSet/>
      <dgm:spPr/>
      <dgm:t>
        <a:bodyPr/>
        <a:lstStyle/>
        <a:p>
          <a:endParaRPr lang="en-US"/>
        </a:p>
      </dgm:t>
    </dgm:pt>
    <dgm:pt modelId="{00207CAA-3C69-4D72-B76D-020FE2AC4453}" type="sibTrans" cxnId="{3710EEF5-3F13-4454-B275-96F980338D0D}">
      <dgm:prSet/>
      <dgm:spPr/>
      <dgm:t>
        <a:bodyPr/>
        <a:lstStyle/>
        <a:p>
          <a:endParaRPr lang="en-US"/>
        </a:p>
      </dgm:t>
    </dgm:pt>
    <dgm:pt modelId="{10456039-2530-49C4-BB61-7EAEF7B45C49}">
      <dgm:prSet/>
      <dgm:spPr/>
      <dgm:t>
        <a:bodyPr/>
        <a:lstStyle/>
        <a:p>
          <a:pPr rtl="0"/>
          <a:r>
            <a:rPr lang="en-US" b="1" dirty="0" smtClean="0"/>
            <a:t>June 2018</a:t>
          </a:r>
          <a:endParaRPr lang="en-US" b="1" dirty="0"/>
        </a:p>
      </dgm:t>
    </dgm:pt>
    <dgm:pt modelId="{5E2D7BAA-5E4B-4CD4-9CC4-64C9A84B4043}" type="parTrans" cxnId="{A695A9C4-A08C-484A-B5C2-615FB827F1FD}">
      <dgm:prSet/>
      <dgm:spPr/>
      <dgm:t>
        <a:bodyPr/>
        <a:lstStyle/>
        <a:p>
          <a:endParaRPr lang="en-US"/>
        </a:p>
      </dgm:t>
    </dgm:pt>
    <dgm:pt modelId="{2488D7A6-61A0-4AE7-BA0C-3951E56237C9}" type="sibTrans" cxnId="{A695A9C4-A08C-484A-B5C2-615FB827F1FD}">
      <dgm:prSet/>
      <dgm:spPr/>
      <dgm:t>
        <a:bodyPr/>
        <a:lstStyle/>
        <a:p>
          <a:endParaRPr lang="en-US"/>
        </a:p>
      </dgm:t>
    </dgm:pt>
    <dgm:pt modelId="{A9809587-DF7C-4722-A9CA-9002CA0BC896}">
      <dgm:prSet/>
      <dgm:spPr/>
      <dgm:t>
        <a:bodyPr/>
        <a:lstStyle/>
        <a:p>
          <a:pPr rtl="0"/>
          <a:r>
            <a:rPr lang="en-US" dirty="0" smtClean="0"/>
            <a:t>Technology WG established by IESBA </a:t>
          </a:r>
          <a:endParaRPr lang="en-US" dirty="0"/>
        </a:p>
      </dgm:t>
    </dgm:pt>
    <dgm:pt modelId="{1135FFB6-860B-4286-941B-1D36251AE19C}" type="parTrans" cxnId="{6763B150-07C2-454D-A26C-7F2EB1953816}">
      <dgm:prSet/>
      <dgm:spPr/>
      <dgm:t>
        <a:bodyPr/>
        <a:lstStyle/>
        <a:p>
          <a:endParaRPr lang="en-US"/>
        </a:p>
      </dgm:t>
    </dgm:pt>
    <dgm:pt modelId="{8E2AF9F2-0471-4AE9-928B-680718FE4E5C}" type="sibTrans" cxnId="{6763B150-07C2-454D-A26C-7F2EB1953816}">
      <dgm:prSet/>
      <dgm:spPr/>
      <dgm:t>
        <a:bodyPr/>
        <a:lstStyle/>
        <a:p>
          <a:endParaRPr lang="en-US"/>
        </a:p>
      </dgm:t>
    </dgm:pt>
    <dgm:pt modelId="{267A1B59-3293-4F47-A1E6-6BF7C0FE0A69}">
      <dgm:prSet/>
      <dgm:spPr/>
      <dgm:t>
        <a:bodyPr/>
        <a:lstStyle/>
        <a:p>
          <a:pPr rtl="0"/>
          <a:r>
            <a:rPr lang="en-US" b="1" dirty="0" smtClean="0"/>
            <a:t>September 2018</a:t>
          </a:r>
          <a:endParaRPr lang="en-US" b="1" dirty="0"/>
        </a:p>
      </dgm:t>
    </dgm:pt>
    <dgm:pt modelId="{012527E8-AE50-4BFD-A850-484040B116CE}" type="parTrans" cxnId="{B4BE2A7D-F472-4305-B93F-77ADDA2829E3}">
      <dgm:prSet/>
      <dgm:spPr/>
      <dgm:t>
        <a:bodyPr/>
        <a:lstStyle/>
        <a:p>
          <a:endParaRPr lang="en-US"/>
        </a:p>
      </dgm:t>
    </dgm:pt>
    <dgm:pt modelId="{39EB5800-6682-4A6E-B2EE-39A1A1C41A26}" type="sibTrans" cxnId="{B4BE2A7D-F472-4305-B93F-77ADDA2829E3}">
      <dgm:prSet/>
      <dgm:spPr/>
      <dgm:t>
        <a:bodyPr/>
        <a:lstStyle/>
        <a:p>
          <a:endParaRPr lang="en-US"/>
        </a:p>
      </dgm:t>
    </dgm:pt>
    <dgm:pt modelId="{41913E4D-A742-4275-A35D-45C41E680140}">
      <dgm:prSet/>
      <dgm:spPr/>
      <dgm:t>
        <a:bodyPr/>
        <a:lstStyle/>
        <a:p>
          <a:pPr rtl="0"/>
          <a:r>
            <a:rPr lang="en-US" dirty="0" smtClean="0"/>
            <a:t>IESBA discussed comments received on the CP including strong support to prioritize the topic and preliminary thinking from the Technology WG</a:t>
          </a:r>
          <a:endParaRPr lang="en-US" dirty="0"/>
        </a:p>
      </dgm:t>
    </dgm:pt>
    <dgm:pt modelId="{7D0A1D5C-87DA-49F1-9758-39356D7DAF46}" type="parTrans" cxnId="{7D0EF301-4110-4914-B463-A83B492A611F}">
      <dgm:prSet/>
      <dgm:spPr/>
      <dgm:t>
        <a:bodyPr/>
        <a:lstStyle/>
        <a:p>
          <a:endParaRPr lang="en-US"/>
        </a:p>
      </dgm:t>
    </dgm:pt>
    <dgm:pt modelId="{90F15BA3-A88D-4B73-AF0F-70BC2425BE4B}" type="sibTrans" cxnId="{7D0EF301-4110-4914-B463-A83B492A611F}">
      <dgm:prSet/>
      <dgm:spPr/>
      <dgm:t>
        <a:bodyPr/>
        <a:lstStyle/>
        <a:p>
          <a:endParaRPr lang="en-US"/>
        </a:p>
      </dgm:t>
    </dgm:pt>
    <dgm:pt modelId="{683B6575-7B73-4B4E-9F5C-205F3D852B13}">
      <dgm:prSet/>
      <dgm:spPr/>
      <dgm:t>
        <a:bodyPr/>
        <a:lstStyle/>
        <a:p>
          <a:pPr rtl="0"/>
          <a:r>
            <a:rPr lang="en-US" b="1" dirty="0" smtClean="0"/>
            <a:t>December 2018</a:t>
          </a:r>
          <a:endParaRPr lang="en-US" b="1" dirty="0"/>
        </a:p>
      </dgm:t>
    </dgm:pt>
    <dgm:pt modelId="{89DF6B55-D5D2-425E-9A9A-B8A17E650D32}" type="parTrans" cxnId="{03062607-1B82-4119-9F75-32555A575EFA}">
      <dgm:prSet/>
      <dgm:spPr/>
      <dgm:t>
        <a:bodyPr/>
        <a:lstStyle/>
        <a:p>
          <a:endParaRPr lang="en-US"/>
        </a:p>
      </dgm:t>
    </dgm:pt>
    <dgm:pt modelId="{27AB77F0-4CF4-41D8-BF25-1D49867F76CA}" type="sibTrans" cxnId="{03062607-1B82-4119-9F75-32555A575EFA}">
      <dgm:prSet/>
      <dgm:spPr/>
      <dgm:t>
        <a:bodyPr/>
        <a:lstStyle/>
        <a:p>
          <a:endParaRPr lang="en-US"/>
        </a:p>
      </dgm:t>
    </dgm:pt>
    <dgm:pt modelId="{3EC4A313-C9C7-4D1D-866C-FE77F89D4A13}">
      <dgm:prSet/>
      <dgm:spPr/>
      <dgm:t>
        <a:bodyPr/>
        <a:lstStyle/>
        <a:p>
          <a:pPr rtl="0"/>
          <a:r>
            <a:rPr lang="en-US" dirty="0" smtClean="0"/>
            <a:t>IESBA approved WG’s Terms of Reference</a:t>
          </a:r>
          <a:endParaRPr lang="en-US" dirty="0"/>
        </a:p>
      </dgm:t>
    </dgm:pt>
    <dgm:pt modelId="{9777E05F-1D47-483B-B13F-2998C436CBBB}" type="parTrans" cxnId="{160348B8-20BF-45E1-9871-8F3E5B2AFBE5}">
      <dgm:prSet/>
      <dgm:spPr/>
      <dgm:t>
        <a:bodyPr/>
        <a:lstStyle/>
        <a:p>
          <a:endParaRPr lang="en-US"/>
        </a:p>
      </dgm:t>
    </dgm:pt>
    <dgm:pt modelId="{12ED53B2-0161-4364-A372-999575444E3F}" type="sibTrans" cxnId="{160348B8-20BF-45E1-9871-8F3E5B2AFBE5}">
      <dgm:prSet/>
      <dgm:spPr/>
      <dgm:t>
        <a:bodyPr/>
        <a:lstStyle/>
        <a:p>
          <a:endParaRPr lang="en-US"/>
        </a:p>
      </dgm:t>
    </dgm:pt>
    <dgm:pt modelId="{4D8DCBC5-D845-48F4-981E-ABA58BEF5BF0}" type="pres">
      <dgm:prSet presAssocID="{D29845E0-D8A8-4392-B821-D7FB2071B4F6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836C1AF-2789-40D9-84D8-D84D4487B3BF}" type="pres">
      <dgm:prSet presAssocID="{095B98D2-4F93-4B30-94A4-0BE37130F99C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6E12C2-6BFD-4EAB-96B3-4BC2A8330905}" type="pres">
      <dgm:prSet presAssocID="{095B98D2-4F93-4B30-94A4-0BE37130F99C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BFC358-69CF-48B0-AD21-FC9CF29034B3}" type="pres">
      <dgm:prSet presAssocID="{10456039-2530-49C4-BB61-7EAEF7B45C49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E9ACA9-B69C-4B20-8E34-7A12224D98CB}" type="pres">
      <dgm:prSet presAssocID="{10456039-2530-49C4-BB61-7EAEF7B45C49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93431E-301F-4E48-B271-AD39718EF038}" type="pres">
      <dgm:prSet presAssocID="{267A1B59-3293-4F47-A1E6-6BF7C0FE0A69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708E8B-81E9-4882-AFA8-32E467A6926B}" type="pres">
      <dgm:prSet presAssocID="{267A1B59-3293-4F47-A1E6-6BF7C0FE0A69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F3CDB6-C52B-4B0A-B36F-F54BB6DD85F3}" type="pres">
      <dgm:prSet presAssocID="{683B6575-7B73-4B4E-9F5C-205F3D852B13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38C6EA-79F2-48B3-98E7-51E889643F8C}" type="pres">
      <dgm:prSet presAssocID="{683B6575-7B73-4B4E-9F5C-205F3D852B13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28C2C07-7E9F-42FD-9AF3-1FE80B1AB379}" type="presOf" srcId="{095B98D2-4F93-4B30-94A4-0BE37130F99C}" destId="{B836C1AF-2789-40D9-84D8-D84D4487B3BF}" srcOrd="0" destOrd="0" presId="urn:microsoft.com/office/officeart/2009/3/layout/IncreasingArrowsProcess"/>
    <dgm:cxn modelId="{160348B8-20BF-45E1-9871-8F3E5B2AFBE5}" srcId="{683B6575-7B73-4B4E-9F5C-205F3D852B13}" destId="{3EC4A313-C9C7-4D1D-866C-FE77F89D4A13}" srcOrd="0" destOrd="0" parTransId="{9777E05F-1D47-483B-B13F-2998C436CBBB}" sibTransId="{12ED53B2-0161-4364-A372-999575444E3F}"/>
    <dgm:cxn modelId="{B4BE2A7D-F472-4305-B93F-77ADDA2829E3}" srcId="{D29845E0-D8A8-4392-B821-D7FB2071B4F6}" destId="{267A1B59-3293-4F47-A1E6-6BF7C0FE0A69}" srcOrd="2" destOrd="0" parTransId="{012527E8-AE50-4BFD-A850-484040B116CE}" sibTransId="{39EB5800-6682-4A6E-B2EE-39A1A1C41A26}"/>
    <dgm:cxn modelId="{CAE54F04-5149-4064-A1C7-778D8BB5392C}" type="presOf" srcId="{10456039-2530-49C4-BB61-7EAEF7B45C49}" destId="{F0BFC358-69CF-48B0-AD21-FC9CF29034B3}" srcOrd="0" destOrd="0" presId="urn:microsoft.com/office/officeart/2009/3/layout/IncreasingArrowsProcess"/>
    <dgm:cxn modelId="{803FFBA3-25EB-4994-9EBB-0D5849F50882}" type="presOf" srcId="{267A1B59-3293-4F47-A1E6-6BF7C0FE0A69}" destId="{D593431E-301F-4E48-B271-AD39718EF038}" srcOrd="0" destOrd="0" presId="urn:microsoft.com/office/officeart/2009/3/layout/IncreasingArrowsProcess"/>
    <dgm:cxn modelId="{A24D57B5-36BF-4756-85AD-F1BEE3279C33}" type="presOf" srcId="{A9809587-DF7C-4722-A9CA-9002CA0BC896}" destId="{C3E9ACA9-B69C-4B20-8E34-7A12224D98CB}" srcOrd="0" destOrd="0" presId="urn:microsoft.com/office/officeart/2009/3/layout/IncreasingArrowsProcess"/>
    <dgm:cxn modelId="{D19C9BFB-3C80-468F-95CE-B88D215D27CA}" srcId="{D29845E0-D8A8-4392-B821-D7FB2071B4F6}" destId="{095B98D2-4F93-4B30-94A4-0BE37130F99C}" srcOrd="0" destOrd="0" parTransId="{E6F61CA2-D5F0-4745-8393-9CA9596DBF21}" sibTransId="{BC981532-A7A9-42B3-B598-BEBE961C3680}"/>
    <dgm:cxn modelId="{5EC8CFA7-5B46-435D-AAD3-3F775B7F8550}" type="presOf" srcId="{3EC4A313-C9C7-4D1D-866C-FE77F89D4A13}" destId="{8C38C6EA-79F2-48B3-98E7-51E889643F8C}" srcOrd="0" destOrd="0" presId="urn:microsoft.com/office/officeart/2009/3/layout/IncreasingArrowsProcess"/>
    <dgm:cxn modelId="{C75086DF-7400-4E62-BA15-81BDFF7B9080}" type="presOf" srcId="{683B6575-7B73-4B4E-9F5C-205F3D852B13}" destId="{96F3CDB6-C52B-4B0A-B36F-F54BB6DD85F3}" srcOrd="0" destOrd="0" presId="urn:microsoft.com/office/officeart/2009/3/layout/IncreasingArrowsProcess"/>
    <dgm:cxn modelId="{03062607-1B82-4119-9F75-32555A575EFA}" srcId="{D29845E0-D8A8-4392-B821-D7FB2071B4F6}" destId="{683B6575-7B73-4B4E-9F5C-205F3D852B13}" srcOrd="3" destOrd="0" parTransId="{89DF6B55-D5D2-425E-9A9A-B8A17E650D32}" sibTransId="{27AB77F0-4CF4-41D8-BF25-1D49867F76CA}"/>
    <dgm:cxn modelId="{7D412137-AE96-4441-B66B-87B9AEED76F1}" type="presOf" srcId="{D29845E0-D8A8-4392-B821-D7FB2071B4F6}" destId="{4D8DCBC5-D845-48F4-981E-ABA58BEF5BF0}" srcOrd="0" destOrd="0" presId="urn:microsoft.com/office/officeart/2009/3/layout/IncreasingArrowsProcess"/>
    <dgm:cxn modelId="{A695A9C4-A08C-484A-B5C2-615FB827F1FD}" srcId="{D29845E0-D8A8-4392-B821-D7FB2071B4F6}" destId="{10456039-2530-49C4-BB61-7EAEF7B45C49}" srcOrd="1" destOrd="0" parTransId="{5E2D7BAA-5E4B-4CD4-9CC4-64C9A84B4043}" sibTransId="{2488D7A6-61A0-4AE7-BA0C-3951E56237C9}"/>
    <dgm:cxn modelId="{6763B150-07C2-454D-A26C-7F2EB1953816}" srcId="{10456039-2530-49C4-BB61-7EAEF7B45C49}" destId="{A9809587-DF7C-4722-A9CA-9002CA0BC896}" srcOrd="0" destOrd="0" parTransId="{1135FFB6-860B-4286-941B-1D36251AE19C}" sibTransId="{8E2AF9F2-0471-4AE9-928B-680718FE4E5C}"/>
    <dgm:cxn modelId="{67D64385-43D6-4684-B8B0-E9246642454D}" type="presOf" srcId="{59C9A9A0-9CD3-418D-80BE-20D1B7A33366}" destId="{7E6E12C2-6BFD-4EAB-96B3-4BC2A8330905}" srcOrd="0" destOrd="0" presId="urn:microsoft.com/office/officeart/2009/3/layout/IncreasingArrowsProcess"/>
    <dgm:cxn modelId="{7D0EF301-4110-4914-B463-A83B492A611F}" srcId="{267A1B59-3293-4F47-A1E6-6BF7C0FE0A69}" destId="{41913E4D-A742-4275-A35D-45C41E680140}" srcOrd="0" destOrd="0" parTransId="{7D0A1D5C-87DA-49F1-9758-39356D7DAF46}" sibTransId="{90F15BA3-A88D-4B73-AF0F-70BC2425BE4B}"/>
    <dgm:cxn modelId="{3710EEF5-3F13-4454-B275-96F980338D0D}" srcId="{095B98D2-4F93-4B30-94A4-0BE37130F99C}" destId="{59C9A9A0-9CD3-418D-80BE-20D1B7A33366}" srcOrd="0" destOrd="0" parTransId="{E9B1253F-50B4-45A4-BA0C-1FC92F9B55D5}" sibTransId="{00207CAA-3C69-4D72-B76D-020FE2AC4453}"/>
    <dgm:cxn modelId="{64BEEE55-6230-4786-8609-D9177E249802}" type="presOf" srcId="{41913E4D-A742-4275-A35D-45C41E680140}" destId="{BC708E8B-81E9-4882-AFA8-32E467A6926B}" srcOrd="0" destOrd="0" presId="urn:microsoft.com/office/officeart/2009/3/layout/IncreasingArrowsProcess"/>
    <dgm:cxn modelId="{1D920E5A-AE57-4DAE-8647-4CCA15B78E0C}" type="presParOf" srcId="{4D8DCBC5-D845-48F4-981E-ABA58BEF5BF0}" destId="{B836C1AF-2789-40D9-84D8-D84D4487B3BF}" srcOrd="0" destOrd="0" presId="urn:microsoft.com/office/officeart/2009/3/layout/IncreasingArrowsProcess"/>
    <dgm:cxn modelId="{4784F844-C8EE-42A5-B776-B6616F552664}" type="presParOf" srcId="{4D8DCBC5-D845-48F4-981E-ABA58BEF5BF0}" destId="{7E6E12C2-6BFD-4EAB-96B3-4BC2A8330905}" srcOrd="1" destOrd="0" presId="urn:microsoft.com/office/officeart/2009/3/layout/IncreasingArrowsProcess"/>
    <dgm:cxn modelId="{B7D7D9F1-9E3B-4422-BCFC-47B5D27705ED}" type="presParOf" srcId="{4D8DCBC5-D845-48F4-981E-ABA58BEF5BF0}" destId="{F0BFC358-69CF-48B0-AD21-FC9CF29034B3}" srcOrd="2" destOrd="0" presId="urn:microsoft.com/office/officeart/2009/3/layout/IncreasingArrowsProcess"/>
    <dgm:cxn modelId="{83577413-DD40-4B9C-A3F2-969B53E1BF5E}" type="presParOf" srcId="{4D8DCBC5-D845-48F4-981E-ABA58BEF5BF0}" destId="{C3E9ACA9-B69C-4B20-8E34-7A12224D98CB}" srcOrd="3" destOrd="0" presId="urn:microsoft.com/office/officeart/2009/3/layout/IncreasingArrowsProcess"/>
    <dgm:cxn modelId="{CB5C4DE0-0C08-4620-AD3C-C95490C2D38F}" type="presParOf" srcId="{4D8DCBC5-D845-48F4-981E-ABA58BEF5BF0}" destId="{D593431E-301F-4E48-B271-AD39718EF038}" srcOrd="4" destOrd="0" presId="urn:microsoft.com/office/officeart/2009/3/layout/IncreasingArrowsProcess"/>
    <dgm:cxn modelId="{D7CCF2C6-D1D8-4333-B940-D72CE3D0620A}" type="presParOf" srcId="{4D8DCBC5-D845-48F4-981E-ABA58BEF5BF0}" destId="{BC708E8B-81E9-4882-AFA8-32E467A6926B}" srcOrd="5" destOrd="0" presId="urn:microsoft.com/office/officeart/2009/3/layout/IncreasingArrowsProcess"/>
    <dgm:cxn modelId="{71402025-0C8B-4DBE-A69B-B49C516DDA88}" type="presParOf" srcId="{4D8DCBC5-D845-48F4-981E-ABA58BEF5BF0}" destId="{96F3CDB6-C52B-4B0A-B36F-F54BB6DD85F3}" srcOrd="6" destOrd="0" presId="urn:microsoft.com/office/officeart/2009/3/layout/IncreasingArrowsProcess"/>
    <dgm:cxn modelId="{53235FB4-F958-4ACF-A121-1ED58BB75149}" type="presParOf" srcId="{4D8DCBC5-D845-48F4-981E-ABA58BEF5BF0}" destId="{8C38C6EA-79F2-48B3-98E7-51E889643F8C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7FFF3E-DBE4-457A-913A-F65D55B226A5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38C559-794A-4DDF-89DA-D6274CA4D2AD}">
      <dgm:prSet/>
      <dgm:spPr/>
      <dgm:t>
        <a:bodyPr/>
        <a:lstStyle/>
        <a:p>
          <a:pPr rtl="0"/>
          <a:r>
            <a:rPr lang="en-US" dirty="0" smtClean="0"/>
            <a:t>Upcoming Outreach Activities</a:t>
          </a:r>
          <a:endParaRPr lang="en-US" dirty="0"/>
        </a:p>
      </dgm:t>
    </dgm:pt>
    <dgm:pt modelId="{E447D563-E3C7-44B2-9ECE-CE127139F4C5}" type="parTrans" cxnId="{186E26B8-B426-4435-9497-DD00C6F1F47D}">
      <dgm:prSet/>
      <dgm:spPr/>
      <dgm:t>
        <a:bodyPr/>
        <a:lstStyle/>
        <a:p>
          <a:endParaRPr lang="en-US"/>
        </a:p>
      </dgm:t>
    </dgm:pt>
    <dgm:pt modelId="{74FDE8CE-B840-472A-9296-A2174359B82E}" type="sibTrans" cxnId="{186E26B8-B426-4435-9497-DD00C6F1F47D}">
      <dgm:prSet/>
      <dgm:spPr/>
      <dgm:t>
        <a:bodyPr/>
        <a:lstStyle/>
        <a:p>
          <a:endParaRPr lang="en-US"/>
        </a:p>
      </dgm:t>
    </dgm:pt>
    <dgm:pt modelId="{D2194C31-A513-4B8A-95AB-B921832FC337}">
      <dgm:prSet/>
      <dgm:spPr/>
      <dgm:t>
        <a:bodyPr/>
        <a:lstStyle/>
        <a:p>
          <a:pPr rtl="0"/>
          <a:r>
            <a:rPr lang="en-US" dirty="0" smtClean="0"/>
            <a:t>April </a:t>
          </a:r>
          <a:r>
            <a:rPr lang="en-US" smtClean="0"/>
            <a:t>2019 - University </a:t>
          </a:r>
          <a:r>
            <a:rPr lang="en-US" dirty="0" smtClean="0"/>
            <a:t>of Waterloo 2019 Ethics Symposium in Canada </a:t>
          </a:r>
          <a:endParaRPr lang="en-US" dirty="0"/>
        </a:p>
      </dgm:t>
    </dgm:pt>
    <dgm:pt modelId="{85D597AB-8E8F-4C06-B060-BDF6D87D8FA7}" type="parTrans" cxnId="{2A8C0C81-C6D0-4CA3-B266-41A9A0FED162}">
      <dgm:prSet/>
      <dgm:spPr/>
      <dgm:t>
        <a:bodyPr/>
        <a:lstStyle/>
        <a:p>
          <a:endParaRPr lang="en-US"/>
        </a:p>
      </dgm:t>
    </dgm:pt>
    <dgm:pt modelId="{1B2A3B31-C5AE-48D4-BEC0-B7CB9A099613}" type="sibTrans" cxnId="{2A8C0C81-C6D0-4CA3-B266-41A9A0FED162}">
      <dgm:prSet/>
      <dgm:spPr/>
      <dgm:t>
        <a:bodyPr/>
        <a:lstStyle/>
        <a:p>
          <a:endParaRPr lang="en-US"/>
        </a:p>
      </dgm:t>
    </dgm:pt>
    <dgm:pt modelId="{D3011E50-D397-4D6C-9C86-AE073FE76FFA}">
      <dgm:prSet/>
      <dgm:spPr/>
      <dgm:t>
        <a:bodyPr/>
        <a:lstStyle/>
        <a:p>
          <a:pPr rtl="0"/>
          <a:r>
            <a:rPr lang="en-US" dirty="0" smtClean="0"/>
            <a:t>May 2019 - IESBA-NSS meeting in Paris and European outreach sessions; </a:t>
          </a:r>
          <a:r>
            <a:rPr lang="en-US" dirty="0" err="1" smtClean="0"/>
            <a:t>add’l</a:t>
          </a:r>
          <a:r>
            <a:rPr lang="en-US" dirty="0" smtClean="0"/>
            <a:t> Canadian outreach</a:t>
          </a:r>
          <a:endParaRPr lang="en-US" dirty="0"/>
        </a:p>
      </dgm:t>
    </dgm:pt>
    <dgm:pt modelId="{CC8DD9B5-8173-4C67-BB93-49CC9FF7AF34}" type="parTrans" cxnId="{17ECE020-543D-44CA-AD62-623A4CD34C4D}">
      <dgm:prSet/>
      <dgm:spPr/>
      <dgm:t>
        <a:bodyPr/>
        <a:lstStyle/>
        <a:p>
          <a:endParaRPr lang="en-US"/>
        </a:p>
      </dgm:t>
    </dgm:pt>
    <dgm:pt modelId="{FC58C969-D0E6-4096-B4A0-837EBDB57446}" type="sibTrans" cxnId="{17ECE020-543D-44CA-AD62-623A4CD34C4D}">
      <dgm:prSet/>
      <dgm:spPr/>
      <dgm:t>
        <a:bodyPr/>
        <a:lstStyle/>
        <a:p>
          <a:endParaRPr lang="en-US"/>
        </a:p>
      </dgm:t>
    </dgm:pt>
    <dgm:pt modelId="{9C24759A-22AA-4C51-B72C-ABFC23A085C4}">
      <dgm:prSet/>
      <dgm:spPr/>
      <dgm:t>
        <a:bodyPr/>
        <a:lstStyle/>
        <a:p>
          <a:pPr rtl="0"/>
          <a:r>
            <a:rPr lang="en-US" dirty="0" smtClean="0"/>
            <a:t>June through November 2019 – ongoing research and stakeholder outreach sessions </a:t>
          </a:r>
          <a:endParaRPr lang="en-US" dirty="0"/>
        </a:p>
      </dgm:t>
    </dgm:pt>
    <dgm:pt modelId="{CAF787F4-6D8F-4369-86D5-4D80DE0730E2}" type="parTrans" cxnId="{CC09F3B5-54A0-4090-81C5-E25159DFEB64}">
      <dgm:prSet/>
      <dgm:spPr/>
      <dgm:t>
        <a:bodyPr/>
        <a:lstStyle/>
        <a:p>
          <a:endParaRPr lang="en-US"/>
        </a:p>
      </dgm:t>
    </dgm:pt>
    <dgm:pt modelId="{9D538012-9446-4509-B07D-40044CC5ED4C}" type="sibTrans" cxnId="{CC09F3B5-54A0-4090-81C5-E25159DFEB64}">
      <dgm:prSet/>
      <dgm:spPr/>
      <dgm:t>
        <a:bodyPr/>
        <a:lstStyle/>
        <a:p>
          <a:endParaRPr lang="en-US"/>
        </a:p>
      </dgm:t>
    </dgm:pt>
    <dgm:pt modelId="{DBCA83E4-30D4-46E1-99F4-BEA509AD10A9}">
      <dgm:prSet/>
      <dgm:spPr/>
      <dgm:t>
        <a:bodyPr/>
        <a:lstStyle/>
        <a:p>
          <a:pPr rtl="0"/>
          <a:r>
            <a:rPr lang="en-US" dirty="0" smtClean="0"/>
            <a:t>Non-Authoritative Material </a:t>
          </a:r>
          <a:endParaRPr lang="en-US" dirty="0"/>
        </a:p>
      </dgm:t>
    </dgm:pt>
    <dgm:pt modelId="{A07700F1-B677-4D83-8C0D-D8ED94B0C2BC}" type="parTrans" cxnId="{D5CFFE37-6E90-4CF6-A28C-ABC6C0386455}">
      <dgm:prSet/>
      <dgm:spPr/>
      <dgm:t>
        <a:bodyPr/>
        <a:lstStyle/>
        <a:p>
          <a:endParaRPr lang="en-US"/>
        </a:p>
      </dgm:t>
    </dgm:pt>
    <dgm:pt modelId="{80F54A68-4398-42D8-81B4-27B58418AC85}" type="sibTrans" cxnId="{D5CFFE37-6E90-4CF6-A28C-ABC6C0386455}">
      <dgm:prSet/>
      <dgm:spPr/>
      <dgm:t>
        <a:bodyPr/>
        <a:lstStyle/>
        <a:p>
          <a:endParaRPr lang="en-US"/>
        </a:p>
      </dgm:t>
    </dgm:pt>
    <dgm:pt modelId="{0D1C51B6-F61F-445A-B588-6EDF4F90611C}">
      <dgm:prSet/>
      <dgm:spPr/>
      <dgm:t>
        <a:bodyPr/>
        <a:lstStyle/>
        <a:p>
          <a:pPr rtl="0"/>
          <a:r>
            <a:rPr lang="en-US" dirty="0" smtClean="0"/>
            <a:t>Update stakeholders of emerging themes and issues observed </a:t>
          </a:r>
          <a:endParaRPr lang="en-US" dirty="0"/>
        </a:p>
      </dgm:t>
    </dgm:pt>
    <dgm:pt modelId="{E0988410-DF05-416A-A5E2-3DE488FA1076}" type="parTrans" cxnId="{157CD2F2-22A2-440F-B7A5-09E46D934B29}">
      <dgm:prSet/>
      <dgm:spPr/>
      <dgm:t>
        <a:bodyPr/>
        <a:lstStyle/>
        <a:p>
          <a:endParaRPr lang="en-US"/>
        </a:p>
      </dgm:t>
    </dgm:pt>
    <dgm:pt modelId="{36407173-997F-4424-9268-388A462BF55A}" type="sibTrans" cxnId="{157CD2F2-22A2-440F-B7A5-09E46D934B29}">
      <dgm:prSet/>
      <dgm:spPr/>
      <dgm:t>
        <a:bodyPr/>
        <a:lstStyle/>
        <a:p>
          <a:endParaRPr lang="en-US"/>
        </a:p>
      </dgm:t>
    </dgm:pt>
    <dgm:pt modelId="{CF82191B-4D30-4927-982B-D74556313ED2}">
      <dgm:prSet/>
      <dgm:spPr/>
      <dgm:t>
        <a:bodyPr/>
        <a:lstStyle/>
        <a:p>
          <a:pPr rtl="0"/>
          <a:r>
            <a:rPr lang="en-US" dirty="0" smtClean="0"/>
            <a:t>Board and CAG Meetings</a:t>
          </a:r>
          <a:endParaRPr lang="en-US" dirty="0"/>
        </a:p>
      </dgm:t>
    </dgm:pt>
    <dgm:pt modelId="{97D1CBAC-520C-428B-B8C0-F4FC5EA84F8E}" type="parTrans" cxnId="{03A4329A-056C-4F3B-A797-3DE66F1D90E9}">
      <dgm:prSet/>
      <dgm:spPr/>
      <dgm:t>
        <a:bodyPr/>
        <a:lstStyle/>
        <a:p>
          <a:endParaRPr lang="en-US"/>
        </a:p>
      </dgm:t>
    </dgm:pt>
    <dgm:pt modelId="{FBFA23CD-1E0F-480A-BC99-8F069491E4CE}" type="sibTrans" cxnId="{03A4329A-056C-4F3B-A797-3DE66F1D90E9}">
      <dgm:prSet/>
      <dgm:spPr/>
      <dgm:t>
        <a:bodyPr/>
        <a:lstStyle/>
        <a:p>
          <a:endParaRPr lang="en-US"/>
        </a:p>
      </dgm:t>
    </dgm:pt>
    <dgm:pt modelId="{17A6E3D9-5522-4E11-A6A2-87A2CD92C571}">
      <dgm:prSet/>
      <dgm:spPr/>
      <dgm:t>
        <a:bodyPr/>
        <a:lstStyle/>
        <a:p>
          <a:pPr rtl="0"/>
          <a:r>
            <a:rPr lang="en-US" dirty="0" smtClean="0"/>
            <a:t>June </a:t>
          </a:r>
          <a:r>
            <a:rPr lang="en-US" smtClean="0"/>
            <a:t>2019 - </a:t>
          </a:r>
          <a:r>
            <a:rPr lang="en-US" dirty="0" smtClean="0"/>
            <a:t>Discuss preliminary thinking with Board </a:t>
          </a:r>
          <a:endParaRPr lang="en-US" dirty="0"/>
        </a:p>
      </dgm:t>
    </dgm:pt>
    <dgm:pt modelId="{FF473BBF-CCEC-4E63-9A56-4C8892D748E4}" type="parTrans" cxnId="{5CB53434-BDE7-4269-ACEA-DC053FA18238}">
      <dgm:prSet/>
      <dgm:spPr/>
      <dgm:t>
        <a:bodyPr/>
        <a:lstStyle/>
        <a:p>
          <a:endParaRPr lang="en-US"/>
        </a:p>
      </dgm:t>
    </dgm:pt>
    <dgm:pt modelId="{E4F6D125-C7B6-4407-B32F-7AC5400D7CC7}" type="sibTrans" cxnId="{5CB53434-BDE7-4269-ACEA-DC053FA18238}">
      <dgm:prSet/>
      <dgm:spPr/>
      <dgm:t>
        <a:bodyPr/>
        <a:lstStyle/>
        <a:p>
          <a:endParaRPr lang="en-US"/>
        </a:p>
      </dgm:t>
    </dgm:pt>
    <dgm:pt modelId="{FB8AFDDC-3102-4192-B99C-610EABC1E2E9}">
      <dgm:prSet/>
      <dgm:spPr/>
      <dgm:t>
        <a:bodyPr/>
        <a:lstStyle/>
        <a:p>
          <a:pPr rtl="0"/>
          <a:r>
            <a:rPr lang="en-US" dirty="0" smtClean="0"/>
            <a:t>Sept 2019 </a:t>
          </a:r>
          <a:r>
            <a:rPr lang="en-US" smtClean="0"/>
            <a:t>- Discuss preliminary findings/recommendations </a:t>
          </a:r>
          <a:r>
            <a:rPr lang="en-US" dirty="0" smtClean="0"/>
            <a:t>with Board &amp; CAG </a:t>
          </a:r>
          <a:endParaRPr lang="en-US" dirty="0"/>
        </a:p>
      </dgm:t>
    </dgm:pt>
    <dgm:pt modelId="{BD9A3BA7-5A39-48FC-AF60-DE5CEEC5E1EE}" type="parTrans" cxnId="{76C18139-C76D-409E-B9B8-EF7564188523}">
      <dgm:prSet/>
      <dgm:spPr/>
      <dgm:t>
        <a:bodyPr/>
        <a:lstStyle/>
        <a:p>
          <a:endParaRPr lang="en-US"/>
        </a:p>
      </dgm:t>
    </dgm:pt>
    <dgm:pt modelId="{CEDEEF89-180C-4B51-AEA8-1CE04E21E7B7}" type="sibTrans" cxnId="{76C18139-C76D-409E-B9B8-EF7564188523}">
      <dgm:prSet/>
      <dgm:spPr/>
      <dgm:t>
        <a:bodyPr/>
        <a:lstStyle/>
        <a:p>
          <a:endParaRPr lang="en-US"/>
        </a:p>
      </dgm:t>
    </dgm:pt>
    <dgm:pt modelId="{EFEA4C55-6DCE-4793-93FD-2F96DA9081CA}">
      <dgm:prSet/>
      <dgm:spPr/>
      <dgm:t>
        <a:bodyPr/>
        <a:lstStyle/>
        <a:p>
          <a:pPr rtl="0"/>
          <a:r>
            <a:rPr lang="en-US" smtClean="0"/>
            <a:t>Dec 2019 – Present Phase 1 Final Report to Board </a:t>
          </a:r>
          <a:endParaRPr lang="en-US"/>
        </a:p>
      </dgm:t>
    </dgm:pt>
    <dgm:pt modelId="{ADF702B2-859F-4259-8CB4-FF0567DDCFF0}" type="parTrans" cxnId="{26232F55-7D8A-4A11-A504-EDC4ED8DDE99}">
      <dgm:prSet/>
      <dgm:spPr/>
      <dgm:t>
        <a:bodyPr/>
        <a:lstStyle/>
        <a:p>
          <a:endParaRPr lang="en-US"/>
        </a:p>
      </dgm:t>
    </dgm:pt>
    <dgm:pt modelId="{6C2479AD-DF25-4DB8-B10F-2833C5E773F3}" type="sibTrans" cxnId="{26232F55-7D8A-4A11-A504-EDC4ED8DDE99}">
      <dgm:prSet/>
      <dgm:spPr/>
      <dgm:t>
        <a:bodyPr/>
        <a:lstStyle/>
        <a:p>
          <a:endParaRPr lang="en-US"/>
        </a:p>
      </dgm:t>
    </dgm:pt>
    <dgm:pt modelId="{3283739B-6030-45F0-8A5F-9B2D5F262D64}" type="pres">
      <dgm:prSet presAssocID="{EA7FFF3E-DBE4-457A-913A-F65D55B226A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7A2DF2-B527-473D-A085-5F09E7AFEC40}" type="pres">
      <dgm:prSet presAssocID="{C638C559-794A-4DDF-89DA-D6274CA4D2AD}" presName="compNode" presStyleCnt="0"/>
      <dgm:spPr/>
    </dgm:pt>
    <dgm:pt modelId="{B33FBF65-520F-4A67-A8C6-9126FA9C0555}" type="pres">
      <dgm:prSet presAssocID="{C638C559-794A-4DDF-89DA-D6274CA4D2AD}" presName="aNode" presStyleLbl="bgShp" presStyleIdx="0" presStyleCnt="3"/>
      <dgm:spPr/>
      <dgm:t>
        <a:bodyPr/>
        <a:lstStyle/>
        <a:p>
          <a:endParaRPr lang="en-US"/>
        </a:p>
      </dgm:t>
    </dgm:pt>
    <dgm:pt modelId="{A7007D0E-5378-4EE7-8096-0AA72BAB14A5}" type="pres">
      <dgm:prSet presAssocID="{C638C559-794A-4DDF-89DA-D6274CA4D2AD}" presName="textNode" presStyleLbl="bgShp" presStyleIdx="0" presStyleCnt="3"/>
      <dgm:spPr/>
      <dgm:t>
        <a:bodyPr/>
        <a:lstStyle/>
        <a:p>
          <a:endParaRPr lang="en-US"/>
        </a:p>
      </dgm:t>
    </dgm:pt>
    <dgm:pt modelId="{D5ADAE71-E139-4C13-9024-77AC4FD7A501}" type="pres">
      <dgm:prSet presAssocID="{C638C559-794A-4DDF-89DA-D6274CA4D2AD}" presName="compChildNode" presStyleCnt="0"/>
      <dgm:spPr/>
    </dgm:pt>
    <dgm:pt modelId="{1532DA7D-2AEA-43FB-B012-7E6249789EB0}" type="pres">
      <dgm:prSet presAssocID="{C638C559-794A-4DDF-89DA-D6274CA4D2AD}" presName="theInnerList" presStyleCnt="0"/>
      <dgm:spPr/>
    </dgm:pt>
    <dgm:pt modelId="{8060DCED-9552-4CF1-BDFD-0DB3A9AFF27E}" type="pres">
      <dgm:prSet presAssocID="{D2194C31-A513-4B8A-95AB-B921832FC337}" presName="child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6CA8A0-2A5E-47E2-8B27-D10DDF98ABC9}" type="pres">
      <dgm:prSet presAssocID="{D2194C31-A513-4B8A-95AB-B921832FC337}" presName="aSpace2" presStyleCnt="0"/>
      <dgm:spPr/>
    </dgm:pt>
    <dgm:pt modelId="{5C2B4777-61EF-4446-A8C4-15E2E14341DF}" type="pres">
      <dgm:prSet presAssocID="{D3011E50-D397-4D6C-9C86-AE073FE76FFA}" presName="child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9D0EA3-63D0-432A-B04B-62F322893F46}" type="pres">
      <dgm:prSet presAssocID="{D3011E50-D397-4D6C-9C86-AE073FE76FFA}" presName="aSpace2" presStyleCnt="0"/>
      <dgm:spPr/>
    </dgm:pt>
    <dgm:pt modelId="{8DEF8774-6810-4300-8E4A-2B13203471D8}" type="pres">
      <dgm:prSet presAssocID="{9C24759A-22AA-4C51-B72C-ABFC23A085C4}" presName="childNode" presStyleLbl="node1" presStyleIdx="2" presStyleCnt="7" custLinFactNeighborX="1645" custLinFactNeighborY="-326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D5F5D3-0F06-4BD6-ACAD-8A763B74917C}" type="pres">
      <dgm:prSet presAssocID="{C638C559-794A-4DDF-89DA-D6274CA4D2AD}" presName="aSpace" presStyleCnt="0"/>
      <dgm:spPr/>
    </dgm:pt>
    <dgm:pt modelId="{554567F6-C794-4C30-8F24-60DC214BD729}" type="pres">
      <dgm:prSet presAssocID="{DBCA83E4-30D4-46E1-99F4-BEA509AD10A9}" presName="compNode" presStyleCnt="0"/>
      <dgm:spPr/>
    </dgm:pt>
    <dgm:pt modelId="{9CAE3789-8E81-472A-81CC-6136EC60A00C}" type="pres">
      <dgm:prSet presAssocID="{DBCA83E4-30D4-46E1-99F4-BEA509AD10A9}" presName="aNode" presStyleLbl="bgShp" presStyleIdx="1" presStyleCnt="3"/>
      <dgm:spPr/>
      <dgm:t>
        <a:bodyPr/>
        <a:lstStyle/>
        <a:p>
          <a:endParaRPr lang="en-US"/>
        </a:p>
      </dgm:t>
    </dgm:pt>
    <dgm:pt modelId="{2165079A-0ADC-4043-9BA2-F195311EC4F3}" type="pres">
      <dgm:prSet presAssocID="{DBCA83E4-30D4-46E1-99F4-BEA509AD10A9}" presName="textNode" presStyleLbl="bgShp" presStyleIdx="1" presStyleCnt="3"/>
      <dgm:spPr/>
      <dgm:t>
        <a:bodyPr/>
        <a:lstStyle/>
        <a:p>
          <a:endParaRPr lang="en-US"/>
        </a:p>
      </dgm:t>
    </dgm:pt>
    <dgm:pt modelId="{185D248F-4E97-40F7-876A-BAA24D93B0C3}" type="pres">
      <dgm:prSet presAssocID="{DBCA83E4-30D4-46E1-99F4-BEA509AD10A9}" presName="compChildNode" presStyleCnt="0"/>
      <dgm:spPr/>
    </dgm:pt>
    <dgm:pt modelId="{1B90ADA2-A94A-4EE8-AC67-CEC2D1744D37}" type="pres">
      <dgm:prSet presAssocID="{DBCA83E4-30D4-46E1-99F4-BEA509AD10A9}" presName="theInnerList" presStyleCnt="0"/>
      <dgm:spPr/>
    </dgm:pt>
    <dgm:pt modelId="{26479F93-9C5B-4AAE-BDAA-F251EF286E74}" type="pres">
      <dgm:prSet presAssocID="{0D1C51B6-F61F-445A-B588-6EDF4F90611C}" presName="childNode" presStyleLbl="node1" presStyleIdx="3" presStyleCnt="7" custScaleY="28600" custLinFactNeighborX="-1200" custLinFactNeighborY="-355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B5437E-5132-487A-870D-3514221E8AE1}" type="pres">
      <dgm:prSet presAssocID="{DBCA83E4-30D4-46E1-99F4-BEA509AD10A9}" presName="aSpace" presStyleCnt="0"/>
      <dgm:spPr/>
    </dgm:pt>
    <dgm:pt modelId="{89D4029E-EA3D-4865-9267-63E6D3EA7024}" type="pres">
      <dgm:prSet presAssocID="{CF82191B-4D30-4927-982B-D74556313ED2}" presName="compNode" presStyleCnt="0"/>
      <dgm:spPr/>
    </dgm:pt>
    <dgm:pt modelId="{4EBFB0C1-ED6F-44BA-A6AA-A3C91F2C1B67}" type="pres">
      <dgm:prSet presAssocID="{CF82191B-4D30-4927-982B-D74556313ED2}" presName="aNode" presStyleLbl="bgShp" presStyleIdx="2" presStyleCnt="3"/>
      <dgm:spPr/>
      <dgm:t>
        <a:bodyPr/>
        <a:lstStyle/>
        <a:p>
          <a:endParaRPr lang="en-US"/>
        </a:p>
      </dgm:t>
    </dgm:pt>
    <dgm:pt modelId="{344AB7D4-CC54-413D-A4D0-A0FBF55FBA75}" type="pres">
      <dgm:prSet presAssocID="{CF82191B-4D30-4927-982B-D74556313ED2}" presName="textNode" presStyleLbl="bgShp" presStyleIdx="2" presStyleCnt="3"/>
      <dgm:spPr/>
      <dgm:t>
        <a:bodyPr/>
        <a:lstStyle/>
        <a:p>
          <a:endParaRPr lang="en-US"/>
        </a:p>
      </dgm:t>
    </dgm:pt>
    <dgm:pt modelId="{D9B42E33-36C5-4055-B59D-8F5F2B2770CB}" type="pres">
      <dgm:prSet presAssocID="{CF82191B-4D30-4927-982B-D74556313ED2}" presName="compChildNode" presStyleCnt="0"/>
      <dgm:spPr/>
    </dgm:pt>
    <dgm:pt modelId="{4B007CD9-CA03-42E7-BC73-337169C2D948}" type="pres">
      <dgm:prSet presAssocID="{CF82191B-4D30-4927-982B-D74556313ED2}" presName="theInnerList" presStyleCnt="0"/>
      <dgm:spPr/>
    </dgm:pt>
    <dgm:pt modelId="{D42652F2-3DEA-46E2-AC14-DE095BBC2720}" type="pres">
      <dgm:prSet presAssocID="{17A6E3D9-5522-4E11-A6A2-87A2CD92C571}" presName="child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7610EC-0F5F-4C20-AD2F-939BA7019DB0}" type="pres">
      <dgm:prSet presAssocID="{17A6E3D9-5522-4E11-A6A2-87A2CD92C571}" presName="aSpace2" presStyleCnt="0"/>
      <dgm:spPr/>
    </dgm:pt>
    <dgm:pt modelId="{33223002-1D8B-43C1-9EE9-FAD810D57642}" type="pres">
      <dgm:prSet presAssocID="{FB8AFDDC-3102-4192-B99C-610EABC1E2E9}" presName="child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7F6004-439D-4B34-BA75-51415870CD74}" type="pres">
      <dgm:prSet presAssocID="{FB8AFDDC-3102-4192-B99C-610EABC1E2E9}" presName="aSpace2" presStyleCnt="0"/>
      <dgm:spPr/>
    </dgm:pt>
    <dgm:pt modelId="{AE9E9B72-816A-4F9F-89E3-C80294ABA5A4}" type="pres">
      <dgm:prSet presAssocID="{EFEA4C55-6DCE-4793-93FD-2F96DA9081CA}" presName="child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7AB36A-077F-4A8F-A2C4-E21F1E13493D}" type="presOf" srcId="{FB8AFDDC-3102-4192-B99C-610EABC1E2E9}" destId="{33223002-1D8B-43C1-9EE9-FAD810D57642}" srcOrd="0" destOrd="0" presId="urn:microsoft.com/office/officeart/2005/8/layout/lProcess2"/>
    <dgm:cxn modelId="{C747776A-9D3E-473C-A93D-FED6CC4B075D}" type="presOf" srcId="{17A6E3D9-5522-4E11-A6A2-87A2CD92C571}" destId="{D42652F2-3DEA-46E2-AC14-DE095BBC2720}" srcOrd="0" destOrd="0" presId="urn:microsoft.com/office/officeart/2005/8/layout/lProcess2"/>
    <dgm:cxn modelId="{19B02D2C-6540-4783-AFF7-53FDC6BFA59A}" type="presOf" srcId="{CF82191B-4D30-4927-982B-D74556313ED2}" destId="{344AB7D4-CC54-413D-A4D0-A0FBF55FBA75}" srcOrd="1" destOrd="0" presId="urn:microsoft.com/office/officeart/2005/8/layout/lProcess2"/>
    <dgm:cxn modelId="{B1207A54-3936-43C7-9B76-33194CA529A7}" type="presOf" srcId="{C638C559-794A-4DDF-89DA-D6274CA4D2AD}" destId="{B33FBF65-520F-4A67-A8C6-9126FA9C0555}" srcOrd="0" destOrd="0" presId="urn:microsoft.com/office/officeart/2005/8/layout/lProcess2"/>
    <dgm:cxn modelId="{85F7DC64-0E4B-46EC-AAA2-B9211C6E09D3}" type="presOf" srcId="{DBCA83E4-30D4-46E1-99F4-BEA509AD10A9}" destId="{9CAE3789-8E81-472A-81CC-6136EC60A00C}" srcOrd="0" destOrd="0" presId="urn:microsoft.com/office/officeart/2005/8/layout/lProcess2"/>
    <dgm:cxn modelId="{157CD2F2-22A2-440F-B7A5-09E46D934B29}" srcId="{DBCA83E4-30D4-46E1-99F4-BEA509AD10A9}" destId="{0D1C51B6-F61F-445A-B588-6EDF4F90611C}" srcOrd="0" destOrd="0" parTransId="{E0988410-DF05-416A-A5E2-3DE488FA1076}" sibTransId="{36407173-997F-4424-9268-388A462BF55A}"/>
    <dgm:cxn modelId="{D482E320-4AC9-49E5-80EE-8BB2C23D93D0}" type="presOf" srcId="{DBCA83E4-30D4-46E1-99F4-BEA509AD10A9}" destId="{2165079A-0ADC-4043-9BA2-F195311EC4F3}" srcOrd="1" destOrd="0" presId="urn:microsoft.com/office/officeart/2005/8/layout/lProcess2"/>
    <dgm:cxn modelId="{26232F55-7D8A-4A11-A504-EDC4ED8DDE99}" srcId="{CF82191B-4D30-4927-982B-D74556313ED2}" destId="{EFEA4C55-6DCE-4793-93FD-2F96DA9081CA}" srcOrd="2" destOrd="0" parTransId="{ADF702B2-859F-4259-8CB4-FF0567DDCFF0}" sibTransId="{6C2479AD-DF25-4DB8-B10F-2833C5E773F3}"/>
    <dgm:cxn modelId="{32588FE9-3780-4992-8AB9-87DA26FF4263}" type="presOf" srcId="{D2194C31-A513-4B8A-95AB-B921832FC337}" destId="{8060DCED-9552-4CF1-BDFD-0DB3A9AFF27E}" srcOrd="0" destOrd="0" presId="urn:microsoft.com/office/officeart/2005/8/layout/lProcess2"/>
    <dgm:cxn modelId="{48AF835E-6778-4AB4-A3CB-5241E53419FE}" type="presOf" srcId="{9C24759A-22AA-4C51-B72C-ABFC23A085C4}" destId="{8DEF8774-6810-4300-8E4A-2B13203471D8}" srcOrd="0" destOrd="0" presId="urn:microsoft.com/office/officeart/2005/8/layout/lProcess2"/>
    <dgm:cxn modelId="{17ECE020-543D-44CA-AD62-623A4CD34C4D}" srcId="{C638C559-794A-4DDF-89DA-D6274CA4D2AD}" destId="{D3011E50-D397-4D6C-9C86-AE073FE76FFA}" srcOrd="1" destOrd="0" parTransId="{CC8DD9B5-8173-4C67-BB93-49CC9FF7AF34}" sibTransId="{FC58C969-D0E6-4096-B4A0-837EBDB57446}"/>
    <dgm:cxn modelId="{CC09F3B5-54A0-4090-81C5-E25159DFEB64}" srcId="{C638C559-794A-4DDF-89DA-D6274CA4D2AD}" destId="{9C24759A-22AA-4C51-B72C-ABFC23A085C4}" srcOrd="2" destOrd="0" parTransId="{CAF787F4-6D8F-4369-86D5-4D80DE0730E2}" sibTransId="{9D538012-9446-4509-B07D-40044CC5ED4C}"/>
    <dgm:cxn modelId="{F2B0D330-6FDC-41D4-B5D8-76D2E567474D}" type="presOf" srcId="{EFEA4C55-6DCE-4793-93FD-2F96DA9081CA}" destId="{AE9E9B72-816A-4F9F-89E3-C80294ABA5A4}" srcOrd="0" destOrd="0" presId="urn:microsoft.com/office/officeart/2005/8/layout/lProcess2"/>
    <dgm:cxn modelId="{58439B45-5127-4E25-A10B-85BF9D6064AF}" type="presOf" srcId="{CF82191B-4D30-4927-982B-D74556313ED2}" destId="{4EBFB0C1-ED6F-44BA-A6AA-A3C91F2C1B67}" srcOrd="0" destOrd="0" presId="urn:microsoft.com/office/officeart/2005/8/layout/lProcess2"/>
    <dgm:cxn modelId="{671A1DAF-C2B8-48A6-8744-102354125BF7}" type="presOf" srcId="{D3011E50-D397-4D6C-9C86-AE073FE76FFA}" destId="{5C2B4777-61EF-4446-A8C4-15E2E14341DF}" srcOrd="0" destOrd="0" presId="urn:microsoft.com/office/officeart/2005/8/layout/lProcess2"/>
    <dgm:cxn modelId="{76C18139-C76D-409E-B9B8-EF7564188523}" srcId="{CF82191B-4D30-4927-982B-D74556313ED2}" destId="{FB8AFDDC-3102-4192-B99C-610EABC1E2E9}" srcOrd="1" destOrd="0" parTransId="{BD9A3BA7-5A39-48FC-AF60-DE5CEEC5E1EE}" sibTransId="{CEDEEF89-180C-4B51-AEA8-1CE04E21E7B7}"/>
    <dgm:cxn modelId="{1C3F089A-7A59-42EB-A468-50B27EDF897A}" type="presOf" srcId="{0D1C51B6-F61F-445A-B588-6EDF4F90611C}" destId="{26479F93-9C5B-4AAE-BDAA-F251EF286E74}" srcOrd="0" destOrd="0" presId="urn:microsoft.com/office/officeart/2005/8/layout/lProcess2"/>
    <dgm:cxn modelId="{2A8C0C81-C6D0-4CA3-B266-41A9A0FED162}" srcId="{C638C559-794A-4DDF-89DA-D6274CA4D2AD}" destId="{D2194C31-A513-4B8A-95AB-B921832FC337}" srcOrd="0" destOrd="0" parTransId="{85D597AB-8E8F-4C06-B060-BDF6D87D8FA7}" sibTransId="{1B2A3B31-C5AE-48D4-BEC0-B7CB9A099613}"/>
    <dgm:cxn modelId="{03A4329A-056C-4F3B-A797-3DE66F1D90E9}" srcId="{EA7FFF3E-DBE4-457A-913A-F65D55B226A5}" destId="{CF82191B-4D30-4927-982B-D74556313ED2}" srcOrd="2" destOrd="0" parTransId="{97D1CBAC-520C-428B-B8C0-F4FC5EA84F8E}" sibTransId="{FBFA23CD-1E0F-480A-BC99-8F069491E4CE}"/>
    <dgm:cxn modelId="{186E26B8-B426-4435-9497-DD00C6F1F47D}" srcId="{EA7FFF3E-DBE4-457A-913A-F65D55B226A5}" destId="{C638C559-794A-4DDF-89DA-D6274CA4D2AD}" srcOrd="0" destOrd="0" parTransId="{E447D563-E3C7-44B2-9ECE-CE127139F4C5}" sibTransId="{74FDE8CE-B840-472A-9296-A2174359B82E}"/>
    <dgm:cxn modelId="{796F3749-6032-41F4-BE72-7746DC5BC78B}" type="presOf" srcId="{EA7FFF3E-DBE4-457A-913A-F65D55B226A5}" destId="{3283739B-6030-45F0-8A5F-9B2D5F262D64}" srcOrd="0" destOrd="0" presId="urn:microsoft.com/office/officeart/2005/8/layout/lProcess2"/>
    <dgm:cxn modelId="{D5CFFE37-6E90-4CF6-A28C-ABC6C0386455}" srcId="{EA7FFF3E-DBE4-457A-913A-F65D55B226A5}" destId="{DBCA83E4-30D4-46E1-99F4-BEA509AD10A9}" srcOrd="1" destOrd="0" parTransId="{A07700F1-B677-4D83-8C0D-D8ED94B0C2BC}" sibTransId="{80F54A68-4398-42D8-81B4-27B58418AC85}"/>
    <dgm:cxn modelId="{5CB53434-BDE7-4269-ACEA-DC053FA18238}" srcId="{CF82191B-4D30-4927-982B-D74556313ED2}" destId="{17A6E3D9-5522-4E11-A6A2-87A2CD92C571}" srcOrd="0" destOrd="0" parTransId="{FF473BBF-CCEC-4E63-9A56-4C8892D748E4}" sibTransId="{E4F6D125-C7B6-4407-B32F-7AC5400D7CC7}"/>
    <dgm:cxn modelId="{7EC7B521-A25B-40C8-9A15-B0F99300E0E4}" type="presOf" srcId="{C638C559-794A-4DDF-89DA-D6274CA4D2AD}" destId="{A7007D0E-5378-4EE7-8096-0AA72BAB14A5}" srcOrd="1" destOrd="0" presId="urn:microsoft.com/office/officeart/2005/8/layout/lProcess2"/>
    <dgm:cxn modelId="{7DC2CCA2-F3C1-4584-B746-AD5221EB0222}" type="presParOf" srcId="{3283739B-6030-45F0-8A5F-9B2D5F262D64}" destId="{8A7A2DF2-B527-473D-A085-5F09E7AFEC40}" srcOrd="0" destOrd="0" presId="urn:microsoft.com/office/officeart/2005/8/layout/lProcess2"/>
    <dgm:cxn modelId="{0A24F6E0-C30E-4231-BB19-A281A0E9331C}" type="presParOf" srcId="{8A7A2DF2-B527-473D-A085-5F09E7AFEC40}" destId="{B33FBF65-520F-4A67-A8C6-9126FA9C0555}" srcOrd="0" destOrd="0" presId="urn:microsoft.com/office/officeart/2005/8/layout/lProcess2"/>
    <dgm:cxn modelId="{5AF087C1-E3B9-4153-B25C-B8A30F4E0107}" type="presParOf" srcId="{8A7A2DF2-B527-473D-A085-5F09E7AFEC40}" destId="{A7007D0E-5378-4EE7-8096-0AA72BAB14A5}" srcOrd="1" destOrd="0" presId="urn:microsoft.com/office/officeart/2005/8/layout/lProcess2"/>
    <dgm:cxn modelId="{7CAF5101-FFCD-423D-BF47-4BA8F9DE1DDA}" type="presParOf" srcId="{8A7A2DF2-B527-473D-A085-5F09E7AFEC40}" destId="{D5ADAE71-E139-4C13-9024-77AC4FD7A501}" srcOrd="2" destOrd="0" presId="urn:microsoft.com/office/officeart/2005/8/layout/lProcess2"/>
    <dgm:cxn modelId="{CBCA2A4C-6313-46C5-8B8D-F7927BC51B80}" type="presParOf" srcId="{D5ADAE71-E139-4C13-9024-77AC4FD7A501}" destId="{1532DA7D-2AEA-43FB-B012-7E6249789EB0}" srcOrd="0" destOrd="0" presId="urn:microsoft.com/office/officeart/2005/8/layout/lProcess2"/>
    <dgm:cxn modelId="{02C7317B-6F20-4AF0-97EE-A4D0D251E938}" type="presParOf" srcId="{1532DA7D-2AEA-43FB-B012-7E6249789EB0}" destId="{8060DCED-9552-4CF1-BDFD-0DB3A9AFF27E}" srcOrd="0" destOrd="0" presId="urn:microsoft.com/office/officeart/2005/8/layout/lProcess2"/>
    <dgm:cxn modelId="{916C3ECB-F951-427C-A3A1-2CEFBE0BF211}" type="presParOf" srcId="{1532DA7D-2AEA-43FB-B012-7E6249789EB0}" destId="{396CA8A0-2A5E-47E2-8B27-D10DDF98ABC9}" srcOrd="1" destOrd="0" presId="urn:microsoft.com/office/officeart/2005/8/layout/lProcess2"/>
    <dgm:cxn modelId="{50E0418C-3AB7-4D86-958D-A2AB589317B1}" type="presParOf" srcId="{1532DA7D-2AEA-43FB-B012-7E6249789EB0}" destId="{5C2B4777-61EF-4446-A8C4-15E2E14341DF}" srcOrd="2" destOrd="0" presId="urn:microsoft.com/office/officeart/2005/8/layout/lProcess2"/>
    <dgm:cxn modelId="{9FD91C41-DD03-4E52-B3CA-E199958762CE}" type="presParOf" srcId="{1532DA7D-2AEA-43FB-B012-7E6249789EB0}" destId="{029D0EA3-63D0-432A-B04B-62F322893F46}" srcOrd="3" destOrd="0" presId="urn:microsoft.com/office/officeart/2005/8/layout/lProcess2"/>
    <dgm:cxn modelId="{E4677926-DEC6-43D2-BECF-FC54695AB261}" type="presParOf" srcId="{1532DA7D-2AEA-43FB-B012-7E6249789EB0}" destId="{8DEF8774-6810-4300-8E4A-2B13203471D8}" srcOrd="4" destOrd="0" presId="urn:microsoft.com/office/officeart/2005/8/layout/lProcess2"/>
    <dgm:cxn modelId="{6C26AD09-0304-4496-A551-A8B7BB681C36}" type="presParOf" srcId="{3283739B-6030-45F0-8A5F-9B2D5F262D64}" destId="{3BD5F5D3-0F06-4BD6-ACAD-8A763B74917C}" srcOrd="1" destOrd="0" presId="urn:microsoft.com/office/officeart/2005/8/layout/lProcess2"/>
    <dgm:cxn modelId="{32596CC5-682C-405E-8837-6DD0251D39ED}" type="presParOf" srcId="{3283739B-6030-45F0-8A5F-9B2D5F262D64}" destId="{554567F6-C794-4C30-8F24-60DC214BD729}" srcOrd="2" destOrd="0" presId="urn:microsoft.com/office/officeart/2005/8/layout/lProcess2"/>
    <dgm:cxn modelId="{FAEA9F9E-E625-4766-86AE-637DF74D0101}" type="presParOf" srcId="{554567F6-C794-4C30-8F24-60DC214BD729}" destId="{9CAE3789-8E81-472A-81CC-6136EC60A00C}" srcOrd="0" destOrd="0" presId="urn:microsoft.com/office/officeart/2005/8/layout/lProcess2"/>
    <dgm:cxn modelId="{7CEBAD38-5785-4C66-8BE6-66EB8612896C}" type="presParOf" srcId="{554567F6-C794-4C30-8F24-60DC214BD729}" destId="{2165079A-0ADC-4043-9BA2-F195311EC4F3}" srcOrd="1" destOrd="0" presId="urn:microsoft.com/office/officeart/2005/8/layout/lProcess2"/>
    <dgm:cxn modelId="{A665DDE7-C515-4989-B48A-45E4194C1B33}" type="presParOf" srcId="{554567F6-C794-4C30-8F24-60DC214BD729}" destId="{185D248F-4E97-40F7-876A-BAA24D93B0C3}" srcOrd="2" destOrd="0" presId="urn:microsoft.com/office/officeart/2005/8/layout/lProcess2"/>
    <dgm:cxn modelId="{8FABF275-2113-4E0B-971E-3573EE98B4D7}" type="presParOf" srcId="{185D248F-4E97-40F7-876A-BAA24D93B0C3}" destId="{1B90ADA2-A94A-4EE8-AC67-CEC2D1744D37}" srcOrd="0" destOrd="0" presId="urn:microsoft.com/office/officeart/2005/8/layout/lProcess2"/>
    <dgm:cxn modelId="{A2928FDE-278B-4B87-83BA-B17D6483B86B}" type="presParOf" srcId="{1B90ADA2-A94A-4EE8-AC67-CEC2D1744D37}" destId="{26479F93-9C5B-4AAE-BDAA-F251EF286E74}" srcOrd="0" destOrd="0" presId="urn:microsoft.com/office/officeart/2005/8/layout/lProcess2"/>
    <dgm:cxn modelId="{3D07CA08-8066-48D0-8ADD-BDB8803F758B}" type="presParOf" srcId="{3283739B-6030-45F0-8A5F-9B2D5F262D64}" destId="{9AB5437E-5132-487A-870D-3514221E8AE1}" srcOrd="3" destOrd="0" presId="urn:microsoft.com/office/officeart/2005/8/layout/lProcess2"/>
    <dgm:cxn modelId="{A8D2C541-A28E-4B93-A985-DA2AAC5BF46A}" type="presParOf" srcId="{3283739B-6030-45F0-8A5F-9B2D5F262D64}" destId="{89D4029E-EA3D-4865-9267-63E6D3EA7024}" srcOrd="4" destOrd="0" presId="urn:microsoft.com/office/officeart/2005/8/layout/lProcess2"/>
    <dgm:cxn modelId="{467EBAE4-7564-4046-BC0D-E601D6D9551D}" type="presParOf" srcId="{89D4029E-EA3D-4865-9267-63E6D3EA7024}" destId="{4EBFB0C1-ED6F-44BA-A6AA-A3C91F2C1B67}" srcOrd="0" destOrd="0" presId="urn:microsoft.com/office/officeart/2005/8/layout/lProcess2"/>
    <dgm:cxn modelId="{A06C01B0-FE21-46D1-B700-3558DDC5F89D}" type="presParOf" srcId="{89D4029E-EA3D-4865-9267-63E6D3EA7024}" destId="{344AB7D4-CC54-413D-A4D0-A0FBF55FBA75}" srcOrd="1" destOrd="0" presId="urn:microsoft.com/office/officeart/2005/8/layout/lProcess2"/>
    <dgm:cxn modelId="{499255FD-A7FB-4145-B54C-A29A91F89FF5}" type="presParOf" srcId="{89D4029E-EA3D-4865-9267-63E6D3EA7024}" destId="{D9B42E33-36C5-4055-B59D-8F5F2B2770CB}" srcOrd="2" destOrd="0" presId="urn:microsoft.com/office/officeart/2005/8/layout/lProcess2"/>
    <dgm:cxn modelId="{B71BEFDB-073F-470E-8738-3BD7AE2EC523}" type="presParOf" srcId="{D9B42E33-36C5-4055-B59D-8F5F2B2770CB}" destId="{4B007CD9-CA03-42E7-BC73-337169C2D948}" srcOrd="0" destOrd="0" presId="urn:microsoft.com/office/officeart/2005/8/layout/lProcess2"/>
    <dgm:cxn modelId="{0A18AE18-6F9F-4574-B92E-0AE0802DFB7D}" type="presParOf" srcId="{4B007CD9-CA03-42E7-BC73-337169C2D948}" destId="{D42652F2-3DEA-46E2-AC14-DE095BBC2720}" srcOrd="0" destOrd="0" presId="urn:microsoft.com/office/officeart/2005/8/layout/lProcess2"/>
    <dgm:cxn modelId="{78A95F37-3AF5-4E79-83CE-0E99952D8B02}" type="presParOf" srcId="{4B007CD9-CA03-42E7-BC73-337169C2D948}" destId="{D67610EC-0F5F-4C20-AD2F-939BA7019DB0}" srcOrd="1" destOrd="0" presId="urn:microsoft.com/office/officeart/2005/8/layout/lProcess2"/>
    <dgm:cxn modelId="{FBAC32FD-8CF7-4C6F-9B54-5D671E72FB5B}" type="presParOf" srcId="{4B007CD9-CA03-42E7-BC73-337169C2D948}" destId="{33223002-1D8B-43C1-9EE9-FAD810D57642}" srcOrd="2" destOrd="0" presId="urn:microsoft.com/office/officeart/2005/8/layout/lProcess2"/>
    <dgm:cxn modelId="{68AE5C99-EE08-42BA-9C87-DCA601914410}" type="presParOf" srcId="{4B007CD9-CA03-42E7-BC73-337169C2D948}" destId="{D37F6004-439D-4B34-BA75-51415870CD74}" srcOrd="3" destOrd="0" presId="urn:microsoft.com/office/officeart/2005/8/layout/lProcess2"/>
    <dgm:cxn modelId="{A35971AC-419B-4EA7-B065-E4AC07716DE1}" type="presParOf" srcId="{4B007CD9-CA03-42E7-BC73-337169C2D948}" destId="{AE9E9B72-816A-4F9F-89E3-C80294ABA5A4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36C1AF-2789-40D9-84D8-D84D4487B3BF}">
      <dsp:nvSpPr>
        <dsp:cNvPr id="0" name=""/>
        <dsp:cNvSpPr/>
      </dsp:nvSpPr>
      <dsp:spPr>
        <a:xfrm>
          <a:off x="1431478" y="28570"/>
          <a:ext cx="6128642" cy="89223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41643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April 2018</a:t>
          </a:r>
          <a:endParaRPr lang="en-US" sz="1400" b="1" kern="1200" dirty="0"/>
        </a:p>
      </dsp:txBody>
      <dsp:txXfrm>
        <a:off x="1431478" y="251630"/>
        <a:ext cx="5905583" cy="446119"/>
      </dsp:txXfrm>
    </dsp:sp>
    <dsp:sp modelId="{7E6E12C2-6BFD-4EAB-96B3-4BC2A8330905}">
      <dsp:nvSpPr>
        <dsp:cNvPr id="0" name=""/>
        <dsp:cNvSpPr/>
      </dsp:nvSpPr>
      <dsp:spPr>
        <a:xfrm>
          <a:off x="1431478" y="718070"/>
          <a:ext cx="1412652" cy="16503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IESBA issued 2019-2023 SWP consultation paper (CP) which identified technology as an imperative priority</a:t>
          </a:r>
          <a:endParaRPr lang="en-US" sz="1200" kern="1200" dirty="0"/>
        </a:p>
      </dsp:txBody>
      <dsp:txXfrm>
        <a:off x="1431478" y="718070"/>
        <a:ext cx="1412652" cy="1650371"/>
      </dsp:txXfrm>
    </dsp:sp>
    <dsp:sp modelId="{F0BFC358-69CF-48B0-AD21-FC9CF29034B3}">
      <dsp:nvSpPr>
        <dsp:cNvPr id="0" name=""/>
        <dsp:cNvSpPr/>
      </dsp:nvSpPr>
      <dsp:spPr>
        <a:xfrm>
          <a:off x="2844130" y="325877"/>
          <a:ext cx="4715990" cy="89223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41643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June 2018</a:t>
          </a:r>
          <a:endParaRPr lang="en-US" sz="1400" b="1" kern="1200" dirty="0"/>
        </a:p>
      </dsp:txBody>
      <dsp:txXfrm>
        <a:off x="2844130" y="548937"/>
        <a:ext cx="4492931" cy="446119"/>
      </dsp:txXfrm>
    </dsp:sp>
    <dsp:sp modelId="{C3E9ACA9-B69C-4B20-8E34-7A12224D98CB}">
      <dsp:nvSpPr>
        <dsp:cNvPr id="0" name=""/>
        <dsp:cNvSpPr/>
      </dsp:nvSpPr>
      <dsp:spPr>
        <a:xfrm>
          <a:off x="2844130" y="1015377"/>
          <a:ext cx="1412652" cy="16083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Technology WG established by IESBA </a:t>
          </a:r>
          <a:endParaRPr lang="en-US" sz="1200" kern="1200" dirty="0"/>
        </a:p>
      </dsp:txBody>
      <dsp:txXfrm>
        <a:off x="2844130" y="1015377"/>
        <a:ext cx="1412652" cy="1608306"/>
      </dsp:txXfrm>
    </dsp:sp>
    <dsp:sp modelId="{D593431E-301F-4E48-B271-AD39718EF038}">
      <dsp:nvSpPr>
        <dsp:cNvPr id="0" name=""/>
        <dsp:cNvSpPr/>
      </dsp:nvSpPr>
      <dsp:spPr>
        <a:xfrm>
          <a:off x="4256782" y="623185"/>
          <a:ext cx="3303338" cy="89223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41643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September 2018</a:t>
          </a:r>
          <a:endParaRPr lang="en-US" sz="1400" b="1" kern="1200" dirty="0"/>
        </a:p>
      </dsp:txBody>
      <dsp:txXfrm>
        <a:off x="4256782" y="846245"/>
        <a:ext cx="3080279" cy="446119"/>
      </dsp:txXfrm>
    </dsp:sp>
    <dsp:sp modelId="{BC708E8B-81E9-4882-AFA8-32E467A6926B}">
      <dsp:nvSpPr>
        <dsp:cNvPr id="0" name=""/>
        <dsp:cNvSpPr/>
      </dsp:nvSpPr>
      <dsp:spPr>
        <a:xfrm>
          <a:off x="4256782" y="1312685"/>
          <a:ext cx="1412652" cy="16190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IESBA discussed comments received on the CP including strong support to prioritize the topic and preliminary thinking from the Technology WG</a:t>
          </a:r>
          <a:endParaRPr lang="en-US" sz="1200" kern="1200" dirty="0"/>
        </a:p>
      </dsp:txBody>
      <dsp:txXfrm>
        <a:off x="4256782" y="1312685"/>
        <a:ext cx="1412652" cy="1619059"/>
      </dsp:txXfrm>
    </dsp:sp>
    <dsp:sp modelId="{96F3CDB6-C52B-4B0A-B36F-F54BB6DD85F3}">
      <dsp:nvSpPr>
        <dsp:cNvPr id="0" name=""/>
        <dsp:cNvSpPr/>
      </dsp:nvSpPr>
      <dsp:spPr>
        <a:xfrm>
          <a:off x="5669435" y="920492"/>
          <a:ext cx="1890686" cy="89223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41643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December 2018</a:t>
          </a:r>
          <a:endParaRPr lang="en-US" sz="1400" b="1" kern="1200" dirty="0"/>
        </a:p>
      </dsp:txBody>
      <dsp:txXfrm>
        <a:off x="5669435" y="1143552"/>
        <a:ext cx="1667627" cy="446119"/>
      </dsp:txXfrm>
    </dsp:sp>
    <dsp:sp modelId="{8C38C6EA-79F2-48B3-98E7-51E889643F8C}">
      <dsp:nvSpPr>
        <dsp:cNvPr id="0" name=""/>
        <dsp:cNvSpPr/>
      </dsp:nvSpPr>
      <dsp:spPr>
        <a:xfrm>
          <a:off x="5669435" y="1609992"/>
          <a:ext cx="1425522" cy="16380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IESBA approved WG’s Terms of Reference</a:t>
          </a:r>
          <a:endParaRPr lang="en-US" sz="1200" kern="1200" dirty="0"/>
        </a:p>
      </dsp:txBody>
      <dsp:txXfrm>
        <a:off x="5669435" y="1609992"/>
        <a:ext cx="1425522" cy="16380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3FBF65-520F-4A67-A8C6-9126FA9C0555}">
      <dsp:nvSpPr>
        <dsp:cNvPr id="0" name=""/>
        <dsp:cNvSpPr/>
      </dsp:nvSpPr>
      <dsp:spPr>
        <a:xfrm>
          <a:off x="1032" y="0"/>
          <a:ext cx="2684487" cy="29718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Upcoming Outreach Activities</a:t>
          </a:r>
          <a:endParaRPr lang="en-US" sz="2300" kern="1200" dirty="0"/>
        </a:p>
      </dsp:txBody>
      <dsp:txXfrm>
        <a:off x="1032" y="0"/>
        <a:ext cx="2684487" cy="891540"/>
      </dsp:txXfrm>
    </dsp:sp>
    <dsp:sp modelId="{8060DCED-9552-4CF1-BDFD-0DB3A9AFF27E}">
      <dsp:nvSpPr>
        <dsp:cNvPr id="0" name=""/>
        <dsp:cNvSpPr/>
      </dsp:nvSpPr>
      <dsp:spPr>
        <a:xfrm>
          <a:off x="269481" y="891793"/>
          <a:ext cx="2147589" cy="583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April </a:t>
          </a:r>
          <a:r>
            <a:rPr lang="en-US" sz="1000" kern="1200" smtClean="0"/>
            <a:t>2019 - University </a:t>
          </a:r>
          <a:r>
            <a:rPr lang="en-US" sz="1000" kern="1200" dirty="0" smtClean="0"/>
            <a:t>of Waterloo 2019 Ethics Symposium in Canada </a:t>
          </a:r>
          <a:endParaRPr lang="en-US" sz="1000" kern="1200" dirty="0"/>
        </a:p>
      </dsp:txBody>
      <dsp:txXfrm>
        <a:off x="286581" y="908893"/>
        <a:ext cx="2113389" cy="549639"/>
      </dsp:txXfrm>
    </dsp:sp>
    <dsp:sp modelId="{5C2B4777-61EF-4446-A8C4-15E2E14341DF}">
      <dsp:nvSpPr>
        <dsp:cNvPr id="0" name=""/>
        <dsp:cNvSpPr/>
      </dsp:nvSpPr>
      <dsp:spPr>
        <a:xfrm>
          <a:off x="269481" y="1565455"/>
          <a:ext cx="2147589" cy="583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May 2019 - IESBA-NSS meeting in Paris and European outreach sessions; </a:t>
          </a:r>
          <a:r>
            <a:rPr lang="en-US" sz="1000" kern="1200" dirty="0" err="1" smtClean="0"/>
            <a:t>add’l</a:t>
          </a:r>
          <a:r>
            <a:rPr lang="en-US" sz="1000" kern="1200" dirty="0" smtClean="0"/>
            <a:t> Canadian outreach</a:t>
          </a:r>
          <a:endParaRPr lang="en-US" sz="1000" kern="1200" dirty="0"/>
        </a:p>
      </dsp:txBody>
      <dsp:txXfrm>
        <a:off x="286581" y="1582555"/>
        <a:ext cx="2113389" cy="549639"/>
      </dsp:txXfrm>
    </dsp:sp>
    <dsp:sp modelId="{8DEF8774-6810-4300-8E4A-2B13203471D8}">
      <dsp:nvSpPr>
        <dsp:cNvPr id="0" name=""/>
        <dsp:cNvSpPr/>
      </dsp:nvSpPr>
      <dsp:spPr>
        <a:xfrm>
          <a:off x="304809" y="2209800"/>
          <a:ext cx="2147589" cy="583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June through November 2019 – ongoing research and stakeholder outreach sessions </a:t>
          </a:r>
          <a:endParaRPr lang="en-US" sz="1000" kern="1200" dirty="0"/>
        </a:p>
      </dsp:txBody>
      <dsp:txXfrm>
        <a:off x="321909" y="2226900"/>
        <a:ext cx="2113389" cy="549639"/>
      </dsp:txXfrm>
    </dsp:sp>
    <dsp:sp modelId="{9CAE3789-8E81-472A-81CC-6136EC60A00C}">
      <dsp:nvSpPr>
        <dsp:cNvPr id="0" name=""/>
        <dsp:cNvSpPr/>
      </dsp:nvSpPr>
      <dsp:spPr>
        <a:xfrm>
          <a:off x="2886856" y="0"/>
          <a:ext cx="2684487" cy="29718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Non-Authoritative Material </a:t>
          </a:r>
          <a:endParaRPr lang="en-US" sz="2300" kern="1200" dirty="0"/>
        </a:p>
      </dsp:txBody>
      <dsp:txXfrm>
        <a:off x="2886856" y="0"/>
        <a:ext cx="2684487" cy="891540"/>
      </dsp:txXfrm>
    </dsp:sp>
    <dsp:sp modelId="{26479F93-9C5B-4AAE-BDAA-F251EF286E74}">
      <dsp:nvSpPr>
        <dsp:cNvPr id="0" name=""/>
        <dsp:cNvSpPr/>
      </dsp:nvSpPr>
      <dsp:spPr>
        <a:xfrm>
          <a:off x="3129534" y="895345"/>
          <a:ext cx="2147589" cy="552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Update stakeholders of emerging themes and issues observed </a:t>
          </a:r>
          <a:endParaRPr lang="en-US" sz="1000" kern="1200" dirty="0"/>
        </a:p>
      </dsp:txBody>
      <dsp:txXfrm>
        <a:off x="3145715" y="911526"/>
        <a:ext cx="2115227" cy="520095"/>
      </dsp:txXfrm>
    </dsp:sp>
    <dsp:sp modelId="{4EBFB0C1-ED6F-44BA-A6AA-A3C91F2C1B67}">
      <dsp:nvSpPr>
        <dsp:cNvPr id="0" name=""/>
        <dsp:cNvSpPr/>
      </dsp:nvSpPr>
      <dsp:spPr>
        <a:xfrm>
          <a:off x="5772680" y="0"/>
          <a:ext cx="2684487" cy="29718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Board and CAG Meetings</a:t>
          </a:r>
          <a:endParaRPr lang="en-US" sz="2300" kern="1200" dirty="0"/>
        </a:p>
      </dsp:txBody>
      <dsp:txXfrm>
        <a:off x="5772680" y="0"/>
        <a:ext cx="2684487" cy="891540"/>
      </dsp:txXfrm>
    </dsp:sp>
    <dsp:sp modelId="{D42652F2-3DEA-46E2-AC14-DE095BBC2720}">
      <dsp:nvSpPr>
        <dsp:cNvPr id="0" name=""/>
        <dsp:cNvSpPr/>
      </dsp:nvSpPr>
      <dsp:spPr>
        <a:xfrm>
          <a:off x="6041128" y="891793"/>
          <a:ext cx="2147589" cy="583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June </a:t>
          </a:r>
          <a:r>
            <a:rPr lang="en-US" sz="1000" kern="1200" smtClean="0"/>
            <a:t>2019 - </a:t>
          </a:r>
          <a:r>
            <a:rPr lang="en-US" sz="1000" kern="1200" dirty="0" smtClean="0"/>
            <a:t>Discuss preliminary thinking with Board </a:t>
          </a:r>
          <a:endParaRPr lang="en-US" sz="1000" kern="1200" dirty="0"/>
        </a:p>
      </dsp:txBody>
      <dsp:txXfrm>
        <a:off x="6058228" y="908893"/>
        <a:ext cx="2113389" cy="549639"/>
      </dsp:txXfrm>
    </dsp:sp>
    <dsp:sp modelId="{33223002-1D8B-43C1-9EE9-FAD810D57642}">
      <dsp:nvSpPr>
        <dsp:cNvPr id="0" name=""/>
        <dsp:cNvSpPr/>
      </dsp:nvSpPr>
      <dsp:spPr>
        <a:xfrm>
          <a:off x="6041128" y="1565455"/>
          <a:ext cx="2147589" cy="583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Sept 2019 </a:t>
          </a:r>
          <a:r>
            <a:rPr lang="en-US" sz="1000" kern="1200" smtClean="0"/>
            <a:t>- Discuss preliminary findings/recommendations </a:t>
          </a:r>
          <a:r>
            <a:rPr lang="en-US" sz="1000" kern="1200" dirty="0" smtClean="0"/>
            <a:t>with Board &amp; CAG </a:t>
          </a:r>
          <a:endParaRPr lang="en-US" sz="1000" kern="1200" dirty="0"/>
        </a:p>
      </dsp:txBody>
      <dsp:txXfrm>
        <a:off x="6058228" y="1582555"/>
        <a:ext cx="2113389" cy="549639"/>
      </dsp:txXfrm>
    </dsp:sp>
    <dsp:sp modelId="{AE9E9B72-816A-4F9F-89E3-C80294ABA5A4}">
      <dsp:nvSpPr>
        <dsp:cNvPr id="0" name=""/>
        <dsp:cNvSpPr/>
      </dsp:nvSpPr>
      <dsp:spPr>
        <a:xfrm>
          <a:off x="6041128" y="2239116"/>
          <a:ext cx="2147589" cy="5838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smtClean="0"/>
            <a:t>Dec 2019 – Present Phase 1 Final Report to Board </a:t>
          </a:r>
          <a:endParaRPr lang="en-US" sz="1000" kern="1200"/>
        </a:p>
      </dsp:txBody>
      <dsp:txXfrm>
        <a:off x="6058228" y="2256216"/>
        <a:ext cx="2113389" cy="549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2966FC0-F8C2-4FE6-BD06-E65E8491B0F5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B868A395-1FB7-42DF-B263-E37D1A56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82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881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6733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603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096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9739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1397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748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710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2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60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664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kern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600" kern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504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551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816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21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70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189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hyperlink" Target="https://www.instagram.com/ifacpresident/" TargetMode="External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2.xml"/><Relationship Id="rId6" Type="http://schemas.openxmlformats.org/officeDocument/2006/relationships/hyperlink" Target="https://www.linkedin.com/company/ifac" TargetMode="External"/><Relationship Id="rId11" Type="http://schemas.openxmlformats.org/officeDocument/2006/relationships/image" Target="../media/image10.png"/><Relationship Id="rId5" Type="http://schemas.openxmlformats.org/officeDocument/2006/relationships/hyperlink" Target="https://twitter.com/IFAC_Update" TargetMode="External"/><Relationship Id="rId10" Type="http://schemas.openxmlformats.org/officeDocument/2006/relationships/image" Target="../media/image9.png"/><Relationship Id="rId4" Type="http://schemas.openxmlformats.org/officeDocument/2006/relationships/hyperlink" Target="https://www.facebook.com/InternationalFederationOfAccountants" TargetMode="External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ncil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501973"/>
            <a:ext cx="4648200" cy="742950"/>
          </a:xfrm>
        </p:spPr>
        <p:txBody>
          <a:bodyPr anchor="ctr"/>
          <a:lstStyle>
            <a:lvl1pPr algn="ctr">
              <a:defRPr>
                <a:solidFill>
                  <a:srgbClr val="2D8EC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title-bg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9" b="45900"/>
          <a:stretch/>
        </p:blipFill>
        <p:spPr>
          <a:xfrm>
            <a:off x="0" y="3628571"/>
            <a:ext cx="9144000" cy="1533979"/>
          </a:xfrm>
          <a:prstGeom prst="rect">
            <a:avLst/>
          </a:prstGeom>
        </p:spPr>
      </p:pic>
      <p:pic>
        <p:nvPicPr>
          <p:cNvPr id="7" name="Picture 6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75858"/>
            <a:ext cx="2527384" cy="905242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4048" y="3181350"/>
            <a:ext cx="3099816" cy="448056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 marL="347472" indent="0" algn="l">
              <a:buFontTx/>
              <a:buNone/>
              <a:defRPr/>
            </a:lvl2pPr>
            <a:lvl3pPr marL="694944" indent="0" algn="l">
              <a:buFontTx/>
              <a:buNone/>
              <a:defRPr/>
            </a:lvl3pPr>
            <a:lvl4pPr marL="1042416" indent="0" algn="l">
              <a:buFontTx/>
              <a:buNone/>
              <a:defRPr/>
            </a:lvl4pPr>
            <a:lvl5pPr marL="1389888" indent="0" algn="l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010400" y="3181350"/>
            <a:ext cx="2020824" cy="448056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 marL="347472" indent="0" algn="l">
              <a:buFontTx/>
              <a:buNone/>
              <a:defRPr/>
            </a:lvl2pPr>
            <a:lvl3pPr marL="694944" indent="0" algn="l">
              <a:buFontTx/>
              <a:buNone/>
              <a:defRPr/>
            </a:lvl3pPr>
            <a:lvl4pPr marL="1042416" indent="0" algn="l">
              <a:buFontTx/>
              <a:buNone/>
              <a:defRPr/>
            </a:lvl4pPr>
            <a:lvl5pPr marL="1389888" indent="0" algn="l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7911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-bg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208"/>
          <a:stretch/>
        </p:blipFill>
        <p:spPr>
          <a:xfrm>
            <a:off x="0" y="1428751"/>
            <a:ext cx="9144000" cy="3200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0" y="590550"/>
            <a:ext cx="4648200" cy="742950"/>
          </a:xfrm>
        </p:spPr>
        <p:txBody>
          <a:bodyPr anchor="ctr"/>
          <a:lstStyle>
            <a:lvl1pPr algn="ctr">
              <a:defRPr>
                <a:solidFill>
                  <a:srgbClr val="2D8EC2"/>
                </a:solidFill>
              </a:defRPr>
            </a:lvl1pPr>
          </a:lstStyle>
          <a:p>
            <a:r>
              <a:rPr lang="en-US" dirty="0" smtClean="0"/>
              <a:t>Transition slide / new topic</a:t>
            </a:r>
            <a:endParaRPr lang="en-US" dirty="0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5410200" y="4824412"/>
            <a:ext cx="3429001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900" dirty="0" smtClean="0">
                <a:solidFill>
                  <a:srgbClr val="FFFFFF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900" smtClean="0">
                <a:solidFill>
                  <a:srgbClr val="FFFFFF"/>
                </a:solidFill>
              </a:rPr>
              <a:pPr algn="r">
                <a:defRPr/>
              </a:pPr>
              <a:t>‹#›</a:t>
            </a:fld>
            <a:r>
              <a:rPr lang="en-US" sz="900" dirty="0" smtClean="0">
                <a:solidFill>
                  <a:srgbClr val="FFFFFF"/>
                </a:solidFill>
                <a:cs typeface="MS PGothic" charset="0"/>
              </a:rPr>
              <a:t> | IFAC Council Meeting 2017 | Brussels Belgium</a:t>
            </a:r>
          </a:p>
        </p:txBody>
      </p:sp>
      <p:sp>
        <p:nvSpPr>
          <p:cNvPr id="10" name="Slide Number Placeholder 3"/>
          <p:cNvSpPr txBox="1">
            <a:spLocks noGrp="1"/>
          </p:cNvSpPr>
          <p:nvPr userDrawn="1"/>
        </p:nvSpPr>
        <p:spPr bwMode="auto">
          <a:xfrm>
            <a:off x="5791200" y="4824412"/>
            <a:ext cx="3048001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900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90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pPr algn="r">
                <a:defRPr/>
              </a:pPr>
              <a:t>‹#›</a:t>
            </a:fld>
            <a:endParaRPr lang="en-US" sz="900" dirty="0" smtClean="0">
              <a:solidFill>
                <a:srgbClr val="000000">
                  <a:lumMod val="65000"/>
                  <a:lumOff val="35000"/>
                </a:srgbClr>
              </a:solidFill>
              <a:cs typeface="MS PGothic" charset="0"/>
            </a:endParaRPr>
          </a:p>
        </p:txBody>
      </p:sp>
      <p:pic>
        <p:nvPicPr>
          <p:cNvPr id="9" name="Picture 8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650757"/>
            <a:ext cx="1216152" cy="43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82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5739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5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7049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3820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>
                <a:solidFill>
                  <a:srgbClr val="595959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97081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7116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696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00349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4572000"/>
            <a:ext cx="8763000" cy="34529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825611" y="3955018"/>
            <a:ext cx="1505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2D8EC2"/>
                </a:solidFill>
                <a:hlinkClick r:id="rId2"/>
              </a:rPr>
              <a:t>www.ifac.org</a:t>
            </a:r>
            <a:endParaRPr lang="en-US" sz="1800" dirty="0">
              <a:solidFill>
                <a:srgbClr val="2D8EC2"/>
              </a:solidFill>
            </a:endParaRPr>
          </a:p>
        </p:txBody>
      </p:sp>
      <p:pic>
        <p:nvPicPr>
          <p:cNvPr id="5" name="Picture 4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547" y="438150"/>
            <a:ext cx="3037706" cy="108802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1524000" y="2444175"/>
            <a:ext cx="251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hlinkClick r:id="rId4"/>
              </a:rPr>
              <a:t>@</a:t>
            </a:r>
            <a:r>
              <a:rPr lang="en-US" sz="1600" dirty="0" smtClean="0">
                <a:solidFill>
                  <a:srgbClr val="000000"/>
                </a:solidFill>
                <a:hlinkClick r:id="rId4"/>
              </a:rPr>
              <a:t>InternationalFederation</a:t>
            </a:r>
            <a:br>
              <a:rPr lang="en-US" sz="1600" dirty="0" smtClean="0">
                <a:solidFill>
                  <a:srgbClr val="000000"/>
                </a:solidFill>
                <a:hlinkClick r:id="rId4"/>
              </a:rPr>
            </a:br>
            <a:r>
              <a:rPr lang="en-US" sz="1600" dirty="0" smtClean="0">
                <a:solidFill>
                  <a:srgbClr val="000000"/>
                </a:solidFill>
                <a:hlinkClick r:id="rId4"/>
              </a:rPr>
              <a:t>OfAccountants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524000" y="3257550"/>
            <a:ext cx="9058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hlinkClick r:id="rId5"/>
              </a:rPr>
              <a:t>@</a:t>
            </a:r>
            <a:r>
              <a:rPr lang="en-US" sz="1600" dirty="0" smtClean="0">
                <a:solidFill>
                  <a:srgbClr val="000000"/>
                </a:solidFill>
                <a:hlinkClick r:id="rId5"/>
              </a:rPr>
              <a:t>IFAC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867400" y="2444175"/>
            <a:ext cx="251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hlinkClick r:id="rId6"/>
              </a:rPr>
              <a:t>International </a:t>
            </a:r>
            <a:r>
              <a:rPr lang="en-US" sz="1600" dirty="0" smtClean="0">
                <a:solidFill>
                  <a:srgbClr val="000000"/>
                </a:solidFill>
                <a:hlinkClick r:id="rId6"/>
              </a:rPr>
              <a:t>Federation</a:t>
            </a:r>
            <a:br>
              <a:rPr lang="en-US" sz="1600" dirty="0" smtClean="0">
                <a:solidFill>
                  <a:srgbClr val="000000"/>
                </a:solidFill>
                <a:hlinkClick r:id="rId6"/>
              </a:rPr>
            </a:br>
            <a:r>
              <a:rPr lang="en-US" sz="1600" dirty="0" smtClean="0">
                <a:solidFill>
                  <a:srgbClr val="000000"/>
                </a:solidFill>
                <a:hlinkClick r:id="rId6"/>
              </a:rPr>
              <a:t>of </a:t>
            </a:r>
            <a:r>
              <a:rPr lang="en-US" sz="1600" dirty="0">
                <a:solidFill>
                  <a:srgbClr val="000000"/>
                </a:solidFill>
                <a:hlinkClick r:id="rId6"/>
              </a:rPr>
              <a:t>Accountants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867400" y="3333750"/>
            <a:ext cx="1346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hlinkClick r:id="rId7"/>
              </a:rPr>
              <a:t>ifacpresident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91775"/>
            <a:ext cx="685800" cy="685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3" r="10638"/>
          <a:stretch/>
        </p:blipFill>
        <p:spPr>
          <a:xfrm>
            <a:off x="4800600" y="2291775"/>
            <a:ext cx="723649" cy="685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28950"/>
            <a:ext cx="1066800" cy="1066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t="14303" r="14444" b="14319"/>
          <a:stretch/>
        </p:blipFill>
        <p:spPr>
          <a:xfrm>
            <a:off x="4781973" y="3111045"/>
            <a:ext cx="789629" cy="792598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0" y="158115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595959"/>
                </a:solidFill>
              </a:rPr>
              <a:t>Follow us!</a:t>
            </a:r>
            <a:endParaRPr lang="en-US" sz="28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65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p-banner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51114"/>
          </a:xfrm>
          <a:prstGeom prst="rect">
            <a:avLst/>
          </a:prstGeom>
        </p:spPr>
      </p:pic>
      <p:sp>
        <p:nvSpPr>
          <p:cNvPr id="11267" name="Rectangle 5"/>
          <p:cNvSpPr>
            <a:spLocks noChangeArrowheads="1"/>
          </p:cNvSpPr>
          <p:nvPr userDrawn="1"/>
        </p:nvSpPr>
        <p:spPr bwMode="auto">
          <a:xfrm flipH="1" flipV="1">
            <a:off x="381000" y="4552950"/>
            <a:ext cx="8763000" cy="45719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5791200" y="4824412"/>
            <a:ext cx="3048001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900" dirty="0" smtClean="0">
                <a:solidFill>
                  <a:srgbClr val="000000">
                    <a:lumMod val="65000"/>
                    <a:lumOff val="35000"/>
                  </a:srgbClr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90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pPr algn="r">
                <a:defRPr/>
              </a:pPr>
              <a:t>‹#›</a:t>
            </a:fld>
            <a:endParaRPr lang="en-US" sz="900" dirty="0" smtClean="0">
              <a:solidFill>
                <a:srgbClr val="000000">
                  <a:lumMod val="65000"/>
                  <a:lumOff val="35000"/>
                </a:srgbClr>
              </a:solidFill>
              <a:cs typeface="MS PGothic" charset="0"/>
            </a:endParaRPr>
          </a:p>
        </p:txBody>
      </p: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650757"/>
            <a:ext cx="1216152" cy="43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377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4800600" cy="742950"/>
          </a:xfrm>
        </p:spPr>
        <p:txBody>
          <a:bodyPr/>
          <a:lstStyle/>
          <a:p>
            <a:r>
              <a:rPr lang="en-US" dirty="0" smtClean="0"/>
              <a:t>Technology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4800" y="2771773"/>
            <a:ext cx="4724400" cy="942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>
                <a:latin typeface="Arial" charset="0"/>
              </a:rPr>
              <a:t>Patricia Mulvaney, IESBA Member, Technology Working Group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91000" y="3943350"/>
            <a:ext cx="4876800" cy="990600"/>
          </a:xfrm>
        </p:spPr>
        <p:txBody>
          <a:bodyPr/>
          <a:lstStyle/>
          <a:p>
            <a:pPr marL="236538" indent="-236538"/>
            <a:r>
              <a:rPr lang="en-US" dirty="0"/>
              <a:t>IESBA </a:t>
            </a:r>
            <a:r>
              <a:rPr lang="en-US" dirty="0" smtClean="0"/>
              <a:t>CAG Meeting</a:t>
            </a:r>
            <a:endParaRPr lang="en-US" dirty="0"/>
          </a:p>
          <a:p>
            <a:pPr marL="236538" indent="-236538"/>
            <a:r>
              <a:rPr lang="en-US" dirty="0" smtClean="0"/>
              <a:t>New York, USA</a:t>
            </a:r>
            <a:endParaRPr lang="en-US" dirty="0"/>
          </a:p>
          <a:p>
            <a:pPr marL="236538" indent="-236538"/>
            <a:r>
              <a:rPr lang="en-US" dirty="0" smtClean="0"/>
              <a:t>March 4, 2019</a:t>
            </a:r>
            <a:endParaRPr lang="en-US" dirty="0"/>
          </a:p>
          <a:p>
            <a:pPr marL="236538" indent="-236538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00112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Emerging Themes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Theme B – PAs Need a “Growth Mindset”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610600" cy="3200400"/>
          </a:xfrm>
        </p:spPr>
        <p:txBody>
          <a:bodyPr/>
          <a:lstStyle/>
          <a:p>
            <a:r>
              <a:rPr lang="en-US" sz="2000" dirty="0" smtClean="0"/>
              <a:t>Stakeholders mentioned the importance of PAs having a mindset appropriate for the digital age:</a:t>
            </a:r>
          </a:p>
          <a:p>
            <a:pPr lvl="1"/>
            <a:r>
              <a:rPr lang="en-US" sz="1800" dirty="0" smtClean="0"/>
              <a:t>Mindset that adapts to new technologies</a:t>
            </a:r>
          </a:p>
          <a:p>
            <a:pPr lvl="1"/>
            <a:r>
              <a:rPr lang="en-US" sz="1800" dirty="0" smtClean="0"/>
              <a:t>Shift from a compliance mindset (only) to advisory mindset</a:t>
            </a:r>
          </a:p>
          <a:p>
            <a:pPr lvl="1"/>
            <a:r>
              <a:rPr lang="en-US" sz="1800" dirty="0" smtClean="0"/>
              <a:t>Adopting a “growth mindset” </a:t>
            </a:r>
          </a:p>
          <a:p>
            <a:r>
              <a:rPr lang="en-US" sz="2000" dirty="0" smtClean="0"/>
              <a:t>Stakeholders also highlighted the importance of professional judgement in the midst of dynamic changes</a:t>
            </a:r>
          </a:p>
          <a:p>
            <a:r>
              <a:rPr lang="en-US" sz="2000" dirty="0" smtClean="0"/>
              <a:t>The WG intends to explore these concepts with </a:t>
            </a:r>
            <a:r>
              <a:rPr lang="en-US" sz="2000" dirty="0"/>
              <a:t>the Role and Mindset TF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3076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Emerging Themes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Theme C – Bias in AI is a </a:t>
            </a:r>
            <a:r>
              <a:rPr lang="en-US" dirty="0">
                <a:solidFill>
                  <a:srgbClr val="FFFFFF"/>
                </a:solidFill>
              </a:rPr>
              <a:t>S</a:t>
            </a:r>
            <a:r>
              <a:rPr lang="en-US" dirty="0" smtClean="0">
                <a:solidFill>
                  <a:srgbClr val="FFFFFF"/>
                </a:solidFill>
              </a:rPr>
              <a:t>ignificant Risk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610600" cy="3200400"/>
          </a:xfrm>
        </p:spPr>
        <p:txBody>
          <a:bodyPr/>
          <a:lstStyle/>
          <a:p>
            <a:r>
              <a:rPr lang="en-US" sz="1900" dirty="0" smtClean="0"/>
              <a:t>Bias in AI (machine bias) can be present in the data AI consumes and in the algorithms used to analyze the data </a:t>
            </a:r>
          </a:p>
          <a:p>
            <a:r>
              <a:rPr lang="en-US" sz="1900" dirty="0" smtClean="0"/>
              <a:t>In order to rely </a:t>
            </a:r>
            <a:r>
              <a:rPr lang="en-US" sz="1900" dirty="0"/>
              <a:t>on outputs from AI </a:t>
            </a:r>
            <a:r>
              <a:rPr lang="en-US" sz="1900" dirty="0" smtClean="0"/>
              <a:t>applications PAs need a sufficient understanding of the AI technology used and impact on PAs work</a:t>
            </a:r>
          </a:p>
          <a:p>
            <a:pPr lvl="1"/>
            <a:r>
              <a:rPr lang="en-US" sz="1800" dirty="0" smtClean="0"/>
              <a:t>PAs must accept responsibility for machine decisions used in their work </a:t>
            </a:r>
          </a:p>
          <a:p>
            <a:r>
              <a:rPr lang="en-US" sz="1900" dirty="0"/>
              <a:t>Role and Mindset TF proposals include refinements to the definition of objectivity, including a reference to undue reliance on factors such as </a:t>
            </a:r>
            <a:r>
              <a:rPr lang="en-US" sz="1900" dirty="0" smtClean="0"/>
              <a:t>technology, and </a:t>
            </a:r>
            <a:r>
              <a:rPr lang="en-US" sz="1900" dirty="0"/>
              <a:t>new provisions on bias</a:t>
            </a:r>
          </a:p>
          <a:p>
            <a:r>
              <a:rPr lang="en-US" sz="1900" dirty="0" smtClean="0"/>
              <a:t>The WG will explore our findings on bias with the Role and Mindset TF</a:t>
            </a:r>
          </a:p>
          <a:p>
            <a:endParaRPr lang="en-US" sz="1800" dirty="0" smtClean="0"/>
          </a:p>
          <a:p>
            <a:endParaRPr lang="en-US" sz="20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8326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Emerging Themes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Theme D – Addressing Fairness and Transparency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610600" cy="3200400"/>
          </a:xfrm>
        </p:spPr>
        <p:txBody>
          <a:bodyPr/>
          <a:lstStyle/>
          <a:p>
            <a:r>
              <a:rPr lang="en-US" sz="2000" dirty="0" smtClean="0"/>
              <a:t>Ethical frameworks for AI often include fairness, transparency and accountability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WG intends to further explore how these </a:t>
            </a:r>
            <a:r>
              <a:rPr lang="en-US" sz="1800" dirty="0" smtClean="0"/>
              <a:t>ethical </a:t>
            </a:r>
            <a:r>
              <a:rPr lang="en-US" sz="1800" dirty="0"/>
              <a:t>principles might </a:t>
            </a:r>
            <a:r>
              <a:rPr lang="en-US" sz="1800" dirty="0" smtClean="0"/>
              <a:t>intersect </a:t>
            </a:r>
            <a:r>
              <a:rPr lang="en-US" sz="1800" dirty="0"/>
              <a:t>with the Code</a:t>
            </a:r>
          </a:p>
          <a:p>
            <a:r>
              <a:rPr lang="en-US" sz="2000" dirty="0" smtClean="0"/>
              <a:t>Some stakeholders also asked whether PAs might have a broader role in society as ethical leaders and champions in their organizations</a:t>
            </a:r>
          </a:p>
          <a:p>
            <a:pPr lvl="1"/>
            <a:r>
              <a:rPr lang="en-US" sz="1800" dirty="0" smtClean="0"/>
              <a:t>The WG will work in collaboration with the Role and Mindset TF to consider whether ethical leadership is behavior that should be expected of PAs</a:t>
            </a:r>
            <a:endParaRPr lang="en-US" sz="18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9133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Emerging Themes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461930"/>
            <a:ext cx="7848600" cy="400050"/>
          </a:xfrm>
        </p:spPr>
        <p:txBody>
          <a:bodyPr/>
          <a:lstStyle/>
          <a:p>
            <a:r>
              <a:rPr lang="en-US" sz="2200" dirty="0" smtClean="0">
                <a:solidFill>
                  <a:srgbClr val="FFFFFF"/>
                </a:solidFill>
              </a:rPr>
              <a:t>Theme E – Responsibility to Advise on Risks and Benefits </a:t>
            </a:r>
            <a:endParaRPr lang="en-US" sz="22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610600" cy="3200400"/>
          </a:xfrm>
        </p:spPr>
        <p:txBody>
          <a:bodyPr/>
          <a:lstStyle/>
          <a:p>
            <a:r>
              <a:rPr lang="en-US" sz="2000" dirty="0" smtClean="0"/>
              <a:t>Stakeholders suggested customers should be made aware of the risks and benefits of new technologies</a:t>
            </a:r>
          </a:p>
          <a:p>
            <a:r>
              <a:rPr lang="en-US" sz="2000" dirty="0" smtClean="0"/>
              <a:t>As firms continue to invest in technologies, questions arise as to whether clients and customers have sufficient knowledge of the risks and benefits associated with these technologies</a:t>
            </a:r>
          </a:p>
          <a:p>
            <a:r>
              <a:rPr lang="en-US" sz="2000" dirty="0"/>
              <a:t>The WG will reflect on whether </a:t>
            </a:r>
            <a:r>
              <a:rPr lang="en-US" sz="2000" dirty="0" smtClean="0"/>
              <a:t>PAs </a:t>
            </a:r>
            <a:r>
              <a:rPr lang="en-US" sz="2000" dirty="0"/>
              <a:t>have </a:t>
            </a:r>
            <a:r>
              <a:rPr lang="en-US" sz="2000" dirty="0" smtClean="0"/>
              <a:t>an </a:t>
            </a:r>
            <a:r>
              <a:rPr lang="en-US" sz="2000" dirty="0"/>
              <a:t>ethical responsibility to their clients to inform them of the risks and benefits of technologies being </a:t>
            </a:r>
            <a:r>
              <a:rPr lang="en-US" sz="2000" dirty="0" smtClean="0"/>
              <a:t>implemented</a:t>
            </a:r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7598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Emerging Themes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Matters for </a:t>
            </a:r>
            <a:r>
              <a:rPr lang="en-US" dirty="0" smtClean="0">
                <a:solidFill>
                  <a:srgbClr val="FFFFFF"/>
                </a:solidFill>
              </a:rPr>
              <a:t>CAG </a:t>
            </a:r>
            <a:r>
              <a:rPr lang="en-US" dirty="0">
                <a:solidFill>
                  <a:srgbClr val="FFFFFF"/>
                </a:solidFill>
              </a:rPr>
              <a:t>Consideration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2127723"/>
            <a:ext cx="4038600" cy="2074126"/>
          </a:xfrm>
          <a:prstGeom prst="rect">
            <a:avLst/>
          </a:prstGeom>
        </p:spPr>
      </p:pic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190500" y="1341606"/>
            <a:ext cx="41719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b="1" kern="0" dirty="0" smtClean="0"/>
              <a:t>CAG’s views and reaction to the emerging themes?</a:t>
            </a:r>
          </a:p>
          <a:p>
            <a:pPr marL="1389888" lvl="4" indent="0">
              <a:buNone/>
            </a:pPr>
            <a:endParaRPr lang="en-US" sz="2800" b="1" kern="0" dirty="0">
              <a:solidFill>
                <a:schemeClr val="tx1"/>
              </a:solidFill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4138308" y="1428750"/>
            <a:ext cx="4853292" cy="28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4672" lvl="1" indent="-457200">
              <a:buFont typeface="+mj-lt"/>
              <a:buAutoNum type="alphaUcPeriod"/>
            </a:pPr>
            <a:r>
              <a:rPr lang="en-US" sz="1800" dirty="0">
                <a:solidFill>
                  <a:srgbClr val="0050B0"/>
                </a:solidFill>
              </a:rPr>
              <a:t>Common ethical </a:t>
            </a:r>
            <a:r>
              <a:rPr lang="en-US" sz="1800" dirty="0" smtClean="0">
                <a:solidFill>
                  <a:srgbClr val="0050B0"/>
                </a:solidFill>
              </a:rPr>
              <a:t>principles are also </a:t>
            </a:r>
            <a:r>
              <a:rPr lang="en-US" sz="1800" dirty="0">
                <a:solidFill>
                  <a:srgbClr val="0050B0"/>
                </a:solidFill>
              </a:rPr>
              <a:t>applicable to AI</a:t>
            </a:r>
          </a:p>
          <a:p>
            <a:pPr marL="804672" lvl="1" indent="-457200">
              <a:buFont typeface="+mj-lt"/>
              <a:buAutoNum type="alphaUcPeriod"/>
            </a:pPr>
            <a:r>
              <a:rPr lang="en-US" sz="1800" dirty="0">
                <a:solidFill>
                  <a:srgbClr val="0050B0"/>
                </a:solidFill>
              </a:rPr>
              <a:t>PAs need to have a </a:t>
            </a:r>
            <a:r>
              <a:rPr lang="en-US" sz="1800" dirty="0" smtClean="0">
                <a:solidFill>
                  <a:srgbClr val="0050B0"/>
                </a:solidFill>
              </a:rPr>
              <a:t>“growth mindset”</a:t>
            </a:r>
            <a:endParaRPr lang="en-US" sz="1800" dirty="0">
              <a:solidFill>
                <a:srgbClr val="0050B0"/>
              </a:solidFill>
            </a:endParaRPr>
          </a:p>
          <a:p>
            <a:pPr marL="804672" lvl="1" indent="-457200">
              <a:buFont typeface="+mj-lt"/>
              <a:buAutoNum type="alphaUcPeriod"/>
            </a:pPr>
            <a:r>
              <a:rPr lang="en-US" sz="1800" dirty="0">
                <a:solidFill>
                  <a:srgbClr val="0050B0"/>
                </a:solidFill>
              </a:rPr>
              <a:t>Bias in AI can be a significant risk</a:t>
            </a:r>
          </a:p>
          <a:p>
            <a:pPr marL="804672" lvl="1" indent="-457200">
              <a:buFont typeface="+mj-lt"/>
              <a:buAutoNum type="alphaUcPeriod"/>
            </a:pPr>
            <a:r>
              <a:rPr lang="en-US" sz="1800" dirty="0" smtClean="0">
                <a:solidFill>
                  <a:srgbClr val="0050B0"/>
                </a:solidFill>
              </a:rPr>
              <a:t>Addressing fairness </a:t>
            </a:r>
            <a:r>
              <a:rPr lang="en-US" sz="1800" dirty="0">
                <a:solidFill>
                  <a:srgbClr val="0050B0"/>
                </a:solidFill>
              </a:rPr>
              <a:t>and transparency </a:t>
            </a:r>
          </a:p>
          <a:p>
            <a:pPr marL="804672" lvl="1" indent="-457200">
              <a:buFont typeface="+mj-lt"/>
              <a:buAutoNum type="alphaUcPeriod"/>
            </a:pPr>
            <a:r>
              <a:rPr lang="en-US" sz="1800" dirty="0">
                <a:solidFill>
                  <a:srgbClr val="0050B0"/>
                </a:solidFill>
              </a:rPr>
              <a:t>Responsibility to advise on risks and benefits of technologies</a:t>
            </a:r>
          </a:p>
        </p:txBody>
      </p:sp>
    </p:spTree>
    <p:extLst>
      <p:ext uri="{BB962C8B-B14F-4D97-AF65-F5344CB8AC3E}">
        <p14:creationId xmlns:p14="http://schemas.microsoft.com/office/powerpoint/2010/main" val="292952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6" name="AutoShape 2" descr="Image result for next ste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Image result for next ste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264812"/>
              </p:ext>
            </p:extLst>
          </p:nvPr>
        </p:nvGraphicFramePr>
        <p:xfrm>
          <a:off x="381000" y="1428750"/>
          <a:ext cx="84582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3542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Matters for </a:t>
            </a:r>
            <a:r>
              <a:rPr lang="en-US" dirty="0" smtClean="0">
                <a:solidFill>
                  <a:srgbClr val="FFFFFF"/>
                </a:solidFill>
              </a:rPr>
              <a:t>CAG </a:t>
            </a:r>
            <a:r>
              <a:rPr lang="en-US" dirty="0">
                <a:solidFill>
                  <a:srgbClr val="FFFFFF"/>
                </a:solidFill>
              </a:rPr>
              <a:t>Consideration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809750"/>
            <a:ext cx="4038600" cy="2074126"/>
          </a:xfrm>
          <a:prstGeom prst="rect">
            <a:avLst/>
          </a:prstGeom>
        </p:spPr>
      </p:pic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4152900" y="1809750"/>
            <a:ext cx="4610100" cy="207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b="1" kern="0" dirty="0" smtClean="0"/>
              <a:t>CAG’s views and suggestions on opportunities to promote and discuss the work of the WG</a:t>
            </a:r>
            <a:endParaRPr lang="en-US" sz="2800" b="1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2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38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52900" y="1386254"/>
            <a:ext cx="4724400" cy="2362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000" dirty="0" smtClean="0"/>
              <a:t>To provide: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B</a:t>
            </a:r>
            <a:r>
              <a:rPr lang="en-US" sz="1800" dirty="0" smtClean="0"/>
              <a:t>ackground information about IESBA’s technology initiative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Update on the Technology WG activities 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To receive CAG input on emerging themes observed by WG to date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dirty="0" smtClean="0"/>
              <a:t>Objectives </a:t>
            </a:r>
            <a:r>
              <a:rPr lang="en-US" dirty="0"/>
              <a:t>of the Session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57" y="1352550"/>
            <a:ext cx="3962743" cy="304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82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4118185"/>
              </p:ext>
            </p:extLst>
          </p:nvPr>
        </p:nvGraphicFramePr>
        <p:xfrm>
          <a:off x="-152400" y="1200150"/>
          <a:ext cx="89916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762000"/>
          </a:xfrm>
        </p:spPr>
        <p:txBody>
          <a:bodyPr/>
          <a:lstStyle/>
          <a:p>
            <a:r>
              <a:rPr lang="en-US" dirty="0" smtClean="0"/>
              <a:t>Background – IESBA Technology Initiatives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87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6350"/>
            <a:ext cx="8991600" cy="32766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 of Reference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83030"/>
            <a:ext cx="8458200" cy="306324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rgbClr val="FFFF00"/>
                </a:solidFill>
              </a:rPr>
              <a:t>Objectives of the WG:</a:t>
            </a:r>
          </a:p>
          <a:p>
            <a:pPr lvl="1">
              <a:buFont typeface="+mj-lt"/>
              <a:buAutoNum type="alphaLcParenR"/>
            </a:pPr>
            <a:r>
              <a:rPr lang="en-US" sz="1800" dirty="0" smtClean="0">
                <a:solidFill>
                  <a:schemeClr val="bg1"/>
                </a:solidFill>
              </a:rPr>
              <a:t>Identify implications of technology developments on the robustness and relevance of the Code </a:t>
            </a:r>
          </a:p>
          <a:p>
            <a:pPr lvl="1">
              <a:buFont typeface="+mj-lt"/>
              <a:buAutoNum type="alphaLcParenR"/>
            </a:pPr>
            <a:r>
              <a:rPr lang="en-US" sz="1800" dirty="0">
                <a:solidFill>
                  <a:schemeClr val="bg1"/>
                </a:solidFill>
              </a:rPr>
              <a:t>D</a:t>
            </a:r>
            <a:r>
              <a:rPr lang="en-US" sz="1800" dirty="0" smtClean="0">
                <a:solidFill>
                  <a:schemeClr val="bg1"/>
                </a:solidFill>
              </a:rPr>
              <a:t>evelop proposed responses including revisions to the Code, publication of non-authoritative material and discussion forums</a:t>
            </a:r>
          </a:p>
          <a:p>
            <a:pPr lvl="1">
              <a:buFont typeface="+mj-lt"/>
              <a:buAutoNum type="alphaLcParenR"/>
            </a:pPr>
            <a:r>
              <a:rPr lang="en-US" sz="1800" dirty="0" smtClean="0">
                <a:solidFill>
                  <a:schemeClr val="bg1"/>
                </a:solidFill>
              </a:rPr>
              <a:t>Identify outreach and partnership opportunities to share knowledge and to promote the Code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45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6350"/>
            <a:ext cx="8991600" cy="32766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smtClean="0"/>
              <a:t>Background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 of Reference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83320"/>
            <a:ext cx="8686800" cy="34290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>
                <a:solidFill>
                  <a:srgbClr val="FFFF00"/>
                </a:solidFill>
              </a:rPr>
              <a:t>Highlights of other key elements</a:t>
            </a:r>
            <a:r>
              <a:rPr lang="en-US" sz="1800" dirty="0" smtClean="0">
                <a:solidFill>
                  <a:srgbClr val="FFFF00"/>
                </a:solidFill>
              </a:rPr>
              <a:t>:</a:t>
            </a:r>
          </a:p>
          <a:p>
            <a:pPr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A phased approach (Phase 1 to be completed by December 2019)</a:t>
            </a:r>
          </a:p>
          <a:p>
            <a:pPr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Initial information gathering </a:t>
            </a:r>
            <a:r>
              <a:rPr lang="en-US" sz="1600" dirty="0" smtClean="0">
                <a:solidFill>
                  <a:schemeClr val="bg1"/>
                </a:solidFill>
              </a:rPr>
              <a:t>focusing on </a:t>
            </a:r>
            <a:r>
              <a:rPr lang="en-US" sz="1600" dirty="0">
                <a:solidFill>
                  <a:schemeClr val="bg1"/>
                </a:solidFill>
              </a:rPr>
              <a:t>AI/Robotic Process Automation (AI) and Big Data/Data Analytics (Data)</a:t>
            </a:r>
          </a:p>
          <a:p>
            <a:pPr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A focus on ethical behavior of both PAPPs and PAIBs</a:t>
            </a:r>
          </a:p>
          <a:p>
            <a:pPr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Information gathering encompasses desk </a:t>
            </a:r>
            <a:r>
              <a:rPr lang="en-US" sz="1600" dirty="0">
                <a:solidFill>
                  <a:schemeClr val="bg1"/>
                </a:solidFill>
              </a:rPr>
              <a:t>research, stakeholder meetings and other channels such as focus groups and panel </a:t>
            </a:r>
            <a:r>
              <a:rPr lang="en-US" sz="1600" dirty="0" smtClean="0">
                <a:solidFill>
                  <a:schemeClr val="bg1"/>
                </a:solidFill>
              </a:rPr>
              <a:t>discussions; also partnership with other professional organizations/stakeholders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Liaise </a:t>
            </a:r>
            <a:r>
              <a:rPr lang="en-US" sz="1600" dirty="0">
                <a:solidFill>
                  <a:schemeClr val="bg1"/>
                </a:solidFill>
              </a:rPr>
              <a:t>internally </a:t>
            </a:r>
            <a:r>
              <a:rPr lang="en-US" sz="1600" dirty="0" smtClean="0">
                <a:solidFill>
                  <a:schemeClr val="bg1"/>
                </a:solidFill>
              </a:rPr>
              <a:t>with other IESBA TFs as well as coordination with IAASB and IAESB </a:t>
            </a:r>
          </a:p>
          <a:p>
            <a:pPr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Phase 1 report to be presented to the Board in December 2019</a:t>
            </a:r>
          </a:p>
          <a:p>
            <a:pPr lvl="1"/>
            <a:endParaRPr lang="en-US" sz="1600" dirty="0" smtClean="0">
              <a:solidFill>
                <a:schemeClr val="bg1"/>
              </a:solidFill>
            </a:endParaRPr>
          </a:p>
          <a:p>
            <a:pPr lvl="1"/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33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Terms of Reference</a:t>
            </a:r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800100" y="2543175"/>
            <a:ext cx="30099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sz="2800" b="1" kern="0" dirty="0" smtClean="0"/>
              <a:t>Any questions?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48200" y="1809750"/>
            <a:ext cx="3242553" cy="215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65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Information Gathering Activities to Date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610600" cy="3063240"/>
          </a:xfrm>
        </p:spPr>
        <p:txBody>
          <a:bodyPr/>
          <a:lstStyle/>
          <a:p>
            <a:r>
              <a:rPr lang="en-US" sz="1800" dirty="0" smtClean="0"/>
              <a:t>Desk research involving published articles; webcasts/webinars/podcasts </a:t>
            </a:r>
            <a:endParaRPr lang="en-US" sz="1800" dirty="0"/>
          </a:p>
          <a:p>
            <a:r>
              <a:rPr lang="en-US" sz="1800" dirty="0" smtClean="0"/>
              <a:t>Discussions with academics, ethics org leaders and other representatives from  industry associations </a:t>
            </a:r>
          </a:p>
          <a:p>
            <a:r>
              <a:rPr lang="en-US" sz="1800" dirty="0" smtClean="0"/>
              <a:t>Participation at CPA </a:t>
            </a:r>
            <a:r>
              <a:rPr lang="en-US" sz="1800" dirty="0"/>
              <a:t>Canada </a:t>
            </a:r>
            <a:r>
              <a:rPr lang="en-US" sz="1800" i="1" dirty="0" smtClean="0"/>
              <a:t>Public Trust Committee </a:t>
            </a:r>
            <a:r>
              <a:rPr lang="en-US" sz="1800" dirty="0" smtClean="0"/>
              <a:t>and </a:t>
            </a:r>
            <a:r>
              <a:rPr lang="en-US" sz="1800" i="1" dirty="0" smtClean="0"/>
              <a:t>Foresight: Reimagining the Professions</a:t>
            </a:r>
            <a:r>
              <a:rPr lang="en-US" sz="1800" dirty="0" smtClean="0"/>
              <a:t> meetings</a:t>
            </a:r>
            <a:endParaRPr lang="en-US" sz="1400" dirty="0"/>
          </a:p>
          <a:p>
            <a:r>
              <a:rPr lang="en-US" sz="1800" dirty="0" smtClean="0"/>
              <a:t>In person outreach meetings 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Institute </a:t>
            </a:r>
            <a:r>
              <a:rPr lang="en-US" sz="1600" dirty="0"/>
              <a:t>of Chartered Accountants in England and Wales (ICAEW</a:t>
            </a:r>
            <a:r>
              <a:rPr lang="en-US" sz="1600" dirty="0" smtClean="0"/>
              <a:t>)</a:t>
            </a:r>
            <a:endParaRPr lang="en-US" sz="1600" dirty="0"/>
          </a:p>
          <a:p>
            <a:pPr lvl="1">
              <a:spcBef>
                <a:spcPts val="300"/>
              </a:spcBef>
            </a:pPr>
            <a:r>
              <a:rPr lang="en-US" sz="1600" dirty="0"/>
              <a:t>Association of Chartered Certified Accountants (ACCA</a:t>
            </a:r>
            <a:r>
              <a:rPr lang="en-US" sz="1600" dirty="0" smtClean="0"/>
              <a:t>)</a:t>
            </a:r>
            <a:endParaRPr lang="en-US" sz="1600" dirty="0"/>
          </a:p>
          <a:p>
            <a:pPr lvl="1">
              <a:spcBef>
                <a:spcPts val="300"/>
              </a:spcBef>
            </a:pPr>
            <a:r>
              <a:rPr lang="en-US" sz="1600" dirty="0"/>
              <a:t>Chartered Institute of Management Accountants (CIMA</a:t>
            </a:r>
            <a:r>
              <a:rPr lang="en-US" sz="1600" dirty="0" smtClean="0"/>
              <a:t>)</a:t>
            </a:r>
            <a:endParaRPr lang="en-US" sz="1600" dirty="0"/>
          </a:p>
          <a:p>
            <a:pPr lvl="1">
              <a:spcBef>
                <a:spcPts val="300"/>
              </a:spcBef>
            </a:pPr>
            <a:r>
              <a:rPr lang="en-US" sz="1600" dirty="0"/>
              <a:t>Institute of Business Ethics (IBE</a:t>
            </a:r>
            <a:r>
              <a:rPr lang="en-US" sz="1600" dirty="0" smtClean="0"/>
              <a:t>) </a:t>
            </a:r>
          </a:p>
          <a:p>
            <a:pPr lvl="1">
              <a:spcBef>
                <a:spcPts val="300"/>
              </a:spcBef>
            </a:pPr>
            <a:r>
              <a:rPr lang="en-US" sz="1600" dirty="0" err="1" smtClean="0"/>
              <a:t>Inflo</a:t>
            </a:r>
            <a:r>
              <a:rPr lang="en-US" sz="1600" dirty="0" smtClean="0"/>
              <a:t> </a:t>
            </a:r>
            <a:r>
              <a:rPr lang="en-US" sz="1600" dirty="0"/>
              <a:t>(audit and accounting software vendor). </a:t>
            </a:r>
          </a:p>
        </p:txBody>
      </p:sp>
    </p:spTree>
    <p:extLst>
      <p:ext uri="{BB962C8B-B14F-4D97-AF65-F5344CB8AC3E}">
        <p14:creationId xmlns:p14="http://schemas.microsoft.com/office/powerpoint/2010/main" val="349104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Key Emerging Themes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458200" cy="306324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Five themes have emerged to date:</a:t>
            </a:r>
          </a:p>
          <a:p>
            <a:pPr marL="804672" lvl="1" indent="-457200">
              <a:buFont typeface="+mj-lt"/>
              <a:buAutoNum type="alphaUcPeriod"/>
            </a:pPr>
            <a:r>
              <a:rPr lang="en-US" dirty="0" smtClean="0"/>
              <a:t>Common ethical principles are also applicable to AI</a:t>
            </a:r>
          </a:p>
          <a:p>
            <a:pPr marL="804672" lvl="1" indent="-457200">
              <a:buFont typeface="+mj-lt"/>
              <a:buAutoNum type="alphaUcPeriod"/>
            </a:pPr>
            <a:r>
              <a:rPr lang="en-US" dirty="0" smtClean="0"/>
              <a:t>PAs need to have a growth mindset</a:t>
            </a:r>
          </a:p>
          <a:p>
            <a:pPr marL="804672" lvl="1" indent="-457200">
              <a:buFont typeface="+mj-lt"/>
              <a:buAutoNum type="alphaUcPeriod"/>
            </a:pPr>
            <a:r>
              <a:rPr lang="en-US" dirty="0" smtClean="0"/>
              <a:t>Bias in AI can be a significant risk</a:t>
            </a:r>
          </a:p>
          <a:p>
            <a:pPr marL="804672" lvl="1" indent="-457200">
              <a:buFont typeface="+mj-lt"/>
              <a:buAutoNum type="alphaUcPeriod"/>
            </a:pPr>
            <a:r>
              <a:rPr lang="en-US" dirty="0" smtClean="0"/>
              <a:t>Fairness and transparency are important elements in AI ethics</a:t>
            </a:r>
          </a:p>
          <a:p>
            <a:pPr marL="804672" lvl="1" indent="-457200">
              <a:buFont typeface="+mj-lt"/>
              <a:buAutoNum type="alphaUcPeriod"/>
            </a:pPr>
            <a:r>
              <a:rPr lang="en-US" dirty="0" smtClean="0"/>
              <a:t>Responsibility to advise on risks and benefits of technologies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82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Emerging Themes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smtClean="0">
                <a:solidFill>
                  <a:srgbClr val="FFFFFF"/>
                </a:solidFill>
              </a:rPr>
              <a:t>Theme A – Common Ethical Principles Also Apply to AI</a:t>
            </a:r>
            <a:endParaRPr lang="en-US" sz="22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610600" cy="3063240"/>
          </a:xfrm>
        </p:spPr>
        <p:txBody>
          <a:bodyPr/>
          <a:lstStyle/>
          <a:p>
            <a:r>
              <a:rPr lang="en-US" sz="2000" dirty="0" smtClean="0"/>
              <a:t>Stakeholders did not identify noticeable gaps in the FPs or rest of Code 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ea typeface="Times New Roman" panose="02020603050405020304" pitchFamily="18" charset="0"/>
              </a:rPr>
              <a:t>Guidance or supplementary material on how PAs can identify, evaluate and address technology related risks and ethical issues would be more useful than changes to the Code</a:t>
            </a:r>
          </a:p>
          <a:p>
            <a:r>
              <a:rPr lang="en-US" sz="2000" dirty="0" smtClean="0"/>
              <a:t>Frameworks for the development, use and application of AI have been developed - and are also of increasing interest to governmental bodies. Key framework principles include: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ea typeface="Times New Roman" panose="02020603050405020304" pitchFamily="18" charset="0"/>
              </a:rPr>
              <a:t>Fairness, transparency, inclusiveness, reliability and safety, privacy and </a:t>
            </a:r>
            <a:r>
              <a:rPr lang="en-US" sz="1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security, accountability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0836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IFAC_Powerpoint_template_BLUE RIBBON">
  <a:themeElements>
    <a:clrScheme name="Custom 3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8DC63F"/>
      </a:accent3>
      <a:accent4>
        <a:srgbClr val="0D9C4A"/>
      </a:accent4>
      <a:accent5>
        <a:srgbClr val="F15A22"/>
      </a:accent5>
      <a:accent6>
        <a:srgbClr val="FAA61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FAC_Powerpoint-template-40th anniversary" id="{B8EE7C03-20A7-4C88-9541-802B207A39D5}" vid="{73A0FBE4-9799-4086-8FE8-04A75866D0B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NOCLAR</Template>
  <TotalTime>9860</TotalTime>
  <Words>1036</Words>
  <Application>Microsoft Office PowerPoint</Application>
  <PresentationFormat>On-screen Show (16:9)</PresentationFormat>
  <Paragraphs>132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ＭＳ Ｐゴシック</vt:lpstr>
      <vt:lpstr>ＭＳ Ｐゴシック</vt:lpstr>
      <vt:lpstr>Arial</vt:lpstr>
      <vt:lpstr>Bauer Bodoni Std</vt:lpstr>
      <vt:lpstr>Calibri</vt:lpstr>
      <vt:lpstr>Times New Roman</vt:lpstr>
      <vt:lpstr>ヒラギノ角ゴ Pro W3</vt:lpstr>
      <vt:lpstr>IESBA_Powerpoint_template_GREEN RIBBON_WIDESCREEN</vt:lpstr>
      <vt:lpstr>IFAC_Powerpoint_template_BLUE RIBBON</vt:lpstr>
      <vt:lpstr>Technology</vt:lpstr>
      <vt:lpstr>Objectives of the Session</vt:lpstr>
      <vt:lpstr>Background – IESBA Technology Initiatives</vt:lpstr>
      <vt:lpstr>Terms of Reference</vt:lpstr>
      <vt:lpstr>Terms of Reference</vt:lpstr>
      <vt:lpstr>Terms of Reference</vt:lpstr>
      <vt:lpstr>Information Gathering Activities to Date</vt:lpstr>
      <vt:lpstr>Key Emerging Themes</vt:lpstr>
      <vt:lpstr>Theme A – Common Ethical Principles Also Apply to AI</vt:lpstr>
      <vt:lpstr>Theme B – PAs Need a “Growth Mindset”</vt:lpstr>
      <vt:lpstr>Theme C – Bias in AI is a Significant Risk</vt:lpstr>
      <vt:lpstr>Theme D – Addressing Fairness and Transparency</vt:lpstr>
      <vt:lpstr>Theme E – Responsibility to Advise on Risks and Benefits </vt:lpstr>
      <vt:lpstr>Matters for CAG Consideration</vt:lpstr>
      <vt:lpstr>Next Steps</vt:lpstr>
      <vt:lpstr>Matters for CAG Consideration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NOCLAR</dc:title>
  <dc:creator>Ken Siong</dc:creator>
  <cp:lastModifiedBy>Asteway Tilahun</cp:lastModifiedBy>
  <cp:revision>493</cp:revision>
  <cp:lastPrinted>2018-11-26T21:58:33Z</cp:lastPrinted>
  <dcterms:created xsi:type="dcterms:W3CDTF">2014-10-07T21:52:43Z</dcterms:created>
  <dcterms:modified xsi:type="dcterms:W3CDTF">2019-03-05T17:15:34Z</dcterms:modified>
</cp:coreProperties>
</file>