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  <p:sldMasterId id="2147483847" r:id="rId2"/>
    <p:sldMasterId id="2147483858" r:id="rId3"/>
    <p:sldMasterId id="2147483869" r:id="rId4"/>
  </p:sldMasterIdLst>
  <p:notesMasterIdLst>
    <p:notesMasterId r:id="rId33"/>
  </p:notesMasterIdLst>
  <p:handoutMasterIdLst>
    <p:handoutMasterId r:id="rId34"/>
  </p:handoutMasterIdLst>
  <p:sldIdLst>
    <p:sldId id="479" r:id="rId5"/>
    <p:sldId id="637" r:id="rId6"/>
    <p:sldId id="622" r:id="rId7"/>
    <p:sldId id="618" r:id="rId8"/>
    <p:sldId id="667" r:id="rId9"/>
    <p:sldId id="666" r:id="rId10"/>
    <p:sldId id="647" r:id="rId11"/>
    <p:sldId id="650" r:id="rId12"/>
    <p:sldId id="627" r:id="rId13"/>
    <p:sldId id="628" r:id="rId14"/>
    <p:sldId id="629" r:id="rId15"/>
    <p:sldId id="630" r:id="rId16"/>
    <p:sldId id="631" r:id="rId17"/>
    <p:sldId id="663" r:id="rId18"/>
    <p:sldId id="648" r:id="rId19"/>
    <p:sldId id="634" r:id="rId20"/>
    <p:sldId id="639" r:id="rId21"/>
    <p:sldId id="657" r:id="rId22"/>
    <p:sldId id="658" r:id="rId23"/>
    <p:sldId id="652" r:id="rId24"/>
    <p:sldId id="653" r:id="rId25"/>
    <p:sldId id="635" r:id="rId26"/>
    <p:sldId id="654" r:id="rId27"/>
    <p:sldId id="655" r:id="rId28"/>
    <p:sldId id="664" r:id="rId29"/>
    <p:sldId id="649" r:id="rId30"/>
    <p:sldId id="636" r:id="rId31"/>
    <p:sldId id="514" r:id="rId32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76" userDrawn="1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2" userDrawn="1">
          <p15:clr>
            <a:srgbClr val="A4A3A4"/>
          </p15:clr>
        </p15:guide>
        <p15:guide id="4" orient="horz" pos="2820" userDrawn="1">
          <p15:clr>
            <a:srgbClr val="A4A3A4"/>
          </p15:clr>
        </p15:guide>
        <p15:guide id="5" pos="29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Jules" initials="DJ" lastIdx="14" clrIdx="0">
    <p:extLst/>
  </p:cmAuthor>
  <p:cmAuthor id="2" name="Szilvia Sramko" initials="SS" lastIdx="14" clrIdx="1">
    <p:extLst>
      <p:ext uri="{19B8F6BF-5375-455C-9EA6-DF929625EA0E}">
        <p15:presenceInfo xmlns:p15="http://schemas.microsoft.com/office/powerpoint/2012/main" userId="S-1-5-21-1801674531-1972579041-839522115-13475" providerId="AD"/>
      </p:ext>
    </p:extLst>
  </p:cmAuthor>
  <p:cmAuthor id="3" name="Ian McPhee" initials="IM" lastIdx="8" clrIdx="2">
    <p:extLst>
      <p:ext uri="{19B8F6BF-5375-455C-9EA6-DF929625EA0E}">
        <p15:presenceInfo xmlns:p15="http://schemas.microsoft.com/office/powerpoint/2012/main" userId="S::u5050113@uds.anu.edu.au::4d20a877-8b97-46d6-90fa-fbb80274cdd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8D23"/>
    <a:srgbClr val="12A9D9"/>
    <a:srgbClr val="013C80"/>
    <a:srgbClr val="2D8EC2"/>
    <a:srgbClr val="295398"/>
    <a:srgbClr val="1A276D"/>
    <a:srgbClr val="68B133"/>
    <a:srgbClr val="168136"/>
    <a:srgbClr val="D53D20"/>
    <a:srgbClr val="D562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1599" autoAdjust="0"/>
    <p:restoredTop sz="81703" autoAdjust="0"/>
  </p:normalViewPr>
  <p:slideViewPr>
    <p:cSldViewPr showGuides="1">
      <p:cViewPr varScale="1">
        <p:scale>
          <a:sx n="88" d="100"/>
          <a:sy n="88" d="100"/>
        </p:scale>
        <p:origin x="1086" y="84"/>
      </p:cViewPr>
      <p:guideLst>
        <p:guide orient="horz" pos="1476"/>
        <p:guide orient="horz" pos="295"/>
        <p:guide orient="horz" pos="852"/>
        <p:guide orient="horz" pos="2820"/>
        <p:guide pos="2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276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commentAuthors" Target="commentAuthor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7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9" y="0"/>
            <a:ext cx="3011699" cy="463407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r">
              <a:defRPr sz="1200"/>
            </a:lvl1pPr>
          </a:lstStyle>
          <a:p>
            <a:fld id="{2B4B733A-D87D-4E17-B6F1-847B38E03953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6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9" y="8772669"/>
            <a:ext cx="3011699" cy="463406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r">
              <a:defRPr sz="12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9" y="0"/>
            <a:ext cx="3011699" cy="461804"/>
          </a:xfrm>
          <a:prstGeom prst="rect">
            <a:avLst/>
          </a:prstGeom>
        </p:spPr>
        <p:txBody>
          <a:bodyPr vert="horz" wrap="square" lIns="92482" tIns="46241" rIns="92482" bIns="4624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2" tIns="46241" rIns="92482" bIns="4624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82" tIns="46241" rIns="92482" bIns="4624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1804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9" y="8772669"/>
            <a:ext cx="3011699" cy="461804"/>
          </a:xfrm>
          <a:prstGeom prst="rect">
            <a:avLst/>
          </a:prstGeom>
        </p:spPr>
        <p:txBody>
          <a:bodyPr vert="horz" wrap="square" lIns="92482" tIns="46241" rIns="92482" bIns="4624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317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992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1644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851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6790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3594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5484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5047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5681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4102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096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7604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5085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107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81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4572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2933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842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7374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2038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181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107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292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802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0270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359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1180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40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566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336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9183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99029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4799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79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7532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9473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932619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hlinkClick r:id="rId3"/>
              </a:rPr>
              <a:t>www.ethicsboard.org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5632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6" y="384189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5570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2308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08647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9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5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7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91841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7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7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189" indent="0">
              <a:buNone/>
              <a:defRPr sz="1800"/>
            </a:lvl2pPr>
            <a:lvl3pPr marL="914378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2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89002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6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6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0897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461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7421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6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12556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5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9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1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  <a:hlinkClick r:id="rId3"/>
              </a:rPr>
              <a:t>www.ethicsboard.org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50868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6" y="384189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76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633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6875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9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5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7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3159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7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7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189" indent="0">
              <a:buNone/>
              <a:defRPr sz="1800"/>
            </a:lvl2pPr>
            <a:lvl3pPr marL="914378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2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2933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6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6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422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37576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8789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6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50937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5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9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1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  <a:hlinkClick r:id="rId3"/>
              </a:rPr>
              <a:t>www.ethicsboard.org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9184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910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30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7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4" y="4739925"/>
            <a:ext cx="1028458" cy="3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605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378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892" indent="-342892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27" indent="-347463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390" indent="-347463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54" indent="-347463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17" indent="-347463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30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7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4" y="4739925"/>
            <a:ext cx="1028458" cy="3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21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378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892" indent="-342892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27" indent="-347463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390" indent="-347463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54" indent="-347463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17" indent="-347463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4152900" y="1428750"/>
            <a:ext cx="4648200" cy="74295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Fees – Issues and Proposals</a:t>
            </a: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4113912" y="2790824"/>
            <a:ext cx="4682706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400" dirty="0"/>
              <a:t>Ian McPhee, IESBA Member and </a:t>
            </a:r>
          </a:p>
          <a:p>
            <a:pPr marL="393700" indent="-393700"/>
            <a:r>
              <a:rPr lang="en-US" sz="2400" dirty="0"/>
              <a:t>Task Force Chair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194594" y="4095750"/>
            <a:ext cx="4876800" cy="852487"/>
          </a:xfrm>
        </p:spPr>
        <p:txBody>
          <a:bodyPr/>
          <a:lstStyle/>
          <a:p>
            <a:pPr marL="236538" indent="-236538"/>
            <a:r>
              <a:rPr lang="en-US"/>
              <a:t>IESBA CAG Meeting </a:t>
            </a:r>
            <a:endParaRPr lang="en-US" dirty="0"/>
          </a:p>
          <a:p>
            <a:pPr marL="236538" indent="-236538"/>
            <a:r>
              <a:rPr lang="en-US" dirty="0"/>
              <a:t>New York </a:t>
            </a:r>
          </a:p>
          <a:p>
            <a:pPr marL="236538" indent="-236538"/>
            <a:r>
              <a:rPr lang="en-US" dirty="0"/>
              <a:t>March 4</a:t>
            </a:r>
            <a:r>
              <a:rPr lang="en-US" dirty="0" smtClean="0"/>
              <a:t>, </a:t>
            </a:r>
            <a:r>
              <a:rPr lang="en-US" dirty="0"/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48782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83295"/>
            <a:ext cx="2667000" cy="171450"/>
          </a:xfrm>
        </p:spPr>
        <p:txBody>
          <a:bodyPr/>
          <a:lstStyle/>
          <a:p>
            <a:r>
              <a:rPr lang="en-US" dirty="0"/>
              <a:t>Level of Audit Fees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 </a:t>
            </a:r>
            <a:r>
              <a:rPr lang="en-US"/>
              <a:t>of </a:t>
            </a:r>
            <a:r>
              <a:rPr lang="en-US" smtClean="0"/>
              <a:t>PAIBs</a:t>
            </a:r>
            <a:endParaRPr lang="en-US" dirty="0"/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81000" y="1504950"/>
            <a:ext cx="8305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Suggestions to explore responsibility of TCWG </a:t>
            </a:r>
            <a:r>
              <a:rPr lang="en-US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 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fees quoted</a:t>
            </a:r>
          </a:p>
          <a:p>
            <a:pPr marL="352044" lvl="1" indent="0" algn="just">
              <a:buNone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 </a:t>
            </a:r>
            <a:r>
              <a:rPr lang="en-US" kern="0">
                <a:solidFill>
                  <a:schemeClr val="tx1">
                    <a:lumMod val="75000"/>
                    <a:lumOff val="25000"/>
                  </a:schemeClr>
                </a:solidFill>
              </a:rPr>
              <a:t>TF </a:t>
            </a:r>
            <a:r>
              <a:rPr lang="en-US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reviewed 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provisions in Code re PAIBs’ responsibility for fees</a:t>
            </a:r>
          </a:p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Current provisions in Part 2 require PAIBs not to place pressure on others that would results in other individuals breaching FPs</a:t>
            </a:r>
          </a:p>
          <a:p>
            <a:pPr algn="just"/>
            <a:r>
              <a:rPr lang="en-US" sz="2000" u="sng" kern="0">
                <a:solidFill>
                  <a:schemeClr val="tx1">
                    <a:lumMod val="75000"/>
                    <a:lumOff val="25000"/>
                  </a:schemeClr>
                </a:solidFill>
              </a:rPr>
              <a:t>TF </a:t>
            </a:r>
            <a:r>
              <a:rPr lang="en-US" sz="2000" u="sng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proposes:</a:t>
            </a:r>
            <a:endParaRPr lang="en-US" sz="2000" u="sng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52044" lvl="1" indent="0" algn="just">
              <a:buNone/>
            </a:pPr>
            <a:r>
              <a:rPr lang="en-US" i="1" kern="0">
                <a:solidFill>
                  <a:schemeClr val="tx1">
                    <a:lumMod val="75000"/>
                    <a:lumOff val="25000"/>
                  </a:schemeClr>
                </a:solidFill>
              </a:rPr>
              <a:t>Include as an example to current </a:t>
            </a:r>
            <a:r>
              <a:rPr lang="en-US" i="1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provisions </a:t>
            </a:r>
            <a:r>
              <a:rPr lang="en-US" i="1" kern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i="1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pressure </a:t>
            </a: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exerted by a </a:t>
            </a:r>
            <a:r>
              <a:rPr lang="en-US" i="1" kern="0">
                <a:solidFill>
                  <a:schemeClr val="tx1">
                    <a:lumMod val="75000"/>
                    <a:lumOff val="25000"/>
                  </a:schemeClr>
                </a:solidFill>
              </a:rPr>
              <a:t>PAIB </a:t>
            </a:r>
            <a:r>
              <a:rPr lang="en-US" i="1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 the firm re </a:t>
            </a: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level of </a:t>
            </a:r>
            <a:r>
              <a:rPr lang="en-US" i="1" kern="0">
                <a:solidFill>
                  <a:schemeClr val="tx1">
                    <a:lumMod val="75000"/>
                    <a:lumOff val="25000"/>
                  </a:schemeClr>
                </a:solidFill>
              </a:rPr>
              <a:t>fees </a:t>
            </a:r>
            <a:r>
              <a:rPr lang="en-US" i="1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quoted</a:t>
            </a:r>
            <a:endParaRPr lang="en-US" i="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09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3211712"/>
            <a:ext cx="8305799" cy="1204078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2667000" cy="171450"/>
          </a:xfrm>
        </p:spPr>
        <p:txBody>
          <a:bodyPr/>
          <a:lstStyle/>
          <a:p>
            <a:r>
              <a:rPr lang="en-US" dirty="0"/>
              <a:t>Level of Audit Fees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Enhanced Transparency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81000" y="1200150"/>
            <a:ext cx="6934200" cy="3287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en-US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en-US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en-US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reviewed:</a:t>
            </a:r>
          </a:p>
          <a:p>
            <a:pPr algn="just">
              <a:buFont typeface="Arial" panose="020B0604020202020204" pitchFamily="34" charset="0"/>
              <a:buChar char="−"/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Transparency to TCWG → Enhanced communication </a:t>
            </a:r>
          </a:p>
          <a:p>
            <a:pPr>
              <a:buFont typeface="Arial" panose="020B0604020202020204" pitchFamily="34" charset="0"/>
              <a:buChar char="−"/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Transparency to public  → Information made public </a:t>
            </a:r>
            <a:r>
              <a:rPr lang="en-US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		             including by firms where necessary</a:t>
            </a:r>
            <a:endParaRPr lang="en-US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799" y="2545457"/>
            <a:ext cx="1981200" cy="1763144"/>
          </a:xfrm>
          <a:prstGeom prst="rect">
            <a:avLst/>
          </a:prstGeom>
        </p:spPr>
      </p:pic>
      <p:sp>
        <p:nvSpPr>
          <p:cNvPr id="10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81000" y="1428749"/>
            <a:ext cx="8398042" cy="1700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Views on benefits and challenges of transparency to address perceptions related to level of fees</a:t>
            </a:r>
          </a:p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believes transparency is important tool both for too high and too low audit fees</a:t>
            </a:r>
          </a:p>
        </p:txBody>
      </p:sp>
    </p:spTree>
    <p:extLst>
      <p:ext uri="{BB962C8B-B14F-4D97-AF65-F5344CB8AC3E}">
        <p14:creationId xmlns:p14="http://schemas.microsoft.com/office/powerpoint/2010/main" val="237864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23760"/>
            <a:ext cx="2667000" cy="171450"/>
          </a:xfrm>
        </p:spPr>
        <p:txBody>
          <a:bodyPr/>
          <a:lstStyle/>
          <a:p>
            <a:r>
              <a:rPr lang="en-US" dirty="0"/>
              <a:t>Level of Audit Fees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to TCWG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81000" y="1352550"/>
            <a:ext cx="8289758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Provisions in ISA </a:t>
            </a:r>
            <a:r>
              <a:rPr lang="en-US" sz="2000" kern="0">
                <a:solidFill>
                  <a:schemeClr val="tx1">
                    <a:lumMod val="75000"/>
                    <a:lumOff val="25000"/>
                  </a:schemeClr>
                </a:solidFill>
              </a:rPr>
              <a:t>260 </a:t>
            </a:r>
            <a:r>
              <a:rPr lang="en-US" sz="2000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(Revised) for 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listed entities on communicating issues re independence to TCWG</a:t>
            </a:r>
          </a:p>
          <a:p>
            <a:pPr marL="352044" lvl="1" indent="0" algn="just">
              <a:buNone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including fees charged for audit and non-audit services</a:t>
            </a:r>
          </a:p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aimed to reinforce </a:t>
            </a:r>
            <a:r>
              <a:rPr lang="en-US" sz="2000" kern="0">
                <a:solidFill>
                  <a:schemeClr val="tx1">
                    <a:lumMod val="75000"/>
                    <a:lumOff val="25000"/>
                  </a:schemeClr>
                </a:solidFill>
              </a:rPr>
              <a:t>communication </a:t>
            </a:r>
            <a:r>
              <a:rPr lang="en-US" sz="2000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TCWG</a:t>
            </a:r>
            <a:endParaRPr lang="en-US" sz="20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52044" lvl="1" indent="0" algn="just">
              <a:buNone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better position TCWG to make decisions on fees quoted</a:t>
            </a:r>
          </a:p>
          <a:p>
            <a:pPr algn="just"/>
            <a:r>
              <a:rPr lang="en-US" sz="2000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proposes:</a:t>
            </a:r>
          </a:p>
          <a:p>
            <a:pPr marL="352044" lvl="1" indent="0" algn="just">
              <a:buNone/>
            </a:pP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Communicate to TCWG that fees quoted allows firm to perform the engagement in accordance with professional standards</a:t>
            </a:r>
          </a:p>
        </p:txBody>
      </p:sp>
    </p:spTree>
    <p:extLst>
      <p:ext uri="{BB962C8B-B14F-4D97-AF65-F5344CB8AC3E}">
        <p14:creationId xmlns:p14="http://schemas.microsoft.com/office/powerpoint/2010/main" val="9018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 Disclosure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4800" y="1352550"/>
            <a:ext cx="85344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600"/>
              </a:spcAft>
              <a:buNone/>
            </a:pPr>
            <a:r>
              <a:rPr lang="en-US" sz="2000" u="sng" kern="0">
                <a:solidFill>
                  <a:schemeClr val="tx1">
                    <a:lumMod val="75000"/>
                    <a:lumOff val="25000"/>
                  </a:schemeClr>
                </a:solidFill>
              </a:rPr>
              <a:t>TF </a:t>
            </a:r>
            <a:r>
              <a:rPr lang="en-US" sz="2000" u="sng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proposes:</a:t>
            </a:r>
            <a:endParaRPr lang="en-US" sz="2000" u="sng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en-US" sz="2000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Firm to take steps to ensure that audit </a:t>
            </a:r>
            <a:r>
              <a:rPr lang="en-US" sz="2000" i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fees are </a:t>
            </a:r>
            <a:r>
              <a:rPr lang="en-US" sz="2000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publicly disclosed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by</a:t>
            </a:r>
          </a:p>
          <a:p>
            <a:pPr marL="809244" lvl="1" indent="-457200" algn="just">
              <a:buFont typeface="+mj-lt"/>
              <a:buAutoNum type="arabicPeriod"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Determine relevant national laws and regulations and whether the client is in compliance </a:t>
            </a:r>
          </a:p>
          <a:p>
            <a:pPr marL="809244" lvl="1" indent="-457200" algn="just">
              <a:buFont typeface="+mj-lt"/>
              <a:buAutoNum type="arabicPeriod"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 not disclosed by audited entity</a:t>
            </a:r>
          </a:p>
          <a:p>
            <a:pPr lvl="2" indent="-342900" algn="just">
              <a:buFont typeface="+mj-lt"/>
              <a:buAutoNum type="alphaUcPeriod"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PIE audit clients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firm is </a:t>
            </a:r>
            <a:r>
              <a:rPr lang="en-US" sz="2000" i="1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required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 disclose audit fees</a:t>
            </a:r>
          </a:p>
          <a:p>
            <a:pPr lvl="2" indent="-342900" algn="just">
              <a:buFont typeface="+mj-lt"/>
              <a:buAutoNum type="alphaUcPeriod"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non-PIE audit clients, 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firm </a:t>
            </a:r>
            <a:r>
              <a:rPr lang="en-US" sz="2000" i="1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encouraged 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disclose audit fees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0"/>
          </p:nvPr>
        </p:nvSpPr>
        <p:spPr>
          <a:xfrm>
            <a:off x="381000" y="117886"/>
            <a:ext cx="2667000" cy="171450"/>
          </a:xfrm>
        </p:spPr>
        <p:txBody>
          <a:bodyPr/>
          <a:lstStyle/>
          <a:p>
            <a:r>
              <a:rPr lang="en-US" dirty="0"/>
              <a:t>Level of Audit Fees</a:t>
            </a:r>
          </a:p>
        </p:txBody>
      </p:sp>
    </p:spTree>
    <p:extLst>
      <p:ext uri="{BB962C8B-B14F-4D97-AF65-F5344CB8AC3E}">
        <p14:creationId xmlns:p14="http://schemas.microsoft.com/office/powerpoint/2010/main" val="391786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785412"/>
            <a:ext cx="5029200" cy="2623704"/>
          </a:xfrm>
        </p:spPr>
        <p:txBody>
          <a:bodyPr/>
          <a:lstStyle/>
          <a:p>
            <a:pPr marL="347464" lvl="1" indent="0" algn="ctr">
              <a:buNone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7464" lvl="1" indent="0" algn="ctr"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ＭＳ Ｐゴシック" charset="0"/>
              </a:rPr>
              <a:t>Representatives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ＭＳ Ｐゴシック" charset="0"/>
              </a:rPr>
              <a:t>’ views and inputs are requested on the TF proposals presented</a:t>
            </a:r>
          </a:p>
          <a:p>
            <a:pPr marL="347464" lvl="1" indent="0" algn="ctr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Matters for Consideration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1916164"/>
            <a:ext cx="2924175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04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345876"/>
            <a:ext cx="8174774" cy="3063240"/>
          </a:xfrm>
        </p:spPr>
        <p:txBody>
          <a:bodyPr/>
          <a:lstStyle/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r>
              <a:rPr lang="en-US" sz="2400" b="1" dirty="0"/>
              <a:t>Fee Dependency</a:t>
            </a:r>
          </a:p>
          <a:p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976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94092"/>
            <a:ext cx="2667000" cy="171450"/>
          </a:xfrm>
        </p:spPr>
        <p:txBody>
          <a:bodyPr/>
          <a:lstStyle/>
          <a:p>
            <a:r>
              <a:rPr lang="en-US" dirty="0"/>
              <a:t>Fee-dependency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Provisions for PIE Audit Clients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4800" y="1276350"/>
            <a:ext cx="8382000" cy="313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US" sz="24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99" y="1657350"/>
            <a:ext cx="6781801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86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99980"/>
            <a:ext cx="2667000" cy="171450"/>
          </a:xfrm>
        </p:spPr>
        <p:txBody>
          <a:bodyPr/>
          <a:lstStyle/>
          <a:p>
            <a:r>
              <a:rPr lang="en-US" dirty="0"/>
              <a:t>Fee-dependency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Changes for PIE Audit Clients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4800" y="1276350"/>
            <a:ext cx="8382000" cy="313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US" sz="24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99" y="1657350"/>
            <a:ext cx="7391401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65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97042" y="98602"/>
            <a:ext cx="2667000" cy="171450"/>
          </a:xfrm>
        </p:spPr>
        <p:txBody>
          <a:bodyPr/>
          <a:lstStyle/>
          <a:p>
            <a:r>
              <a:rPr lang="en-US" dirty="0"/>
              <a:t>Fee-dependency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Suggested Changes for PIE Audit Clients (1)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2922" y="1490662"/>
            <a:ext cx="2812678" cy="3062288"/>
          </a:xfrm>
          <a:prstGeom prst="rect">
            <a:avLst/>
          </a:prstGeom>
        </p:spPr>
      </p:pic>
      <p:sp>
        <p:nvSpPr>
          <p:cNvPr id="8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64042" y="1490662"/>
            <a:ext cx="5622758" cy="306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640"/>
              </a:lnSpc>
              <a:spcAft>
                <a:spcPts val="600"/>
              </a:spcAft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 changes suggested to threshold and to safeguards </a:t>
            </a:r>
          </a:p>
          <a:p>
            <a:pPr algn="just">
              <a:lnSpc>
                <a:spcPts val="2640"/>
              </a:lnSpc>
            </a:pPr>
            <a:r>
              <a:rPr lang="en-US" sz="2000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proposes:</a:t>
            </a:r>
          </a:p>
          <a:p>
            <a:pPr marL="352044" lvl="1" indent="0" algn="just">
              <a:lnSpc>
                <a:spcPts val="2640"/>
              </a:lnSpc>
              <a:buNone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Require firms to disclose publically the fee-dependency and safeguards applied</a:t>
            </a:r>
          </a:p>
          <a:p>
            <a:pPr marL="352044" lvl="1" indent="0" algn="just">
              <a:lnSpc>
                <a:spcPts val="2640"/>
              </a:lnSpc>
              <a:buNone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Each year if fees &gt; 15% until the firm is required to resign (after 5 years – see later)</a:t>
            </a:r>
            <a:endParaRPr lang="en-US" sz="24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2939716" y="1490662"/>
            <a:ext cx="0" cy="26812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4826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9021" y="108862"/>
            <a:ext cx="2667000" cy="171450"/>
          </a:xfrm>
        </p:spPr>
        <p:txBody>
          <a:bodyPr/>
          <a:lstStyle/>
          <a:p>
            <a:r>
              <a:rPr lang="en-US" dirty="0"/>
              <a:t>Fee-dependency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Suggested Changes for PIE Audit Clients (2)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383506"/>
            <a:ext cx="2573751" cy="3062288"/>
          </a:xfrm>
          <a:prstGeom prst="rect">
            <a:avLst/>
          </a:prstGeom>
        </p:spPr>
      </p:pic>
      <p:sp>
        <p:nvSpPr>
          <p:cNvPr id="8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2912650" y="1383506"/>
            <a:ext cx="57912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proposes: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Changes to safeguards</a:t>
            </a:r>
          </a:p>
          <a:p>
            <a:pPr marL="347472" lvl="1" indent="0" algn="just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Determine application of pre-issuance review as a safeguard, instead of post issuance review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Provide guidance to determine the term “significant” in this context</a:t>
            </a:r>
          </a:p>
          <a:p>
            <a:pPr marL="352044" lvl="1" indent="0" algn="just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Apply “RITP” test up to 30 percent</a:t>
            </a:r>
          </a:p>
          <a:p>
            <a:pPr marL="0" indent="0" algn="just">
              <a:buNone/>
            </a:pPr>
            <a:r>
              <a:rPr 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2743200" y="1504950"/>
            <a:ext cx="0" cy="2819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628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10361" y="1276350"/>
            <a:ext cx="4414039" cy="3572940"/>
          </a:xfrm>
        </p:spPr>
        <p:txBody>
          <a:bodyPr/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Introduction</a:t>
            </a:r>
          </a:p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Level of Audit Fees</a:t>
            </a:r>
          </a:p>
          <a:p>
            <a:pPr lvl="1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Strengthened Provisions re Fees Quoted</a:t>
            </a:r>
          </a:p>
          <a:p>
            <a:pPr lvl="1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Provision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Engagement Partner</a:t>
            </a: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Role of PAIB</a:t>
            </a: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Enhanced Transparency</a:t>
            </a:r>
          </a:p>
          <a:p>
            <a:pPr lvl="1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Communication to TCWG</a:t>
            </a:r>
          </a:p>
          <a:p>
            <a:pPr lvl="1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Public Disclosure</a:t>
            </a:r>
          </a:p>
          <a:p>
            <a:endParaRPr lang="en-US" sz="20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4800600" y="1429985"/>
            <a:ext cx="3810000" cy="190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892" indent="-342892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27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390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54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17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537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Fee Dependency</a:t>
            </a:r>
          </a:p>
          <a:p>
            <a:pPr lvl="1"/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PIE Audit Clients</a:t>
            </a:r>
          </a:p>
          <a:p>
            <a:pPr lvl="1"/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Non-PIE Audit Clients</a:t>
            </a:r>
          </a:p>
          <a:p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Fee-related </a:t>
            </a:r>
            <a:r>
              <a:rPr lang="en-US" sz="2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Safeguards</a:t>
            </a:r>
            <a:endParaRPr lang="en-US" kern="0" dirty="0"/>
          </a:p>
          <a:p>
            <a:endParaRPr lang="en-US" kern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3283741"/>
            <a:ext cx="2743200" cy="12384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15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2667000" cy="171450"/>
          </a:xfrm>
        </p:spPr>
        <p:txBody>
          <a:bodyPr/>
          <a:lstStyle/>
          <a:p>
            <a:r>
              <a:rPr lang="en-US" dirty="0"/>
              <a:t>Fee-dependency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Suggested Changes for PIE Audit Clients (3)</a:t>
            </a:r>
            <a:endParaRPr lang="en-US" dirty="0"/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2895600" y="1428750"/>
            <a:ext cx="5791200" cy="2987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TF’s approach is that after 5 yrs → safeguards cannot reduce threats created to acceptable level</a:t>
            </a:r>
          </a:p>
          <a:p>
            <a:pPr algn="just"/>
            <a:r>
              <a:rPr lang="en-US" sz="2000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proposes:</a:t>
            </a:r>
          </a:p>
          <a:p>
            <a:pPr marL="352044" lvl="1" indent="0" algn="just">
              <a:buNone/>
            </a:pP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Cease to be the auditor if total fees from  PIE audit client continue to exceed the threshold for 5 consecutive yrs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504950"/>
            <a:ext cx="2476500" cy="2834255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auto">
          <a:xfrm>
            <a:off x="2743200" y="1428750"/>
            <a:ext cx="0" cy="283425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54157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2667000" cy="171450"/>
          </a:xfrm>
        </p:spPr>
        <p:txBody>
          <a:bodyPr/>
          <a:lstStyle/>
          <a:p>
            <a:r>
              <a:rPr lang="en-US" dirty="0"/>
              <a:t>Fee-dependency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Suggested Changes for PIE Audit Clients (4)</a:t>
            </a:r>
            <a:endParaRPr lang="en-US" dirty="0"/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2895600" y="1428750"/>
            <a:ext cx="5791200" cy="2987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also considered actions that could be taken after 1</a:t>
            </a:r>
            <a:r>
              <a:rPr lang="en-US" sz="2000" kern="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year of engagement</a:t>
            </a:r>
          </a:p>
          <a:p>
            <a:pPr algn="just"/>
            <a:r>
              <a:rPr lang="en-US" sz="2000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proposes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352044" lvl="1" indent="0" algn="just">
              <a:buNone/>
            </a:pPr>
            <a:r>
              <a:rPr lang="en-US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Option A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Encourage</a:t>
            </a:r>
          </a:p>
          <a:p>
            <a:pPr marL="352044" lvl="1" indent="0" algn="just">
              <a:buNone/>
            </a:pPr>
            <a:r>
              <a:rPr lang="en-US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Option B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Require</a:t>
            </a:r>
          </a:p>
          <a:p>
            <a:pPr marL="0" indent="0" algn="just">
              <a:buNone/>
            </a:pPr>
            <a:r>
              <a:rPr lang="en-US" sz="2000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Firms to disclose and discuss the information with TCWG and discuss with TCWG the public disclosure after the 1</a:t>
            </a:r>
            <a:r>
              <a:rPr lang="en-US" sz="2000" i="1" kern="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</a:t>
            </a:r>
            <a:r>
              <a:rPr lang="en-US" sz="2000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year</a:t>
            </a:r>
          </a:p>
          <a:p>
            <a:pPr marL="0" indent="0" algn="just">
              <a:buNone/>
            </a:pPr>
            <a:endParaRPr lang="en-US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276350"/>
            <a:ext cx="2438400" cy="3298543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auto">
          <a:xfrm>
            <a:off x="2667000" y="1428750"/>
            <a:ext cx="0" cy="291084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463" y="214256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44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84288"/>
            <a:ext cx="2667000" cy="171450"/>
          </a:xfrm>
        </p:spPr>
        <p:txBody>
          <a:bodyPr/>
          <a:lstStyle/>
          <a:p>
            <a:r>
              <a:rPr lang="en-US" dirty="0"/>
              <a:t>Fee-dependency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Changes for non-PIE Audit Clients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4800" y="1428750"/>
            <a:ext cx="8382000" cy="2987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US" sz="24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657350"/>
            <a:ext cx="5029200" cy="260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03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2667000" cy="171450"/>
          </a:xfrm>
        </p:spPr>
        <p:txBody>
          <a:bodyPr/>
          <a:lstStyle/>
          <a:p>
            <a:r>
              <a:rPr lang="en-US" dirty="0"/>
              <a:t>Fee- dependency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Changes to non-PIE Audit Clients (1)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2793332" y="1428750"/>
            <a:ext cx="5893468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Tx/>
              <a:buNone/>
            </a:pPr>
            <a:r>
              <a:rPr lang="en-US" sz="2000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proposes:</a:t>
            </a:r>
          </a:p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Require firm to disclose to TCWG and discuss whether safeguards could be applied if:</a:t>
            </a:r>
          </a:p>
          <a:p>
            <a:pPr lvl="1" algn="just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Total fees from the client exceeds 30 %</a:t>
            </a:r>
          </a:p>
          <a:p>
            <a:pPr lvl="1" algn="just"/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</a:t>
            </a:r>
          </a:p>
          <a:p>
            <a:pPr lvl="2" algn="just"/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Option A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3 consecutive yrs </a:t>
            </a:r>
          </a:p>
          <a:p>
            <a:pPr lvl="2" algn="just"/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Option B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5 consecutive yrs</a:t>
            </a:r>
          </a:p>
          <a:p>
            <a:pPr algn="just"/>
            <a:endParaRPr lang="en-US" kern="0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616525"/>
            <a:ext cx="2552699" cy="261149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auto">
          <a:xfrm>
            <a:off x="2759240" y="1428750"/>
            <a:ext cx="0" cy="298704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3707" y="3058710"/>
            <a:ext cx="914479" cy="91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50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69020"/>
            <a:ext cx="2667000" cy="171450"/>
          </a:xfrm>
        </p:spPr>
        <p:txBody>
          <a:bodyPr/>
          <a:lstStyle/>
          <a:p>
            <a:r>
              <a:rPr lang="en-US" dirty="0"/>
              <a:t>Fee-dependency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Changes to non-PIE Audit Clients (2)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2819400" y="1428750"/>
            <a:ext cx="5867400" cy="2987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considered the actions that could be taken after 1</a:t>
            </a:r>
            <a:r>
              <a:rPr lang="en-US" sz="2000" kern="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year of engagement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US" sz="2000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proposes:</a:t>
            </a:r>
          </a:p>
          <a:p>
            <a:pPr marL="352044" lvl="1" indent="0" algn="just" eaLnBrk="0" hangingPunc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Option A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: Encourage</a:t>
            </a:r>
          </a:p>
          <a:p>
            <a:pPr marL="352044" lvl="1" indent="0" algn="just" eaLnBrk="0" hangingPunc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Option B: 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Require</a:t>
            </a:r>
          </a:p>
          <a:p>
            <a:pPr marL="0" lvl="0" indent="0" algn="just" eaLnBrk="0" hangingPunc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000" i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Firms to disclose and discuss with TCWG [including public disclosure after the 1</a:t>
            </a:r>
            <a:r>
              <a:rPr lang="en-US" sz="2000" i="1" kern="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st</a:t>
            </a:r>
            <a:r>
              <a:rPr lang="en-US" sz="2000" i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 year]</a:t>
            </a:r>
          </a:p>
          <a:p>
            <a:pPr marL="0" indent="0" algn="just">
              <a:buFontTx/>
              <a:buNone/>
            </a:pPr>
            <a:endParaRPr lang="en-US" kern="0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" y="1596390"/>
            <a:ext cx="2278381" cy="28194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auto">
          <a:xfrm>
            <a:off x="2667000" y="1428750"/>
            <a:ext cx="0" cy="2819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2091611"/>
            <a:ext cx="914479" cy="91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00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785412"/>
            <a:ext cx="5029200" cy="2623704"/>
          </a:xfrm>
        </p:spPr>
        <p:txBody>
          <a:bodyPr/>
          <a:lstStyle/>
          <a:p>
            <a:pPr marL="347464" lvl="1" indent="0" algn="ctr"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7464" lvl="1" indent="0" algn="ctr"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ＭＳ Ｐゴシック" charset="0"/>
              </a:rPr>
              <a:t>Representatives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ＭＳ Ｐゴシック" charset="0"/>
              </a:rPr>
              <a:t>’ views and inputs are requested on the TF proposals presented</a:t>
            </a:r>
          </a:p>
          <a:p>
            <a:pPr marL="347464" lvl="1" indent="0" algn="ctr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Matters for Consideration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1916164"/>
            <a:ext cx="2924175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21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345876"/>
            <a:ext cx="8174774" cy="3063240"/>
          </a:xfrm>
        </p:spPr>
        <p:txBody>
          <a:bodyPr/>
          <a:lstStyle/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r>
              <a:rPr lang="en-US" sz="2400" b="1" dirty="0"/>
              <a:t>Fee-related Safeguards</a:t>
            </a:r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716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610599" cy="31394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Fee-related Safeguards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81000" y="1428750"/>
            <a:ext cx="6781800" cy="2963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reviewed current safeguards related to level of fees and fee dependency</a:t>
            </a:r>
          </a:p>
          <a:p>
            <a:pPr marL="352044" lvl="1" indent="0">
              <a:buNone/>
            </a:pP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revised and restructured 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Code addresses most  comments </a:t>
            </a:r>
            <a:r>
              <a:rPr lang="en-US" kern="0">
                <a:solidFill>
                  <a:schemeClr val="tx1">
                    <a:lumMod val="75000"/>
                    <a:lumOff val="25000"/>
                  </a:schemeClr>
                </a:solidFill>
              </a:rPr>
              <a:t>provided </a:t>
            </a:r>
            <a:r>
              <a:rPr lang="en-US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by regulators 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fee-related safeguards of </a:t>
            </a: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extant</a:t>
            </a: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Code </a:t>
            </a:r>
          </a:p>
          <a:p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TF’s proposals provide further actions for PAPPs to address threats   </a:t>
            </a:r>
          </a:p>
          <a:p>
            <a:pPr marL="352044" lvl="1" indent="0">
              <a:buNone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TF proposes no changes to fee-related safeguards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1733550"/>
            <a:ext cx="1789271" cy="206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30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598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345876"/>
            <a:ext cx="8174774" cy="3063240"/>
          </a:xfrm>
        </p:spPr>
        <p:txBody>
          <a:bodyPr/>
          <a:lstStyle/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r>
              <a:rPr lang="en-US" sz="2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Introduction</a:t>
            </a:r>
          </a:p>
          <a:p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72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28801" y="1352550"/>
            <a:ext cx="7315200" cy="3200400"/>
          </a:xfrm>
        </p:spPr>
        <p:txBody>
          <a:bodyPr/>
          <a:lstStyle/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October – SMPC and Forum of Firms Meeting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Update on the Project Scope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December – TF meeting in NYC 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Discussion on issues and draft of proposals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December – IESBA Meeting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Update on TF’s approach and preliminary views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February – TF Teleconference 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Finalizing 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TF’s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proposals and discussion on proposed changes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7472" lvl="1" indent="0">
              <a:spcAft>
                <a:spcPts val="600"/>
              </a:spcAft>
              <a:buNone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5933"/>
            <a:ext cx="2667000" cy="171450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Activities Since September 2018 Meeting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733550"/>
            <a:ext cx="18288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27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Timing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2667000" cy="171450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1475912"/>
            <a:ext cx="3225064" cy="2877475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032095"/>
              </p:ext>
            </p:extLst>
          </p:nvPr>
        </p:nvGraphicFramePr>
        <p:xfrm>
          <a:off x="381000" y="1475912"/>
          <a:ext cx="5105400" cy="2846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097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Meetings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71339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March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IESBA CAG and IESBA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Issues and draft </a:t>
                      </a:r>
                      <a:r>
                        <a:rPr lang="en-US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of </a:t>
                      </a: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the proposed changes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616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April/May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IESBA NSS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Forum of Firms</a:t>
                      </a:r>
                      <a:endParaRPr lang="en-US" sz="160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5616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June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IESBA</a:t>
                      </a:r>
                      <a:endParaRPr lang="en-US" sz="16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i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sz="140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First </a:t>
                      </a:r>
                      <a:r>
                        <a:rPr lang="en-US" sz="140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read of proposed changes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71339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Sept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IESBA CAG and 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IESBA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Approval 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of Exposure Draft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086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CAG is asked to note the Task Force’s responses summarized in para. 5 of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Agenda Item F</a:t>
            </a:r>
          </a:p>
          <a:p>
            <a:pPr marL="347464" lvl="1" indent="0">
              <a:buNone/>
            </a:pP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4257"/>
            <a:ext cx="2667000" cy="17145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Back Sept 2018 Fees Discussions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15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345876"/>
            <a:ext cx="8174774" cy="3063240"/>
          </a:xfrm>
        </p:spPr>
        <p:txBody>
          <a:bodyPr/>
          <a:lstStyle/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endParaRPr lang="en-US" dirty="0"/>
          </a:p>
          <a:p>
            <a:pPr marL="347464" lvl="1" indent="0" algn="ctr">
              <a:buNone/>
            </a:pPr>
            <a:r>
              <a:rPr lang="en-US" sz="2400" b="1" dirty="0"/>
              <a:t>Level of Audit Fees</a:t>
            </a:r>
          </a:p>
          <a:p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805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2741" y="1352550"/>
            <a:ext cx="6555259" cy="2057400"/>
          </a:xfrm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Focus on audit engagement </a:t>
            </a:r>
          </a:p>
          <a:p>
            <a:pPr marL="352035" lvl="1" indent="0">
              <a:buNone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new requirement positioned in Part 4A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aims to enhance audit quality by emphasizing the need for firms to ensure that appropriate resources are dedicated to audit engagements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→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 not aim to determine appropriate level of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fees</a:t>
            </a:r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>
          <a:xfrm>
            <a:off x="381000" y="134258"/>
            <a:ext cx="2667000" cy="171450"/>
          </a:xfrm>
        </p:spPr>
        <p:txBody>
          <a:bodyPr/>
          <a:lstStyle/>
          <a:p>
            <a:r>
              <a:rPr lang="en-US" dirty="0"/>
              <a:t>Level of Audit Fees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 of Audit Fees Quoted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097" y="1464275"/>
            <a:ext cx="2136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1433193"/>
            <a:ext cx="2133600" cy="1743075"/>
          </a:xfrm>
          <a:prstGeom prst="rect">
            <a:avLst/>
          </a:prstGeom>
        </p:spPr>
      </p:pic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381000" y="3409950"/>
            <a:ext cx="8458200" cy="1648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892" indent="-342892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27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390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54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17" indent="-347463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537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proposes: </a:t>
            </a:r>
          </a:p>
          <a:p>
            <a:pPr marL="352035" lvl="1" indent="0" algn="just">
              <a:buFontTx/>
              <a:buNone/>
            </a:pP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Firms to be satisfied that level of fees quoted do not affect the ability to perform the engagement in accordance with professional standard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13046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00150"/>
            <a:ext cx="8610599" cy="3215640"/>
          </a:xfrm>
        </p:spPr>
        <p:txBody>
          <a:bodyPr/>
          <a:lstStyle/>
          <a:p>
            <a:pPr marL="347472" lvl="1" indent="0">
              <a:spcAft>
                <a:spcPts val="600"/>
              </a:spcAft>
              <a:buNone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2667000" cy="171450"/>
          </a:xfrm>
        </p:spPr>
        <p:txBody>
          <a:bodyPr/>
          <a:lstStyle/>
          <a:p>
            <a:r>
              <a:rPr lang="en-US" dirty="0"/>
              <a:t>Level of Audit Fees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 of Audit Fees – Role of Engagement Partner </a:t>
            </a:r>
          </a:p>
        </p:txBody>
      </p:sp>
      <p:sp>
        <p:nvSpPr>
          <p:cNvPr id="5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33849" y="1352550"/>
            <a:ext cx="6805863" cy="212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reviewed responsibilities for setting up fees </a:t>
            </a:r>
          </a:p>
          <a:p>
            <a:pPr marL="352044" lvl="1" indent="0" algn="just">
              <a:buNone/>
            </a:pPr>
            <a:r>
              <a:rPr lang="en-US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→ coordinated with changes to auditing standards</a:t>
            </a:r>
          </a:p>
          <a:p>
            <a:pPr algn="just"/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Proposed </a:t>
            </a:r>
            <a:r>
              <a:rPr lang="en-US" sz="2000" kern="0">
                <a:solidFill>
                  <a:schemeClr val="tx1">
                    <a:lumMod val="75000"/>
                    <a:lumOff val="25000"/>
                  </a:schemeClr>
                </a:solidFill>
              </a:rPr>
              <a:t>ISA </a:t>
            </a:r>
            <a:r>
              <a:rPr lang="en-US" sz="2000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220 (Revised): EP determines </a:t>
            </a:r>
            <a:r>
              <a:rPr 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if “sufficient and appropriate resources to perform the engagement are assigned or made available”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7786" y="1858980"/>
            <a:ext cx="1775687" cy="2126582"/>
          </a:xfrm>
          <a:prstGeom prst="rect">
            <a:avLst/>
          </a:prstGeom>
        </p:spPr>
      </p:pic>
      <p:sp>
        <p:nvSpPr>
          <p:cNvPr id="7" name="AutoShape 2" descr="Image result for fees"/>
          <p:cNvSpPr txBox="1">
            <a:spLocks noChangeAspect="1" noChangeArrowheads="1"/>
          </p:cNvSpPr>
          <p:nvPr/>
        </p:nvSpPr>
        <p:spPr bwMode="auto">
          <a:xfrm>
            <a:off x="305775" y="3181350"/>
            <a:ext cx="6833937" cy="1532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u="sng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TF proposes:</a:t>
            </a:r>
          </a:p>
          <a:p>
            <a:pPr marL="352044" lvl="1" indent="0" algn="just">
              <a:buNone/>
            </a:pPr>
            <a:r>
              <a:rPr lang="en-US" i="1" kern="0">
                <a:solidFill>
                  <a:schemeClr val="tx1">
                    <a:lumMod val="75000"/>
                    <a:lumOff val="25000"/>
                  </a:schemeClr>
                </a:solidFill>
              </a:rPr>
              <a:t>Require </a:t>
            </a:r>
            <a:r>
              <a:rPr lang="en-US" i="1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EP to </a:t>
            </a: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determine resources, in line with proposed </a:t>
            </a:r>
            <a:r>
              <a:rPr lang="en-US" i="1" kern="0">
                <a:solidFill>
                  <a:schemeClr val="tx1">
                    <a:lumMod val="75000"/>
                    <a:lumOff val="25000"/>
                  </a:schemeClr>
                </a:solidFill>
              </a:rPr>
              <a:t>ISA </a:t>
            </a:r>
            <a:r>
              <a:rPr lang="en-US" i="1" kern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220 (Revised), </a:t>
            </a:r>
            <a:r>
              <a:rPr lang="en-US" i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irrespective of  level of fees quoted</a:t>
            </a:r>
          </a:p>
        </p:txBody>
      </p:sp>
    </p:spTree>
    <p:extLst>
      <p:ext uri="{BB962C8B-B14F-4D97-AF65-F5344CB8AC3E}">
        <p14:creationId xmlns:p14="http://schemas.microsoft.com/office/powerpoint/2010/main" val="73337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1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3.xml><?xml version="1.0" encoding="utf-8"?>
<a:theme xmlns:a="http://schemas.openxmlformats.org/drawingml/2006/main" name="2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4.xml><?xml version="1.0" encoding="utf-8"?>
<a:theme xmlns:a="http://schemas.openxmlformats.org/drawingml/2006/main" name="3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20150423 Forum of Firms IESBA Peter Hughes</Template>
  <TotalTime>9347</TotalTime>
  <Words>1041</Words>
  <Application>Microsoft Office PowerPoint</Application>
  <PresentationFormat>On-screen Show (16:9)</PresentationFormat>
  <Paragraphs>225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ＭＳ Ｐゴシック</vt:lpstr>
      <vt:lpstr>ＭＳ Ｐゴシック</vt:lpstr>
      <vt:lpstr>Arial</vt:lpstr>
      <vt:lpstr>Bauer Bodoni Std</vt:lpstr>
      <vt:lpstr>Calibri</vt:lpstr>
      <vt:lpstr>Wingdings</vt:lpstr>
      <vt:lpstr>ヒラギノ角ゴ Pro W3</vt:lpstr>
      <vt:lpstr>IESBA_Powerpoint_template_GREEN RIBBON_WIDESCREEN</vt:lpstr>
      <vt:lpstr>1_IESBA_Powerpoint_template_GREEN RIBBON_WIDESCREEN</vt:lpstr>
      <vt:lpstr>2_IESBA_Powerpoint_template_GREEN RIBBON_WIDESCREEN</vt:lpstr>
      <vt:lpstr>3_IESBA_Powerpoint_template_GREEN RIBBON_WIDESCREEN</vt:lpstr>
      <vt:lpstr>Fees – Issues and Proposals</vt:lpstr>
      <vt:lpstr>Agenda </vt:lpstr>
      <vt:lpstr>PowerPoint Presentation</vt:lpstr>
      <vt:lpstr>Activities Since September 2018 Meeting </vt:lpstr>
      <vt:lpstr>Project Timing</vt:lpstr>
      <vt:lpstr>Report Back Sept 2018 Fees Discussions </vt:lpstr>
      <vt:lpstr>PowerPoint Presentation</vt:lpstr>
      <vt:lpstr>Level of Audit Fees Quoted</vt:lpstr>
      <vt:lpstr>Level of Audit Fees – Role of Engagement Partner </vt:lpstr>
      <vt:lpstr>Role of PAIBs</vt:lpstr>
      <vt:lpstr>Enhanced Transparency</vt:lpstr>
      <vt:lpstr>Communication to TCWG</vt:lpstr>
      <vt:lpstr>Public Disclosure</vt:lpstr>
      <vt:lpstr>Matters for Consideration</vt:lpstr>
      <vt:lpstr>PowerPoint Presentation</vt:lpstr>
      <vt:lpstr>Current Provisions for PIE Audit Clients</vt:lpstr>
      <vt:lpstr>Suggested Changes for PIE Audit Clients</vt:lpstr>
      <vt:lpstr>Suggested Changes for PIE Audit Clients (1)</vt:lpstr>
      <vt:lpstr>Suggested Changes for PIE Audit Clients (2)</vt:lpstr>
      <vt:lpstr>Suggested Changes for PIE Audit Clients (3)</vt:lpstr>
      <vt:lpstr>Suggested Changes for PIE Audit Clients (4)</vt:lpstr>
      <vt:lpstr>Suggested Changes for non-PIE Audit Clients</vt:lpstr>
      <vt:lpstr>Suggested Changes to non-PIE Audit Clients (1)</vt:lpstr>
      <vt:lpstr>Suggested Changes to non-PIE Audit Clients (2)</vt:lpstr>
      <vt:lpstr>Matters for Consideration</vt:lpstr>
      <vt:lpstr>PowerPoint Presentation</vt:lpstr>
      <vt:lpstr>Fee-related Safeguards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IESBA Project Updates</dc:title>
  <dc:creator>ksiong88@yahoo.com</dc:creator>
  <cp:lastModifiedBy>Asteway Tilahun</cp:lastModifiedBy>
  <cp:revision>751</cp:revision>
  <cp:lastPrinted>2019-03-03T23:18:33Z</cp:lastPrinted>
  <dcterms:created xsi:type="dcterms:W3CDTF">2015-04-17T20:16:07Z</dcterms:created>
  <dcterms:modified xsi:type="dcterms:W3CDTF">2019-03-05T17:17:19Z</dcterms:modified>
</cp:coreProperties>
</file>