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  <p:sldMasterId id="2147483672" r:id="rId2"/>
    <p:sldMasterId id="2147483696" r:id="rId3"/>
    <p:sldMasterId id="2147483708" r:id="rId4"/>
    <p:sldMasterId id="2147483768" r:id="rId5"/>
    <p:sldMasterId id="2147483780" r:id="rId6"/>
    <p:sldMasterId id="2147483844" r:id="rId7"/>
    <p:sldMasterId id="2147483880" r:id="rId8"/>
  </p:sldMasterIdLst>
  <p:notesMasterIdLst>
    <p:notesMasterId r:id="rId19"/>
  </p:notesMasterIdLst>
  <p:sldIdLst>
    <p:sldId id="389" r:id="rId9"/>
    <p:sldId id="428" r:id="rId10"/>
    <p:sldId id="431" r:id="rId11"/>
    <p:sldId id="435" r:id="rId12"/>
    <p:sldId id="433" r:id="rId13"/>
    <p:sldId id="434" r:id="rId14"/>
    <p:sldId id="436" r:id="rId15"/>
    <p:sldId id="429" r:id="rId16"/>
    <p:sldId id="437" r:id="rId17"/>
    <p:sldId id="310" r:id="rId18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gan Zietsman" initials="MZ" lastIdx="51" clrIdx="0">
    <p:extLst>
      <p:ext uri="{19B8F6BF-5375-455C-9EA6-DF929625EA0E}">
        <p15:presenceInfo xmlns:p15="http://schemas.microsoft.com/office/powerpoint/2012/main" userId="Megan Zietsman" providerId="None"/>
      </p:ext>
    </p:extLst>
  </p:cmAuthor>
  <p:cmAuthor id="2" name="Dan Montgomery" initials="DM" lastIdx="2" clrIdx="1">
    <p:extLst>
      <p:ext uri="{19B8F6BF-5375-455C-9EA6-DF929625EA0E}">
        <p15:presenceInfo xmlns:p15="http://schemas.microsoft.com/office/powerpoint/2012/main" userId="8ba5e3d143c5e0b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 snapToGrid="0">
      <p:cViewPr varScale="1">
        <p:scale>
          <a:sx n="82" d="100"/>
          <a:sy n="82" d="100"/>
        </p:scale>
        <p:origin x="77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217F18B-FBA3-4F6B-97D9-EA188CD16FE5}" type="datetimeFigureOut">
              <a:rPr lang="en-US" smtClean="0"/>
              <a:t>3/4/2019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AD342E5-AFF1-4E5D-BEDB-B5261E7DAD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79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://www.iaasb.org/" TargetMode="External"/><Relationship Id="rId7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9.png"/><Relationship Id="rId11" Type="http://schemas.openxmlformats.org/officeDocument/2006/relationships/hyperlink" Target="mailto:permissions@ifac.org" TargetMode="External"/><Relationship Id="rId5" Type="http://schemas.openxmlformats.org/officeDocument/2006/relationships/image" Target="../media/image18.png"/><Relationship Id="rId10" Type="http://schemas.openxmlformats.org/officeDocument/2006/relationships/hyperlink" Target="http://www.ifac.org/about-ifac/translations-permissions" TargetMode="External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9BED-9370-4C69-8B19-DF5364062FE8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24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743C-A172-4B79-957C-A37D69B35244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709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5299-30FF-4207-93B4-7A9215AAF387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880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EC16-5153-4444-ADE5-376764F9317A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067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138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7036-7F39-45B7-B8E7-90186E26FD34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34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F55C-F0A0-40C2-92AA-13448C1B6DE2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855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41662-97DA-482D-BB44-A5E7E1463580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906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3B72-01DD-4123-ABCF-B71DC3DF9A35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614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7D7D-1F9A-439A-9B1F-FAD176DAAE95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471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3D415-7CDF-4724-8022-A789958CE2B4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261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48A9-3F54-4B3A-97B0-C24F2AA0F49B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6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0B73-8C76-4707-80F8-3963866B81ED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7265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5935-DE68-40A0-AD95-3EF9318A5653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18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905138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D7C1-6C21-4A0C-AB04-28957353C253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0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AA40-D496-4BA5-94BC-EC2395AF4BA1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814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FA47-1DBD-4C30-88B4-1AA2876CD950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1723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B669-7C2F-4EE4-B944-62950FE6507F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111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AF38-C557-41C9-8FF5-BEDE134E17EE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80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6C26-B280-45A4-847B-175DFD0A3F0F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9651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D1335-23B7-4ACE-8A39-51D3C834FF8A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5636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56E5-0DA9-479C-BCFC-7EE8D0DE2A8E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2712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7FDF-1E42-4280-A018-ACBA192297BC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61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273B-D08E-4382-AC60-9B5464EA60A9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3879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A5003-1A61-4041-91CF-BE3D4D09EBF1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0726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7D3B-67DA-40FC-B2AC-DA938EAA2F72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130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7F13-E155-42CD-A20C-B277FF788E23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48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6321-C77C-49CA-83B2-29284D793B25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0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849E-A96C-479D-999D-26024B301EF2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297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B7697-44BE-464F-8981-C5EF3A124C23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0688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D8D-BF23-4BCF-8EBC-861A1B1DE27C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1578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2379-2070-4859-82B4-0B6BF96F6750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3237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5070-400A-40B5-8F3B-79E375432C4D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450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5FA3-A859-46EE-9DBA-3396054253CC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23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5696-183B-49B5-AC88-D34FC4452DEE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508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04EDA-4DB0-43F1-8DF2-E50A41E978FD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6788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0095-03E6-49D1-8FE2-66640AD7D839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9847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D9738-EE9C-4FC1-8835-2C036BE91A2B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7808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1346-6166-4BF4-867B-66F542385138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700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F4C4-52B4-4181-878C-D87ACB1BAF46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8767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849E-A96C-479D-999D-26024B301EF2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3676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B7697-44BE-464F-8981-C5EF3A124C23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898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7D8D-BF23-4BCF-8EBC-861A1B1DE27C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4338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52379-2070-4859-82B4-0B6BF96F6750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4036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5070-400A-40B5-8F3B-79E375432C4D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409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2864-BFD7-472A-B17C-B9A242BBF5D0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1593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5FA3-A859-46EE-9DBA-3396054253CC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672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04EDA-4DB0-43F1-8DF2-E50A41E978FD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4443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0095-03E6-49D1-8FE2-66640AD7D839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2107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D9738-EE9C-4FC1-8835-2C036BE91A2B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6293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1346-6166-4BF4-867B-66F542385138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5745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F4C4-52B4-4181-878C-D87ACB1BAF46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3394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9" name="Picture 8" descr="Page topper.jp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3"/>
            <a:ext cx="12192000" cy="312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8870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" t="12331" r="-210" b="13383"/>
          <a:stretch/>
        </p:blipFill>
        <p:spPr>
          <a:xfrm>
            <a:off x="2" y="2"/>
            <a:ext cx="12208933" cy="316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910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7200"/>
            <a:ext cx="3702259" cy="650232"/>
          </a:xfrm>
          <a:prstGeom prst="rect">
            <a:avLst/>
          </a:prstGeom>
        </p:spPr>
      </p:pic>
      <p:pic>
        <p:nvPicPr>
          <p:cNvPr id="9" name="Picture 8" descr="Ribbon_orange_to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01537"/>
            <a:ext cx="12192000" cy="164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755250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857229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5136" y="6511061"/>
            <a:ext cx="3677264" cy="304412"/>
          </a:xfrm>
        </p:spPr>
        <p:txBody>
          <a:bodyPr/>
          <a:lstStyle>
            <a:lvl1pPr marL="0" marR="0" indent="0" algn="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808080"/>
                </a:solidFill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0F75-C365-4794-9298-176CBB056E2F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6850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10881"/>
            <a:ext cx="12192000" cy="52522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5732585"/>
            <a:ext cx="12192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5732585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5328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08016" y="6497447"/>
            <a:ext cx="2774384" cy="335775"/>
          </a:xfrm>
        </p:spPr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32314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50690"/>
            <a:ext cx="5386917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03648"/>
            <a:ext cx="5386917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350690"/>
            <a:ext cx="5389033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003648"/>
            <a:ext cx="5389033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8252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0930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5406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4003" y="2082499"/>
            <a:ext cx="5857477" cy="97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5095865" y="5009183"/>
            <a:ext cx="1685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en-US" sz="1800" dirty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www.iaasb.org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 flipH="1">
            <a:off x="508000" y="6430429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46" y="5557768"/>
            <a:ext cx="770407" cy="2575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03" y="5567520"/>
            <a:ext cx="583308" cy="257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723" y="5554229"/>
            <a:ext cx="770407" cy="2575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97" y="5557768"/>
            <a:ext cx="770407" cy="312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015" y="5557768"/>
            <a:ext cx="770407" cy="257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285" y="5553603"/>
            <a:ext cx="770407" cy="25753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931335" y="6144039"/>
            <a:ext cx="108373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permissions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permissions@ifac.org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6285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542435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30451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68D7C-8822-4144-868B-B6EFA48025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37706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BFDA1-892D-475D-A681-5E1B87AA4CC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008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030E-23EE-4B6F-A577-FFA754F6F221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0996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08FF-86A9-489B-9293-6DAA81CF55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34094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77F70-787D-4334-ABBD-4BEE84081B9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679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84004-8839-470E-98FD-2398CB00388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36365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DBE43-71DC-4CB5-9DC9-86D083825D1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374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6410-D2D8-4C53-8D73-7FAB926DC6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59624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7214-0AB1-49E6-A7A9-395C2525D2C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8212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15EC8-B9E7-4675-8613-1CB4C2CB49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4104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143D-A714-4C9D-9075-7EC3BC7800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0891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81AF-C2C2-42FA-ACA9-4469AE76468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8626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EC16-5153-4444-ADE5-376764F931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32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B20F4-4371-48A2-A1C5-564A141E18FA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9432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137"/>
            <a:ext cx="10515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7036-7F39-45B7-B8E7-90186E26FD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6275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F55C-F0A0-40C2-92AA-13448C1B6D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75818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41662-97DA-482D-BB44-A5E7E146358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2653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3B72-01DD-4123-ABCF-B71DC3DF9A3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99732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7D7D-1F9A-439A-9B1F-FAD176DAAE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4067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3D415-7CDF-4724-8022-A789958CE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377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1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48A9-3F54-4B3A-97B0-C24F2AA0F4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8078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1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5935-DE68-40A0-AD95-3EF9318A56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56644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905137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D7C1-6C21-4A0C-AB04-28957353C2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6044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6"/>
            <a:ext cx="76835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AA40-D496-4BA5-94BC-EC2395AF4BA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938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EE5E0-6B3C-4B70-BA81-DF7E8E12A50B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175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slideLayout" Target="../slideLayouts/slideLayout36.xml"/><Relationship Id="rId21" Type="http://schemas.openxmlformats.org/officeDocument/2006/relationships/hyperlink" Target="http://www.iaasb.org/" TargetMode="Externa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6.png"/><Relationship Id="rId20" Type="http://schemas.openxmlformats.org/officeDocument/2006/relationships/hyperlink" Target="mailto:permissions@ifac.org" TargetMode="Externa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3.xml"/><Relationship Id="rId19" Type="http://schemas.openxmlformats.org/officeDocument/2006/relationships/hyperlink" Target="http://www.ifac.org/about-ifac/translations-permissions" TargetMode="Externa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png"/><Relationship Id="rId22" Type="http://schemas.openxmlformats.org/officeDocument/2006/relationships/image" Target="../media/image9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0.pn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47.xml"/><Relationship Id="rId21" Type="http://schemas.openxmlformats.org/officeDocument/2006/relationships/hyperlink" Target="mailto:permissions@ifac.org" TargetMode="Externa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5.png"/><Relationship Id="rId20" Type="http://schemas.openxmlformats.org/officeDocument/2006/relationships/hyperlink" Target="http://www.ifac.org/about-ifac/translations-permissions" TargetMode="Externa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54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3.png"/><Relationship Id="rId22" Type="http://schemas.openxmlformats.org/officeDocument/2006/relationships/hyperlink" Target="http://www.iaasb.org/" TargetMode="Externa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1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56EE5-B36E-4704-9EC0-BD21A5BAD421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8878278"/>
              </p:ext>
            </p:extLst>
          </p:nvPr>
        </p:nvGraphicFramePr>
        <p:xfrm>
          <a:off x="838200" y="291549"/>
          <a:ext cx="10515600" cy="5910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91046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1920" marR="121920">
                    <a:lnL w="28575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521" y="107419"/>
            <a:ext cx="2776728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9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B8EE7-8247-42AD-8E12-DC9551FCB683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5DAD2-EBD2-4248-A1BE-DE5C530C13E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33845"/>
            <a:ext cx="12192000" cy="447208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3384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285141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6207974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521" y="107419"/>
            <a:ext cx="2776728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1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6B8DE-675F-4831-9241-FE2F5CAD1845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5E96D-C2D6-4C1C-BEE1-8F30C6DF7FE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521" y="107419"/>
            <a:ext cx="2776728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32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C7CB0-694A-4CF9-A877-F97EB51B4CF3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7A7E9-A6B9-48E9-BF8E-B5EFD8DCE52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746" y="5520048"/>
            <a:ext cx="770407" cy="1931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4003" y="5527362"/>
            <a:ext cx="583308" cy="1931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723" y="5517394"/>
            <a:ext cx="770407" cy="1931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1197" y="5520048"/>
            <a:ext cx="770407" cy="2344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015" y="5520048"/>
            <a:ext cx="770407" cy="1931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0285" y="5516924"/>
            <a:ext cx="770407" cy="193152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931335" y="5827229"/>
            <a:ext cx="1083733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9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9"/>
              </a:rPr>
              <a:t>permissions</a:t>
            </a:r>
            <a:r>
              <a:rPr lang="en-US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9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0"/>
              </a:rPr>
              <a:t>permissions@ifac.org</a:t>
            </a:r>
            <a:r>
              <a:rPr lang="en-US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90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139681" y="4870068"/>
            <a:ext cx="13100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350" u="none" dirty="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1"/>
              </a:rPr>
              <a:t>www.iaasb.org</a:t>
            </a:r>
            <a:endParaRPr lang="en-US" sz="1500" u="none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399" y="2461794"/>
            <a:ext cx="4326783" cy="759918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0" y="6285141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0" y="6207974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806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56EE5-B36E-4704-9EC0-BD21A5BAD421}" type="datetime1">
              <a:rPr lang="en-US" smtClean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1BF3E-DF8B-49A5-8A7B-7F8F24820CA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67262" y="2489527"/>
            <a:ext cx="5857477" cy="73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746" y="5520048"/>
            <a:ext cx="770407" cy="1931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4003" y="5527362"/>
            <a:ext cx="583308" cy="1931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723" y="5517394"/>
            <a:ext cx="770407" cy="1931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1197" y="5520048"/>
            <a:ext cx="770407" cy="2344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015" y="5520048"/>
            <a:ext cx="770407" cy="1931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0285" y="5516924"/>
            <a:ext cx="770407" cy="193152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931335" y="5827229"/>
            <a:ext cx="1083733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9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0"/>
              </a:rPr>
              <a:t>permissions</a:t>
            </a:r>
            <a:r>
              <a:rPr lang="en-US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9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1"/>
              </a:rPr>
              <a:t>permissions@ifac.org</a:t>
            </a:r>
            <a:r>
              <a:rPr lang="en-US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90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139681" y="4870068"/>
            <a:ext cx="13100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350" u="none" dirty="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2"/>
              </a:rPr>
              <a:t>www.iaasb.org</a:t>
            </a:r>
            <a:endParaRPr lang="en-US" sz="1500" u="none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0" y="6285141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0" y="6207974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3393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69917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69917"/>
            <a:ext cx="10972800" cy="5385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251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6647" y="6511061"/>
            <a:ext cx="27432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fld id="{AF73A935-0AD8-4B38-AD39-55437B5CA1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1531" y="6511061"/>
            <a:ext cx="41148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8016" y="6511061"/>
            <a:ext cx="2774384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 defTabSz="457189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 defTabSz="457189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 flipH="1">
            <a:off x="508000" y="6429638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11" name="Picture 10" descr="IAASB Logo with FullName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157" y="73879"/>
            <a:ext cx="2383243" cy="4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8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904" r:id="rId12"/>
  </p:sldLayoutIdLst>
  <p:hf hdr="0" ftr="0" dt="0"/>
  <p:txStyles>
    <p:titleStyle>
      <a:lvl1pPr algn="l" defTabSz="457189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3034" indent="-173034" algn="l" defTabSz="457189" rtl="0" eaLnBrk="1" latinLnBrk="0" hangingPunct="1">
        <a:spcBef>
          <a:spcPts val="1200"/>
        </a:spcBef>
        <a:buFont typeface="Arial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189" indent="-228594" algn="l" defTabSz="457189" rtl="0" eaLnBrk="1" latinLnBrk="0" hangingPunct="1">
        <a:spcBef>
          <a:spcPts val="600"/>
        </a:spcBef>
        <a:spcAft>
          <a:spcPts val="400"/>
        </a:spcAft>
        <a:buFont typeface="Arial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30223" indent="-171446" algn="l" defTabSz="45718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fld id="{4E3E7E7A-EFDA-4F96-BA3A-43C7E3A490F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377"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fld id="{5C14F10E-3CFE-4C50-9C04-3D38C47A13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377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 userDrawn="1">
            <p:extLst/>
          </p:nvPr>
        </p:nvGraphicFramePr>
        <p:xfrm>
          <a:off x="838200" y="1225606"/>
          <a:ext cx="2006600" cy="1291473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006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33017"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38100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15397"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>
                    <a:lnL w="38100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3059"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38100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38100" cap="flat" cmpd="sng" algn="ctr">
                      <a:solidFill>
                        <a:srgbClr val="F0871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521" y="107419"/>
            <a:ext cx="2776728" cy="48768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285141"/>
            <a:ext cx="12192000" cy="49435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endParaRPr lang="en-US" sz="1351" kern="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6207973"/>
            <a:ext cx="12192000" cy="49435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endParaRPr lang="en-US" sz="135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35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fld id="{57DB8EE7-8247-42AD-8E12-DC9551FCB68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377"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377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33845"/>
            <a:ext cx="12192000" cy="447208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endParaRPr lang="en-US" sz="1351" kern="0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12192000" cy="63384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285141"/>
            <a:ext cx="12192000" cy="49435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endParaRPr lang="en-US" sz="1351" kern="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6207973"/>
            <a:ext cx="12192000" cy="49435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endParaRPr lang="en-US" sz="1351" kern="0" dirty="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521" y="107419"/>
            <a:ext cx="2776728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0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5783" y="1543017"/>
            <a:ext cx="10271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US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Audits of Less Complex Entities</a:t>
            </a:r>
            <a:endParaRPr lang="en-US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2571" y="3892805"/>
            <a:ext cx="3980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US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by:</a:t>
            </a:r>
          </a:p>
          <a:p>
            <a:pPr defTabSz="914377"/>
            <a:r>
              <a:rPr lang="en-US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Roger Simnett, </a:t>
            </a:r>
            <a:r>
              <a:rPr lang="en-US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IAASB Member</a:t>
            </a:r>
          </a:p>
          <a:p>
            <a:pPr defTabSz="914377"/>
            <a:endParaRPr lang="en-US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/>
            <a:r>
              <a:rPr lang="en-US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CAG </a:t>
            </a:r>
            <a:r>
              <a:rPr lang="en-US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</a:p>
          <a:p>
            <a:pPr defTabSz="914377"/>
            <a:r>
              <a:rPr lang="en-US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York, United States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/>
            <a:r>
              <a:rPr lang="en-US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5, </a:t>
            </a:r>
            <a:r>
              <a:rPr lang="en-US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501614" y="6511062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prstClr val="white"/>
                </a:solidFill>
                <a:latin typeface="Arial" panose="020B0604020202020204" pitchFamily="34" charset="0"/>
                <a:cs typeface="MS PGothic" charset="0"/>
              </a:rPr>
              <a:t>Page </a:t>
            </a:r>
            <a:r>
              <a:rPr lang="en-US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8683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19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9917"/>
            <a:ext cx="12192000" cy="538500"/>
          </a:xfrm>
        </p:spPr>
        <p:txBody>
          <a:bodyPr/>
          <a:lstStyle/>
          <a:p>
            <a:pPr marL="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b="1" dirty="0" smtClean="0"/>
              <a:t>Audits of Less Complex Entities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en-US" dirty="0">
              <a:latin typeface="Arial" panose="020B0604020202020204" pitchFamily="34" charset="0"/>
              <a:cs typeface="MS PGothic" charset="0"/>
            </a:endParaRPr>
          </a:p>
        </p:txBody>
      </p:sp>
      <p:pic>
        <p:nvPicPr>
          <p:cNvPr id="5" name="Content Placeholder 4" descr="Hexagon, Group, Knowledge, Concentration, Together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098" y="1557926"/>
            <a:ext cx="9175805" cy="45004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106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5537"/>
            <a:ext cx="12192000" cy="533400"/>
          </a:xfrm>
        </p:spPr>
        <p:txBody>
          <a:bodyPr/>
          <a:lstStyle/>
          <a:p>
            <a:pPr marL="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b="1" dirty="0"/>
              <a:t>Audits of Less Complex </a:t>
            </a:r>
            <a:r>
              <a:rPr lang="en-US" b="1" dirty="0" smtClean="0"/>
              <a:t>Entities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804" y="1118937"/>
            <a:ext cx="11254597" cy="5273237"/>
          </a:xfrm>
        </p:spPr>
        <p:txBody>
          <a:bodyPr/>
          <a:lstStyle/>
          <a:p>
            <a:pPr marL="0" indent="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747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SMP/SME versus less complex entities</a:t>
            </a:r>
          </a:p>
          <a:p>
            <a:pPr marL="34747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Objective of work planned: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Discussion Paper for public consultation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Explore possible actions to address issues identified relating to audits of less complex entities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recommendations for IAASB consideration about appropriate way forward</a:t>
            </a:r>
          </a:p>
          <a:p>
            <a:pPr marL="34747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Scope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Undertake information gathering to better understand issues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Obtain stakeholder views about possible IAASB actions</a:t>
            </a:r>
          </a:p>
          <a:p>
            <a:pPr marL="34747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Related outreach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Roundtables (including second Paris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Conference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planned for May 2019)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Targeted efforts to hear from SMPs / SMEs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4181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7969"/>
            <a:ext cx="12192000" cy="535274"/>
          </a:xfrm>
        </p:spPr>
        <p:txBody>
          <a:bodyPr/>
          <a:lstStyle/>
          <a:p>
            <a:pPr marL="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b="1" dirty="0"/>
              <a:t>Audits of Less Complex Entities Discussion </a:t>
            </a:r>
            <a:r>
              <a:rPr lang="en-US" b="1" dirty="0" smtClean="0"/>
              <a:t>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682" y="1113243"/>
            <a:ext cx="11161004" cy="5304810"/>
          </a:xfrm>
        </p:spPr>
        <p:txBody>
          <a:bodyPr/>
          <a:lstStyle/>
          <a:p>
            <a:pPr marL="0" indent="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US" sz="2000" b="1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747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</a:t>
            </a:r>
          </a:p>
          <a:p>
            <a:pPr marL="694944" lvl="2" indent="-34290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‒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Influences on audit environment and their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impact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Evolving business environment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Changing financial and non-financial reporting</a:t>
            </a:r>
          </a:p>
          <a:p>
            <a:pPr marL="694944" lvl="2" indent="-34290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‒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others have done to react to changing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a global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level – IFAC: Developed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global ISA Guide for Audits of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SMEs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NSS and others: Developed solutions for audits of SMEs (e.g., national guidance, IT tools and ISA manuals)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Regional bodies such as Accountancy Europe: Engaged stakeholders through publications and events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Recent initiatives: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NRF published a consultation on a “Nordic Standard for Audits of Small Entities”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Sri Lanka issued “The Sri Lanka Auditing Standard for the Audits of Non-Specified Business Enterprises”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France considered new ‘pronouncement’ for audits that would fall below the minimum threshold for mandatory audits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Belgium published a standard on contractual audits of SMEs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2731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7969"/>
            <a:ext cx="12192000" cy="535274"/>
          </a:xfrm>
        </p:spPr>
        <p:txBody>
          <a:bodyPr/>
          <a:lstStyle/>
          <a:p>
            <a:pPr marL="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b="1" dirty="0"/>
              <a:t>Audits of Less Complex Entities Discussion Paper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300" y="1113243"/>
            <a:ext cx="11161004" cy="715557"/>
          </a:xfrm>
        </p:spPr>
        <p:txBody>
          <a:bodyPr/>
          <a:lstStyle/>
          <a:p>
            <a:pPr marL="34747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(Cont.)</a:t>
            </a:r>
          </a:p>
          <a:p>
            <a:pPr marL="694944" lvl="2" indent="-34290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‒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IAASB has done to date, including what we have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heard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8045661"/>
              </p:ext>
            </p:extLst>
          </p:nvPr>
        </p:nvGraphicFramePr>
        <p:xfrm>
          <a:off x="7065528" y="1937493"/>
          <a:ext cx="4643337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337"/>
              </a:tblGrid>
              <a:tr h="37832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</a:t>
                      </a:r>
                      <a:r>
                        <a:rPr lang="en-US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we have heard…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accent1"/>
                    </a:solidFill>
                  </a:tcPr>
                </a:tc>
              </a:tr>
              <a:tr h="582036">
                <a:tc>
                  <a:txBody>
                    <a:bodyPr/>
                    <a:lstStyle/>
                    <a:p>
                      <a:pPr marL="347472" marR="0" lvl="0" indent="-347472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strong need for better support for audits of smaller entities and less complex entities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2036">
                <a:tc>
                  <a:txBody>
                    <a:bodyPr/>
                    <a:lstStyle/>
                    <a:p>
                      <a:pPr marL="347472" marR="0" lvl="0" indent="-347472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Mixed views about need for a new separate standard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14851">
                <a:tc>
                  <a:txBody>
                    <a:bodyPr/>
                    <a:lstStyle/>
                    <a:p>
                      <a:pPr marL="347472" marR="0" lvl="0" indent="-347472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More needs to be done to understand the root-causes of issues relating to audits of smaller entities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9222">
                <a:tc>
                  <a:txBody>
                    <a:bodyPr/>
                    <a:lstStyle/>
                    <a:p>
                      <a:pPr marL="347472" marR="0" lvl="0" indent="-347472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Encouraged the IAASB to “think simpler first”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2036">
                <a:tc>
                  <a:txBody>
                    <a:bodyPr/>
                    <a:lstStyle/>
                    <a:p>
                      <a:pPr marL="347472" marR="0" lvl="0" indent="-347472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Emphasized need to utilize the advances in technology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9222">
                <a:tc>
                  <a:txBody>
                    <a:bodyPr/>
                    <a:lstStyle/>
                    <a:p>
                      <a:pPr marL="347472" marR="0" lvl="0" indent="-347472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Further consideration was needed: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120">
                <a:tc>
                  <a:txBody>
                    <a:bodyPr/>
                    <a:lstStyle/>
                    <a:p>
                      <a:pPr marL="694944" marR="0" lvl="0" indent="-347472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bridge the ‘expectations gap’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120">
                <a:tc>
                  <a:txBody>
                    <a:bodyPr/>
                    <a:lstStyle/>
                    <a:p>
                      <a:pPr marL="694944" marR="0" lvl="0" indent="-347472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About how to better promote audit value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265587"/>
              </p:ext>
            </p:extLst>
          </p:nvPr>
        </p:nvGraphicFramePr>
        <p:xfrm>
          <a:off x="336300" y="1937493"/>
          <a:ext cx="649025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0250"/>
              </a:tblGrid>
              <a:tr h="36403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IAASB’s Journey</a:t>
                      </a:r>
                      <a:r>
                        <a:rPr lang="en-US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01" y="2333734"/>
            <a:ext cx="6490250" cy="408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80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6595"/>
            <a:ext cx="12192000" cy="526648"/>
          </a:xfrm>
        </p:spPr>
        <p:txBody>
          <a:bodyPr/>
          <a:lstStyle/>
          <a:p>
            <a:pPr marL="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b="1" dirty="0"/>
              <a:t>Audits of Less Complex Entities Discussion Paper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682" y="1113243"/>
            <a:ext cx="11161004" cy="5304810"/>
          </a:xfrm>
        </p:spPr>
        <p:txBody>
          <a:bodyPr/>
          <a:lstStyle/>
          <a:p>
            <a:pPr marL="0" lvl="2" indent="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US" sz="2000" b="1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7472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Issues </a:t>
            </a:r>
            <a:r>
              <a:rPr lang="en-US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challenges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Issues and challenges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 within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scope of the IAASB’s work on audits of LCEs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 within the control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IAASB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Legal and other requirements for an audit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Commercial considerations relating to an audit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Technology / methodology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Education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Scoped out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exploration activities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elated to audits of LCEs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Engagements other than audit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Value of an audit</a:t>
            </a:r>
          </a:p>
          <a:p>
            <a:pPr marL="1389888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Expectation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gap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5934" lvl="2" indent="-342900">
              <a:spcBef>
                <a:spcPts val="1200"/>
              </a:spcBef>
              <a:buFont typeface="Arial" panose="020B0604020202020204" pitchFamily="34" charset="0"/>
              <a:buChar char="‒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533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6595"/>
            <a:ext cx="12192000" cy="526648"/>
          </a:xfrm>
        </p:spPr>
        <p:txBody>
          <a:bodyPr/>
          <a:lstStyle/>
          <a:p>
            <a:pPr marL="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b="1" dirty="0"/>
              <a:t>Audits of Less Complex Entities Discussion Paper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682" y="1113243"/>
            <a:ext cx="11161004" cy="5304810"/>
          </a:xfrm>
        </p:spPr>
        <p:txBody>
          <a:bodyPr/>
          <a:lstStyle/>
          <a:p>
            <a:pPr marL="0" lvl="2" indent="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US" sz="2000" b="1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7472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Issues </a:t>
            </a:r>
            <a:r>
              <a:rPr lang="en-US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challenges (Cont.)</a:t>
            </a:r>
            <a:endParaRPr lang="en-US" sz="20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Issues and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challenges within the scope of the IAASB’s work on audits of LCEs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Language and basic approach to the standards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Length of the standards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Documentation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Lack of clarity as to what needs to be done or why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 enough guidance within / outside of the ISAs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ISAs noted particularly problematic</a:t>
            </a:r>
          </a:p>
          <a:p>
            <a:pPr marL="515934" lvl="2" indent="-342900">
              <a:spcBef>
                <a:spcPts val="1200"/>
              </a:spcBef>
              <a:buFont typeface="Arial" panose="020B0604020202020204" pitchFamily="34" charset="0"/>
              <a:buChar char="‒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416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9917"/>
            <a:ext cx="12192000" cy="538500"/>
          </a:xfrm>
        </p:spPr>
        <p:txBody>
          <a:bodyPr/>
          <a:lstStyle/>
          <a:p>
            <a:pPr marL="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b="1" dirty="0"/>
              <a:t>Audits of Less Complex Entities Discussion </a:t>
            </a:r>
            <a:r>
              <a:rPr lang="en-US" b="1" dirty="0" smtClean="0"/>
              <a:t>Paper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1151548"/>
            <a:ext cx="11271849" cy="4743354"/>
          </a:xfrm>
        </p:spPr>
        <p:txBody>
          <a:bodyPr/>
          <a:lstStyle/>
          <a:p>
            <a:pPr marL="0" indent="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US" sz="2000" b="1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747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Possible </a:t>
            </a:r>
            <a:r>
              <a:rPr lang="en-US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Actions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be explored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Looking for stakeholders views on these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Revising the suite of ISAs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Developing a separate standard</a:t>
            </a:r>
          </a:p>
          <a:p>
            <a:pPr marL="1042416" lvl="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Thinking outside of the box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Developing guidance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Enhanced accessibility of the ISAs</a:t>
            </a:r>
          </a:p>
          <a:p>
            <a:pPr marL="694944" lvl="1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Continue doing what we are doing</a:t>
            </a:r>
          </a:p>
          <a:p>
            <a:pPr marL="0" indent="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7472" indent="-347472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 Paper expected to be published April 2019 for 120-day comment period</a:t>
            </a:r>
          </a:p>
        </p:txBody>
      </p:sp>
      <p:sp>
        <p:nvSpPr>
          <p:cNvPr id="5" name="Right Arrow 4"/>
          <p:cNvSpPr/>
          <p:nvPr/>
        </p:nvSpPr>
        <p:spPr>
          <a:xfrm>
            <a:off x="4394187" y="1571265"/>
            <a:ext cx="247135" cy="2636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3375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112" y="1419225"/>
            <a:ext cx="4351338" cy="4351338"/>
          </a:xfrm>
          <a:prstGeom prst="rect">
            <a:avLst/>
          </a:prstGeom>
          <a:noFill/>
        </p:spPr>
      </p:pic>
      <p:sp>
        <p:nvSpPr>
          <p:cNvPr id="6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73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Theme">
  <a:themeElements>
    <a:clrScheme name="Custom 34">
      <a:dk1>
        <a:sysClr val="windowText" lastClr="000000"/>
      </a:dk1>
      <a:lt1>
        <a:sysClr val="window" lastClr="FFFFFF"/>
      </a:lt1>
      <a:dk2>
        <a:srgbClr val="005BAA"/>
      </a:dk2>
      <a:lt2>
        <a:srgbClr val="00C0F3"/>
      </a:lt2>
      <a:accent1>
        <a:srgbClr val="F15A22"/>
      </a:accent1>
      <a:accent2>
        <a:srgbClr val="FAA61A"/>
      </a:accent2>
      <a:accent3>
        <a:srgbClr val="005BAA"/>
      </a:accent3>
      <a:accent4>
        <a:srgbClr val="00C0F3"/>
      </a:accent4>
      <a:accent5>
        <a:srgbClr val="0D9C4A"/>
      </a:accent5>
      <a:accent6>
        <a:srgbClr val="8DC63F"/>
      </a:accent6>
      <a:hlink>
        <a:srgbClr val="005BA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AASB_Powerpoint_template_2016_Widescreen" id="{551C3455-CE53-451D-A561-326C993C81B9}" vid="{313783E5-FB8C-4610-BC8F-F48741466E03}"/>
    </a:ext>
  </a:extLst>
</a:theme>
</file>

<file path=ppt/theme/theme7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4333</TotalTime>
  <Words>586</Words>
  <Application>Microsoft Office PowerPoint</Application>
  <PresentationFormat>Widescreen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MS PGothic</vt:lpstr>
      <vt:lpstr>Arial</vt:lpstr>
      <vt:lpstr>Arial Narrow</vt:lpstr>
      <vt:lpstr>Calibri</vt:lpstr>
      <vt:lpstr>Calibri Light</vt:lpstr>
      <vt:lpstr>Courier New</vt:lpstr>
      <vt:lpstr>Times New Roman</vt:lpstr>
      <vt:lpstr>Wingdings</vt:lpstr>
      <vt:lpstr>1_Custom Design</vt:lpstr>
      <vt:lpstr>Custom Design</vt:lpstr>
      <vt:lpstr>2_Custom Design</vt:lpstr>
      <vt:lpstr>3_Custom Design</vt:lpstr>
      <vt:lpstr>7_Custom Design</vt:lpstr>
      <vt:lpstr>1_Office Theme</vt:lpstr>
      <vt:lpstr>3_Office Theme</vt:lpstr>
      <vt:lpstr>4_Custom Design</vt:lpstr>
      <vt:lpstr>PowerPoint Presentation</vt:lpstr>
      <vt:lpstr>Audits of Less Complex Entities</vt:lpstr>
      <vt:lpstr>Audits of Less Complex Entities</vt:lpstr>
      <vt:lpstr>Audits of Less Complex Entities Discussion Paper</vt:lpstr>
      <vt:lpstr>Audits of Less Complex Entities Discussion Paper (Cont.)</vt:lpstr>
      <vt:lpstr>Audits of Less Complex Entities Discussion Paper (Cont.)</vt:lpstr>
      <vt:lpstr>Audits of Less Complex Entities Discussion Paper (Cont.)</vt:lpstr>
      <vt:lpstr>Audits of Less Complex Entities Discussion Paper (Cont.)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Armand Kotze</dc:creator>
  <cp:lastModifiedBy>Phil Minnaar</cp:lastModifiedBy>
  <cp:revision>610</cp:revision>
  <cp:lastPrinted>2018-10-23T13:03:17Z</cp:lastPrinted>
  <dcterms:created xsi:type="dcterms:W3CDTF">2018-10-18T19:25:41Z</dcterms:created>
  <dcterms:modified xsi:type="dcterms:W3CDTF">2019-03-04T19:17:27Z</dcterms:modified>
</cp:coreProperties>
</file>