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379" r:id="rId3"/>
    <p:sldId id="392" r:id="rId4"/>
    <p:sldId id="387" r:id="rId5"/>
    <p:sldId id="388" r:id="rId6"/>
    <p:sldId id="391" r:id="rId7"/>
    <p:sldId id="395" r:id="rId8"/>
    <p:sldId id="393" r:id="rId9"/>
    <p:sldId id="399" r:id="rId10"/>
    <p:sldId id="398" r:id="rId11"/>
    <p:sldId id="397" r:id="rId12"/>
  </p:sldIdLst>
  <p:sldSz cx="9144000" cy="5143500" type="screen16x9"/>
  <p:notesSz cx="6950075" cy="9236075"/>
  <p:defaultTextStyle>
    <a:defPPr>
      <a:defRPr lang="en-US"/>
    </a:defPPr>
    <a:lvl1pPr marL="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etsman, Megan" initials="MZ" lastIdx="8" clrIdx="0">
    <p:extLst>
      <p:ext uri="{19B8F6BF-5375-455C-9EA6-DF929625EA0E}">
        <p15:presenceInfo xmlns:p15="http://schemas.microsoft.com/office/powerpoint/2012/main" userId="Zietsman, Megan" providerId="None"/>
      </p:ext>
    </p:extLst>
  </p:cmAuthor>
  <p:cmAuthor id="2" name="Kathleen Healy" initials="KH" lastIdx="13" clrIdx="1">
    <p:extLst>
      <p:ext uri="{19B8F6BF-5375-455C-9EA6-DF929625EA0E}">
        <p15:presenceInfo xmlns:p15="http://schemas.microsoft.com/office/powerpoint/2012/main" userId="S-1-5-21-1801674531-1972579041-839522115-4130" providerId="AD"/>
      </p:ext>
    </p:extLst>
  </p:cmAuthor>
  <p:cmAuthor id="3" name="Natalie Klonaridis" initials="NK" lastIdx="12" clrIdx="2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1D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3" autoAdjust="0"/>
    <p:restoredTop sz="76684" autoAdjust="0"/>
  </p:normalViewPr>
  <p:slideViewPr>
    <p:cSldViewPr snapToGrid="0" snapToObjects="1">
      <p:cViewPr varScale="1">
        <p:scale>
          <a:sx n="88" d="100"/>
          <a:sy n="88" d="100"/>
        </p:scale>
        <p:origin x="782" y="62"/>
      </p:cViewPr>
      <p:guideLst>
        <p:guide orient="horz" pos="1620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79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1E59F908-4FD1-BC49-B361-D833AB0555FC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EA8AE4AE-12A8-4846-97A9-6CB7DEDDF6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285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745D6F9-5033-7542-84AC-41926A84456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D410189-AC31-7546-878A-F48FDE4A29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391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01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00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7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0519"/>
            <a:ext cx="2790252" cy="490055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7"/>
            <a:ext cx="9144000" cy="234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37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8002" y="1561874"/>
            <a:ext cx="4393108" cy="7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3821898" y="3756887"/>
            <a:ext cx="13100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350" u="none" dirty="0" smtClean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1500" u="non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381000" y="4822821"/>
            <a:ext cx="8763000" cy="3452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5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59" y="4168326"/>
            <a:ext cx="577805" cy="1931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02" y="4175640"/>
            <a:ext cx="437481" cy="1931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292" y="4165672"/>
            <a:ext cx="577805" cy="1931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897" y="4168326"/>
            <a:ext cx="577805" cy="234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11" y="4168326"/>
            <a:ext cx="577805" cy="1931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213" y="4165202"/>
            <a:ext cx="577805" cy="19315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698501" y="4608029"/>
            <a:ext cx="812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900" u="sng" dirty="0" smtClean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9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900" u="sng" dirty="0" smtClean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9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5457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83374" y="4744792"/>
            <a:ext cx="639024" cy="251831"/>
          </a:xfrm>
        </p:spPr>
        <p:txBody>
          <a:bodyPr/>
          <a:lstStyle/>
          <a:p>
            <a:fld id="{605F50E8-FD69-1B47-8B62-FEC05D1615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55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849E-A96C-479D-999D-26024B301E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41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B7697-44BE-464F-8981-C5EF3A124C2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68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D8D-BF23-4BCF-8EBC-861A1B1DE2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10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2379-2070-4859-82B4-0B6BF96F67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32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5070-400A-40B5-8F3B-79E375432C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24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5FA3-A859-46EE-9DBA-3396054253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47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4EDA-4DB0-43F1-8DF2-E50A41E978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94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0095-03E6-49D1-8FE2-66640AD7D8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0519"/>
            <a:ext cx="2790252" cy="490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1" y="1"/>
            <a:ext cx="9156700" cy="237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7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D9738-EE9C-4FC1-8835-2C036BE91A2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17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1346-6166-4BF4-867B-66F5423851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56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F4C4-52B4-4181-878C-D87ACB1BAF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04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2900"/>
            <a:ext cx="2776694" cy="487674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01152"/>
            <a:ext cx="9144000" cy="123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88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642938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28852" y="4883295"/>
            <a:ext cx="2757948" cy="228309"/>
          </a:xfrm>
        </p:spPr>
        <p:txBody>
          <a:bodyPr/>
          <a:lstStyle>
            <a:lvl1pPr marL="0" marR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75">
                <a:solidFill>
                  <a:srgbClr val="808080"/>
                </a:solidFill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669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08161"/>
            <a:ext cx="9144000" cy="39391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4299439"/>
            <a:ext cx="9144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4299438"/>
            <a:ext cx="9144000" cy="40387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193993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06012" y="4873085"/>
            <a:ext cx="2080788" cy="251831"/>
          </a:xfrm>
        </p:spPr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03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3017"/>
            <a:ext cx="4040188" cy="3604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02736"/>
            <a:ext cx="4040188" cy="2963466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13017"/>
            <a:ext cx="4041775" cy="3604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02736"/>
            <a:ext cx="4041775" cy="2963466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9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4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7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18" Type="http://schemas.openxmlformats.org/officeDocument/2006/relationships/image" Target="../media/image16.png"/><Relationship Id="rId3" Type="http://schemas.openxmlformats.org/officeDocument/2006/relationships/slideLayout" Target="../slideLayouts/slideLayout14.xml"/><Relationship Id="rId21" Type="http://schemas.openxmlformats.org/officeDocument/2006/relationships/hyperlink" Target="mailto:permissions@ifac.org" TargetMode="Externa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4.png"/><Relationship Id="rId20" Type="http://schemas.openxmlformats.org/officeDocument/2006/relationships/hyperlink" Target="http://www.ifac.org/about-ifac/translations-permissions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7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2.png"/><Relationship Id="rId22" Type="http://schemas.openxmlformats.org/officeDocument/2006/relationships/hyperlink" Target="http://www.iaasb.org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427437"/>
            <a:ext cx="9144000" cy="40387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27437"/>
            <a:ext cx="8229600" cy="4038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188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4985" y="4883295"/>
            <a:ext cx="2057400" cy="228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F73A935-0AD8-4B38-AD39-55437B5CA1D2}" type="datetime1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6148" y="4883295"/>
            <a:ext cx="3086100" cy="228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06012" y="4883295"/>
            <a:ext cx="2080788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75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381000" y="4822228"/>
            <a:ext cx="8763000" cy="3452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50" dirty="0"/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368" y="55409"/>
            <a:ext cx="1787432" cy="31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3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6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9779" indent="-129779" algn="l" defTabSz="342900" rtl="0" eaLnBrk="1" latinLnBrk="0" hangingPunct="1">
        <a:spcBef>
          <a:spcPts val="900"/>
        </a:spcBef>
        <a:buFont typeface="Arial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2900" indent="-171450" algn="l" defTabSz="342900" rtl="0" eaLnBrk="1" latinLnBrk="0" hangingPunct="1">
        <a:spcBef>
          <a:spcPts val="450"/>
        </a:spcBef>
        <a:spcAft>
          <a:spcPts val="300"/>
        </a:spcAft>
        <a:buFont typeface="Arial"/>
        <a:buChar char="–"/>
        <a:defRPr sz="135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72679" indent="-128588" algn="l" defTabSz="3429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05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91856EE5-B36E-4704-9EC0-BD21A5BAD4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031BF3E-DF8B-49A5-8A7B-7F8F24820CA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75447" y="1867146"/>
            <a:ext cx="4393108" cy="54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60" y="4140036"/>
            <a:ext cx="577805" cy="1448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002" y="4145522"/>
            <a:ext cx="437481" cy="144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293" y="4138046"/>
            <a:ext cx="577805" cy="1448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898" y="4140036"/>
            <a:ext cx="577805" cy="1758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512" y="4140036"/>
            <a:ext cx="577805" cy="1448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214" y="4137693"/>
            <a:ext cx="577805" cy="144864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698502" y="4370422"/>
            <a:ext cx="8128000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sz="675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675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permissions</a:t>
            </a:r>
            <a:r>
              <a:rPr lang="en-US" sz="675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675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permissions@ifac.org</a:t>
            </a:r>
            <a:r>
              <a:rPr lang="en-US" sz="675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675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3854761" y="3652551"/>
            <a:ext cx="104067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013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2"/>
              </a:rPr>
              <a:t>www.iaasb.org</a:t>
            </a:r>
            <a:endParaRPr lang="en-US" sz="1125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4713856"/>
            <a:ext cx="9144000" cy="37076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013" kern="0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4655980"/>
            <a:ext cx="9144000" cy="37076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013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99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0294" y="2054640"/>
            <a:ext cx="6969610" cy="1285874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002060"/>
                </a:solidFill>
              </a:rPr>
              <a:t>Proposed Strategy for 2020–2023 and Work Plan for </a:t>
            </a:r>
            <a:r>
              <a:rPr lang="en-US" sz="3200" b="1" dirty="0" smtClean="0">
                <a:solidFill>
                  <a:srgbClr val="002060"/>
                </a:solidFill>
              </a:rPr>
              <a:t>2020–2021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10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9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2118"/>
            <a:ext cx="8763000" cy="510793"/>
          </a:xfrm>
        </p:spPr>
        <p:txBody>
          <a:bodyPr/>
          <a:lstStyle/>
          <a:p>
            <a:r>
              <a:rPr lang="en-US" b="1" dirty="0" smtClean="0"/>
              <a:t>Consultation Paper on Proposed Strategy </a:t>
            </a:r>
            <a:r>
              <a:rPr lang="en-US" b="1" dirty="0"/>
              <a:t>2020–2023 and Work Plan </a:t>
            </a:r>
            <a:r>
              <a:rPr lang="en-US" b="1" dirty="0" smtClean="0"/>
              <a:t>2020–2021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8588" indent="-228600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Consultation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Paper informed by significant 								outreach efforts and a strategy survey</a:t>
            </a:r>
          </a:p>
          <a:p>
            <a:pPr indent="-228600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Issued in February 2019</a:t>
            </a:r>
          </a:p>
          <a:p>
            <a:pPr indent="-228600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Comments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requested by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June 4, 2019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28600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IAASB also issued Work Plan for 2019 (not 										out for consultation)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F50E8-FD69-1B47-8B62-FEC05D16159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2459">
            <a:off x="6044951" y="1277808"/>
            <a:ext cx="2491836" cy="317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9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Environmental Drivers: Our Opportunities and Challenges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169" y="1085366"/>
            <a:ext cx="8436099" cy="3452770"/>
          </a:xfrm>
        </p:spPr>
        <p:txBody>
          <a:bodyPr/>
          <a:lstStyle/>
          <a:p>
            <a:pPr>
              <a:lnSpc>
                <a:spcPts val="2300"/>
              </a:lnSpc>
              <a:spcBef>
                <a:spcPts val="0"/>
              </a:spcBef>
              <a:spcAft>
                <a:spcPts val="30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Advancement in, and use of, technology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3000"/>
              </a:spcAf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Small- and Medium Sized Entities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3000"/>
              </a:spcAf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Increasing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complexity and its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implications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3000"/>
              </a:spcAf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Changing reporting needs of stakeholders</a:t>
            </a:r>
          </a:p>
          <a:p>
            <a:pPr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Changing expectations and public confidence in audits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38478" y="4891669"/>
            <a:ext cx="479268" cy="251831"/>
          </a:xfrm>
        </p:spPr>
        <p:txBody>
          <a:bodyPr/>
          <a:lstStyle/>
          <a:p>
            <a:r>
              <a:rPr lang="en-US" sz="750" dirty="0">
                <a:solidFill>
                  <a:schemeClr val="tx1"/>
                </a:solidFill>
                <a:latin typeface="+mn-lt"/>
              </a:rPr>
              <a:t>Page </a:t>
            </a:r>
            <a:fld id="{42F70626-0736-4E3E-9342-764787340A61}" type="slidenum">
              <a:rPr lang="en-US" sz="750" smtClean="0">
                <a:solidFill>
                  <a:schemeClr val="tx1"/>
                </a:solidFill>
                <a:latin typeface="+mn-lt"/>
              </a:rPr>
              <a:t>3</a:t>
            </a:fld>
            <a:endParaRPr lang="en-US" sz="7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9853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Our Strategy and Focus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38478" y="4891669"/>
            <a:ext cx="479268" cy="251831"/>
          </a:xfrm>
        </p:spPr>
        <p:txBody>
          <a:bodyPr/>
          <a:lstStyle/>
          <a:p>
            <a:r>
              <a:rPr lang="en-US" sz="750" dirty="0">
                <a:solidFill>
                  <a:schemeClr val="tx1"/>
                </a:solidFill>
                <a:latin typeface="+mn-lt"/>
              </a:rPr>
              <a:t>Page </a:t>
            </a:r>
            <a:fld id="{42F70626-0736-4E3E-9342-764787340A61}" type="slidenum">
              <a:rPr lang="en-US" sz="750" smtClean="0">
                <a:solidFill>
                  <a:schemeClr val="tx1"/>
                </a:solidFill>
                <a:latin typeface="+mn-lt"/>
              </a:rPr>
              <a:t>4</a:t>
            </a:fld>
            <a:endParaRPr lang="en-US" sz="75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88" y="864194"/>
            <a:ext cx="5331736" cy="3956381"/>
          </a:xfrm>
        </p:spPr>
      </p:pic>
    </p:spTree>
    <p:extLst>
      <p:ext uri="{BB962C8B-B14F-4D97-AF65-F5344CB8AC3E}">
        <p14:creationId xmlns:p14="http://schemas.microsoft.com/office/powerpoint/2010/main" val="3945916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Strategy and Focus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121" y="1092619"/>
            <a:ext cx="8686800" cy="3428588"/>
          </a:xfrm>
        </p:spPr>
        <p:txBody>
          <a:bodyPr/>
          <a:lstStyle/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Complete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AQ enhancements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enable them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‘take root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projects on Quality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Management and Group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Audits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Auditor Reporting Post Implementation Review 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Implementation support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ISA 540 (Revised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ISA 315 (Revised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Management and Group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Audits, as needed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Further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hallenge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enhance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fundamentals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our 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tandards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the guidance for our Extended External Reporting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initiative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 and prioritize future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actions (e.g. audit evidence, implications of technology,</a:t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changing corporate reporting needs, expectations of the role of auditors in certain areas)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Continue our focus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professional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skepticism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30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Strategy and </a:t>
            </a:r>
            <a:r>
              <a:rPr lang="en-US" b="1" dirty="0" smtClean="0"/>
              <a:t>Focus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31" y="1206377"/>
            <a:ext cx="8624656" cy="3385651"/>
          </a:xfrm>
        </p:spPr>
        <p:txBody>
          <a:bodyPr/>
          <a:lstStyle/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C. Develop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ways to address complexity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research activities relating to Audits of Less Complex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Entities</a:t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(challenges and possible actions, and other activities as needed)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Enhance the accessibility and ease of use of our standards</a:t>
            </a:r>
          </a:p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Strengthen and broaden our capability and capacity to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respond</a:t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by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innovating our ways of working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See next slide \...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 Deepen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connectivity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collaboration opportunities 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example with the CAG, IESBA, NSS,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IFAC</a:t>
            </a:r>
            <a:endParaRPr lang="en-US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endParaRPr lang="en-US" sz="14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54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Framework for Activities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560" y="831312"/>
            <a:ext cx="4554245" cy="431454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4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Framework for activities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33" y="1045512"/>
            <a:ext cx="8624656" cy="3602690"/>
          </a:xfrm>
        </p:spPr>
        <p:txBody>
          <a:bodyPr/>
          <a:lstStyle/>
          <a:p>
            <a:pPr marL="0" indent="0">
              <a:lnSpc>
                <a:spcPts val="23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Key features of the Framework include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Robust information-gathering and research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Identifying and further understanding casual factors of issues and</a:t>
            </a:r>
            <a:b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with standards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Information-gathering re emerging issues and developments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applicable, post-implementation reviews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Mechanisms for addressing issues and challenges on a more timely basis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non-authoritative practical guidance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a process for ‘limited-scope’ revisions to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standards</a:t>
            </a:r>
          </a:p>
          <a:p>
            <a:pPr lvl="1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Considering to implement an ‘interpretations'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mechanism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9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Plan 2020‒2021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1799"/>
            <a:ext cx="8229600" cy="3884202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ISA projects still underway at end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QM projects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Group audits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Non-authoritative guidance still underway at end 2019</a:t>
            </a:r>
          </a:p>
          <a:p>
            <a:pPr lvl="1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EER assurance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Progress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Audit Evidence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Audits of Less Complex Entities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Implementation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(ISA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315, QM etc.)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and information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gathering (New projects?)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9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2.xml><?xml version="1.0" encoding="utf-8"?>
<a:theme xmlns:a="http://schemas.openxmlformats.org/drawingml/2006/main" name="7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34">
    <a:dk1>
      <a:sysClr val="windowText" lastClr="000000"/>
    </a:dk1>
    <a:lt1>
      <a:sysClr val="window" lastClr="FFFFFF"/>
    </a:lt1>
    <a:dk2>
      <a:srgbClr val="005BAA"/>
    </a:dk2>
    <a:lt2>
      <a:srgbClr val="00C0F3"/>
    </a:lt2>
    <a:accent1>
      <a:srgbClr val="F15A22"/>
    </a:accent1>
    <a:accent2>
      <a:srgbClr val="FAA61A"/>
    </a:accent2>
    <a:accent3>
      <a:srgbClr val="005BAA"/>
    </a:accent3>
    <a:accent4>
      <a:srgbClr val="00C0F3"/>
    </a:accent4>
    <a:accent5>
      <a:srgbClr val="0D9C4A"/>
    </a:accent5>
    <a:accent6>
      <a:srgbClr val="8DC63F"/>
    </a:accent6>
    <a:hlink>
      <a:srgbClr val="005BAA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10260</TotalTime>
  <Words>274</Words>
  <Application>Microsoft Office PowerPoint</Application>
  <PresentationFormat>On-screen Show (16:9)</PresentationFormat>
  <Paragraphs>63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MS PGothic</vt:lpstr>
      <vt:lpstr>Arial</vt:lpstr>
      <vt:lpstr>Arial Narrow</vt:lpstr>
      <vt:lpstr>Calibri</vt:lpstr>
      <vt:lpstr>Calibri Light</vt:lpstr>
      <vt:lpstr>Times New Roman</vt:lpstr>
      <vt:lpstr>Office Theme</vt:lpstr>
      <vt:lpstr>7_Custom Design</vt:lpstr>
      <vt:lpstr>PowerPoint Presentation</vt:lpstr>
      <vt:lpstr>Consultation Paper on Proposed Strategy 2020–2023 and Work Plan 2020–2021</vt:lpstr>
      <vt:lpstr>The Environmental Drivers: Our Opportunities and Challenges</vt:lpstr>
      <vt:lpstr>Our Strategy and Focus</vt:lpstr>
      <vt:lpstr>Strategy and Focus (Cont.)</vt:lpstr>
      <vt:lpstr>Strategy and Focus (Cont.)</vt:lpstr>
      <vt:lpstr>Framework for Activities</vt:lpstr>
      <vt:lpstr>Framework for activities (Cont.)</vt:lpstr>
      <vt:lpstr>Work Plan 2020‒2021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Williams</dc:creator>
  <cp:lastModifiedBy>Phil Minnaar</cp:lastModifiedBy>
  <cp:revision>212</cp:revision>
  <cp:lastPrinted>2016-03-04T17:09:52Z</cp:lastPrinted>
  <dcterms:created xsi:type="dcterms:W3CDTF">2016-11-09T14:56:20Z</dcterms:created>
  <dcterms:modified xsi:type="dcterms:W3CDTF">2019-02-28T19:57:24Z</dcterms:modified>
</cp:coreProperties>
</file>