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708" r:id="rId1"/>
    <p:sldMasterId id="2147483719" r:id="rId2"/>
  </p:sldMasterIdLst>
  <p:notesMasterIdLst>
    <p:notesMasterId r:id="rId8"/>
  </p:notesMasterIdLst>
  <p:sldIdLst>
    <p:sldId id="271" r:id="rId3"/>
    <p:sldId id="420" r:id="rId4"/>
    <p:sldId id="428" r:id="rId5"/>
    <p:sldId id="630" r:id="rId6"/>
    <p:sldId id="27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ram Hasty" initials="HH" lastIdx="1" clrIdx="0">
    <p:extLst>
      <p:ext uri="{19B8F6BF-5375-455C-9EA6-DF929625EA0E}">
        <p15:presenceInfo xmlns:p15="http://schemas.microsoft.com/office/powerpoint/2012/main" userId="S-1-5-21-1214440339-1606980848-682003330-22160" providerId="AD"/>
      </p:ext>
    </p:extLst>
  </p:cmAuthor>
  <p:cmAuthor id="2" name="Natalie Klonaridis" initials="NK" lastIdx="1" clrIdx="1">
    <p:extLst>
      <p:ext uri="{19B8F6BF-5375-455C-9EA6-DF929625EA0E}">
        <p15:presenceInfo xmlns:p15="http://schemas.microsoft.com/office/powerpoint/2012/main" userId="S-1-5-21-1801674531-1972579041-839522115-13323" providerId="AD"/>
      </p:ext>
    </p:extLst>
  </p:cmAuthor>
  <p:cmAuthor id="3" name="Jasper van den Hout" initials="JvdH" lastIdx="55" clrIdx="2">
    <p:extLst>
      <p:ext uri="{19B8F6BF-5375-455C-9EA6-DF929625EA0E}">
        <p15:presenceInfo xmlns:p15="http://schemas.microsoft.com/office/powerpoint/2012/main" userId="S::JaspervandenHout@iaasb.org::055bbbd2-5046-47f6-8263-b7d8da73be0a" providerId="AD"/>
      </p:ext>
    </p:extLst>
  </p:cmAuthor>
  <p:cmAuthor id="4" name="Phil Minnaar" initials="PM" lastIdx="1" clrIdx="3">
    <p:extLst>
      <p:ext uri="{19B8F6BF-5375-455C-9EA6-DF929625EA0E}">
        <p15:presenceInfo xmlns:p15="http://schemas.microsoft.com/office/powerpoint/2012/main" userId="S::PhilMinnaar@IAASB.org::6ed2c695-bb36-4cfb-bc8d-fe30541a3f2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016" autoAdjust="0"/>
  </p:normalViewPr>
  <p:slideViewPr>
    <p:cSldViewPr snapToGrid="0">
      <p:cViewPr varScale="1">
        <p:scale>
          <a:sx n="63" d="100"/>
          <a:sy n="63" d="100"/>
        </p:scale>
        <p:origin x="7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384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70D127-0C83-40E5-AFA5-B6C688C74D7E}" type="datetimeFigureOut">
              <a:rPr lang="en-US" smtClean="0"/>
              <a:t>8/24/2020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046C4C-6318-4F46-AA47-898F256F2B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06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391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506"/>
              </a:spcBef>
            </a:pPr>
            <a:endParaRPr lang="en-US" i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CB90A-9334-4ADC-8CB5-77F605DA77C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4843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ts val="1600"/>
              </a:lnSpc>
              <a:spcBef>
                <a:spcPts val="506"/>
              </a:spcBef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CB90A-9334-4ADC-8CB5-77F605DA77C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8999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410189-AC31-7546-878A-F48FDE4A29F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7231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9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hyperlink" Target="http://www.iaasb.org/" TargetMode="External"/><Relationship Id="rId7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0.png"/><Relationship Id="rId11" Type="http://schemas.openxmlformats.org/officeDocument/2006/relationships/hyperlink" Target="mailto:permissions@ifac.org" TargetMode="External"/><Relationship Id="rId5" Type="http://schemas.openxmlformats.org/officeDocument/2006/relationships/image" Target="../media/image9.png"/><Relationship Id="rId10" Type="http://schemas.openxmlformats.org/officeDocument/2006/relationships/hyperlink" Target="http://www.ifac.org/about-ifac/translations-permissions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9" name="Picture 8" descr="Page toppe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3"/>
            <a:ext cx="12192000" cy="312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011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003" y="2082499"/>
            <a:ext cx="5857477" cy="97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5095865" y="5009183"/>
            <a:ext cx="1685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en-US" sz="1800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www.iaasb.org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508000" y="6430429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46" y="5557768"/>
            <a:ext cx="770407" cy="2575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03" y="5567520"/>
            <a:ext cx="583308" cy="257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723" y="5554229"/>
            <a:ext cx="770407" cy="257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97" y="5557768"/>
            <a:ext cx="770407" cy="312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015" y="5557768"/>
            <a:ext cx="770407" cy="257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285" y="5553603"/>
            <a:ext cx="770407" cy="25753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931335" y="6144039"/>
            <a:ext cx="10837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169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9" name="Picture 8" descr="Page topper.jp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3"/>
            <a:ext cx="12192000" cy="312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29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" t="12331" r="-210" b="13383"/>
          <a:stretch/>
        </p:blipFill>
        <p:spPr>
          <a:xfrm>
            <a:off x="2" y="2"/>
            <a:ext cx="12208933" cy="316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805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7200"/>
            <a:ext cx="3702259" cy="650232"/>
          </a:xfrm>
          <a:prstGeom prst="rect">
            <a:avLst/>
          </a:prstGeom>
        </p:spPr>
      </p:pic>
      <p:pic>
        <p:nvPicPr>
          <p:cNvPr id="9" name="Picture 8" descr="Ribbon_orange_to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01537"/>
            <a:ext cx="12192000" cy="164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78042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857229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1"/>
            <a:ext cx="3677264" cy="304412"/>
          </a:xfrm>
        </p:spPr>
        <p:txBody>
          <a:bodyPr/>
          <a:lstStyle>
            <a:lvl1pPr marL="0" marR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8710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1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05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08016" y="6497447"/>
            <a:ext cx="2774384" cy="335775"/>
          </a:xfrm>
        </p:spPr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4302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50690"/>
            <a:ext cx="5386917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03648"/>
            <a:ext cx="5386917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350690"/>
            <a:ext cx="5389033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003648"/>
            <a:ext cx="5389033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313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72330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18268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7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4026"/>
            <a:ext cx="3720336" cy="65340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10" t="12331" r="-210" b="13383"/>
          <a:stretch/>
        </p:blipFill>
        <p:spPr>
          <a:xfrm>
            <a:off x="2" y="2"/>
            <a:ext cx="12208933" cy="316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39701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4003" y="2082499"/>
            <a:ext cx="5857477" cy="976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 userDrawn="1"/>
        </p:nvSpPr>
        <p:spPr>
          <a:xfrm>
            <a:off x="5095865" y="5009183"/>
            <a:ext cx="16851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en-US" dirty="0">
                <a:solidFill>
                  <a:srgbClr val="1F497D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3"/>
              </a:rPr>
              <a:t>www.iaasb.org</a:t>
            </a:r>
            <a:endParaRPr lang="en-US" sz="2000" dirty="0">
              <a:solidFill>
                <a:prstClr val="black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 flipH="1">
            <a:off x="508000" y="6430429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746" y="5557768"/>
            <a:ext cx="770407" cy="2575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003" y="5567520"/>
            <a:ext cx="583308" cy="2575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723" y="5554229"/>
            <a:ext cx="770407" cy="2575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197" y="5557768"/>
            <a:ext cx="770407" cy="312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015" y="5557768"/>
            <a:ext cx="770407" cy="25753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0285" y="5553603"/>
            <a:ext cx="770407" cy="257536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931335" y="6144039"/>
            <a:ext cx="108373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89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For copyright, trademark, and permissions information, please go to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0"/>
              </a:rPr>
              <a:t>permissions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or contact </a:t>
            </a:r>
            <a:r>
              <a:rPr lang="en-US" sz="1200" u="sng" dirty="0">
                <a:solidFill>
                  <a:srgbClr val="0563C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11"/>
              </a:rPr>
              <a:t>permissions@ifac.org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70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or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 userDrawn="1"/>
        </p:nvSpPr>
        <p:spPr>
          <a:xfrm>
            <a:off x="0" y="3"/>
            <a:ext cx="12192000" cy="5757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914401" y="3424965"/>
            <a:ext cx="10524511" cy="1458360"/>
          </a:xfrm>
        </p:spPr>
        <p:txBody>
          <a:bodyPr anchor="t">
            <a:normAutofit/>
          </a:bodyPr>
          <a:lstStyle>
            <a:lvl1pPr>
              <a:defRPr sz="320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/>
          </p:nvPr>
        </p:nvSpPr>
        <p:spPr>
          <a:xfrm>
            <a:off x="914402" y="4961469"/>
            <a:ext cx="6310489" cy="1225964"/>
          </a:xfrm>
        </p:spPr>
        <p:txBody>
          <a:bodyPr anchor="b"/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7" name="Picture 6" descr="IAASB Logo with FullNam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605" y="5537200"/>
            <a:ext cx="3702259" cy="650232"/>
          </a:xfrm>
          <a:prstGeom prst="rect">
            <a:avLst/>
          </a:prstGeom>
        </p:spPr>
      </p:pic>
      <p:pic>
        <p:nvPicPr>
          <p:cNvPr id="9" name="Picture 8" descr="Ribbon_orange_top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601537"/>
            <a:ext cx="12192000" cy="1648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8604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808080"/>
                </a:solidFill>
              </a:defRPr>
            </a:lvl1pPr>
            <a:lvl2pPr>
              <a:defRPr>
                <a:solidFill>
                  <a:srgbClr val="808080"/>
                </a:solidFill>
              </a:defRPr>
            </a:lvl2pPr>
            <a:lvl3pPr>
              <a:defRPr>
                <a:solidFill>
                  <a:srgbClr val="808080"/>
                </a:solidFill>
              </a:defRPr>
            </a:lvl3pPr>
            <a:lvl4pPr marL="857229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>
                <a:solidFill>
                  <a:srgbClr val="80808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05136" y="6511061"/>
            <a:ext cx="3677264" cy="304412"/>
          </a:xfrm>
        </p:spPr>
        <p:txBody>
          <a:bodyPr/>
          <a:lstStyle>
            <a:lvl1pPr marL="0" marR="0" indent="0" algn="r" defTabSz="45718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00">
                <a:solidFill>
                  <a:srgbClr val="808080"/>
                </a:solidFill>
              </a:defRPr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755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610881"/>
            <a:ext cx="12192000" cy="525221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0" y="5732585"/>
            <a:ext cx="12192000" cy="0"/>
          </a:xfrm>
          <a:prstGeom prst="line">
            <a:avLst/>
          </a:prstGeom>
          <a:ln w="9525">
            <a:solidFill>
              <a:schemeClr val="accent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 userDrawn="1"/>
        </p:nvSpPr>
        <p:spPr>
          <a:xfrm>
            <a:off x="0" y="5732585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086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08016" y="6497447"/>
            <a:ext cx="2774384" cy="335775"/>
          </a:xfrm>
        </p:spPr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1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350690"/>
            <a:ext cx="5386917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003648"/>
            <a:ext cx="5386917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350690"/>
            <a:ext cx="5389033" cy="48066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003648"/>
            <a:ext cx="5389033" cy="3951288"/>
          </a:xfrm>
        </p:spPr>
        <p:txBody>
          <a:bodyPr/>
          <a:lstStyle>
            <a:lvl1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 marL="855641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4236" indent="-228594"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969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38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en-US" dirty="0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9214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69917"/>
            <a:ext cx="10972800" cy="5385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251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6647" y="6511061"/>
            <a:ext cx="27432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fld id="{AF73A935-0AD8-4B38-AD39-55437B5CA1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8/24/2020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1531" y="6511061"/>
            <a:ext cx="41148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016" y="6511061"/>
            <a:ext cx="2774384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 defTabSz="457189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 defTabSz="457189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 flipH="1">
            <a:off x="508000" y="6429638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sz="1800" dirty="0">
              <a:solidFill>
                <a:prstClr val="black"/>
              </a:solidFill>
            </a:endParaRPr>
          </a:p>
        </p:txBody>
      </p:sp>
      <p:pic>
        <p:nvPicPr>
          <p:cNvPr id="11" name="Picture 10" descr="IAASB Logo with FullName.jp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157" y="73879"/>
            <a:ext cx="2383243" cy="4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66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4" indent="-173034" algn="l" defTabSz="457189" rtl="0" eaLnBrk="1" latinLnBrk="0" hangingPunct="1">
        <a:spcBef>
          <a:spcPts val="1200"/>
        </a:spcBef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189" indent="-228594" algn="l" defTabSz="457189" rtl="0" eaLnBrk="1" latinLnBrk="0" hangingPunct="1">
        <a:spcBef>
          <a:spcPts val="600"/>
        </a:spcBef>
        <a:spcAft>
          <a:spcPts val="400"/>
        </a:spcAft>
        <a:buFont typeface="Arial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0223" indent="-171446" algn="l" defTabSz="4571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569917"/>
            <a:ext cx="12192000" cy="538500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70000">
                <a:schemeClr val="accent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89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69917"/>
            <a:ext cx="10972800" cy="5385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2"/>
            <a:ext cx="10972800" cy="42515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6647" y="6511061"/>
            <a:ext cx="27432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fld id="{AF73A935-0AD8-4B38-AD39-55437B5CA1D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189"/>
              <a:t>8/24/2020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21531" y="6511061"/>
            <a:ext cx="4114800" cy="3044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defTabSz="457189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016" y="6511061"/>
            <a:ext cx="2774384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900">
                <a:solidFill>
                  <a:srgbClr val="808080"/>
                </a:solidFill>
                <a:latin typeface="Arial Narrow"/>
                <a:cs typeface="Arial Narrow"/>
              </a:defRPr>
            </a:lvl1pPr>
          </a:lstStyle>
          <a:p>
            <a:pPr algn="r" defTabSz="457189"/>
            <a:r>
              <a:rPr lang="en-US">
                <a:latin typeface="Arial" panose="020B0604020202020204" pitchFamily="34" charset="0"/>
                <a:cs typeface="MS PGothic" charset="0"/>
              </a:rPr>
              <a:t>Page </a:t>
            </a:r>
            <a:fld id="{95158037-59F0-9C4B-B231-1C776117AADA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pPr algn="r" defTabSz="457189"/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5"/>
          <p:cNvSpPr>
            <a:spLocks noChangeArrowheads="1"/>
          </p:cNvSpPr>
          <p:nvPr userDrawn="1"/>
        </p:nvSpPr>
        <p:spPr bwMode="auto">
          <a:xfrm flipH="1">
            <a:off x="508000" y="6429638"/>
            <a:ext cx="11684000" cy="46039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57189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IAASB Logo with FullName.jpg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9157" y="73879"/>
            <a:ext cx="2383243" cy="41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029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</p:sldLayoutIdLst>
  <p:hf hdr="0" ftr="0" dt="0"/>
  <p:txStyles>
    <p:titleStyle>
      <a:lvl1pPr algn="l" defTabSz="457189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3034" indent="-173034" algn="l" defTabSz="457189" rtl="0" eaLnBrk="1" latinLnBrk="0" hangingPunct="1">
        <a:spcBef>
          <a:spcPts val="1200"/>
        </a:spcBef>
        <a:buFont typeface="Arial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457189" indent="-228594" algn="l" defTabSz="457189" rtl="0" eaLnBrk="1" latinLnBrk="0" hangingPunct="1">
        <a:spcBef>
          <a:spcPts val="600"/>
        </a:spcBef>
        <a:spcAft>
          <a:spcPts val="400"/>
        </a:spcAft>
        <a:buFont typeface="Arial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30223" indent="-171446" algn="l" defTabSz="457189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160" indent="-228594" algn="l" defTabSz="457189" rtl="0" eaLnBrk="1" latinLnBrk="0" hangingPunct="1">
        <a:spcBef>
          <a:spcPct val="20000"/>
        </a:spcBef>
        <a:buFont typeface="Arial"/>
        <a:buChar char="–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349" indent="-228594" algn="l" defTabSz="457189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753088" y="3345873"/>
            <a:ext cx="10524511" cy="1156000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Exposure Draft </a:t>
            </a:r>
            <a:b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3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ISA 600 – Group Audits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3088" y="4501873"/>
            <a:ext cx="6969211" cy="1675408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b="1" dirty="0"/>
              <a:t>Len Jui, IAASB Member and Task Force Chair</a:t>
            </a:r>
          </a:p>
          <a:p>
            <a:pPr>
              <a:spcBef>
                <a:spcPts val="800"/>
              </a:spcBef>
            </a:pPr>
            <a:r>
              <a:rPr lang="en-US" b="1" dirty="0"/>
              <a:t>IAASB CAG Meeting</a:t>
            </a:r>
          </a:p>
          <a:p>
            <a:pPr>
              <a:spcBef>
                <a:spcPts val="800"/>
              </a:spcBef>
            </a:pPr>
            <a:r>
              <a:rPr lang="en-US" dirty="0"/>
              <a:t>Agenda Item C.1</a:t>
            </a:r>
          </a:p>
          <a:p>
            <a:pPr>
              <a:spcBef>
                <a:spcPts val="800"/>
              </a:spcBef>
            </a:pPr>
            <a:r>
              <a:rPr lang="en-US" dirty="0"/>
              <a:t>September 8, 2020</a:t>
            </a:r>
          </a:p>
        </p:txBody>
      </p:sp>
    </p:spTree>
    <p:extLst>
      <p:ext uri="{BB962C8B-B14F-4D97-AF65-F5344CB8AC3E}">
        <p14:creationId xmlns:p14="http://schemas.microsoft.com/office/powerpoint/2010/main" val="34976355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69651" y="680010"/>
            <a:ext cx="11470419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Outreach Activities Since Issuance of ED-600</a:t>
            </a:r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0" y="972766"/>
            <a:ext cx="12191999" cy="5437761"/>
          </a:xfrm>
          <a:prstGeom prst="roundRect">
            <a:avLst>
              <a:gd name="adj" fmla="val 21211"/>
            </a:avLst>
          </a:prstGeom>
          <a:noFill/>
          <a:ln w="5715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t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IAASB Webinars</a:t>
            </a:r>
          </a:p>
          <a:p>
            <a:pPr marL="798513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Background and explanation of key proposed revisions (600+ participants)</a:t>
            </a:r>
          </a:p>
          <a:p>
            <a:pPr marL="798513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Questions and answers (300+ participants)</a:t>
            </a: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IOSCO Committee 1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Basel Audit Subgroup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Australian/New Zealand joint NSS webinar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(100+ participants)</a:t>
            </a: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Hong Kong Institute of Certified Public Accountants – </a:t>
            </a: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Webinar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(300+ participants)</a:t>
            </a: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Hong Kong Audit and Assurance Standards Committee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1963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South African Institute of Chartered Accountants – Webinar (100+ participants)</a:t>
            </a: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China Institute of </a:t>
            </a: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Certified Public Accountants</a:t>
            </a: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China Ministry of Finance</a:t>
            </a:r>
          </a:p>
          <a:p>
            <a:pPr marL="461963" marR="0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PKF Webinar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1041" lvl="1" indent="0">
              <a:lnSpc>
                <a:spcPts val="2400"/>
              </a:lnSpc>
              <a:spcAft>
                <a:spcPts val="0"/>
              </a:spcAft>
              <a:buNone/>
            </a:pP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359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5DAD2-EBD2-4248-A1BE-DE5C530C13E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97873" y="665230"/>
            <a:ext cx="11055927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6"/>
          <p:cNvSpPr txBox="1">
            <a:spLocks/>
          </p:cNvSpPr>
          <p:nvPr/>
        </p:nvSpPr>
        <p:spPr>
          <a:xfrm>
            <a:off x="0" y="1162515"/>
            <a:ext cx="12192000" cy="4868634"/>
          </a:xfrm>
          <a:prstGeom prst="roundRect">
            <a:avLst/>
          </a:prstGeom>
          <a:noFill/>
          <a:ln w="57150" cap="flat" cmpd="sng" algn="ctr">
            <a:noFill/>
            <a:prstDash val="soli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0" tIns="0" rIns="0" bIns="0" rtlCol="0" anchor="t">
            <a:noAutofit/>
          </a:bodyPr>
          <a:lstStyle>
            <a:lvl1pPr marL="173034" indent="-173034" algn="l" defTabSz="457189" rtl="0" eaLnBrk="1" latinLnBrk="0" hangingPunct="1">
              <a:spcBef>
                <a:spcPts val="1200"/>
              </a:spcBef>
              <a:buFont typeface="Arial"/>
              <a:buChar char="•"/>
              <a:defRPr sz="20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1pPr>
            <a:lvl2pPr marL="457189" indent="-228594" algn="l" defTabSz="457189" rtl="0" eaLnBrk="1" latinLnBrk="0" hangingPunct="1">
              <a:spcBef>
                <a:spcPts val="600"/>
              </a:spcBef>
              <a:spcAft>
                <a:spcPts val="400"/>
              </a:spcAft>
              <a:buFont typeface="Arial"/>
              <a:buChar char="–"/>
              <a:defRPr sz="18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2pPr>
            <a:lvl3pPr marL="630223" indent="-171446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rgbClr val="808080"/>
                </a:solidFill>
                <a:latin typeface="+mn-lt"/>
                <a:ea typeface="+mn-ea"/>
                <a:cs typeface="+mn-cs"/>
              </a:defRPr>
            </a:lvl3pPr>
            <a:lvl4pPr marL="857229" indent="-228594" algn="l" defTabSz="457189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084236" indent="-228594" algn="l" defTabSz="457189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rgbClr val="80808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537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457189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1963" lvl="1" indent="-342900">
              <a:lnSpc>
                <a:spcPts val="28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Areas for which most questions were received </a:t>
            </a:r>
          </a:p>
          <a:p>
            <a:pPr marL="798513" marR="0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Scope of ISA 600, including definitions</a:t>
            </a:r>
          </a:p>
          <a:p>
            <a:pPr marL="798513" marR="0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Linkages with other standards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98513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Restrictions on access to information and people 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98513" marR="0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Risk-based approach</a:t>
            </a:r>
          </a:p>
          <a:p>
            <a:pPr marL="1143000" lvl="1" indent="-347472">
              <a:lnSpc>
                <a:spcPts val="2600"/>
              </a:lnSpc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Extent of audit procedures to be performed at the component level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98513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Materiality</a:t>
            </a:r>
          </a:p>
          <a:p>
            <a:pPr marL="798513" marR="0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 with and involvement in the work of component auditors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98513" marR="0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 back </a:t>
            </a:r>
            <a:r>
              <a:rPr lang="en-GB" sz="2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provision </a:t>
            </a:r>
          </a:p>
          <a:p>
            <a:pPr marL="798513" marR="0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r>
              <a:rPr lang="en-GB" sz="2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Documentation</a:t>
            </a: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98513" marR="0" lvl="1" indent="-347472">
              <a:lnSpc>
                <a:spcPts val="2600"/>
              </a:lnSpc>
              <a:spcAft>
                <a:spcPts val="0"/>
              </a:spcAft>
              <a:buFont typeface="Arial" panose="020B0604020202020204" pitchFamily="34" charset="0"/>
              <a:buChar char="‒"/>
            </a:pPr>
            <a:endParaRPr lang="en-US" sz="20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AE25DC-1C25-48F3-A097-EB1E1E6B7E3C}"/>
              </a:ext>
            </a:extLst>
          </p:cNvPr>
          <p:cNvSpPr txBox="1">
            <a:spLocks/>
          </p:cNvSpPr>
          <p:nvPr/>
        </p:nvSpPr>
        <p:spPr>
          <a:xfrm>
            <a:off x="544748" y="680010"/>
            <a:ext cx="11295322" cy="3765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300" b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Frequently Asked Questions</a:t>
            </a:r>
          </a:p>
        </p:txBody>
      </p:sp>
    </p:spTree>
    <p:extLst>
      <p:ext uri="{BB962C8B-B14F-4D97-AF65-F5344CB8AC3E}">
        <p14:creationId xmlns:p14="http://schemas.microsoft.com/office/powerpoint/2010/main" val="2630381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 txBox="1">
            <a:spLocks/>
          </p:cNvSpPr>
          <p:nvPr/>
        </p:nvSpPr>
        <p:spPr>
          <a:xfrm>
            <a:off x="9501613" y="6511061"/>
            <a:ext cx="2080788" cy="304412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900" kern="1200">
                <a:solidFill>
                  <a:srgbClr val="808080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>
                <a:latin typeface="Arial" panose="020B0604020202020204" pitchFamily="34" charset="0"/>
              </a:rPr>
              <a:t>Page </a:t>
            </a:r>
            <a:fld id="{95158037-59F0-9C4B-B231-1C776117AADA}" type="slidenum">
              <a:rPr lang="en-US">
                <a:latin typeface="Arial" panose="020B0604020202020204" pitchFamily="34" charset="0"/>
              </a:rPr>
              <a:pPr algn="r"/>
              <a:t>4</a:t>
            </a:fld>
            <a:r>
              <a:rPr lang="en-US" dirty="0">
                <a:latin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06397" y="1108416"/>
            <a:ext cx="10978387" cy="5203021"/>
          </a:xfrm>
        </p:spPr>
        <p:txBody>
          <a:bodyPr/>
          <a:lstStyle/>
          <a:p>
            <a:pPr marL="463284" indent="-463284" algn="just">
              <a:spcBef>
                <a:spcPts val="400"/>
              </a:spcBef>
              <a:buNone/>
            </a:pPr>
            <a:endParaRPr lang="en-US" sz="533" dirty="0"/>
          </a:p>
          <a:p>
            <a:pPr marL="1863" indent="0" algn="just">
              <a:spcBef>
                <a:spcPts val="800"/>
              </a:spcBef>
              <a:buNone/>
            </a:pPr>
            <a:endParaRPr lang="en-US" sz="2267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863" indent="0" algn="just">
              <a:spcBef>
                <a:spcPts val="800"/>
              </a:spcBef>
              <a:buNone/>
            </a:pPr>
            <a:endParaRPr lang="en-US" sz="2267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88385" y="2726613"/>
            <a:ext cx="10148074" cy="3472330"/>
            <a:chOff x="-28576" y="1926539"/>
            <a:chExt cx="10108776" cy="4299324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2997858" y="2152651"/>
              <a:ext cx="4607629" cy="3516831"/>
            </a:xfrm>
            <a:custGeom>
              <a:avLst/>
              <a:gdLst>
                <a:gd name="T0" fmla="*/ 522 w 1204"/>
                <a:gd name="T1" fmla="*/ 1077 h 1205"/>
                <a:gd name="T2" fmla="*/ 463 w 1204"/>
                <a:gd name="T3" fmla="*/ 602 h 1205"/>
                <a:gd name="T4" fmla="*/ 692 w 1204"/>
                <a:gd name="T5" fmla="*/ 106 h 1205"/>
                <a:gd name="T6" fmla="*/ 268 w 1204"/>
                <a:gd name="T7" fmla="*/ 0 h 1205"/>
                <a:gd name="T8" fmla="*/ 237 w 1204"/>
                <a:gd name="T9" fmla="*/ 28 h 1205"/>
                <a:gd name="T10" fmla="*/ 616 w 1204"/>
                <a:gd name="T11" fmla="*/ 123 h 1205"/>
                <a:gd name="T12" fmla="*/ 718 w 1204"/>
                <a:gd name="T13" fmla="*/ 427 h 1205"/>
                <a:gd name="T14" fmla="*/ 26 w 1204"/>
                <a:gd name="T15" fmla="*/ 845 h 1205"/>
                <a:gd name="T16" fmla="*/ 475 w 1204"/>
                <a:gd name="T17" fmla="*/ 1205 h 1205"/>
                <a:gd name="T18" fmla="*/ 662 w 1204"/>
                <a:gd name="T19" fmla="*/ 1119 h 1205"/>
                <a:gd name="T20" fmla="*/ 522 w 1204"/>
                <a:gd name="T21" fmla="*/ 1077 h 1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04" h="1205">
                  <a:moveTo>
                    <a:pt x="522" y="1077"/>
                  </a:moveTo>
                  <a:cubicBezTo>
                    <a:pt x="0" y="897"/>
                    <a:pt x="260" y="682"/>
                    <a:pt x="463" y="602"/>
                  </a:cubicBezTo>
                  <a:cubicBezTo>
                    <a:pt x="666" y="522"/>
                    <a:pt x="1204" y="330"/>
                    <a:pt x="692" y="106"/>
                  </a:cubicBezTo>
                  <a:cubicBezTo>
                    <a:pt x="692" y="106"/>
                    <a:pt x="513" y="40"/>
                    <a:pt x="268" y="0"/>
                  </a:cubicBezTo>
                  <a:cubicBezTo>
                    <a:pt x="237" y="28"/>
                    <a:pt x="237" y="28"/>
                    <a:pt x="237" y="28"/>
                  </a:cubicBezTo>
                  <a:cubicBezTo>
                    <a:pt x="415" y="59"/>
                    <a:pt x="519" y="90"/>
                    <a:pt x="616" y="123"/>
                  </a:cubicBezTo>
                  <a:cubicBezTo>
                    <a:pt x="774" y="177"/>
                    <a:pt x="930" y="311"/>
                    <a:pt x="718" y="427"/>
                  </a:cubicBezTo>
                  <a:cubicBezTo>
                    <a:pt x="506" y="543"/>
                    <a:pt x="44" y="661"/>
                    <a:pt x="26" y="845"/>
                  </a:cubicBezTo>
                  <a:cubicBezTo>
                    <a:pt x="13" y="972"/>
                    <a:pt x="185" y="1108"/>
                    <a:pt x="475" y="1205"/>
                  </a:cubicBezTo>
                  <a:cubicBezTo>
                    <a:pt x="662" y="1119"/>
                    <a:pt x="662" y="1119"/>
                    <a:pt x="662" y="1119"/>
                  </a:cubicBezTo>
                  <a:cubicBezTo>
                    <a:pt x="613" y="1106"/>
                    <a:pt x="566" y="1092"/>
                    <a:pt x="522" y="1077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-28576" y="1926539"/>
              <a:ext cx="1751005" cy="102568"/>
            </a:xfrm>
            <a:custGeom>
              <a:avLst/>
              <a:gdLst>
                <a:gd name="T0" fmla="*/ 0 w 515"/>
                <a:gd name="T1" fmla="*/ 2 h 30"/>
                <a:gd name="T2" fmla="*/ 0 w 515"/>
                <a:gd name="T3" fmla="*/ 23 h 30"/>
                <a:gd name="T4" fmla="*/ 504 w 515"/>
                <a:gd name="T5" fmla="*/ 30 h 30"/>
                <a:gd name="T6" fmla="*/ 515 w 515"/>
                <a:gd name="T7" fmla="*/ 18 h 30"/>
                <a:gd name="T8" fmla="*/ 0 w 515"/>
                <a:gd name="T9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5" h="30">
                  <a:moveTo>
                    <a:pt x="0" y="2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0" y="23"/>
                    <a:pt x="200" y="14"/>
                    <a:pt x="504" y="30"/>
                  </a:cubicBezTo>
                  <a:cubicBezTo>
                    <a:pt x="515" y="18"/>
                    <a:pt x="515" y="18"/>
                    <a:pt x="515" y="18"/>
                  </a:cubicBezTo>
                  <a:cubicBezTo>
                    <a:pt x="323" y="7"/>
                    <a:pt x="138" y="0"/>
                    <a:pt x="0" y="2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1581150" y="1986706"/>
              <a:ext cx="2451227" cy="255121"/>
            </a:xfrm>
            <a:custGeom>
              <a:avLst/>
              <a:gdLst>
                <a:gd name="T0" fmla="*/ 595 w 725"/>
                <a:gd name="T1" fmla="*/ 43 h 86"/>
                <a:gd name="T2" fmla="*/ 13 w 725"/>
                <a:gd name="T3" fmla="*/ 0 h 86"/>
                <a:gd name="T4" fmla="*/ 0 w 725"/>
                <a:gd name="T5" fmla="*/ 12 h 86"/>
                <a:gd name="T6" fmla="*/ 298 w 725"/>
                <a:gd name="T7" fmla="*/ 36 h 86"/>
                <a:gd name="T8" fmla="*/ 695 w 725"/>
                <a:gd name="T9" fmla="*/ 86 h 86"/>
                <a:gd name="T10" fmla="*/ 725 w 725"/>
                <a:gd name="T11" fmla="*/ 58 h 86"/>
                <a:gd name="T12" fmla="*/ 595 w 725"/>
                <a:gd name="T13" fmla="*/ 4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25" h="86">
                  <a:moveTo>
                    <a:pt x="595" y="43"/>
                  </a:moveTo>
                  <a:cubicBezTo>
                    <a:pt x="430" y="28"/>
                    <a:pt x="220" y="12"/>
                    <a:pt x="13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92" y="18"/>
                    <a:pt x="192" y="25"/>
                    <a:pt x="298" y="36"/>
                  </a:cubicBezTo>
                  <a:cubicBezTo>
                    <a:pt x="461" y="53"/>
                    <a:pt x="590" y="69"/>
                    <a:pt x="695" y="86"/>
                  </a:cubicBezTo>
                  <a:cubicBezTo>
                    <a:pt x="725" y="58"/>
                    <a:pt x="725" y="58"/>
                    <a:pt x="725" y="58"/>
                  </a:cubicBezTo>
                  <a:cubicBezTo>
                    <a:pt x="683" y="52"/>
                    <a:pt x="639" y="47"/>
                    <a:pt x="595" y="43"/>
                  </a:cubicBez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4719423" y="5370199"/>
              <a:ext cx="5360777" cy="855664"/>
            </a:xfrm>
            <a:custGeom>
              <a:avLst/>
              <a:gdLst>
                <a:gd name="T0" fmla="*/ 1775 w 1775"/>
                <a:gd name="T1" fmla="*/ 213 h 297"/>
                <a:gd name="T2" fmla="*/ 1443 w 1775"/>
                <a:gd name="T3" fmla="*/ 57 h 297"/>
                <a:gd name="T4" fmla="*/ 1397 w 1775"/>
                <a:gd name="T5" fmla="*/ 95 h 297"/>
                <a:gd name="T6" fmla="*/ 205 w 1775"/>
                <a:gd name="T7" fmla="*/ 0 h 297"/>
                <a:gd name="T8" fmla="*/ 0 w 1775"/>
                <a:gd name="T9" fmla="*/ 93 h 297"/>
                <a:gd name="T10" fmla="*/ 309 w 1775"/>
                <a:gd name="T11" fmla="*/ 153 h 297"/>
                <a:gd name="T12" fmla="*/ 1225 w 1775"/>
                <a:gd name="T13" fmla="*/ 235 h 297"/>
                <a:gd name="T14" fmla="*/ 1153 w 1775"/>
                <a:gd name="T15" fmla="*/ 297 h 297"/>
                <a:gd name="T16" fmla="*/ 1775 w 1775"/>
                <a:gd name="T17" fmla="*/ 213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75" h="297">
                  <a:moveTo>
                    <a:pt x="1775" y="213"/>
                  </a:moveTo>
                  <a:cubicBezTo>
                    <a:pt x="1443" y="57"/>
                    <a:pt x="1443" y="57"/>
                    <a:pt x="1443" y="57"/>
                  </a:cubicBezTo>
                  <a:cubicBezTo>
                    <a:pt x="1397" y="95"/>
                    <a:pt x="1397" y="95"/>
                    <a:pt x="1397" y="95"/>
                  </a:cubicBezTo>
                  <a:cubicBezTo>
                    <a:pt x="1397" y="95"/>
                    <a:pt x="730" y="100"/>
                    <a:pt x="205" y="0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95" y="117"/>
                    <a:pt x="198" y="138"/>
                    <a:pt x="309" y="153"/>
                  </a:cubicBezTo>
                  <a:cubicBezTo>
                    <a:pt x="859" y="229"/>
                    <a:pt x="1225" y="235"/>
                    <a:pt x="1225" y="235"/>
                  </a:cubicBezTo>
                  <a:cubicBezTo>
                    <a:pt x="1153" y="297"/>
                    <a:pt x="1153" y="297"/>
                    <a:pt x="1153" y="297"/>
                  </a:cubicBezTo>
                  <a:lnTo>
                    <a:pt x="1775" y="2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351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494025" y="876270"/>
            <a:ext cx="1456582" cy="1965949"/>
            <a:chOff x="6285507" y="4056652"/>
            <a:chExt cx="1361612" cy="1952296"/>
          </a:xfrm>
        </p:grpSpPr>
        <p:grpSp>
          <p:nvGrpSpPr>
            <p:cNvPr id="24" name="Group 23"/>
            <p:cNvGrpSpPr/>
            <p:nvPr/>
          </p:nvGrpSpPr>
          <p:grpSpPr>
            <a:xfrm>
              <a:off x="6285507" y="4056652"/>
              <a:ext cx="1361612" cy="1952296"/>
              <a:chOff x="5808789" y="2272281"/>
              <a:chExt cx="1993536" cy="2858355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6718887" y="4188899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sz="24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27" name="Group 26"/>
              <p:cNvGrpSpPr/>
              <p:nvPr/>
            </p:nvGrpSpPr>
            <p:grpSpPr>
              <a:xfrm>
                <a:off x="5808789" y="2272281"/>
                <a:ext cx="1993536" cy="1989348"/>
                <a:chOff x="8140701" y="1890712"/>
                <a:chExt cx="1511300" cy="1508125"/>
              </a:xfrm>
            </p:grpSpPr>
            <p:sp>
              <p:nvSpPr>
                <p:cNvPr id="28" name="Freeform 25"/>
                <p:cNvSpPr>
                  <a:spLocks/>
                </p:cNvSpPr>
                <p:nvPr/>
              </p:nvSpPr>
              <p:spPr bwMode="auto">
                <a:xfrm>
                  <a:off x="8140701" y="1890712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defRPr/>
                  </a:pPr>
                  <a:endParaRPr lang="en-US" sz="2400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29" name="Freeform 26"/>
                <p:cNvSpPr>
                  <a:spLocks noEditPoints="1"/>
                </p:cNvSpPr>
                <p:nvPr/>
              </p:nvSpPr>
              <p:spPr bwMode="auto">
                <a:xfrm>
                  <a:off x="8283576" y="2033588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defRPr/>
                  </a:pPr>
                  <a:endParaRPr lang="en-US" sz="2400" kern="0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25" name="TextBox 24"/>
            <p:cNvSpPr txBox="1"/>
            <p:nvPr/>
          </p:nvSpPr>
          <p:spPr>
            <a:xfrm>
              <a:off x="6371735" y="4540760"/>
              <a:ext cx="1189155" cy="45845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October 2, 2020</a:t>
              </a: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611907" y="1904703"/>
            <a:ext cx="269483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Deadline for comments on ED-600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3560416" y="2737207"/>
            <a:ext cx="1743771" cy="2474945"/>
            <a:chOff x="6311305" y="4035018"/>
            <a:chExt cx="1361612" cy="1939157"/>
          </a:xfrm>
        </p:grpSpPr>
        <p:grpSp>
          <p:nvGrpSpPr>
            <p:cNvPr id="44" name="Group 43"/>
            <p:cNvGrpSpPr/>
            <p:nvPr/>
          </p:nvGrpSpPr>
          <p:grpSpPr>
            <a:xfrm>
              <a:off x="6311305" y="4035018"/>
              <a:ext cx="1361612" cy="1939157"/>
              <a:chOff x="5846560" y="2240606"/>
              <a:chExt cx="1993536" cy="2839118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6749128" y="4137987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sz="24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5846560" y="2240606"/>
                <a:ext cx="1993536" cy="1989348"/>
                <a:chOff x="8169335" y="1866699"/>
                <a:chExt cx="1511300" cy="1508125"/>
              </a:xfrm>
            </p:grpSpPr>
            <p:sp>
              <p:nvSpPr>
                <p:cNvPr id="48" name="Freeform 25"/>
                <p:cNvSpPr>
                  <a:spLocks/>
                </p:cNvSpPr>
                <p:nvPr/>
              </p:nvSpPr>
              <p:spPr bwMode="auto">
                <a:xfrm>
                  <a:off x="8169335" y="1866699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defRPr/>
                  </a:pPr>
                  <a:endParaRPr lang="en-US" sz="2400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49" name="Freeform 26"/>
                <p:cNvSpPr>
                  <a:spLocks noEditPoints="1"/>
                </p:cNvSpPr>
                <p:nvPr/>
              </p:nvSpPr>
              <p:spPr bwMode="auto">
                <a:xfrm>
                  <a:off x="8305356" y="2033901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defRPr/>
                  </a:pPr>
                  <a:endParaRPr lang="en-US" sz="2400" kern="0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45" name="TextBox 44"/>
            <p:cNvSpPr txBox="1"/>
            <p:nvPr/>
          </p:nvSpPr>
          <p:spPr>
            <a:xfrm>
              <a:off x="6397532" y="4528622"/>
              <a:ext cx="1189156" cy="48328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September 2021</a:t>
              </a:r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9528579" y="4003934"/>
            <a:ext cx="25412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ED-600: periods beginning 18 months after approval of final ISA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260BFD9-2A82-42E7-A25B-5D9EA85C9293}"/>
              </a:ext>
            </a:extLst>
          </p:cNvPr>
          <p:cNvSpPr txBox="1"/>
          <p:nvPr/>
        </p:nvSpPr>
        <p:spPr>
          <a:xfrm>
            <a:off x="878379" y="4201219"/>
            <a:ext cx="29958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Targeted approval date of ISA 600 (Revised)</a:t>
            </a:r>
            <a:endParaRPr lang="en-US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0488FC1-DFFB-4FA4-A911-669F21B10FF2}"/>
              </a:ext>
            </a:extLst>
          </p:cNvPr>
          <p:cNvGrpSpPr/>
          <p:nvPr/>
        </p:nvGrpSpPr>
        <p:grpSpPr>
          <a:xfrm>
            <a:off x="7364694" y="3151275"/>
            <a:ext cx="2071565" cy="2763000"/>
            <a:chOff x="6311305" y="4035018"/>
            <a:chExt cx="1361612" cy="1939157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7837B47-0D61-4BB2-8503-98B4BAEEDC9D}"/>
                </a:ext>
              </a:extLst>
            </p:cNvPr>
            <p:cNvGrpSpPr/>
            <p:nvPr/>
          </p:nvGrpSpPr>
          <p:grpSpPr>
            <a:xfrm>
              <a:off x="6311305" y="4035018"/>
              <a:ext cx="1361612" cy="1939157"/>
              <a:chOff x="5846560" y="2240606"/>
              <a:chExt cx="1993536" cy="2839118"/>
            </a:xfrm>
          </p:grpSpPr>
          <p:sp>
            <p:nvSpPr>
              <p:cNvPr id="42" name="Rectangle 41">
                <a:extLst>
                  <a:ext uri="{FF2B5EF4-FFF2-40B4-BE49-F238E27FC236}">
                    <a16:creationId xmlns:a16="http://schemas.microsoft.com/office/drawing/2014/main" id="{6F707395-537C-41D1-A51B-48DF29A9C8AA}"/>
                  </a:ext>
                </a:extLst>
              </p:cNvPr>
              <p:cNvSpPr/>
              <p:nvPr/>
            </p:nvSpPr>
            <p:spPr>
              <a:xfrm>
                <a:off x="6749128" y="4137987"/>
                <a:ext cx="191914" cy="941737"/>
              </a:xfrm>
              <a:prstGeom prst="rect">
                <a:avLst/>
              </a:prstGeom>
              <a:gradFill>
                <a:gsLst>
                  <a:gs pos="0">
                    <a:sysClr val="windowText" lastClr="000000">
                      <a:lumMod val="75000"/>
                      <a:lumOff val="25000"/>
                      <a:shade val="30000"/>
                      <a:satMod val="115000"/>
                    </a:sysClr>
                  </a:gs>
                  <a:gs pos="50000">
                    <a:sysClr val="window" lastClr="FFFFFF"/>
                  </a:gs>
                  <a:gs pos="100000">
                    <a:sysClr val="windowText" lastClr="000000">
                      <a:lumMod val="75000"/>
                      <a:lumOff val="25000"/>
                      <a:shade val="100000"/>
                      <a:satMod val="115000"/>
                    </a:sysClr>
                  </a:gs>
                </a:gsLst>
                <a:lin ang="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US" sz="2400" kern="0" dirty="0">
                  <a:solidFill>
                    <a:prstClr val="white"/>
                  </a:solidFill>
                  <a:latin typeface="Calibri"/>
                </a:endParaRPr>
              </a:p>
            </p:txBody>
          </p:sp>
          <p:grpSp>
            <p:nvGrpSpPr>
              <p:cNvPr id="54" name="Group 53">
                <a:extLst>
                  <a:ext uri="{FF2B5EF4-FFF2-40B4-BE49-F238E27FC236}">
                    <a16:creationId xmlns:a16="http://schemas.microsoft.com/office/drawing/2014/main" id="{84D4AA09-2410-402F-A423-02D7D2A27070}"/>
                  </a:ext>
                </a:extLst>
              </p:cNvPr>
              <p:cNvGrpSpPr/>
              <p:nvPr/>
            </p:nvGrpSpPr>
            <p:grpSpPr>
              <a:xfrm>
                <a:off x="5846560" y="2240606"/>
                <a:ext cx="1993536" cy="1989348"/>
                <a:chOff x="8169335" y="1866699"/>
                <a:chExt cx="1511300" cy="1508125"/>
              </a:xfrm>
            </p:grpSpPr>
            <p:sp>
              <p:nvSpPr>
                <p:cNvPr id="55" name="Freeform 25">
                  <a:extLst>
                    <a:ext uri="{FF2B5EF4-FFF2-40B4-BE49-F238E27FC236}">
                      <a16:creationId xmlns:a16="http://schemas.microsoft.com/office/drawing/2014/main" id="{D273C824-9B11-4A31-9812-249CC31390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169335" y="1866699"/>
                  <a:ext cx="1511300" cy="1508125"/>
                </a:xfrm>
                <a:custGeom>
                  <a:avLst/>
                  <a:gdLst>
                    <a:gd name="T0" fmla="*/ 385 w 402"/>
                    <a:gd name="T1" fmla="*/ 171 h 401"/>
                    <a:gd name="T2" fmla="*/ 385 w 402"/>
                    <a:gd name="T3" fmla="*/ 231 h 401"/>
                    <a:gd name="T4" fmla="*/ 231 w 402"/>
                    <a:gd name="T5" fmla="*/ 385 h 401"/>
                    <a:gd name="T6" fmla="*/ 171 w 402"/>
                    <a:gd name="T7" fmla="*/ 385 h 401"/>
                    <a:gd name="T8" fmla="*/ 17 w 402"/>
                    <a:gd name="T9" fmla="*/ 231 h 401"/>
                    <a:gd name="T10" fmla="*/ 17 w 402"/>
                    <a:gd name="T11" fmla="*/ 171 h 401"/>
                    <a:gd name="T12" fmla="*/ 171 w 402"/>
                    <a:gd name="T13" fmla="*/ 17 h 401"/>
                    <a:gd name="T14" fmla="*/ 231 w 402"/>
                    <a:gd name="T15" fmla="*/ 17 h 401"/>
                    <a:gd name="T16" fmla="*/ 385 w 402"/>
                    <a:gd name="T17" fmla="*/ 171 h 4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2" h="401">
                      <a:moveTo>
                        <a:pt x="385" y="171"/>
                      </a:moveTo>
                      <a:cubicBezTo>
                        <a:pt x="402" y="187"/>
                        <a:pt x="402" y="214"/>
                        <a:pt x="385" y="231"/>
                      </a:cubicBezTo>
                      <a:cubicBezTo>
                        <a:pt x="231" y="385"/>
                        <a:pt x="231" y="385"/>
                        <a:pt x="231" y="385"/>
                      </a:cubicBezTo>
                      <a:cubicBezTo>
                        <a:pt x="214" y="401"/>
                        <a:pt x="187" y="401"/>
                        <a:pt x="171" y="385"/>
                      </a:cubicBezTo>
                      <a:cubicBezTo>
                        <a:pt x="17" y="231"/>
                        <a:pt x="17" y="231"/>
                        <a:pt x="17" y="231"/>
                      </a:cubicBezTo>
                      <a:cubicBezTo>
                        <a:pt x="0" y="214"/>
                        <a:pt x="0" y="187"/>
                        <a:pt x="17" y="171"/>
                      </a:cubicBezTo>
                      <a:cubicBezTo>
                        <a:pt x="171" y="17"/>
                        <a:pt x="171" y="17"/>
                        <a:pt x="171" y="17"/>
                      </a:cubicBezTo>
                      <a:cubicBezTo>
                        <a:pt x="187" y="0"/>
                        <a:pt x="214" y="0"/>
                        <a:pt x="231" y="17"/>
                      </a:cubicBezTo>
                      <a:lnTo>
                        <a:pt x="385" y="171"/>
                      </a:lnTo>
                      <a:close/>
                    </a:path>
                  </a:pathLst>
                </a:custGeom>
                <a:solidFill>
                  <a:srgbClr val="F1C96C">
                    <a:lumMod val="75000"/>
                  </a:srgb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defRPr/>
                  </a:pPr>
                  <a:endParaRPr lang="en-US" sz="2400" kern="0" dirty="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Freeform 26">
                  <a:extLst>
                    <a:ext uri="{FF2B5EF4-FFF2-40B4-BE49-F238E27FC236}">
                      <a16:creationId xmlns:a16="http://schemas.microsoft.com/office/drawing/2014/main" id="{989B180C-798B-43A5-823D-146D55481D1B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8305356" y="2033901"/>
                  <a:ext cx="1225550" cy="1227138"/>
                </a:xfrm>
                <a:custGeom>
                  <a:avLst/>
                  <a:gdLst>
                    <a:gd name="T0" fmla="*/ 323 w 326"/>
                    <a:gd name="T1" fmla="*/ 157 h 326"/>
                    <a:gd name="T2" fmla="*/ 169 w 326"/>
                    <a:gd name="T3" fmla="*/ 2 h 326"/>
                    <a:gd name="T4" fmla="*/ 163 w 326"/>
                    <a:gd name="T5" fmla="*/ 0 h 326"/>
                    <a:gd name="T6" fmla="*/ 157 w 326"/>
                    <a:gd name="T7" fmla="*/ 2 h 326"/>
                    <a:gd name="T8" fmla="*/ 3 w 326"/>
                    <a:gd name="T9" fmla="*/ 157 h 326"/>
                    <a:gd name="T10" fmla="*/ 0 w 326"/>
                    <a:gd name="T11" fmla="*/ 163 h 326"/>
                    <a:gd name="T12" fmla="*/ 3 w 326"/>
                    <a:gd name="T13" fmla="*/ 169 h 326"/>
                    <a:gd name="T14" fmla="*/ 157 w 326"/>
                    <a:gd name="T15" fmla="*/ 323 h 326"/>
                    <a:gd name="T16" fmla="*/ 163 w 326"/>
                    <a:gd name="T17" fmla="*/ 326 h 326"/>
                    <a:gd name="T18" fmla="*/ 169 w 326"/>
                    <a:gd name="T19" fmla="*/ 323 h 326"/>
                    <a:gd name="T20" fmla="*/ 323 w 326"/>
                    <a:gd name="T21" fmla="*/ 169 h 326"/>
                    <a:gd name="T22" fmla="*/ 326 w 326"/>
                    <a:gd name="T23" fmla="*/ 163 h 326"/>
                    <a:gd name="T24" fmla="*/ 323 w 326"/>
                    <a:gd name="T25" fmla="*/ 157 h 326"/>
                    <a:gd name="T26" fmla="*/ 306 w 326"/>
                    <a:gd name="T27" fmla="*/ 168 h 326"/>
                    <a:gd name="T28" fmla="*/ 168 w 326"/>
                    <a:gd name="T29" fmla="*/ 306 h 326"/>
                    <a:gd name="T30" fmla="*/ 163 w 326"/>
                    <a:gd name="T31" fmla="*/ 308 h 326"/>
                    <a:gd name="T32" fmla="*/ 157 w 326"/>
                    <a:gd name="T33" fmla="*/ 306 h 326"/>
                    <a:gd name="T34" fmla="*/ 20 w 326"/>
                    <a:gd name="T35" fmla="*/ 168 h 326"/>
                    <a:gd name="T36" fmla="*/ 17 w 326"/>
                    <a:gd name="T37" fmla="*/ 163 h 326"/>
                    <a:gd name="T38" fmla="*/ 20 w 326"/>
                    <a:gd name="T39" fmla="*/ 157 h 326"/>
                    <a:gd name="T40" fmla="*/ 157 w 326"/>
                    <a:gd name="T41" fmla="*/ 19 h 326"/>
                    <a:gd name="T42" fmla="*/ 163 w 326"/>
                    <a:gd name="T43" fmla="*/ 17 h 326"/>
                    <a:gd name="T44" fmla="*/ 168 w 326"/>
                    <a:gd name="T45" fmla="*/ 19 h 326"/>
                    <a:gd name="T46" fmla="*/ 306 w 326"/>
                    <a:gd name="T47" fmla="*/ 157 h 326"/>
                    <a:gd name="T48" fmla="*/ 309 w 326"/>
                    <a:gd name="T49" fmla="*/ 163 h 326"/>
                    <a:gd name="T50" fmla="*/ 306 w 326"/>
                    <a:gd name="T51" fmla="*/ 168 h 3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326" h="326">
                      <a:moveTo>
                        <a:pt x="323" y="157"/>
                      </a:moveTo>
                      <a:cubicBezTo>
                        <a:pt x="169" y="2"/>
                        <a:pt x="169" y="2"/>
                        <a:pt x="169" y="2"/>
                      </a:cubicBezTo>
                      <a:cubicBezTo>
                        <a:pt x="167" y="0"/>
                        <a:pt x="164" y="0"/>
                        <a:pt x="163" y="0"/>
                      </a:cubicBezTo>
                      <a:cubicBezTo>
                        <a:pt x="162" y="0"/>
                        <a:pt x="159" y="0"/>
                        <a:pt x="157" y="2"/>
                      </a:cubicBezTo>
                      <a:cubicBezTo>
                        <a:pt x="3" y="157"/>
                        <a:pt x="3" y="157"/>
                        <a:pt x="3" y="157"/>
                      </a:cubicBezTo>
                      <a:cubicBezTo>
                        <a:pt x="1" y="158"/>
                        <a:pt x="0" y="160"/>
                        <a:pt x="0" y="163"/>
                      </a:cubicBezTo>
                      <a:cubicBezTo>
                        <a:pt x="0" y="165"/>
                        <a:pt x="1" y="167"/>
                        <a:pt x="3" y="169"/>
                      </a:cubicBezTo>
                      <a:cubicBezTo>
                        <a:pt x="157" y="323"/>
                        <a:pt x="157" y="323"/>
                        <a:pt x="157" y="323"/>
                      </a:cubicBezTo>
                      <a:cubicBezTo>
                        <a:pt x="159" y="325"/>
                        <a:pt x="162" y="326"/>
                        <a:pt x="163" y="326"/>
                      </a:cubicBezTo>
                      <a:cubicBezTo>
                        <a:pt x="164" y="326"/>
                        <a:pt x="167" y="325"/>
                        <a:pt x="169" y="323"/>
                      </a:cubicBezTo>
                      <a:cubicBezTo>
                        <a:pt x="323" y="169"/>
                        <a:pt x="323" y="169"/>
                        <a:pt x="323" y="169"/>
                      </a:cubicBezTo>
                      <a:cubicBezTo>
                        <a:pt x="325" y="167"/>
                        <a:pt x="326" y="164"/>
                        <a:pt x="326" y="163"/>
                      </a:cubicBezTo>
                      <a:cubicBezTo>
                        <a:pt x="326" y="161"/>
                        <a:pt x="325" y="159"/>
                        <a:pt x="323" y="157"/>
                      </a:cubicBezTo>
                      <a:close/>
                      <a:moveTo>
                        <a:pt x="306" y="168"/>
                      </a:moveTo>
                      <a:cubicBezTo>
                        <a:pt x="168" y="306"/>
                        <a:pt x="168" y="306"/>
                        <a:pt x="168" y="306"/>
                      </a:cubicBezTo>
                      <a:cubicBezTo>
                        <a:pt x="167" y="308"/>
                        <a:pt x="164" y="308"/>
                        <a:pt x="163" y="308"/>
                      </a:cubicBezTo>
                      <a:cubicBezTo>
                        <a:pt x="162" y="308"/>
                        <a:pt x="159" y="308"/>
                        <a:pt x="157" y="306"/>
                      </a:cubicBezTo>
                      <a:cubicBezTo>
                        <a:pt x="20" y="168"/>
                        <a:pt x="20" y="168"/>
                        <a:pt x="20" y="168"/>
                      </a:cubicBezTo>
                      <a:cubicBezTo>
                        <a:pt x="18" y="167"/>
                        <a:pt x="17" y="165"/>
                        <a:pt x="17" y="163"/>
                      </a:cubicBezTo>
                      <a:cubicBezTo>
                        <a:pt x="17" y="161"/>
                        <a:pt x="18" y="159"/>
                        <a:pt x="20" y="157"/>
                      </a:cubicBezTo>
                      <a:cubicBezTo>
                        <a:pt x="157" y="19"/>
                        <a:pt x="157" y="19"/>
                        <a:pt x="157" y="19"/>
                      </a:cubicBezTo>
                      <a:cubicBezTo>
                        <a:pt x="159" y="17"/>
                        <a:pt x="162" y="17"/>
                        <a:pt x="163" y="17"/>
                      </a:cubicBezTo>
                      <a:cubicBezTo>
                        <a:pt x="164" y="17"/>
                        <a:pt x="167" y="17"/>
                        <a:pt x="168" y="19"/>
                      </a:cubicBezTo>
                      <a:cubicBezTo>
                        <a:pt x="306" y="157"/>
                        <a:pt x="306" y="157"/>
                        <a:pt x="306" y="157"/>
                      </a:cubicBezTo>
                      <a:cubicBezTo>
                        <a:pt x="308" y="159"/>
                        <a:pt x="309" y="161"/>
                        <a:pt x="309" y="163"/>
                      </a:cubicBezTo>
                      <a:cubicBezTo>
                        <a:pt x="309" y="164"/>
                        <a:pt x="308" y="166"/>
                        <a:pt x="306" y="168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lumMod val="85000"/>
                    <a:lumOff val="15000"/>
                  </a:sys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914377">
                    <a:defRPr/>
                  </a:pPr>
                  <a:endParaRPr lang="en-US" sz="2400" kern="0" dirty="0">
                    <a:solidFill>
                      <a:prstClr val="black"/>
                    </a:solidFill>
                  </a:endParaRPr>
                </a:p>
              </p:txBody>
            </p:sp>
          </p:grpSp>
        </p:grp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AF421DDA-BA7F-4FE0-A1ED-0CE5CD0FDC2F}"/>
                </a:ext>
              </a:extLst>
            </p:cNvPr>
            <p:cNvSpPr txBox="1"/>
            <p:nvPr/>
          </p:nvSpPr>
          <p:spPr>
            <a:xfrm>
              <a:off x="6397532" y="4590270"/>
              <a:ext cx="1189156" cy="410413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6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Effective date</a:t>
              </a:r>
            </a:p>
            <a:p>
              <a:pPr algn="ctr"/>
              <a:r>
                <a:rPr lang="en-US" sz="1600" b="1" kern="0" dirty="0">
                  <a:latin typeface="Arial" panose="020B0604020202020204" pitchFamily="34" charset="0"/>
                  <a:cs typeface="Arial" panose="020B0604020202020204" pitchFamily="34" charset="0"/>
                </a:rPr>
                <a:t>– TBD</a:t>
              </a:r>
            </a:p>
          </p:txBody>
        </p:sp>
      </p:grpSp>
      <p:sp>
        <p:nvSpPr>
          <p:cNvPr id="50" name="Title 1">
            <a:extLst>
              <a:ext uri="{FF2B5EF4-FFF2-40B4-BE49-F238E27FC236}">
                <a16:creationId xmlns:a16="http://schemas.microsoft.com/office/drawing/2014/main" id="{A36D5A7D-737B-437C-B3F2-98A2851AB5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69917"/>
            <a:ext cx="10972800" cy="538500"/>
          </a:xfrm>
        </p:spPr>
        <p:txBody>
          <a:bodyPr/>
          <a:lstStyle/>
          <a:p>
            <a:r>
              <a:rPr lang="en-US" b="1" dirty="0"/>
              <a:t>Way Forward</a:t>
            </a:r>
          </a:p>
        </p:txBody>
      </p:sp>
    </p:spTree>
    <p:extLst>
      <p:ext uri="{BB962C8B-B14F-4D97-AF65-F5344CB8AC3E}">
        <p14:creationId xmlns:p14="http://schemas.microsoft.com/office/powerpoint/2010/main" val="361124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3609398"/>
      </p:ext>
    </p:extLst>
  </p:cSld>
  <p:clrMapOvr>
    <a:masterClrMapping/>
  </p:clrMapOvr>
</p:sld>
</file>

<file path=ppt/theme/theme1.xml><?xml version="1.0" encoding="utf-8"?>
<a:theme xmlns:a="http://schemas.openxmlformats.org/drawingml/2006/main" name="3_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AASB_Powerpoint_template_2016_Widescreen" id="{551C3455-CE53-451D-A561-326C993C81B9}" vid="{313783E5-FB8C-4610-BC8F-F48741466E03}"/>
    </a:ext>
  </a:extLst>
</a:theme>
</file>

<file path=ppt/theme/theme2.xml><?xml version="1.0" encoding="utf-8"?>
<a:theme xmlns:a="http://schemas.openxmlformats.org/drawingml/2006/main" name="2_Office Theme">
  <a:themeElements>
    <a:clrScheme name="Custom 34">
      <a:dk1>
        <a:sysClr val="windowText" lastClr="000000"/>
      </a:dk1>
      <a:lt1>
        <a:sysClr val="window" lastClr="FFFFFF"/>
      </a:lt1>
      <a:dk2>
        <a:srgbClr val="005BAA"/>
      </a:dk2>
      <a:lt2>
        <a:srgbClr val="00C0F3"/>
      </a:lt2>
      <a:accent1>
        <a:srgbClr val="F15A22"/>
      </a:accent1>
      <a:accent2>
        <a:srgbClr val="FAA61A"/>
      </a:accent2>
      <a:accent3>
        <a:srgbClr val="005BAA"/>
      </a:accent3>
      <a:accent4>
        <a:srgbClr val="00C0F3"/>
      </a:accent4>
      <a:accent5>
        <a:srgbClr val="0D9C4A"/>
      </a:accent5>
      <a:accent6>
        <a:srgbClr val="8DC63F"/>
      </a:accent6>
      <a:hlink>
        <a:srgbClr val="005BAA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AASB_Powerpoint_template_2016_Widescreen" id="{551C3455-CE53-451D-A561-326C993C81B9}" vid="{313783E5-FB8C-4610-BC8F-F48741466E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5902</TotalTime>
  <Words>222</Words>
  <Application>Microsoft Office PowerPoint</Application>
  <PresentationFormat>Widescreen</PresentationFormat>
  <Paragraphs>45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Narrow</vt:lpstr>
      <vt:lpstr>Calibri</vt:lpstr>
      <vt:lpstr>Courier New</vt:lpstr>
      <vt:lpstr>3_Office Theme</vt:lpstr>
      <vt:lpstr>2_Office Theme</vt:lpstr>
      <vt:lpstr>Exposure Draft  ISA 600 – Group Audits</vt:lpstr>
      <vt:lpstr>PowerPoint Presentation</vt:lpstr>
      <vt:lpstr>PowerPoint Presentation</vt:lpstr>
      <vt:lpstr>Way Forward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Natalie Klonaridis</dc:creator>
  <cp:lastModifiedBy>Phil Minnaar</cp:lastModifiedBy>
  <cp:revision>225</cp:revision>
  <dcterms:created xsi:type="dcterms:W3CDTF">2019-02-13T19:50:06Z</dcterms:created>
  <dcterms:modified xsi:type="dcterms:W3CDTF">2020-08-24T16:03:40Z</dcterms:modified>
</cp:coreProperties>
</file>