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81" r:id="rId5"/>
    <p:sldMasterId id="2147483714" r:id="rId6"/>
  </p:sldMasterIdLst>
  <p:notesMasterIdLst>
    <p:notesMasterId r:id="rId16"/>
  </p:notesMasterIdLst>
  <p:handoutMasterIdLst>
    <p:handoutMasterId r:id="rId17"/>
  </p:handoutMasterIdLst>
  <p:sldIdLst>
    <p:sldId id="277" r:id="rId7"/>
    <p:sldId id="850" r:id="rId8"/>
    <p:sldId id="861" r:id="rId9"/>
    <p:sldId id="853" r:id="rId10"/>
    <p:sldId id="862" r:id="rId11"/>
    <p:sldId id="864" r:id="rId12"/>
    <p:sldId id="863" r:id="rId13"/>
    <p:sldId id="884" r:id="rId14"/>
    <p:sldId id="542" r:id="rId15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352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ane Jules" initials="DJ" lastIdx="84" clrIdx="0"/>
  <p:cmAuthor id="2" name="Fleck, Richard" initials="FR" lastIdx="3" clrIdx="1"/>
  <p:cmAuthor id="3" name="Szilvia Sramko" initials="SS" lastIdx="34" clrIdx="2">
    <p:extLst>
      <p:ext uri="{19B8F6BF-5375-455C-9EA6-DF929625EA0E}">
        <p15:presenceInfo xmlns:p15="http://schemas.microsoft.com/office/powerpoint/2012/main" userId="S::SzilviaSramko@ethicsboard.org::ea6f34b9-fe87-46d6-b158-703cc6b3cc9d" providerId="AD"/>
      </p:ext>
    </p:extLst>
  </p:cmAuthor>
  <p:cmAuthor id="4" name="Brian Friedrich" initials="BF" lastIdx="1" clrIdx="3">
    <p:extLst>
      <p:ext uri="{19B8F6BF-5375-455C-9EA6-DF929625EA0E}">
        <p15:presenceInfo xmlns:p15="http://schemas.microsoft.com/office/powerpoint/2012/main" userId="b6826c036191bcbc" providerId="Windows Live"/>
      </p:ext>
    </p:extLst>
  </p:cmAuthor>
  <p:cmAuthor id="5" name="ff" initials="ff" lastIdx="2" clrIdx="4">
    <p:extLst>
      <p:ext uri="{19B8F6BF-5375-455C-9EA6-DF929625EA0E}">
        <p15:presenceInfo xmlns:p15="http://schemas.microsoft.com/office/powerpoint/2012/main" userId="ff" providerId="None"/>
      </p:ext>
    </p:extLst>
  </p:cmAuthor>
  <p:cmAuthor id="6" name="Laura Friedrich" initials="LF" lastIdx="47" clrIdx="5">
    <p:extLst>
      <p:ext uri="{19B8F6BF-5375-455C-9EA6-DF929625EA0E}">
        <p15:presenceInfo xmlns:p15="http://schemas.microsoft.com/office/powerpoint/2012/main" userId="S::laura_friedrich.ca#ext#@ifac529.onmicrosoft.com::f0a96b47-6c10-4e8b-bb26-660e5ba88ae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41"/>
    <a:srgbClr val="49A446"/>
    <a:srgbClr val="31459A"/>
    <a:srgbClr val="7E4B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42A463-EEC1-4BBA-B031-2468B912A552}" v="1" dt="2021-03-02T08:05:11.9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96" autoAdjust="0"/>
    <p:restoredTop sz="87688" autoAdjust="0"/>
  </p:normalViewPr>
  <p:slideViewPr>
    <p:cSldViewPr snapToGrid="0">
      <p:cViewPr varScale="1">
        <p:scale>
          <a:sx n="86" d="100"/>
          <a:sy n="86" d="100"/>
        </p:scale>
        <p:origin x="504" y="72"/>
      </p:cViewPr>
      <p:guideLst>
        <p:guide orient="horz" pos="2112"/>
        <p:guide pos="352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C585D2-0C1B-4A9D-9F28-9B26CEEBFEB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74F9AB0-3B97-47F5-A858-65CA49380B55}" type="pres">
      <dgm:prSet presAssocID="{96C585D2-0C1B-4A9D-9F28-9B26CEEBFEB8}" presName="CompostProcess" presStyleCnt="0">
        <dgm:presLayoutVars>
          <dgm:dir/>
          <dgm:resizeHandles val="exact"/>
        </dgm:presLayoutVars>
      </dgm:prSet>
      <dgm:spPr/>
    </dgm:pt>
    <dgm:pt modelId="{53176D12-95CA-47CB-A2E6-0E4FE0F3E24E}" type="pres">
      <dgm:prSet presAssocID="{96C585D2-0C1B-4A9D-9F28-9B26CEEBFEB8}" presName="arrow" presStyleLbl="bgShp" presStyleIdx="0" presStyleCnt="1" custScaleX="117647" custLinFactNeighborX="-513" custLinFactNeighborY="11267"/>
      <dgm:spPr/>
    </dgm:pt>
    <dgm:pt modelId="{67FE577A-D25D-469D-A164-A836DC7C6813}" type="pres">
      <dgm:prSet presAssocID="{96C585D2-0C1B-4A9D-9F28-9B26CEEBFEB8}" presName="linearProcess" presStyleCnt="0"/>
      <dgm:spPr/>
    </dgm:pt>
  </dgm:ptLst>
  <dgm:cxnLst>
    <dgm:cxn modelId="{8048034B-E14B-410B-8712-D23CC333AD87}" type="presOf" srcId="{96C585D2-0C1B-4A9D-9F28-9B26CEEBFEB8}" destId="{574F9AB0-3B97-47F5-A858-65CA49380B55}" srcOrd="0" destOrd="0" presId="urn:microsoft.com/office/officeart/2005/8/layout/hProcess9"/>
    <dgm:cxn modelId="{38DAF1DD-6E00-4ED7-9734-FBB2B843EA09}" type="presParOf" srcId="{574F9AB0-3B97-47F5-A858-65CA49380B55}" destId="{53176D12-95CA-47CB-A2E6-0E4FE0F3E24E}" srcOrd="0" destOrd="0" presId="urn:microsoft.com/office/officeart/2005/8/layout/hProcess9"/>
    <dgm:cxn modelId="{F9C572B4-4668-4455-9BA5-559DD1D4A16C}" type="presParOf" srcId="{574F9AB0-3B97-47F5-A858-65CA49380B55}" destId="{67FE577A-D25D-469D-A164-A836DC7C6813}" srcOrd="1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3176D12-95CA-47CB-A2E6-0E4FE0F3E24E}">
      <dsp:nvSpPr>
        <dsp:cNvPr id="0" name=""/>
        <dsp:cNvSpPr/>
      </dsp:nvSpPr>
      <dsp:spPr>
        <a:xfrm>
          <a:off x="0" y="0"/>
          <a:ext cx="9311744" cy="3336437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67E9B-7548-4F4B-89DD-25C3DC6951AA}" type="datetime1">
              <a:rPr lang="en-US" smtClean="0"/>
              <a:t>3/2/2021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C4A7F-3130-41BC-996F-42FD7DF9AB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777067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C673CFC3-94FB-4F6F-90AB-7140120FC2E1}" type="datetime1">
              <a:rPr lang="en-US" smtClean="0"/>
              <a:t>3/2/2021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3263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1F2CB820-B92C-4383-B478-AFF3C27F27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85801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B61044-8114-40C3-8BEE-CD86B86A824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88F140D3-237F-4C4B-A8CD-FBEF2E3F669D}" type="datetime1">
              <a:rPr lang="en-US" smtClean="0"/>
              <a:t>3/2/2021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4C015C-7B44-4998-9B0F-C4F92FBB4B3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1</a:t>
            </a:fld>
            <a:endParaRPr lang="en-US"/>
          </a:p>
        </p:txBody>
      </p:sp>
      <p:sp>
        <p:nvSpPr>
          <p:cNvPr id="6" name="Header Placeholder 5">
            <a:extLst>
              <a:ext uri="{FF2B5EF4-FFF2-40B4-BE49-F238E27FC236}">
                <a16:creationId xmlns:a16="http://schemas.microsoft.com/office/drawing/2014/main" id="{03D3E484-9FC2-4D6A-A693-9BD40793A7A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54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88C460A-DAE1-4CFA-B0AC-193A84CADF58}" type="datetime1">
              <a:rPr lang="en-US" smtClean="0"/>
              <a:t>3/2/2021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17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88C460A-DAE1-4CFA-B0AC-193A84CADF58}" type="datetime1">
              <a:rPr lang="en-US" smtClean="0"/>
              <a:t>3/2/2021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12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  <a:defRPr/>
            </a:pPr>
            <a:endParaRPr lang="en-US" dirty="0">
              <a:cs typeface="Calibri"/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7B8DA4-4F5B-40C8-BBCC-5B6F9EE0FCD6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2CB820-B92C-4383-B478-AFF3C27F27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51466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88C460A-DAE1-4CFA-B0AC-193A84CADF58}" type="datetime1">
              <a:rPr lang="en-US" smtClean="0"/>
              <a:t>3/2/2021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386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88C460A-DAE1-4CFA-B0AC-193A84CADF58}" type="datetime1">
              <a:rPr lang="en-US" smtClean="0"/>
              <a:t>3/2/2021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081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688C460A-DAE1-4CFA-B0AC-193A84CADF58}" type="datetime1">
              <a:rPr lang="en-US" smtClean="0"/>
              <a:t>3/2/2021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F2CB820-B92C-4383-B478-AFF3C27F27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45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8C460A-DAE1-4CFA-B0AC-193A84CADF58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3/2/2021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F2CB820-B92C-4383-B478-AFF3C27F27C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76846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328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4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42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2953425" y="3659416"/>
            <a:ext cx="6285151" cy="99520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5867" kern="30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545104" y="5105401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>
                <a:solidFill>
                  <a:srgbClr val="000000">
                    <a:lumMod val="65000"/>
                    <a:lumOff val="35000"/>
                  </a:srgbClr>
                </a:solidFill>
                <a:hlinkClick r:id="rId3"/>
              </a:rPr>
              <a:t>www.ethicsboard.org</a:t>
            </a:r>
            <a:endParaRPr lang="en-US" sz="240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0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4" y="6432551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/>
                </a:solidFill>
              </a:rPr>
              <a:pPr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46157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60957" tIns="60957" rIns="60957" bIns="60957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Rectangle 5"/>
          <p:cNvSpPr/>
          <p:nvPr/>
        </p:nvSpPr>
        <p:spPr>
          <a:xfrm>
            <a:off x="0" y="1598613"/>
            <a:ext cx="12192000" cy="5266948"/>
          </a:xfrm>
          <a:prstGeom prst="rect">
            <a:avLst/>
          </a:prstGeom>
          <a:gradFill>
            <a:gsLst>
              <a:gs pos="0">
                <a:srgbClr val="18276E"/>
              </a:gs>
              <a:gs pos="100000">
                <a:srgbClr val="0092D2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Picture 6" descr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598616"/>
            <a:ext cx="8839200" cy="1524001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5689600" y="1865315"/>
            <a:ext cx="6197600" cy="99060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689600" y="3313111"/>
            <a:ext cx="4080933" cy="1752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9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912" y="512251"/>
            <a:ext cx="2742561" cy="80074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901718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532450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609600" y="318770"/>
            <a:ext cx="7721600" cy="64135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66733" y="1799165"/>
            <a:ext cx="6815667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 marL="1080997" indent="-617710">
              <a:spcBef>
                <a:spcPts val="933"/>
              </a:spcBef>
            </a:lvl2pPr>
            <a:lvl3pPr marL="1621495" indent="-694927">
              <a:spcBef>
                <a:spcPts val="933"/>
              </a:spcBef>
            </a:lvl3pPr>
            <a:lvl4pPr marL="2184053" indent="-794200">
              <a:spcBef>
                <a:spcPts val="933"/>
              </a:spcBef>
            </a:lvl4pPr>
            <a:lvl5pPr marL="2779707" indent="-926569"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half" idx="13"/>
          </p:nvPr>
        </p:nvSpPr>
        <p:spPr>
          <a:xfrm>
            <a:off x="508005" y="1799169"/>
            <a:ext cx="4112688" cy="4093635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  <a:defRPr/>
            </a:lvl1pPr>
          </a:lstStyle>
          <a:p>
            <a:pPr>
              <a:spcBef>
                <a:spcPts val="700"/>
              </a:spcBef>
            </a:pPr>
            <a:endParaRPr/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387764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508009" y="4406902"/>
            <a:ext cx="10818287" cy="1362079"/>
          </a:xfrm>
          <a:prstGeom prst="rect">
            <a:avLst/>
          </a:prstGeom>
        </p:spPr>
        <p:txBody>
          <a:bodyPr/>
          <a:lstStyle>
            <a:lvl1pPr>
              <a:defRPr sz="5333" cap="all"/>
            </a:lvl1pPr>
          </a:lstStyle>
          <a:p>
            <a:r>
              <a:t>Title Text</a:t>
            </a:r>
          </a:p>
        </p:txBody>
      </p:sp>
      <p:sp>
        <p:nvSpPr>
          <p:cNvPr id="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9" y="2906711"/>
            <a:ext cx="10818287" cy="1500189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933"/>
              </a:spcBef>
              <a:buSzTx/>
              <a:buNone/>
            </a:lvl1pPr>
            <a:lvl2pPr marL="0" indent="0">
              <a:spcBef>
                <a:spcPts val="933"/>
              </a:spcBef>
              <a:buSzTx/>
              <a:buNone/>
            </a:lvl2pPr>
            <a:lvl3pPr marL="0" indent="0">
              <a:spcBef>
                <a:spcPts val="933"/>
              </a:spcBef>
              <a:buSzTx/>
              <a:buNone/>
            </a:lvl3pPr>
            <a:lvl4pPr marL="0" indent="0">
              <a:spcBef>
                <a:spcPts val="933"/>
              </a:spcBef>
              <a:buSzTx/>
              <a:buNone/>
            </a:lvl4pPr>
            <a:lvl5pPr marL="0" indent="0">
              <a:spcBef>
                <a:spcPts val="933"/>
              </a:spcBef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578277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08000" y="1799168"/>
            <a:ext cx="5486400" cy="4093633"/>
          </a:xfrm>
          <a:prstGeom prst="rect">
            <a:avLst/>
          </a:prstGeom>
        </p:spPr>
        <p:txBody>
          <a:bodyPr/>
          <a:lstStyle>
            <a:lvl1pPr>
              <a:spcBef>
                <a:spcPts val="933"/>
              </a:spcBef>
            </a:lvl1pPr>
            <a:lvl2pPr>
              <a:spcBef>
                <a:spcPts val="933"/>
              </a:spcBef>
            </a:lvl2pPr>
            <a:lvl3pPr>
              <a:spcBef>
                <a:spcPts val="933"/>
              </a:spcBef>
            </a:lvl3pPr>
            <a:lvl4pPr>
              <a:spcBef>
                <a:spcPts val="933"/>
              </a:spcBef>
            </a:lvl4pPr>
            <a:lvl5pPr>
              <a:spcBef>
                <a:spcPts val="93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325758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08000" y="182880"/>
            <a:ext cx="3556000" cy="22860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1pPr>
            <a:lvl2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2pPr>
            <a:lvl3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3pPr>
            <a:lvl4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4pPr>
            <a:lvl5pPr marL="0" indent="0">
              <a:spcBef>
                <a:spcPts val="933"/>
              </a:spcBef>
              <a:buSzTx/>
              <a:buNone/>
              <a:defRPr sz="1867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93396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icture Placeholder 2"/>
          <p:cNvSpPr>
            <a:spLocks noGrp="1"/>
          </p:cNvSpPr>
          <p:nvPr>
            <p:ph type="pic" idx="13"/>
          </p:nvPr>
        </p:nvSpPr>
        <p:spPr>
          <a:xfrm>
            <a:off x="508000" y="1799168"/>
            <a:ext cx="11277600" cy="40936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282129" cy="27699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9780968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1" descr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475" y="2216563"/>
            <a:ext cx="3503051" cy="1022791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TextBox 5"/>
          <p:cNvSpPr txBox="1"/>
          <p:nvPr/>
        </p:nvSpPr>
        <p:spPr>
          <a:xfrm>
            <a:off x="2953424" y="3659414"/>
            <a:ext cx="6285152" cy="9028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4400">
                <a:solidFill>
                  <a:schemeClr val="accent1"/>
                </a:solidFill>
                <a:latin typeface="Bauer Bodoni Std"/>
                <a:ea typeface="Bauer Bodoni Std"/>
                <a:cs typeface="Bauer Bodoni Std"/>
                <a:sym typeface="Bauer Bodoni Std"/>
              </a:defRPr>
            </a:lvl1pPr>
          </a:lstStyle>
          <a:p>
            <a:pPr hangingPunct="0"/>
            <a:r>
              <a:rPr sz="5867" kern="0">
                <a:solidFill>
                  <a:srgbClr val="005BAA"/>
                </a:solidFill>
              </a:rPr>
              <a:t>The Ethics Board</a:t>
            </a:r>
          </a:p>
        </p:txBody>
      </p:sp>
      <p:sp>
        <p:nvSpPr>
          <p:cNvPr id="98" name="TextBox 7"/>
          <p:cNvSpPr txBox="1"/>
          <p:nvPr/>
        </p:nvSpPr>
        <p:spPr>
          <a:xfrm>
            <a:off x="4545104" y="5105398"/>
            <a:ext cx="3000495" cy="492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60957" tIns="60957" rIns="60957" bIns="60957">
            <a:spAutoFit/>
          </a:bodyPr>
          <a:lstStyle>
            <a:lvl1pPr>
              <a:defRPr sz="1800"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latin typeface="Arial"/>
                <a:ea typeface="Arial"/>
                <a:cs typeface="Arial"/>
                <a:sym typeface="Arial"/>
                <a:hlinkClick r:id="rId3"/>
              </a:defRPr>
            </a:lvl1pPr>
          </a:lstStyle>
          <a:p>
            <a:pPr hangingPunct="0">
              <a:defRPr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</a:defRPr>
            </a:pPr>
            <a:r>
              <a:rPr sz="2400" kern="0"/>
              <a:t>www.ethicsboard.org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101157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25257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3600" y="6187075"/>
            <a:ext cx="344000" cy="338550"/>
          </a:xfrm>
          <a:prstGeom prst="rect">
            <a:avLst/>
          </a:prstGeom>
        </p:spPr>
        <p:txBody>
          <a:bodyPr lIns="45718" tIns="45718" rIns="45718" bIns="45718" anchor="ctr"/>
          <a:lstStyle>
            <a:lvl1pPr algn="r" defTabSz="1219170">
              <a:defRPr sz="16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532049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sz="240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598615"/>
            <a:ext cx="12192000" cy="5266944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598615"/>
            <a:ext cx="8839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9600" y="1865315"/>
            <a:ext cx="6197600" cy="990600"/>
          </a:xfr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689600" y="3313113"/>
            <a:ext cx="4080933" cy="1752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14" y="512251"/>
            <a:ext cx="2742556" cy="800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58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800"/>
              </a:spcBef>
              <a:defRPr/>
            </a:lvl1pPr>
            <a:lvl2pPr>
              <a:spcBef>
                <a:spcPts val="1035"/>
              </a:spcBef>
              <a:defRPr/>
            </a:lvl2pPr>
            <a:lvl3pPr>
              <a:spcBef>
                <a:spcPts val="1035"/>
              </a:spcBef>
              <a:defRPr/>
            </a:lvl3pPr>
            <a:lvl4pPr>
              <a:spcBef>
                <a:spcPts val="1035"/>
              </a:spcBef>
              <a:defRPr/>
            </a:lvl4pPr>
            <a:lvl5pPr>
              <a:spcBef>
                <a:spcPts val="1035"/>
              </a:spcBef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508000" y="7620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843573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95505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1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66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9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4116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9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9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121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68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68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513401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850110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1508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68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5854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9374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76" y="2216566"/>
            <a:ext cx="3503048" cy="1022788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6" name="TextBox 5"/>
          <p:cNvSpPr txBox="1"/>
          <p:nvPr userDrawn="1"/>
        </p:nvSpPr>
        <p:spPr>
          <a:xfrm>
            <a:off x="2953425" y="3659416"/>
            <a:ext cx="6285151" cy="99520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5867" kern="30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</a:p>
        </p:txBody>
      </p:sp>
      <p:sp>
        <p:nvSpPr>
          <p:cNvPr id="8" name="TextBox 7"/>
          <p:cNvSpPr txBox="1"/>
          <p:nvPr userDrawn="1"/>
        </p:nvSpPr>
        <p:spPr>
          <a:xfrm>
            <a:off x="4545104" y="5105401"/>
            <a:ext cx="30450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240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4913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287082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8771"/>
            <a:ext cx="7721600" cy="641349"/>
          </a:xfrm>
        </p:spPr>
        <p:txBody>
          <a:bodyPr/>
          <a:lstStyle>
            <a:lvl1pPr algn="l">
              <a:defRPr sz="32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799166"/>
            <a:ext cx="6815667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9" y="1799169"/>
            <a:ext cx="4112684" cy="4093632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91023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9" y="4406903"/>
            <a:ext cx="10818284" cy="1362076"/>
          </a:xfrm>
        </p:spPr>
        <p:txBody>
          <a:bodyPr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9" y="2906713"/>
            <a:ext cx="10818284" cy="1500187"/>
          </a:xfrm>
        </p:spPr>
        <p:txBody>
          <a:bodyPr anchor="b"/>
          <a:lstStyle>
            <a:lvl1pPr marL="0" indent="0">
              <a:buNone/>
              <a:defRPr sz="3200"/>
            </a:lvl1pPr>
            <a:lvl2pPr marL="609585" indent="0">
              <a:buNone/>
              <a:defRPr sz="2400"/>
            </a:lvl2pPr>
            <a:lvl3pPr marL="1219170" indent="0">
              <a:buNone/>
              <a:defRPr sz="2133"/>
            </a:lvl3pPr>
            <a:lvl4pPr marL="1828754" indent="0">
              <a:buNone/>
              <a:defRPr sz="1867"/>
            </a:lvl4pPr>
            <a:lvl5pPr marL="2438339" indent="0">
              <a:buNone/>
              <a:defRPr sz="1867"/>
            </a:lvl5pPr>
            <a:lvl6pPr marL="3047924" indent="0">
              <a:buNone/>
              <a:defRPr sz="1867"/>
            </a:lvl6pPr>
            <a:lvl7pPr marL="3657509" indent="0">
              <a:buNone/>
              <a:defRPr sz="1867"/>
            </a:lvl7pPr>
            <a:lvl8pPr marL="4267093" indent="0">
              <a:buNone/>
              <a:defRPr sz="1867"/>
            </a:lvl8pPr>
            <a:lvl9pPr marL="4876678" indent="0">
              <a:buNone/>
              <a:defRPr sz="186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0105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799168"/>
            <a:ext cx="5486400" cy="4093633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99168"/>
            <a:ext cx="5486400" cy="4093633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6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7309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08000" y="609600"/>
            <a:ext cx="10058400" cy="533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508000" y="182880"/>
            <a:ext cx="3556000" cy="228600"/>
          </a:xfrm>
        </p:spPr>
        <p:txBody>
          <a:bodyPr lIns="0" tIns="0" rIns="0" bIns="0"/>
          <a:lstStyle>
            <a:lvl1pPr marL="0" indent="0" algn="l">
              <a:buNone/>
              <a:defRPr sz="1867">
                <a:solidFill>
                  <a:schemeClr val="bg1"/>
                </a:solidFill>
              </a:defRPr>
            </a:lvl1pPr>
            <a:lvl2pPr marL="609585" indent="0" algn="ctr">
              <a:buNone/>
              <a:defRPr/>
            </a:lvl2pPr>
            <a:lvl3pPr marL="1219170" indent="0" algn="ctr">
              <a:buNone/>
              <a:defRPr/>
            </a:lvl3pPr>
            <a:lvl4pPr marL="1828754" indent="0" algn="ctr">
              <a:buNone/>
              <a:defRPr/>
            </a:lvl4pPr>
            <a:lvl5pPr marL="2438339" indent="0" algn="ctr">
              <a:buNone/>
              <a:defRPr/>
            </a:lvl5pPr>
            <a:lvl6pPr marL="3047924" indent="0" algn="ctr">
              <a:buNone/>
              <a:defRPr/>
            </a:lvl6pPr>
            <a:lvl7pPr marL="3657509" indent="0" algn="ctr">
              <a:buNone/>
              <a:defRPr/>
            </a:lvl7pPr>
            <a:lvl8pPr marL="4267093" indent="0" algn="ctr">
              <a:buNone/>
              <a:defRPr/>
            </a:lvl8pPr>
            <a:lvl9pPr marL="4876678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729433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055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000" y="1799168"/>
            <a:ext cx="11277600" cy="4093633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54725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0" y="3"/>
            <a:ext cx="12187961" cy="167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6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067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rgbClr val="808080"/>
                </a:solidFill>
              </a:rPr>
              <a:pPr algn="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lang="en-US" sz="1067">
                <a:solidFill>
                  <a:srgbClr val="808080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8" y="6319900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834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713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89" indent="-457189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69" indent="-463284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53" indent="-463284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138" indent="-463284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422" indent="-463284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Picture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36" y="3"/>
            <a:ext cx="12187965" cy="167843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Rectangle 5"/>
          <p:cNvSpPr/>
          <p:nvPr/>
        </p:nvSpPr>
        <p:spPr>
          <a:xfrm flipH="1">
            <a:off x="512234" y="6096000"/>
            <a:ext cx="11679767" cy="61384"/>
          </a:xfrm>
          <a:prstGeom prst="rect">
            <a:avLst/>
          </a:prstGeom>
          <a:gradFill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</a:gradFill>
          <a:ln w="12700">
            <a:miter lim="400000"/>
          </a:ln>
        </p:spPr>
        <p:txBody>
          <a:bodyPr lIns="60957" tIns="60957" rIns="60957" bIns="60957" anchor="ctr"/>
          <a:lstStyle/>
          <a:p>
            <a:pPr hangingPunct="0">
              <a:defRPr>
                <a:latin typeface="Arial"/>
                <a:ea typeface="Arial"/>
                <a:cs typeface="Arial"/>
                <a:sym typeface="Arial"/>
              </a:defRPr>
            </a:pPr>
            <a:endParaRPr sz="3200" kern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Picture 8" descr="Picture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14258" y="6319900"/>
            <a:ext cx="1371277" cy="40037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508000" y="1794501"/>
            <a:ext cx="11277600" cy="40843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Title Text"/>
          <p:cNvSpPr txBox="1">
            <a:spLocks noGrp="1"/>
          </p:cNvSpPr>
          <p:nvPr>
            <p:ph type="title"/>
          </p:nvPr>
        </p:nvSpPr>
        <p:spPr>
          <a:xfrm>
            <a:off x="508000" y="615905"/>
            <a:ext cx="10058400" cy="5334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66153" y="6432550"/>
            <a:ext cx="500137" cy="492443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defTabSz="609585"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fld id="{86CB4B4D-7CA3-9044-876B-883B54F8677D}" type="slidenum">
              <a:rPr lang="en-US" sz="3200" kern="0" smtClean="0">
                <a:solidFill>
                  <a:srgbClr val="000000"/>
                </a:solidFill>
              </a:rPr>
              <a:pPr hangingPunct="0"/>
              <a:t>‹#›</a:t>
            </a:fld>
            <a:endParaRPr lang="en-US" sz="3200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283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</p:sldLayoutIdLst>
  <p:transition spd="med"/>
  <p:hf sldNum="0" hdr="0" ftr="0" dt="0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rgbClr val="FFFFFF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57189" marR="0" indent="-457189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1pPr>
      <a:lvl2pPr marL="1019224" marR="0" indent="-55594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2pPr>
      <a:lvl3pPr marL="1544279" marR="0" indent="-61771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•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3pPr>
      <a:lvl4pPr marL="2084780" marR="0" indent="-694927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–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4pPr>
      <a:lvl5pPr marL="2647338" marR="0" indent="-794200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5pPr>
      <a:lvl6pPr marL="3413675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6pPr>
      <a:lvl7pPr marL="402325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7pPr>
      <a:lvl8pPr marL="4632844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8pPr>
      <a:lvl9pPr marL="5242429" marR="0" indent="-365751" algn="l" defTabSz="1219170" latinLnBrk="0">
        <a:lnSpc>
          <a:spcPct val="100000"/>
        </a:lnSpc>
        <a:spcBef>
          <a:spcPts val="800"/>
        </a:spcBef>
        <a:spcAft>
          <a:spcPts val="0"/>
        </a:spcAft>
        <a:buClrTx/>
        <a:buSzPct val="100000"/>
        <a:buFontTx/>
        <a:buChar char="»"/>
        <a:tabLst/>
        <a:defRPr sz="3200" b="0" i="0" u="none" strike="noStrike" cap="none" spc="0" baseline="0">
          <a:ln>
            <a:noFill/>
          </a:ln>
          <a:solidFill>
            <a:srgbClr val="595959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l" defTabSz="609585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0" y="3"/>
            <a:ext cx="12187961" cy="167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512234" y="6096000"/>
            <a:ext cx="11679767" cy="61384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15907"/>
            <a:ext cx="100584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794501"/>
            <a:ext cx="11277600" cy="408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8566156" y="6432549"/>
            <a:ext cx="3219449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1067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1067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1067">
                <a:solidFill>
                  <a:schemeClr val="bg2"/>
                </a:solidFill>
                <a:cs typeface="MS PGothic" charset="0"/>
              </a:rPr>
              <a:t> | Proprietary and Copyrighted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258" y="6319900"/>
            <a:ext cx="1371277" cy="40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441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457189" indent="-457189" algn="l" rtl="0" eaLnBrk="1" fontAlgn="base" hangingPunct="1">
        <a:spcBef>
          <a:spcPts val="1035"/>
        </a:spcBef>
        <a:spcAft>
          <a:spcPct val="0"/>
        </a:spcAft>
        <a:buChar char="•"/>
        <a:defRPr sz="3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926569" indent="-463284" algn="l" rtl="0" eaLnBrk="1" fontAlgn="base" hangingPunct="1">
        <a:spcBef>
          <a:spcPts val="1035"/>
        </a:spcBef>
        <a:spcAft>
          <a:spcPct val="0"/>
        </a:spcAft>
        <a:buChar char="–"/>
        <a:defRPr sz="26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389853" indent="-463284" algn="l" rtl="0" eaLnBrk="1" fontAlgn="base" hangingPunct="1">
        <a:spcBef>
          <a:spcPts val="1035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853138" indent="-463284" algn="l" rtl="0" eaLnBrk="1" fontAlgn="base" hangingPunct="1">
        <a:spcBef>
          <a:spcPts val="1035"/>
        </a:spcBef>
        <a:spcAft>
          <a:spcPct val="0"/>
        </a:spcAft>
        <a:buChar char="–"/>
        <a:defRPr sz="2133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316422" indent="-463284" algn="l" rtl="0" eaLnBrk="1" fontAlgn="base" hangingPunct="1">
        <a:spcBef>
          <a:spcPts val="1035"/>
        </a:spcBef>
        <a:spcAft>
          <a:spcPct val="0"/>
        </a:spcAft>
        <a:buChar char="»"/>
        <a:defRPr sz="1867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335271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rtl="0" eaLnBrk="1" fontAlgn="base" hangingPunct="1">
        <a:spcBef>
          <a:spcPct val="20000"/>
        </a:spcBef>
        <a:spcAft>
          <a:spcPct val="0"/>
        </a:spcAft>
        <a:buChar char="»"/>
        <a:defRPr sz="2667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fac.org/system/files/publications/files/Exploring-the-IESBA-Code-the-Building-Blocks-Installment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wallpaperflare.com/apple-earth-globe-comparison-nature-renewable-forward-wallpaper-aylje" TargetMode="Externa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fac.org/system/files/publications/files/Exploring-The-IESBA-Code-5-Independence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sba.org/" TargetMode="External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ifac.org/system/files/publications/files/IESBA-English-2020-IESBA-Handbook_Web-LOCKED.pdf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1"/>
          <p:cNvSpPr txBox="1">
            <a:spLocks noGrp="1"/>
          </p:cNvSpPr>
          <p:nvPr>
            <p:ph type="ctrTitle"/>
          </p:nvPr>
        </p:nvSpPr>
        <p:spPr>
          <a:xfrm>
            <a:off x="5181600" y="1930898"/>
            <a:ext cx="6700000" cy="99060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Benchmarking Initiative</a:t>
            </a:r>
            <a:endParaRPr dirty="0"/>
          </a:p>
        </p:txBody>
      </p:sp>
      <p:sp>
        <p:nvSpPr>
          <p:cNvPr id="127" name="Subtitle 3"/>
          <p:cNvSpPr txBox="1"/>
          <p:nvPr/>
        </p:nvSpPr>
        <p:spPr>
          <a:xfrm>
            <a:off x="5036024" y="3592020"/>
            <a:ext cx="6845576" cy="4924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>
            <a:lvl1pPr marL="393700" indent="-393700">
              <a:spcBef>
                <a:spcPts val="400"/>
              </a:spcBef>
              <a:defRPr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hangingPunct="0"/>
            <a:r>
              <a:rPr lang="en-US" sz="3200" kern="0"/>
              <a:t>Laura Friedrich, Working Group Chair</a:t>
            </a:r>
            <a:endParaRPr sz="3200" kern="0"/>
          </a:p>
        </p:txBody>
      </p:sp>
      <p:sp>
        <p:nvSpPr>
          <p:cNvPr id="128" name="Subtitle 3"/>
          <p:cNvSpPr txBox="1">
            <a:spLocks noGrp="1"/>
          </p:cNvSpPr>
          <p:nvPr>
            <p:ph type="subTitle" sz="quarter" idx="1"/>
          </p:nvPr>
        </p:nvSpPr>
        <p:spPr>
          <a:xfrm>
            <a:off x="5014178" y="4721654"/>
            <a:ext cx="6502400" cy="115411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15376" indent="-315376"/>
            <a:r>
              <a:rPr lang="en-US" sz="2400" dirty="0"/>
              <a:t>IESBA CAG Meeting (Virtual)</a:t>
            </a:r>
          </a:p>
          <a:p>
            <a:pPr marL="315376" indent="-315376"/>
            <a:r>
              <a:rPr lang="en-US" sz="2400" dirty="0"/>
              <a:t>March 10,</a:t>
            </a:r>
            <a:r>
              <a:rPr sz="2400" dirty="0"/>
              <a:t> 20</a:t>
            </a:r>
            <a:r>
              <a:rPr lang="en-US" sz="2400" dirty="0"/>
              <a:t>21</a:t>
            </a:r>
            <a:endParaRPr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CCC674-60C0-4434-ADD4-098900C6A0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422" y="3592020"/>
            <a:ext cx="3746454" cy="228375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C6DE718-7722-4E31-9965-54BA0642B047}"/>
              </a:ext>
            </a:extLst>
          </p:cNvPr>
          <p:cNvSpPr txBox="1"/>
          <p:nvPr/>
        </p:nvSpPr>
        <p:spPr>
          <a:xfrm>
            <a:off x="6847840" y="487358"/>
            <a:ext cx="4917440" cy="5847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Helvetica"/>
              </a:rPr>
              <a:t>Agenda Item B</a:t>
            </a:r>
            <a:r>
              <a:rPr lang="en-US" sz="3200" dirty="0">
                <a:solidFill>
                  <a:srgbClr val="000000"/>
                </a:solidFill>
                <a:latin typeface="+mj-lt"/>
                <a:ea typeface="+mj-ea"/>
                <a:cs typeface="+mj-cs"/>
                <a:sym typeface="Helvetica"/>
              </a:rPr>
              <a:t>.1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2533753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42AB642-1DB5-41A8-80BA-A23A6A55D7A6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8E7184-EF2F-4092-AEDC-3EAEC32D6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FF"/>
                </a:solidFill>
                <a:ea typeface="ＭＳ Ｐゴシック"/>
                <a:cs typeface="Arial"/>
                <a:sym typeface="Arial"/>
              </a:rPr>
              <a:t>Objective of Session </a:t>
            </a:r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370D3321-C169-432B-8176-2D397A9CA9CD}"/>
              </a:ext>
            </a:extLst>
          </p:cNvPr>
          <p:cNvSpPr txBox="1">
            <a:spLocks/>
          </p:cNvSpPr>
          <p:nvPr/>
        </p:nvSpPr>
        <p:spPr>
          <a:xfrm>
            <a:off x="719001" y="1922748"/>
            <a:ext cx="7660724" cy="4008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t">
            <a:normAutofit/>
          </a:bodyPr>
          <a:lstStyle>
            <a:lvl1pPr marL="457189" marR="0" indent="-457189" algn="l" defTabSz="121917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1019224" marR="0" indent="-555941" algn="l" defTabSz="1219170" latinLnBrk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1544279" marR="0" indent="-617710" algn="l" defTabSz="1219170" latinLnBrk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Tx/>
              <a:buSzPct val="100000"/>
              <a:buFontTx/>
              <a:buChar char="•"/>
              <a:tabLst/>
              <a:defRPr sz="32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2084780" marR="0" indent="-694927" algn="l" defTabSz="1219170" latinLnBrk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Tx/>
              <a:buSzPct val="100000"/>
              <a:buFontTx/>
              <a:buChar char="–"/>
              <a:tabLst/>
              <a:defRPr sz="32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2647338" marR="0" indent="-794200" algn="l" defTabSz="1219170" latinLnBrk="0">
              <a:lnSpc>
                <a:spcPct val="100000"/>
              </a:lnSpc>
              <a:spcBef>
                <a:spcPts val="1035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3413675" marR="0" indent="-365751" algn="l" defTabSz="121917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4023259" marR="0" indent="-365751" algn="l" defTabSz="121917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4632844" marR="0" indent="-365751" algn="l" defTabSz="121917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5242429" marR="0" indent="-365751" algn="l" defTabSz="1219170" latinLnBrk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Tx/>
              <a:buSzPct val="100000"/>
              <a:buFontTx/>
              <a:buChar char="»"/>
              <a:tabLst/>
              <a:defRPr sz="3200" b="0" i="0" u="none" strike="noStrike" cap="none" spc="0" baseline="0">
                <a:ln>
                  <a:noFill/>
                </a:ln>
                <a:solidFill>
                  <a:srgbClr val="595959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lvl="1" indent="-342900" algn="just" fontAlgn="base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SzPct val="60000"/>
              <a:buFont typeface="Arial" panose="020B0604020202020204" pitchFamily="34" charset="0"/>
              <a:buChar char="•"/>
              <a:defRPr/>
            </a:pPr>
            <a:r>
              <a:rPr lang="en-US" sz="2800" kern="400" dirty="0">
                <a:solidFill>
                  <a:schemeClr val="tx1">
                    <a:lumMod val="65000"/>
                    <a:lumOff val="35000"/>
                  </a:schemeClr>
                </a:solidFill>
                <a:ea typeface="Arial Unicode MS"/>
                <a:cs typeface="Calibri"/>
              </a:rPr>
              <a:t>To receive a brief update on the IESBA Benchmarking initiative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4" name="Picture 6" descr="Did you know this Missouri Botanical Garden tree has traveled to ...">
            <a:extLst>
              <a:ext uri="{FF2B5EF4-FFF2-40B4-BE49-F238E27FC236}">
                <a16:creationId xmlns:a16="http://schemas.microsoft.com/office/drawing/2014/main" id="{E24DD793-9566-47C4-8FEF-E4DDBE93D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2251" y="1922748"/>
            <a:ext cx="3082119" cy="4085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300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42AB642-1DB5-41A8-80BA-A23A6A55D7A6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8E7184-EF2F-4092-AEDC-3EAEC32D6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on Scope of the Initiative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FCF215-E4A2-4E30-8326-E89318EA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033" y="1978926"/>
            <a:ext cx="8623136" cy="3875964"/>
          </a:xfrm>
        </p:spPr>
        <p:txBody>
          <a:bodyPr/>
          <a:lstStyle/>
          <a:p>
            <a:pPr marL="456565" indent="-456565">
              <a:lnSpc>
                <a:spcPts val="2880"/>
              </a:lnSpc>
            </a:pPr>
            <a:r>
              <a: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Concerns that the IESBA Code’s conceptual framework  approach allows firms too much flexibility and judgment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926465" lvl="1" indent="-462915">
              <a:lnSpc>
                <a:spcPts val="2880"/>
              </a:lnSpc>
              <a:buFont typeface="Wingdings" pitchFamily="2" charset="2"/>
              <a:buChar char="Ø"/>
            </a:pPr>
            <a:r>
              <a: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Benchmarking is a strategic exercise to promote awareness of International Independence Standards (IIS)</a:t>
            </a:r>
            <a:endParaRPr lang="en-US" sz="2000" kern="1200" dirty="0">
              <a:solidFill>
                <a:schemeClr val="tx1">
                  <a:lumMod val="65000"/>
                  <a:lumOff val="35000"/>
                </a:schemeClr>
              </a:solidFill>
              <a:cs typeface="Arial"/>
            </a:endParaRPr>
          </a:p>
          <a:p>
            <a:pPr marL="456565" indent="-456565">
              <a:lnSpc>
                <a:spcPts val="2880"/>
              </a:lnSpc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Phase 1 will focus on comparing the IIS that are relevant to audits of PIEs to </a:t>
            </a:r>
            <a:r>
              <a:rPr lang="en-US" sz="2400" kern="1200">
                <a:solidFill>
                  <a:schemeClr val="tx1">
                    <a:lumMod val="65000"/>
                    <a:lumOff val="35000"/>
                  </a:schemeClr>
                </a:solidFill>
              </a:rPr>
              <a:t>the US SEC</a:t>
            </a:r>
            <a:r>
              <a: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/PCAOB </a:t>
            </a:r>
            <a:r>
              <a:rPr lang="en-US" sz="2400" kern="1200">
                <a:solidFill>
                  <a:schemeClr val="tx1">
                    <a:lumMod val="65000"/>
                    <a:lumOff val="35000"/>
                  </a:schemeClr>
                </a:solidFill>
              </a:rPr>
              <a:t>independence rules 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926465" lvl="1" indent="-462915">
              <a:lnSpc>
                <a:spcPts val="2880"/>
              </a:lnSpc>
              <a:buFont typeface="Wingdings" panose="05000000000000000000" pitchFamily="2" charset="2"/>
              <a:buChar char="Ø"/>
            </a:pPr>
            <a:r>
              <a: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</a:rPr>
              <a:t>Focus will be on Part 4A, but given the Code's </a:t>
            </a:r>
            <a:r>
              <a: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  <a:hlinkClick r:id="rId3"/>
              </a:rPr>
              <a:t>building-blocks </a:t>
            </a:r>
            <a:r>
              <a: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</a:rPr>
              <a:t>architecture will include relevant provisions from Parts 1 and 3</a:t>
            </a:r>
            <a:r>
              <a: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</a:rPr>
              <a:t> 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cs typeface="Arial"/>
            </a:endParaRPr>
          </a:p>
        </p:txBody>
      </p:sp>
      <p:pic>
        <p:nvPicPr>
          <p:cNvPr id="14" name="Picture 13" descr="A picture containing fruit, apple&#10;&#10;Description automatically generated">
            <a:extLst>
              <a:ext uri="{FF2B5EF4-FFF2-40B4-BE49-F238E27FC236}">
                <a16:creationId xmlns:a16="http://schemas.microsoft.com/office/drawing/2014/main" id="{A6683A9E-5E8F-46C2-9D23-B15A76CE8F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9330813" y="2644876"/>
            <a:ext cx="2733368" cy="2020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722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ED14E1F-9463-418C-BDAD-ED7870CE97E2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5E5DD3-0055-45A2-BB3D-1BA9413FB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712479"/>
            <a:ext cx="10058400" cy="533400"/>
          </a:xfrm>
        </p:spPr>
        <p:txBody>
          <a:bodyPr/>
          <a:lstStyle/>
          <a:p>
            <a:r>
              <a:rPr lang="en-US" dirty="0">
                <a:ea typeface="ＭＳ Ｐゴシック"/>
              </a:rPr>
              <a:t>Anticipated Timeline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5AD1659-E233-407E-BE35-0D2055EF848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04165463"/>
              </p:ext>
            </p:extLst>
          </p:nvPr>
        </p:nvGraphicFramePr>
        <p:xfrm>
          <a:off x="386080" y="2096061"/>
          <a:ext cx="9311749" cy="3336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7E024A67-4D65-4043-A2E0-DA4C41AFC3D6}"/>
              </a:ext>
            </a:extLst>
          </p:cNvPr>
          <p:cNvSpPr/>
          <p:nvPr/>
        </p:nvSpPr>
        <p:spPr bwMode="auto">
          <a:xfrm>
            <a:off x="634936" y="2829407"/>
            <a:ext cx="2596317" cy="186974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 March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Mapping demo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E1CE169-F469-4A73-A048-E09F581157E3}"/>
              </a:ext>
            </a:extLst>
          </p:cNvPr>
          <p:cNvSpPr/>
          <p:nvPr/>
        </p:nvSpPr>
        <p:spPr bwMode="auto">
          <a:xfrm>
            <a:off x="3480109" y="2829406"/>
            <a:ext cx="2615891" cy="186974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 June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Overview of key differences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9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19FB07A-F76F-47EB-8D4F-5ABB5F4E8266}"/>
              </a:ext>
            </a:extLst>
          </p:cNvPr>
          <p:cNvSpPr/>
          <p:nvPr/>
        </p:nvSpPr>
        <p:spPr bwMode="auto">
          <a:xfrm>
            <a:off x="6444167" y="2829405"/>
            <a:ext cx="2615891" cy="1869743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2021 </a:t>
            </a:r>
            <a:r>
              <a:rPr lang="en-US" sz="3600" b="1" dirty="0">
                <a:solidFill>
                  <a:srgbClr val="FFFF00"/>
                </a:solidFill>
                <a:latin typeface="Arial"/>
              </a:rPr>
              <a:t>Sept</a:t>
            </a:r>
            <a:endParaRPr lang="en-US" sz="3600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Draft Mapping tables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(incorporating NAS and Fees)</a:t>
            </a:r>
            <a:endParaRPr lang="en-US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  <a:p>
            <a:pPr algn="ctr">
              <a:defRPr/>
            </a:pPr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- Draft reports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701EDEC-96FB-42C6-82D1-061E051E2871}"/>
              </a:ext>
            </a:extLst>
          </p:cNvPr>
          <p:cNvSpPr txBox="1"/>
          <p:nvPr/>
        </p:nvSpPr>
        <p:spPr>
          <a:xfrm>
            <a:off x="9697829" y="2979446"/>
            <a:ext cx="2357184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2021 Oct/Nov</a:t>
            </a:r>
          </a:p>
          <a:p>
            <a:pPr algn="ctr"/>
            <a:r>
              <a:rPr lang="en-US" sz="2400" dirty="0"/>
              <a:t>Publication of Final Documents</a:t>
            </a:r>
          </a:p>
        </p:txBody>
      </p:sp>
    </p:spTree>
    <p:extLst>
      <p:ext uri="{BB962C8B-B14F-4D97-AF65-F5344CB8AC3E}">
        <p14:creationId xmlns:p14="http://schemas.microsoft.com/office/powerpoint/2010/main" val="2157774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42AB642-1DB5-41A8-80BA-A23A6A55D7A6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8E7184-EF2F-4092-AEDC-3EAEC32D6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Areas of Focus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FCF215-E4A2-4E30-8326-E89318EA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926705"/>
            <a:ext cx="6918961" cy="4030589"/>
          </a:xfrm>
        </p:spPr>
        <p:txBody>
          <a:bodyPr/>
          <a:lstStyle/>
          <a:p>
            <a:pPr marL="456565" indent="-456565"/>
            <a:r>
              <a: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</a:rPr>
              <a:t>The mapping and analysis will first focus on IIS sections that have not been recently revised, so that WG can: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926465" lvl="1" indent="-462915">
              <a:buFont typeface="Wingdings" panose="05000000000000000000" pitchFamily="2" charset="2"/>
              <a:buChar char="Ø"/>
            </a:pPr>
            <a:r>
              <a:rPr lang="en-US" sz="2200" kern="12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</a:rPr>
              <a:t>Test the methodology on areas that are already well known</a:t>
            </a:r>
            <a:endParaRPr lang="en-US" sz="2200" kern="1200" dirty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/>
            </a:endParaRPr>
          </a:p>
          <a:p>
            <a:pPr marL="926465" lvl="1" indent="-462915">
              <a:buFont typeface="Wingdings" panose="05000000000000000000" pitchFamily="2" charset="2"/>
              <a:buChar char="Ø"/>
            </a:pPr>
            <a:r>
              <a:rPr lang="en-US" sz="2200" kern="12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</a:rPr>
              <a:t>Familiarize stakeholders with the approach and format of anticipated deliverables</a:t>
            </a:r>
            <a:endParaRPr lang="en-US" sz="2200" kern="1200" dirty="0">
              <a:solidFill>
                <a:schemeClr val="tx1">
                  <a:lumMod val="65000"/>
                  <a:lumOff val="35000"/>
                </a:schemeClr>
              </a:solidFill>
              <a:ea typeface="ＭＳ Ｐゴシック"/>
              <a:cs typeface="Arial"/>
            </a:endParaRPr>
          </a:p>
          <a:p>
            <a:pPr marL="456565" indent="-456565">
              <a:buFont typeface="Arial" panose="020B0604020202020204" pitchFamily="34" charset="0"/>
              <a:buChar char="•"/>
            </a:pPr>
            <a:r>
              <a: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ea typeface="ＭＳ Ｐゴシック"/>
              </a:rPr>
              <a:t>Revised provisions of Fees and NAS sections will be subject to analysis after their late April release</a:t>
            </a:r>
          </a:p>
          <a:p>
            <a:pPr marL="456565" indent="-456565">
              <a:buFont typeface="Arial" panose="020B0604020202020204" pitchFamily="34" charset="0"/>
              <a:buChar char="•"/>
            </a:pPr>
            <a:endParaRPr lang="en-US" sz="2733" kern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050" name="Picture 2" descr="Út a távolság Szabad kép - Public Domain Pictures">
            <a:extLst>
              <a:ext uri="{FF2B5EF4-FFF2-40B4-BE49-F238E27FC236}">
                <a16:creationId xmlns:a16="http://schemas.microsoft.com/office/drawing/2014/main" id="{D8DF6351-ED9F-4052-A73A-69F1CE236D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240" y="1926705"/>
            <a:ext cx="4397210" cy="3507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301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42AB642-1DB5-41A8-80BA-A23A6A55D7A6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8E7184-EF2F-4092-AEDC-3EAEC32D6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/>
              </a:rPr>
              <a:t>WG’s Current Thinking about Reports (1)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FCF215-E4A2-4E30-8326-E89318EA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723505"/>
            <a:ext cx="10792347" cy="4717935"/>
          </a:xfrm>
        </p:spPr>
        <p:txBody>
          <a:bodyPr/>
          <a:lstStyle/>
          <a:p>
            <a:pPr marL="456565" indent="-456565" algn="just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200" kern="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 Unicode MS"/>
              </a:rPr>
              <a:t>Two types of final reports: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Arial Unicode MS"/>
            </a:endParaRPr>
          </a:p>
          <a:p>
            <a:pPr marL="926465" lvl="1" indent="-457200" algn="just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i="1" kern="400" dirty="0">
                <a:solidFill>
                  <a:schemeClr val="accent1"/>
                </a:solidFill>
                <a:ea typeface="Arial Unicode MS"/>
                <a:cs typeface="Arial"/>
              </a:rPr>
              <a:t>Summary Report</a:t>
            </a:r>
            <a:r>
              <a:rPr lang="en-US" sz="2000" i="1" kern="400" dirty="0">
                <a:solidFill>
                  <a:schemeClr val="tx1">
                    <a:lumMod val="65000"/>
                    <a:lumOff val="35000"/>
                  </a:schemeClr>
                </a:solidFill>
                <a:ea typeface="Arial Unicode MS"/>
                <a:cs typeface="Arial"/>
              </a:rPr>
              <a:t>: </a:t>
            </a:r>
            <a:r>
              <a:rPr lang="en-US" sz="2000" kern="400" dirty="0">
                <a:solidFill>
                  <a:schemeClr val="tx1">
                    <a:lumMod val="65000"/>
                    <a:lumOff val="35000"/>
                  </a:schemeClr>
                </a:solidFill>
                <a:ea typeface="Arial Unicode MS"/>
                <a:cs typeface="Arial"/>
              </a:rPr>
              <a:t>Summarizing at a high-level the approach taken and the initiative’s key findings</a:t>
            </a:r>
          </a:p>
          <a:p>
            <a:pPr marL="1389380" lvl="2" indent="-457200" algn="just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900" kern="400" dirty="0">
                <a:solidFill>
                  <a:schemeClr val="tx1">
                    <a:lumMod val="65000"/>
                    <a:lumOff val="35000"/>
                  </a:schemeClr>
                </a:solidFill>
                <a:ea typeface="Arial Unicode MS"/>
                <a:cs typeface="Arial"/>
              </a:rPr>
              <a:t>Anticipated to not exceed 10 pages; responsive to stakeholder’s needs</a:t>
            </a:r>
            <a:endParaRPr lang="en-US" sz="2000" i="1" kern="400" dirty="0">
              <a:solidFill>
                <a:schemeClr val="accent1"/>
              </a:solidFill>
              <a:latin typeface="Arial"/>
              <a:ea typeface="Arial Unicode MS"/>
              <a:cs typeface="Arial"/>
            </a:endParaRPr>
          </a:p>
          <a:p>
            <a:pPr marL="926465" lvl="1" indent="-457200" algn="just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2000" i="1" kern="400" dirty="0">
                <a:solidFill>
                  <a:schemeClr val="accent1"/>
                </a:solidFill>
                <a:latin typeface="Arial"/>
                <a:ea typeface="Arial Unicode MS"/>
                <a:cs typeface="Arial"/>
              </a:rPr>
              <a:t>Detailed Report: </a:t>
            </a:r>
            <a:r>
              <a:rPr lang="en-US" sz="2000" kern="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 Unicode MS"/>
                <a:cs typeface="Arial"/>
              </a:rPr>
              <a:t>Built around mapping tables that includes detailed comparisons, following the IIS sections, and presented based </a:t>
            </a:r>
            <a:r>
              <a:rPr lang="en-US" sz="2000" kern="400" dirty="0">
                <a:latin typeface="Arial"/>
                <a:ea typeface="Arial Unicode MS"/>
                <a:cs typeface="Arial"/>
              </a:rPr>
              <a:t>on key issues of interest to users</a:t>
            </a:r>
          </a:p>
          <a:p>
            <a:pPr marL="1217930" lvl="2" indent="-285750" algn="just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kern="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 Unicode MS"/>
                <a:cs typeface="Arial"/>
              </a:rPr>
              <a:t>Will also include an </a:t>
            </a:r>
            <a:r>
              <a:rPr lang="en-US" sz="2000" i="1" kern="400" dirty="0">
                <a:solidFill>
                  <a:schemeClr val="accent1"/>
                </a:solidFill>
                <a:latin typeface="Arial"/>
                <a:ea typeface="Arial Unicode MS"/>
                <a:cs typeface="Arial"/>
              </a:rPr>
              <a:t>Introductory Section </a:t>
            </a:r>
            <a:r>
              <a:rPr lang="en-US" sz="2000" kern="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 Unicode MS"/>
                <a:cs typeface="Arial"/>
              </a:rPr>
              <a:t>explaining the comparison of overarching approaches (General Standard and Conceptual Framework)</a:t>
            </a:r>
          </a:p>
          <a:p>
            <a:pPr marL="1217930" lvl="2" indent="-285750" algn="just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kern="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/>
              </a:rPr>
              <a:t>The detailed report and its analysis will be published as </a:t>
            </a:r>
            <a:r>
              <a:rPr lang="en-US" sz="2000" kern="400" dirty="0">
                <a:solidFill>
                  <a:schemeClr val="accent1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/>
              </a:rPr>
              <a:t>an IESBA Staff document</a:t>
            </a:r>
          </a:p>
          <a:p>
            <a:pPr marL="932180" lvl="2" indent="0" algn="just">
              <a:lnSpc>
                <a:spcPts val="3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en-US" sz="2000" kern="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/>
            </a:endParaRPr>
          </a:p>
          <a:p>
            <a:pPr marL="926465" lvl="1" indent="-457200" algn="just">
              <a:lnSpc>
                <a:spcPts val="2400"/>
              </a:lnSpc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sz="1467" kern="400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456565" indent="-456565"/>
            <a:endParaRPr lang="en-US" sz="2000" kern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824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42AB642-1DB5-41A8-80BA-A23A6A55D7A6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8E7184-EF2F-4092-AEDC-3EAEC32D6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</a:rPr>
              <a:t>WG’s Current Thinking about Reports (2) </a:t>
            </a:r>
            <a:endParaRPr lang="en-US" sz="280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FCF215-E4A2-4E30-8326-E89318EA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00" y="1892885"/>
            <a:ext cx="6827519" cy="4501608"/>
          </a:xfrm>
        </p:spPr>
        <p:txBody>
          <a:bodyPr/>
          <a:lstStyle/>
          <a:p>
            <a:pPr marL="456565" indent="-456565" algn="just">
              <a:lnSpc>
                <a:spcPts val="26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kern="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 Unicode MS"/>
              </a:rPr>
              <a:t>Mapping tables will focus on whether the provisions are "equivalent in effect“</a:t>
            </a:r>
            <a:r>
              <a:rPr lang="en-US" sz="2000" kern="400" dirty="0">
                <a:solidFill>
                  <a:schemeClr val="tx1">
                    <a:lumMod val="65000"/>
                    <a:lumOff val="35000"/>
                  </a:schemeClr>
                </a:solidFill>
                <a:ea typeface="Arial Unicode MS"/>
                <a:cs typeface="+mn-lt"/>
              </a:rPr>
              <a:t> </a:t>
            </a:r>
            <a:r>
              <a:rPr lang="en-US" sz="2000" kern="400" dirty="0">
                <a:ea typeface="+mn-lt"/>
                <a:cs typeface="+mn-lt"/>
              </a:rPr>
              <a:t>which means that the respective provisions:</a:t>
            </a:r>
            <a:endParaRPr lang="en-US" sz="2000" kern="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Arial Unicode MS"/>
            </a:endParaRPr>
          </a:p>
          <a:p>
            <a:pPr marL="926465" lvl="1" indent="-462915" algn="just">
              <a:buFont typeface="Wingdings"/>
              <a:buChar char="ü"/>
            </a:pPr>
            <a:r>
              <a:rPr lang="en-US" sz="2000" kern="400" dirty="0">
                <a:ea typeface="+mn-lt"/>
                <a:cs typeface="+mn-lt"/>
              </a:rPr>
              <a:t>Apply to the same type of entity(</a:t>
            </a:r>
            <a:r>
              <a:rPr lang="en-US" sz="2000" kern="400" dirty="0" err="1">
                <a:ea typeface="+mn-lt"/>
                <a:cs typeface="+mn-lt"/>
              </a:rPr>
              <a:t>ies</a:t>
            </a:r>
            <a:r>
              <a:rPr lang="en-US" sz="2000" kern="400" dirty="0">
                <a:ea typeface="+mn-lt"/>
                <a:cs typeface="+mn-lt"/>
              </a:rPr>
              <a:t>)</a:t>
            </a:r>
            <a:endParaRPr lang="en-US" sz="2000" dirty="0">
              <a:cs typeface="Arial"/>
            </a:endParaRPr>
          </a:p>
          <a:p>
            <a:pPr marL="926465" lvl="1" indent="-462915" algn="just">
              <a:buFont typeface="Wingdings"/>
              <a:buChar char="ü"/>
            </a:pPr>
            <a:r>
              <a:rPr lang="en-US" sz="2000" kern="400" dirty="0">
                <a:ea typeface="+mn-lt"/>
                <a:cs typeface="+mn-lt"/>
              </a:rPr>
              <a:t>Apply to the same circumstances/services</a:t>
            </a:r>
            <a:endParaRPr lang="en-US" sz="2000" dirty="0">
              <a:cs typeface="Arial"/>
            </a:endParaRPr>
          </a:p>
          <a:p>
            <a:pPr marL="926465" lvl="1" indent="-462915" algn="just">
              <a:buFont typeface="Wingdings"/>
              <a:buChar char="ü"/>
            </a:pPr>
            <a:r>
              <a:rPr lang="en-US" sz="2000" kern="400" dirty="0">
                <a:ea typeface="+mn-lt"/>
                <a:cs typeface="+mn-lt"/>
              </a:rPr>
              <a:t>Achieve the same effect</a:t>
            </a:r>
            <a:endParaRPr lang="en-US" sz="2000" dirty="0">
              <a:cs typeface="Arial"/>
            </a:endParaRPr>
          </a:p>
          <a:p>
            <a:pPr marL="925830" lvl="1" indent="-456565" algn="just">
              <a:lnSpc>
                <a:spcPts val="2600"/>
              </a:lnSpc>
              <a:spcBef>
                <a:spcPts val="18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i="1" kern="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 Unicode MS"/>
              </a:rPr>
              <a:t>To determine "equivalence in effect" of specific provisions/rules, the WG will also consider the application of </a:t>
            </a:r>
            <a:r>
              <a:rPr lang="en-US" sz="2000" i="1" kern="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 Unicode MS"/>
                <a:hlinkClick r:id="rId3"/>
              </a:rPr>
              <a:t>Code’s conceptual framework </a:t>
            </a:r>
            <a:r>
              <a:rPr lang="en-US" sz="2000" i="1" kern="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ea typeface="Arial Unicode MS"/>
              </a:rPr>
              <a:t>and SEC’s General Standard</a:t>
            </a:r>
            <a:endParaRPr lang="en-US" sz="2000" i="1" kern="4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ea typeface="Arial Unicode MS"/>
              <a:cs typeface="Arial"/>
            </a:endParaRPr>
          </a:p>
        </p:txBody>
      </p:sp>
      <p:pic>
        <p:nvPicPr>
          <p:cNvPr id="2" name="Picture 5">
            <a:extLst>
              <a:ext uri="{FF2B5EF4-FFF2-40B4-BE49-F238E27FC236}">
                <a16:creationId xmlns:a16="http://schemas.microsoft.com/office/drawing/2014/main" id="{47EB2856-5D2E-4491-98B8-BA0610867C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2382" y="2851670"/>
            <a:ext cx="2743200" cy="1875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36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842AB642-1DB5-41A8-80BA-A23A6A55D7A6}"/>
              </a:ext>
            </a:extLst>
          </p:cNvPr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8E7184-EF2F-4092-AEDC-3EAEC32D6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6FCF215-E4A2-4E30-8326-E89318EA7A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455" y="3429000"/>
            <a:ext cx="5472545" cy="2078181"/>
          </a:xfrm>
        </p:spPr>
        <p:txBody>
          <a:bodyPr/>
          <a:lstStyle/>
          <a:p>
            <a:pPr marL="0" indent="0" algn="ctr">
              <a:lnSpc>
                <a:spcPts val="288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kern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Any comments or questions?</a:t>
            </a:r>
          </a:p>
        </p:txBody>
      </p:sp>
      <p:pic>
        <p:nvPicPr>
          <p:cNvPr id="1026" name="Picture 2" descr="Képtalálatok a következőre: question">
            <a:extLst>
              <a:ext uri="{FF2B5EF4-FFF2-40B4-BE49-F238E27FC236}">
                <a16:creationId xmlns:a16="http://schemas.microsoft.com/office/drawing/2014/main" id="{C0B69B59-E337-44BC-B176-2B993AC3D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347" y="2284758"/>
            <a:ext cx="5250669" cy="295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839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hlinkClick r:id="rId3"/>
            <a:extLst>
              <a:ext uri="{FF2B5EF4-FFF2-40B4-BE49-F238E27FC236}">
                <a16:creationId xmlns:a16="http://schemas.microsoft.com/office/drawing/2014/main" id="{3058F2BC-68EC-1C47-B551-1B4FA3C3CF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18251" y="572773"/>
            <a:ext cx="2701215" cy="295782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8FA8F420-D9C1-47FD-A685-9C3766BE1B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267" y="5634567"/>
            <a:ext cx="4318000" cy="431800"/>
          </a:xfrm>
          <a:prstGeom prst="rect">
            <a:avLst/>
          </a:prstGeom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F6C3733D-BA8A-4EFD-992B-3764E779AE5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615" y="443206"/>
            <a:ext cx="2530135" cy="3442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338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2.xml><?xml version="1.0" encoding="utf-8"?>
<a:theme xmlns:a="http://schemas.openxmlformats.org/drawingml/2006/main" name="2_IESBA_Powerpoint_template_GREEN RIBBON_WIDESCREEN">
  <a:themeElements>
    <a:clrScheme name="IESBA_Powerpoint_template_GREEN RIBBON_WIDESCREE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00FF"/>
      </a:hlink>
      <a:folHlink>
        <a:srgbClr val="FF00FF"/>
      </a:folHlink>
    </a:clrScheme>
    <a:fontScheme name="IESBA_Powerpoint_template_GREEN RIBBON_WIDESCREEN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IESBA_Powerpoint_template_GREEN RIBBON_WIDESCRE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1_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IESBA_Powerpoint_template_GREEN RIBBON_WIDESCREEN" id="{97502708-9843-4C1B-BCA0-FFB288AF1A20}" vid="{C211E3E3-D26C-42E5-AA10-D3816BA2BE4E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5FED865C1800F44BB2B893C01B72F61" ma:contentTypeVersion="4" ma:contentTypeDescription="Create a new document." ma:contentTypeScope="" ma:versionID="47dc7e7de714df31e4bed59a7e812980">
  <xsd:schema xmlns:xsd="http://www.w3.org/2001/XMLSchema" xmlns:xs="http://www.w3.org/2001/XMLSchema" xmlns:p="http://schemas.microsoft.com/office/2006/metadata/properties" xmlns:ns2="752cad09-65b1-46ab-addf-131c8255e71a" targetNamespace="http://schemas.microsoft.com/office/2006/metadata/properties" ma:root="true" ma:fieldsID="45122b3fbf930aba74fa2aa798c650f5" ns2:_="">
    <xsd:import namespace="752cad09-65b1-46ab-addf-131c8255e71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2cad09-65b1-46ab-addf-131c8255e7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23D9FFD-5475-40AD-B48B-F245E241DD4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99FAD40-F4BF-4CE7-A2DE-18127D2805D3}">
  <ds:schemaRefs>
    <ds:schemaRef ds:uri="752cad09-65b1-46ab-addf-131c8255e71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A77FC44-DAD3-4D45-BA04-D16D9240A6FD}">
  <ds:schemaRefs>
    <ds:schemaRef ds:uri="http://schemas.openxmlformats.org/package/2006/metadata/core-properties"/>
    <ds:schemaRef ds:uri="http://purl.org/dc/terms/"/>
    <ds:schemaRef ds:uri="http://www.w3.org/XML/1998/namespace"/>
    <ds:schemaRef ds:uri="http://schemas.microsoft.com/office/infopath/2007/PartnerControls"/>
    <ds:schemaRef ds:uri="http://purl.org/dc/dcmitype/"/>
    <ds:schemaRef ds:uri="752cad09-65b1-46ab-addf-131c8255e71a"/>
    <ds:schemaRef ds:uri="http://schemas.microsoft.com/office/2006/documentManagement/type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417</Words>
  <Application>Microsoft Office PowerPoint</Application>
  <PresentationFormat>Widescreen</PresentationFormat>
  <Paragraphs>59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Bauer Bodoni Std</vt:lpstr>
      <vt:lpstr>Calibri</vt:lpstr>
      <vt:lpstr>Helvetica</vt:lpstr>
      <vt:lpstr>Wingdings</vt:lpstr>
      <vt:lpstr>IESBA_Powerpoint_template_GREEN RIBBON_WIDESCREEN</vt:lpstr>
      <vt:lpstr>2_IESBA_Powerpoint_template_GREEN RIBBON_WIDESCREEN</vt:lpstr>
      <vt:lpstr>1_IESBA_Powerpoint_template_GREEN RIBBON_WIDESCREEN</vt:lpstr>
      <vt:lpstr>Benchmarking Initiative</vt:lpstr>
      <vt:lpstr>Objective of Session </vt:lpstr>
      <vt:lpstr>Recap on Scope of the Initiative</vt:lpstr>
      <vt:lpstr>Anticipated Timeline</vt:lpstr>
      <vt:lpstr>Areas of Focus</vt:lpstr>
      <vt:lpstr>WG’s Current Thinking about Reports (1) </vt:lpstr>
      <vt:lpstr>WG’s Current Thinking about Reports (2)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Definitions of Listed Entity &amp; Public Interest Entity</dc:title>
  <dc:creator>Geoffrey Kwan</dc:creator>
  <cp:lastModifiedBy>Diane Jules</cp:lastModifiedBy>
  <cp:revision>366</cp:revision>
  <dcterms:created xsi:type="dcterms:W3CDTF">2020-03-16T19:45:51Z</dcterms:created>
  <dcterms:modified xsi:type="dcterms:W3CDTF">2021-03-02T23:25:28Z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0x01010055FED865C1800F44BB2B893C01B72F61</vt:lpwstr>
  </property>
</Properties>
</file>