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5"/>
    <p:sldMasterId id="2147483847" r:id="rId6"/>
  </p:sldMasterIdLst>
  <p:notesMasterIdLst>
    <p:notesMasterId r:id="rId26"/>
  </p:notesMasterIdLst>
  <p:handoutMasterIdLst>
    <p:handoutMasterId r:id="rId27"/>
  </p:handoutMasterIdLst>
  <p:sldIdLst>
    <p:sldId id="325" r:id="rId7"/>
    <p:sldId id="839" r:id="rId8"/>
    <p:sldId id="881" r:id="rId9"/>
    <p:sldId id="948" r:id="rId10"/>
    <p:sldId id="1000" r:id="rId11"/>
    <p:sldId id="882" r:id="rId12"/>
    <p:sldId id="949" r:id="rId13"/>
    <p:sldId id="1001" r:id="rId14"/>
    <p:sldId id="947" r:id="rId15"/>
    <p:sldId id="1003" r:id="rId16"/>
    <p:sldId id="996" r:id="rId17"/>
    <p:sldId id="847" r:id="rId18"/>
    <p:sldId id="997" r:id="rId19"/>
    <p:sldId id="1004" r:id="rId20"/>
    <p:sldId id="998" r:id="rId21"/>
    <p:sldId id="1007" r:id="rId22"/>
    <p:sldId id="999" r:id="rId23"/>
    <p:sldId id="1002" r:id="rId24"/>
    <p:sldId id="351" r:id="rId25"/>
  </p:sldIdLst>
  <p:sldSz cx="9144000" cy="5143500" type="screen16x9"/>
  <p:notesSz cx="6950075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052" userDrawn="1">
          <p15:clr>
            <a:srgbClr val="A4A3A4"/>
          </p15:clr>
        </p15:guide>
        <p15:guide id="2" orient="horz" pos="276" userDrawn="1">
          <p15:clr>
            <a:srgbClr val="A4A3A4"/>
          </p15:clr>
        </p15:guide>
        <p15:guide id="3" orient="horz" pos="852" userDrawn="1">
          <p15:clr>
            <a:srgbClr val="A4A3A4"/>
          </p15:clr>
        </p15:guide>
        <p15:guide id="4" orient="horz" pos="2820" userDrawn="1">
          <p15:clr>
            <a:srgbClr val="A4A3A4"/>
          </p15:clr>
        </p15:guide>
        <p15:guide id="5" pos="5664" userDrawn="1">
          <p15:clr>
            <a:srgbClr val="A4A3A4"/>
          </p15:clr>
        </p15:guide>
        <p15:guide id="6" pos="4512" userDrawn="1">
          <p15:clr>
            <a:srgbClr val="A4A3A4"/>
          </p15:clr>
        </p15:guide>
        <p15:guide id="7" orient="horz" pos="104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eoffrey Kwan" initials="GK" lastIdx="13" clrIdx="0">
    <p:extLst>
      <p:ext uri="{19B8F6BF-5375-455C-9EA6-DF929625EA0E}">
        <p15:presenceInfo xmlns:p15="http://schemas.microsoft.com/office/powerpoint/2012/main" userId="Geoffrey Kwan" providerId="None"/>
      </p:ext>
    </p:extLst>
  </p:cmAuthor>
  <p:cmAuthor id="2" name="Szilvia Sramko" initials="SS" lastIdx="10" clrIdx="1">
    <p:extLst>
      <p:ext uri="{19B8F6BF-5375-455C-9EA6-DF929625EA0E}">
        <p15:presenceInfo xmlns:p15="http://schemas.microsoft.com/office/powerpoint/2012/main" userId="S-1-5-21-1801674531-1972579041-839522115-13475" providerId="AD"/>
      </p:ext>
    </p:extLst>
  </p:cmAuthor>
  <p:cmAuthor id="3" name="Diane Jules" initials="DJ" lastIdx="7" clrIdx="2">
    <p:extLst>
      <p:ext uri="{19B8F6BF-5375-455C-9EA6-DF929625EA0E}">
        <p15:presenceInfo xmlns:p15="http://schemas.microsoft.com/office/powerpoint/2012/main" userId="S-1-5-21-1801674531-1972579041-839522115-7232" providerId="AD"/>
      </p:ext>
    </p:extLst>
  </p:cmAuthor>
  <p:cmAuthor id="4" name="Geoff Kwan" initials="GK" lastIdx="5" clrIdx="3">
    <p:extLst>
      <p:ext uri="{19B8F6BF-5375-455C-9EA6-DF929625EA0E}">
        <p15:presenceInfo xmlns:p15="http://schemas.microsoft.com/office/powerpoint/2012/main" userId="S-1-5-21-1801674531-1972579041-839522115-13415" providerId="AD"/>
      </p:ext>
    </p:extLst>
  </p:cmAuthor>
  <p:cmAuthor id="5" name="Patricia Mulvaney" initials="PM" lastIdx="20" clrIdx="4">
    <p:extLst>
      <p:ext uri="{19B8F6BF-5375-455C-9EA6-DF929625EA0E}">
        <p15:presenceInfo xmlns:p15="http://schemas.microsoft.com/office/powerpoint/2012/main" userId="Patricia Mulvaney" providerId="None"/>
      </p:ext>
    </p:extLst>
  </p:cmAuthor>
  <p:cmAuthor id="6" name="Patricia Mulvaney" initials="PM [2]" lastIdx="3" clrIdx="5">
    <p:extLst>
      <p:ext uri="{19B8F6BF-5375-455C-9EA6-DF929625EA0E}">
        <p15:presenceInfo xmlns:p15="http://schemas.microsoft.com/office/powerpoint/2012/main" userId="S-1-5-21-372416507-3140574786-2943197521-189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5A7"/>
    <a:srgbClr val="0050B0"/>
    <a:srgbClr val="013C80"/>
    <a:srgbClr val="D9EDFF"/>
    <a:srgbClr val="006496"/>
    <a:srgbClr val="159D4A"/>
    <a:srgbClr val="A689F0"/>
    <a:srgbClr val="9740DC"/>
    <a:srgbClr val="006464"/>
    <a:srgbClr val="D2E7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5" autoAdjust="0"/>
    <p:restoredTop sz="85442" autoAdjust="0"/>
  </p:normalViewPr>
  <p:slideViewPr>
    <p:cSldViewPr showGuides="1">
      <p:cViewPr varScale="1">
        <p:scale>
          <a:sx n="124" d="100"/>
          <a:sy n="124" d="100"/>
        </p:scale>
        <p:origin x="1074" y="96"/>
      </p:cViewPr>
      <p:guideLst>
        <p:guide orient="horz" pos="2052"/>
        <p:guide orient="horz" pos="276"/>
        <p:guide orient="horz" pos="852"/>
        <p:guide orient="horz" pos="2820"/>
        <p:guide pos="5664"/>
        <p:guide pos="4512"/>
        <p:guide orient="horz" pos="10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2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500" b="1" dirty="0"/>
              <a:t>Is</a:t>
            </a:r>
            <a:r>
              <a:rPr lang="en-US" sz="1500" b="1" baseline="0" dirty="0"/>
              <a:t> it beneficial to change the Code using </a:t>
            </a:r>
            <a:r>
              <a:rPr lang="en-US" sz="1500" b="1" u="sng" baseline="0" dirty="0"/>
              <a:t>at least</a:t>
            </a:r>
            <a:r>
              <a:rPr lang="en-US" sz="1500" b="1" baseline="0" dirty="0"/>
              <a:t> one of the options presented?</a:t>
            </a:r>
            <a:endParaRPr lang="en-US" sz="1500" b="1" dirty="0"/>
          </a:p>
        </c:rich>
      </c:tx>
      <c:layout>
        <c:manualLayout>
          <c:xMode val="edge"/>
          <c:yMode val="edge"/>
          <c:x val="0.10729959984510133"/>
          <c:y val="0.1115115724170842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Is it beneficial for the Code to allow at least one of the four options</c:v>
                </c:pt>
              </c:strCache>
            </c:strRef>
          </c:tx>
          <c:dPt>
            <c:idx val="0"/>
            <c:bubble3D val="0"/>
            <c:explosion val="23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0C-47DF-A925-AA5E570D52A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0C-47DF-A925-AA5E570D52A3}"/>
              </c:ext>
            </c:extLst>
          </c:dPt>
          <c:dLbls>
            <c:dLbl>
              <c:idx val="0"/>
              <c:layout>
                <c:manualLayout>
                  <c:x val="-5.2237210102835503E-2"/>
                  <c:y val="-0.1423628012407539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00C-47DF-A925-AA5E570D52A3}"/>
                </c:ext>
              </c:extLst>
            </c:dLbl>
            <c:dLbl>
              <c:idx val="1"/>
              <c:layout>
                <c:manualLayout>
                  <c:x val="2.5690159631685434E-2"/>
                  <c:y val="0.112590372226199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00C-47DF-A925-AA5E570D52A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 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0.95</c:v>
                </c:pt>
                <c:pt idx="1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00C-47DF-A925-AA5E570D52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NZ" sz="2400" b="0" dirty="0"/>
              <a:t>Preferred Approach</a:t>
            </a:r>
          </a:p>
        </c:rich>
      </c:tx>
      <c:layout>
        <c:manualLayout>
          <c:xMode val="edge"/>
          <c:yMode val="edge"/>
          <c:x val="0.24090786226348573"/>
          <c:y val="9.75609756097561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1.6049672895365691E-3"/>
                  <c:y val="1.199186991869918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sz="1197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E77-425B-A7C4-CEC35687B99C}"/>
                </c:ext>
              </c:extLst>
            </c:dLbl>
            <c:dLbl>
              <c:idx val="1"/>
              <c:layout>
                <c:manualLayout>
                  <c:x val="-2.8887060759196143E-3"/>
                  <c:y val="1.28455284552845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E77-425B-A7C4-CEC35687B99C}"/>
                </c:ext>
              </c:extLst>
            </c:dLbl>
            <c:dLbl>
              <c:idx val="2"/>
              <c:layout>
                <c:manualLayout>
                  <c:x val="2.4875621890547263E-3"/>
                  <c:y val="1.32725177645477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E77-425B-A7C4-CEC35687B99C}"/>
                </c:ext>
              </c:extLst>
            </c:dLbl>
            <c:dLbl>
              <c:idx val="3"/>
              <c:layout>
                <c:manualLayout>
                  <c:x val="2.4875621890546352E-3"/>
                  <c:y val="1.21951219512194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E77-425B-A7C4-CEC35687B9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Sheet1!$A$2:$A$5</c:f>
              <c:strCache>
                <c:ptCount val="4"/>
                <c:pt idx="0">
                  <c:v>Option 4 - Complexity factor</c:v>
                </c:pt>
                <c:pt idx="1">
                  <c:v>Option 1 - Lead in </c:v>
                </c:pt>
                <c:pt idx="2">
                  <c:v>Option 2 - Modify threats</c:v>
                </c:pt>
                <c:pt idx="3">
                  <c:v>Option 3 - New threat 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0.82</c:v>
                </c:pt>
                <c:pt idx="1">
                  <c:v>0.66</c:v>
                </c:pt>
                <c:pt idx="2">
                  <c:v>0.62</c:v>
                </c:pt>
                <c:pt idx="3">
                  <c:v>0.53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C27-43CE-888D-B539033F42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2060925760"/>
        <c:axId val="2060924096"/>
      </c:barChart>
      <c:catAx>
        <c:axId val="2060925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60924096"/>
        <c:crosses val="autoZero"/>
        <c:auto val="1"/>
        <c:lblAlgn val="ctr"/>
        <c:lblOffset val="100"/>
        <c:noMultiLvlLbl val="0"/>
      </c:catAx>
      <c:valAx>
        <c:axId val="206092409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2060925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62" b="0" i="0" u="none" strike="noStrike" baseline="0" dirty="0">
                <a:solidFill>
                  <a:srgbClr val="000000">
                    <a:lumMod val="65000"/>
                    <a:lumOff val="35000"/>
                  </a:srgbClr>
                </a:solidFill>
                <a:latin typeface="Arial"/>
              </a:rPr>
              <a:t>Stakeholder representation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5BE-49BC-B79B-A59755CC6C7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C5BE-49BC-B79B-A59755CC6C7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C5BE-49BC-B79B-A59755CC6C7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C5BE-49BC-B79B-A59755CC6C7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C5BE-49BC-B79B-A59755CC6C7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C5BE-49BC-B79B-A59755CC6C7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C5BE-49BC-B79B-A59755CC6C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Practitioners</c:v>
                </c:pt>
                <c:pt idx="1">
                  <c:v>PAOs</c:v>
                </c:pt>
                <c:pt idx="2">
                  <c:v>NSS</c:v>
                </c:pt>
                <c:pt idx="3">
                  <c:v>Academics</c:v>
                </c:pt>
                <c:pt idx="4">
                  <c:v>Users </c:v>
                </c:pt>
                <c:pt idx="5">
                  <c:v>Regulators </c:v>
                </c:pt>
                <c:pt idx="6">
                  <c:v>Other 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20</c:v>
                </c:pt>
                <c:pt idx="1">
                  <c:v>12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E5-49F5-84BC-7BBF07570C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Are there tech-enabled services that should be explicitly</a:t>
            </a:r>
            <a:r>
              <a:rPr lang="en-US" baseline="0"/>
              <a:t> covered in the NAS provisions?</a:t>
            </a:r>
            <a:endParaRPr lang="en-US" sz="16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Amend NAS provisions for tech 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567-4064-A59E-35652DD9400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567-4064-A59E-35652DD9400B}"/>
              </c:ext>
            </c:extLst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 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0.43</c:v>
                </c:pt>
                <c:pt idx="1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BC-4280-B760-A7F3FD2262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Amend Subsection 606</c:v>
                </c:pt>
              </c:strCache>
            </c:strRef>
          </c:tx>
          <c:spPr>
            <a:solidFill>
              <a:schemeClr val="accent1"/>
            </a:solidFill>
            <a:ln w="19050">
              <a:solidFill>
                <a:schemeClr val="lt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Clarify "customize" and "configure"</c:v>
                </c:pt>
                <c:pt idx="1">
                  <c:v>Clarify "off the shelf"</c:v>
                </c:pt>
                <c:pt idx="2">
                  <c:v>Clarify "not significant"</c:v>
                </c:pt>
                <c:pt idx="3">
                  <c:v>Clarify "other"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0.75</c:v>
                </c:pt>
                <c:pt idx="1">
                  <c:v>0.63</c:v>
                </c:pt>
                <c:pt idx="2">
                  <c:v>0.63</c:v>
                </c:pt>
                <c:pt idx="3">
                  <c:v>0.23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AFF-4E4A-BE25-228A5D7176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81049952"/>
        <c:axId val="1781054528"/>
      </c:barChart>
      <c:catAx>
        <c:axId val="17810499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1054528"/>
        <c:crosses val="autoZero"/>
        <c:auto val="1"/>
        <c:lblAlgn val="ctr"/>
        <c:lblOffset val="100"/>
        <c:noMultiLvlLbl val="0"/>
      </c:catAx>
      <c:valAx>
        <c:axId val="1781054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81049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41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2E358D-1523-413F-832D-804F9FF75768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NZ"/>
        </a:p>
      </dgm:t>
    </dgm:pt>
    <dgm:pt modelId="{D56A650B-385D-4E81-8174-0A66E4BF017F}">
      <dgm:prSet phldrT="[Text]" custT="1"/>
      <dgm:spPr/>
      <dgm:t>
        <a:bodyPr/>
        <a:lstStyle/>
        <a:p>
          <a:r>
            <a:rPr lang="en-NZ" sz="1100"/>
            <a:t>Desk research (TWG) </a:t>
          </a:r>
        </a:p>
      </dgm:t>
    </dgm:pt>
    <dgm:pt modelId="{981115EB-09B2-43E3-928E-3E1C35B80B46}" type="parTrans" cxnId="{C51C6C9C-F714-4921-B4C1-636C49BE54AD}">
      <dgm:prSet/>
      <dgm:spPr/>
      <dgm:t>
        <a:bodyPr/>
        <a:lstStyle/>
        <a:p>
          <a:endParaRPr lang="en-NZ" sz="1100"/>
        </a:p>
      </dgm:t>
    </dgm:pt>
    <dgm:pt modelId="{DE25C2A0-4875-44DF-B1EF-833131234B6F}" type="sibTrans" cxnId="{C51C6C9C-F714-4921-B4C1-636C49BE54AD}">
      <dgm:prSet/>
      <dgm:spPr/>
      <dgm:t>
        <a:bodyPr/>
        <a:lstStyle/>
        <a:p>
          <a:endParaRPr lang="en-NZ" sz="1100"/>
        </a:p>
      </dgm:t>
    </dgm:pt>
    <dgm:pt modelId="{D2C2109C-3618-445B-9BD4-49D9FED10AF2}">
      <dgm:prSet phldrT="[Text]" custT="1"/>
      <dgm:spPr/>
      <dgm:t>
        <a:bodyPr/>
        <a:lstStyle/>
        <a:p>
          <a:r>
            <a:rPr lang="en-NZ" sz="1100"/>
            <a:t>Survey results (TTF)</a:t>
          </a:r>
        </a:p>
      </dgm:t>
    </dgm:pt>
    <dgm:pt modelId="{C8F8981D-2A7B-4A83-8D42-540735FDB9CF}" type="parTrans" cxnId="{1F43AE01-A0E3-485D-8351-717CEF0BB1F4}">
      <dgm:prSet/>
      <dgm:spPr/>
      <dgm:t>
        <a:bodyPr/>
        <a:lstStyle/>
        <a:p>
          <a:endParaRPr lang="en-NZ" sz="1100"/>
        </a:p>
      </dgm:t>
    </dgm:pt>
    <dgm:pt modelId="{23B1AB53-3645-44B6-A587-DABDF521809E}" type="sibTrans" cxnId="{1F43AE01-A0E3-485D-8351-717CEF0BB1F4}">
      <dgm:prSet/>
      <dgm:spPr/>
      <dgm:t>
        <a:bodyPr/>
        <a:lstStyle/>
        <a:p>
          <a:endParaRPr lang="en-NZ" sz="1100"/>
        </a:p>
      </dgm:t>
    </dgm:pt>
    <dgm:pt modelId="{F20725B4-F685-4C37-A5B8-86FDD9D0CF77}">
      <dgm:prSet phldrT="[Text]" custT="1"/>
      <dgm:spPr/>
      <dgm:t>
        <a:bodyPr/>
        <a:lstStyle/>
        <a:p>
          <a:r>
            <a:rPr lang="en-NZ" sz="1100" dirty="0"/>
            <a:t>IAASB </a:t>
          </a:r>
        </a:p>
        <a:p>
          <a:r>
            <a:rPr lang="en-NZ" sz="1100" dirty="0"/>
            <a:t>NAS TF/ Rollout</a:t>
          </a:r>
        </a:p>
        <a:p>
          <a:r>
            <a:rPr lang="en-NZ" sz="1100" dirty="0"/>
            <a:t>IFAC</a:t>
          </a:r>
        </a:p>
      </dgm:t>
    </dgm:pt>
    <dgm:pt modelId="{008B68D6-771A-4F21-B6E4-680FB674462B}" type="parTrans" cxnId="{368702BA-2CA8-4D44-BF0B-CEFDCBE09546}">
      <dgm:prSet/>
      <dgm:spPr/>
      <dgm:t>
        <a:bodyPr/>
        <a:lstStyle/>
        <a:p>
          <a:endParaRPr lang="en-NZ" sz="1100"/>
        </a:p>
      </dgm:t>
    </dgm:pt>
    <dgm:pt modelId="{072CF43A-6D7F-42B4-AFBF-9A7781733D25}" type="sibTrans" cxnId="{368702BA-2CA8-4D44-BF0B-CEFDCBE09546}">
      <dgm:prSet/>
      <dgm:spPr/>
      <dgm:t>
        <a:bodyPr/>
        <a:lstStyle/>
        <a:p>
          <a:endParaRPr lang="en-NZ" sz="1100"/>
        </a:p>
      </dgm:t>
    </dgm:pt>
    <dgm:pt modelId="{42EAEC7E-7D36-4AE3-9F6D-5639F187C218}">
      <dgm:prSet phldrT="[Text]" custT="1"/>
      <dgm:spPr/>
      <dgm:t>
        <a:bodyPr/>
        <a:lstStyle/>
        <a:p>
          <a:r>
            <a:rPr lang="en-NZ" sz="1100"/>
            <a:t>Stakeholder outreach (TTF/TWG)</a:t>
          </a:r>
        </a:p>
      </dgm:t>
    </dgm:pt>
    <dgm:pt modelId="{36AF11EE-987E-47AD-8CD5-935BA9C6AF00}" type="parTrans" cxnId="{2F4EE98E-845E-4319-A486-B8CAE451123F}">
      <dgm:prSet/>
      <dgm:spPr/>
      <dgm:t>
        <a:bodyPr/>
        <a:lstStyle/>
        <a:p>
          <a:endParaRPr lang="en-NZ" sz="1100"/>
        </a:p>
      </dgm:t>
    </dgm:pt>
    <dgm:pt modelId="{5D7D7EEC-3805-4FC1-8FA8-190DD535FAF4}" type="sibTrans" cxnId="{2F4EE98E-845E-4319-A486-B8CAE451123F}">
      <dgm:prSet/>
      <dgm:spPr/>
      <dgm:t>
        <a:bodyPr/>
        <a:lstStyle/>
        <a:p>
          <a:endParaRPr lang="en-NZ" sz="1100"/>
        </a:p>
      </dgm:t>
    </dgm:pt>
    <dgm:pt modelId="{6FA3E549-3029-4E9F-9561-76F6260DD985}">
      <dgm:prSet phldrT="[Text]" custT="1"/>
      <dgm:spPr/>
      <dgm:t>
        <a:bodyPr/>
        <a:lstStyle/>
        <a:p>
          <a:r>
            <a:rPr lang="en-NZ" sz="1100" dirty="0"/>
            <a:t>Fact finding (academics/PAOs) (TWG)</a:t>
          </a:r>
        </a:p>
      </dgm:t>
    </dgm:pt>
    <dgm:pt modelId="{9559ED10-DE91-4D1E-A4D7-9E65D4AA226D}" type="parTrans" cxnId="{C71E02D7-CD09-44B0-9989-E0D85F9F4A41}">
      <dgm:prSet/>
      <dgm:spPr/>
      <dgm:t>
        <a:bodyPr/>
        <a:lstStyle/>
        <a:p>
          <a:endParaRPr lang="en-NZ" sz="1100"/>
        </a:p>
      </dgm:t>
    </dgm:pt>
    <dgm:pt modelId="{65FEA45B-2485-44A0-AFDF-4F88433955BA}" type="sibTrans" cxnId="{C71E02D7-CD09-44B0-9989-E0D85F9F4A41}">
      <dgm:prSet/>
      <dgm:spPr/>
      <dgm:t>
        <a:bodyPr/>
        <a:lstStyle/>
        <a:p>
          <a:endParaRPr lang="en-NZ" sz="1100"/>
        </a:p>
      </dgm:t>
    </dgm:pt>
    <dgm:pt modelId="{0C1CF9AA-AEDB-403A-B860-6B0435BE00CD}">
      <dgm:prSet phldrT="[Text]" custT="1"/>
      <dgm:spPr/>
      <dgm:t>
        <a:bodyPr/>
        <a:lstStyle/>
        <a:p>
          <a:r>
            <a:rPr lang="en-NZ" sz="1100"/>
            <a:t>Industry experts</a:t>
          </a:r>
        </a:p>
      </dgm:t>
    </dgm:pt>
    <dgm:pt modelId="{41D21E04-0184-4670-BA1A-09746F3C0EBC}" type="parTrans" cxnId="{54292113-1C26-4810-BE4F-05E93B7E8680}">
      <dgm:prSet/>
      <dgm:spPr/>
      <dgm:t>
        <a:bodyPr/>
        <a:lstStyle/>
        <a:p>
          <a:endParaRPr lang="en-US" sz="1100"/>
        </a:p>
      </dgm:t>
    </dgm:pt>
    <dgm:pt modelId="{E2985E42-5B33-4A7F-83F4-6EC90EAEDC5F}" type="sibTrans" cxnId="{54292113-1C26-4810-BE4F-05E93B7E8680}">
      <dgm:prSet/>
      <dgm:spPr/>
      <dgm:t>
        <a:bodyPr/>
        <a:lstStyle/>
        <a:p>
          <a:endParaRPr lang="en-US" sz="1100"/>
        </a:p>
      </dgm:t>
    </dgm:pt>
    <dgm:pt modelId="{C44E3239-9E74-4BCC-AF17-888408B6B981}" type="pres">
      <dgm:prSet presAssocID="{312E358D-1523-413F-832D-804F9FF75768}" presName="Name0" presStyleCnt="0">
        <dgm:presLayoutVars>
          <dgm:dir/>
          <dgm:resizeHandles val="exact"/>
        </dgm:presLayoutVars>
      </dgm:prSet>
      <dgm:spPr/>
    </dgm:pt>
    <dgm:pt modelId="{F44DF9CF-1B17-478C-A58A-71CB96AF1860}" type="pres">
      <dgm:prSet presAssocID="{312E358D-1523-413F-832D-804F9FF75768}" presName="cycle" presStyleCnt="0"/>
      <dgm:spPr/>
    </dgm:pt>
    <dgm:pt modelId="{D158A63B-1611-4351-9DAA-A07DE32A7E35}" type="pres">
      <dgm:prSet presAssocID="{D56A650B-385D-4E81-8174-0A66E4BF017F}" presName="nodeFirstNode" presStyleLbl="node1" presStyleIdx="0" presStyleCnt="6" custRadScaleRad="100069" custRadScaleInc="824">
        <dgm:presLayoutVars>
          <dgm:bulletEnabled val="1"/>
        </dgm:presLayoutVars>
      </dgm:prSet>
      <dgm:spPr/>
    </dgm:pt>
    <dgm:pt modelId="{B9E69349-F7E1-46B6-99D0-682CF0BED1B6}" type="pres">
      <dgm:prSet presAssocID="{DE25C2A0-4875-44DF-B1EF-833131234B6F}" presName="sibTransFirstNode" presStyleLbl="bgShp" presStyleIdx="0" presStyleCnt="1"/>
      <dgm:spPr/>
    </dgm:pt>
    <dgm:pt modelId="{B780D190-4C7B-4625-A13E-A35C45B67FAE}" type="pres">
      <dgm:prSet presAssocID="{D2C2109C-3618-445B-9BD4-49D9FED10AF2}" presName="nodeFollowingNodes" presStyleLbl="node1" presStyleIdx="1" presStyleCnt="6">
        <dgm:presLayoutVars>
          <dgm:bulletEnabled val="1"/>
        </dgm:presLayoutVars>
      </dgm:prSet>
      <dgm:spPr/>
    </dgm:pt>
    <dgm:pt modelId="{F950421A-4A47-4C0D-8DAF-892761F7872D}" type="pres">
      <dgm:prSet presAssocID="{F20725B4-F685-4C37-A5B8-86FDD9D0CF77}" presName="nodeFollowingNodes" presStyleLbl="node1" presStyleIdx="2" presStyleCnt="6" custRadScaleRad="101418" custRadScaleInc="97">
        <dgm:presLayoutVars>
          <dgm:bulletEnabled val="1"/>
        </dgm:presLayoutVars>
      </dgm:prSet>
      <dgm:spPr/>
    </dgm:pt>
    <dgm:pt modelId="{8E1CDCED-44C2-44E5-90F1-E278A1D33843}" type="pres">
      <dgm:prSet presAssocID="{42EAEC7E-7D36-4AE3-9F6D-5639F187C218}" presName="nodeFollowingNodes" presStyleLbl="node1" presStyleIdx="3" presStyleCnt="6">
        <dgm:presLayoutVars>
          <dgm:bulletEnabled val="1"/>
        </dgm:presLayoutVars>
      </dgm:prSet>
      <dgm:spPr/>
    </dgm:pt>
    <dgm:pt modelId="{AAA19417-905F-4751-A5B2-62E89CFEC227}" type="pres">
      <dgm:prSet presAssocID="{0C1CF9AA-AEDB-403A-B860-6B0435BE00CD}" presName="nodeFollowingNodes" presStyleLbl="node1" presStyleIdx="4" presStyleCnt="6">
        <dgm:presLayoutVars>
          <dgm:bulletEnabled val="1"/>
        </dgm:presLayoutVars>
      </dgm:prSet>
      <dgm:spPr/>
    </dgm:pt>
    <dgm:pt modelId="{B5410DB3-8D01-4690-A818-207735007234}" type="pres">
      <dgm:prSet presAssocID="{6FA3E549-3029-4E9F-9561-76F6260DD985}" presName="nodeFollowingNodes" presStyleLbl="node1" presStyleIdx="5" presStyleCnt="6" custScaleX="114904">
        <dgm:presLayoutVars>
          <dgm:bulletEnabled val="1"/>
        </dgm:presLayoutVars>
      </dgm:prSet>
      <dgm:spPr/>
    </dgm:pt>
  </dgm:ptLst>
  <dgm:cxnLst>
    <dgm:cxn modelId="{77552901-E9C1-4267-8390-20DF8D5A319A}" type="presOf" srcId="{42EAEC7E-7D36-4AE3-9F6D-5639F187C218}" destId="{8E1CDCED-44C2-44E5-90F1-E278A1D33843}" srcOrd="0" destOrd="0" presId="urn:microsoft.com/office/officeart/2005/8/layout/cycle3"/>
    <dgm:cxn modelId="{1F43AE01-A0E3-485D-8351-717CEF0BB1F4}" srcId="{312E358D-1523-413F-832D-804F9FF75768}" destId="{D2C2109C-3618-445B-9BD4-49D9FED10AF2}" srcOrd="1" destOrd="0" parTransId="{C8F8981D-2A7B-4A83-8D42-540735FDB9CF}" sibTransId="{23B1AB53-3645-44B6-A587-DABDF521809E}"/>
    <dgm:cxn modelId="{54292113-1C26-4810-BE4F-05E93B7E8680}" srcId="{312E358D-1523-413F-832D-804F9FF75768}" destId="{0C1CF9AA-AEDB-403A-B860-6B0435BE00CD}" srcOrd="4" destOrd="0" parTransId="{41D21E04-0184-4670-BA1A-09746F3C0EBC}" sibTransId="{E2985E42-5B33-4A7F-83F4-6EC90EAEDC5F}"/>
    <dgm:cxn modelId="{AFB3A661-F00D-406E-ACD4-DB9910218044}" type="presOf" srcId="{DE25C2A0-4875-44DF-B1EF-833131234B6F}" destId="{B9E69349-F7E1-46B6-99D0-682CF0BED1B6}" srcOrd="0" destOrd="0" presId="urn:microsoft.com/office/officeart/2005/8/layout/cycle3"/>
    <dgm:cxn modelId="{2A284B4E-FEC6-4875-B49A-34F0A2A36E41}" type="presOf" srcId="{D2C2109C-3618-445B-9BD4-49D9FED10AF2}" destId="{B780D190-4C7B-4625-A13E-A35C45B67FAE}" srcOrd="0" destOrd="0" presId="urn:microsoft.com/office/officeart/2005/8/layout/cycle3"/>
    <dgm:cxn modelId="{E2F6947D-80C8-4028-A668-C2BEFE05DD93}" type="presOf" srcId="{0C1CF9AA-AEDB-403A-B860-6B0435BE00CD}" destId="{AAA19417-905F-4751-A5B2-62E89CFEC227}" srcOrd="0" destOrd="0" presId="urn:microsoft.com/office/officeart/2005/8/layout/cycle3"/>
    <dgm:cxn modelId="{2F4EE98E-845E-4319-A486-B8CAE451123F}" srcId="{312E358D-1523-413F-832D-804F9FF75768}" destId="{42EAEC7E-7D36-4AE3-9F6D-5639F187C218}" srcOrd="3" destOrd="0" parTransId="{36AF11EE-987E-47AD-8CD5-935BA9C6AF00}" sibTransId="{5D7D7EEC-3805-4FC1-8FA8-190DD535FAF4}"/>
    <dgm:cxn modelId="{235DB995-EAE8-489E-91CD-C4A076B68A65}" type="presOf" srcId="{312E358D-1523-413F-832D-804F9FF75768}" destId="{C44E3239-9E74-4BCC-AF17-888408B6B981}" srcOrd="0" destOrd="0" presId="urn:microsoft.com/office/officeart/2005/8/layout/cycle3"/>
    <dgm:cxn modelId="{C51C6C9C-F714-4921-B4C1-636C49BE54AD}" srcId="{312E358D-1523-413F-832D-804F9FF75768}" destId="{D56A650B-385D-4E81-8174-0A66E4BF017F}" srcOrd="0" destOrd="0" parTransId="{981115EB-09B2-43E3-928E-3E1C35B80B46}" sibTransId="{DE25C2A0-4875-44DF-B1EF-833131234B6F}"/>
    <dgm:cxn modelId="{C28437A1-EAA7-4AB6-8398-F0AA0E85F416}" type="presOf" srcId="{6FA3E549-3029-4E9F-9561-76F6260DD985}" destId="{B5410DB3-8D01-4690-A818-207735007234}" srcOrd="0" destOrd="0" presId="urn:microsoft.com/office/officeart/2005/8/layout/cycle3"/>
    <dgm:cxn modelId="{7B42F5A4-4DEA-4D11-BF7E-3EBE7E41A6F7}" type="presOf" srcId="{F20725B4-F685-4C37-A5B8-86FDD9D0CF77}" destId="{F950421A-4A47-4C0D-8DAF-892761F7872D}" srcOrd="0" destOrd="0" presId="urn:microsoft.com/office/officeart/2005/8/layout/cycle3"/>
    <dgm:cxn modelId="{368702BA-2CA8-4D44-BF0B-CEFDCBE09546}" srcId="{312E358D-1523-413F-832D-804F9FF75768}" destId="{F20725B4-F685-4C37-A5B8-86FDD9D0CF77}" srcOrd="2" destOrd="0" parTransId="{008B68D6-771A-4F21-B6E4-680FB674462B}" sibTransId="{072CF43A-6D7F-42B4-AFBF-9A7781733D25}"/>
    <dgm:cxn modelId="{D73310D1-0A06-41C3-AC4B-8A0F85617D13}" type="presOf" srcId="{D56A650B-385D-4E81-8174-0A66E4BF017F}" destId="{D158A63B-1611-4351-9DAA-A07DE32A7E35}" srcOrd="0" destOrd="0" presId="urn:microsoft.com/office/officeart/2005/8/layout/cycle3"/>
    <dgm:cxn modelId="{C71E02D7-CD09-44B0-9989-E0D85F9F4A41}" srcId="{312E358D-1523-413F-832D-804F9FF75768}" destId="{6FA3E549-3029-4E9F-9561-76F6260DD985}" srcOrd="5" destOrd="0" parTransId="{9559ED10-DE91-4D1E-A4D7-9E65D4AA226D}" sibTransId="{65FEA45B-2485-44A0-AFDF-4F88433955BA}"/>
    <dgm:cxn modelId="{F2CEB9C6-AD17-4066-8509-1E45845D5D5E}" type="presParOf" srcId="{C44E3239-9E74-4BCC-AF17-888408B6B981}" destId="{F44DF9CF-1B17-478C-A58A-71CB96AF1860}" srcOrd="0" destOrd="0" presId="urn:microsoft.com/office/officeart/2005/8/layout/cycle3"/>
    <dgm:cxn modelId="{7F0105B8-B803-4114-B7C2-7E5761A11EB4}" type="presParOf" srcId="{F44DF9CF-1B17-478C-A58A-71CB96AF1860}" destId="{D158A63B-1611-4351-9DAA-A07DE32A7E35}" srcOrd="0" destOrd="0" presId="urn:microsoft.com/office/officeart/2005/8/layout/cycle3"/>
    <dgm:cxn modelId="{661A2E79-DE78-4B5B-804B-7ED44F83BC7C}" type="presParOf" srcId="{F44DF9CF-1B17-478C-A58A-71CB96AF1860}" destId="{B9E69349-F7E1-46B6-99D0-682CF0BED1B6}" srcOrd="1" destOrd="0" presId="urn:microsoft.com/office/officeart/2005/8/layout/cycle3"/>
    <dgm:cxn modelId="{25CC56E7-499A-49FD-A384-DB994014EC3B}" type="presParOf" srcId="{F44DF9CF-1B17-478C-A58A-71CB96AF1860}" destId="{B780D190-4C7B-4625-A13E-A35C45B67FAE}" srcOrd="2" destOrd="0" presId="urn:microsoft.com/office/officeart/2005/8/layout/cycle3"/>
    <dgm:cxn modelId="{25B7004B-8BBA-45C3-9EF5-E17113CB319D}" type="presParOf" srcId="{F44DF9CF-1B17-478C-A58A-71CB96AF1860}" destId="{F950421A-4A47-4C0D-8DAF-892761F7872D}" srcOrd="3" destOrd="0" presId="urn:microsoft.com/office/officeart/2005/8/layout/cycle3"/>
    <dgm:cxn modelId="{D887F9DC-4AEA-4244-8118-2FF6F0E97EEF}" type="presParOf" srcId="{F44DF9CF-1B17-478C-A58A-71CB96AF1860}" destId="{8E1CDCED-44C2-44E5-90F1-E278A1D33843}" srcOrd="4" destOrd="0" presId="urn:microsoft.com/office/officeart/2005/8/layout/cycle3"/>
    <dgm:cxn modelId="{94177DC0-740F-46BF-A48A-B0BA806C2996}" type="presParOf" srcId="{F44DF9CF-1B17-478C-A58A-71CB96AF1860}" destId="{AAA19417-905F-4751-A5B2-62E89CFEC227}" srcOrd="5" destOrd="0" presId="urn:microsoft.com/office/officeart/2005/8/layout/cycle3"/>
    <dgm:cxn modelId="{DA621395-0391-40A9-A4CF-4C88BAF2E429}" type="presParOf" srcId="{F44DF9CF-1B17-478C-A58A-71CB96AF1860}" destId="{B5410DB3-8D01-4690-A818-207735007234}" srcOrd="6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69349-F7E1-46B6-99D0-682CF0BED1B6}">
      <dsp:nvSpPr>
        <dsp:cNvPr id="0" name=""/>
        <dsp:cNvSpPr/>
      </dsp:nvSpPr>
      <dsp:spPr>
        <a:xfrm>
          <a:off x="966780" y="-4855"/>
          <a:ext cx="3245256" cy="3245256"/>
        </a:xfrm>
        <a:prstGeom prst="circularArrow">
          <a:avLst>
            <a:gd name="adj1" fmla="val 5274"/>
            <a:gd name="adj2" fmla="val 312630"/>
            <a:gd name="adj3" fmla="val 14292788"/>
            <a:gd name="adj4" fmla="val 17089282"/>
            <a:gd name="adj5" fmla="val 5477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58A63B-1611-4351-9DAA-A07DE32A7E35}">
      <dsp:nvSpPr>
        <dsp:cNvPr id="0" name=""/>
        <dsp:cNvSpPr/>
      </dsp:nvSpPr>
      <dsp:spPr>
        <a:xfrm>
          <a:off x="1995177" y="0"/>
          <a:ext cx="1188460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/>
            <a:t>Desk research (TWG) </a:t>
          </a:r>
        </a:p>
      </dsp:txBody>
      <dsp:txXfrm>
        <a:off x="2024185" y="29008"/>
        <a:ext cx="1130444" cy="536214"/>
      </dsp:txXfrm>
    </dsp:sp>
    <dsp:sp modelId="{B780D190-4C7B-4625-A13E-A35C45B67FAE}">
      <dsp:nvSpPr>
        <dsp:cNvPr id="0" name=""/>
        <dsp:cNvSpPr/>
      </dsp:nvSpPr>
      <dsp:spPr>
        <a:xfrm>
          <a:off x="3125585" y="658383"/>
          <a:ext cx="1188460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/>
            <a:t>Survey results (TTF)</a:t>
          </a:r>
        </a:p>
      </dsp:txBody>
      <dsp:txXfrm>
        <a:off x="3154593" y="687391"/>
        <a:ext cx="1130444" cy="536214"/>
      </dsp:txXfrm>
    </dsp:sp>
    <dsp:sp modelId="{F950421A-4A47-4C0D-8DAF-892761F7872D}">
      <dsp:nvSpPr>
        <dsp:cNvPr id="0" name=""/>
        <dsp:cNvSpPr/>
      </dsp:nvSpPr>
      <dsp:spPr>
        <a:xfrm>
          <a:off x="3141171" y="1985258"/>
          <a:ext cx="1188460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 dirty="0"/>
            <a:t>IAASB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 dirty="0"/>
            <a:t>NAS TF/ Rollout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 dirty="0"/>
            <a:t>IFAC</a:t>
          </a:r>
        </a:p>
      </dsp:txBody>
      <dsp:txXfrm>
        <a:off x="3170179" y="2014266"/>
        <a:ext cx="1130444" cy="536214"/>
      </dsp:txXfrm>
    </dsp:sp>
    <dsp:sp modelId="{8E1CDCED-44C2-44E5-90F1-E278A1D33843}">
      <dsp:nvSpPr>
        <dsp:cNvPr id="0" name=""/>
        <dsp:cNvSpPr/>
      </dsp:nvSpPr>
      <dsp:spPr>
        <a:xfrm>
          <a:off x="1985433" y="2633184"/>
          <a:ext cx="1188460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/>
            <a:t>Stakeholder outreach (TTF/TWG)</a:t>
          </a:r>
        </a:p>
      </dsp:txBody>
      <dsp:txXfrm>
        <a:off x="2014441" y="2662192"/>
        <a:ext cx="1130444" cy="536214"/>
      </dsp:txXfrm>
    </dsp:sp>
    <dsp:sp modelId="{AAA19417-905F-4751-A5B2-62E89CFEC227}">
      <dsp:nvSpPr>
        <dsp:cNvPr id="0" name=""/>
        <dsp:cNvSpPr/>
      </dsp:nvSpPr>
      <dsp:spPr>
        <a:xfrm>
          <a:off x="845282" y="1974917"/>
          <a:ext cx="1188460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/>
            <a:t>Industry experts</a:t>
          </a:r>
        </a:p>
      </dsp:txBody>
      <dsp:txXfrm>
        <a:off x="874290" y="2003925"/>
        <a:ext cx="1130444" cy="536214"/>
      </dsp:txXfrm>
    </dsp:sp>
    <dsp:sp modelId="{B5410DB3-8D01-4690-A818-207735007234}">
      <dsp:nvSpPr>
        <dsp:cNvPr id="0" name=""/>
        <dsp:cNvSpPr/>
      </dsp:nvSpPr>
      <dsp:spPr>
        <a:xfrm>
          <a:off x="756718" y="658383"/>
          <a:ext cx="1365588" cy="5942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1100" kern="1200" dirty="0"/>
            <a:t>Fact finding (academics/PAOs) (TWG)</a:t>
          </a:r>
        </a:p>
      </dsp:txBody>
      <dsp:txXfrm>
        <a:off x="785726" y="687391"/>
        <a:ext cx="1307572" cy="5362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82966FC0-F8C2-4FE6-BD06-E65E8491B0F5}" type="datetimeFigureOut">
              <a:rPr lang="en-US" smtClean="0"/>
              <a:t>3/9/2021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B868A395-1FB7-42DF-B263-E37D1A565F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5823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92150"/>
            <a:ext cx="615950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wrap="square" lIns="92492" tIns="46246" rIns="92492" bIns="46246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48818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2008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300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199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665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4101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52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356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438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6455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2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11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382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970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206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117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3570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25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5.png"/><Relationship Id="rId7" Type="http://schemas.openxmlformats.org/officeDocument/2006/relationships/hyperlink" Target="https://www.instagram.com/ifacpresident/" TargetMode="External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2.xml"/><Relationship Id="rId6" Type="http://schemas.openxmlformats.org/officeDocument/2006/relationships/hyperlink" Target="https://www.linkedin.com/company/ifac" TargetMode="External"/><Relationship Id="rId11" Type="http://schemas.openxmlformats.org/officeDocument/2006/relationships/image" Target="../media/image10.png"/><Relationship Id="rId5" Type="http://schemas.openxmlformats.org/officeDocument/2006/relationships/hyperlink" Target="https://twitter.com/IFAC_Update" TargetMode="External"/><Relationship Id="rId10" Type="http://schemas.openxmlformats.org/officeDocument/2006/relationships/image" Target="../media/image9.png"/><Relationship Id="rId4" Type="http://schemas.openxmlformats.org/officeDocument/2006/relationships/hyperlink" Target="https://www.facebook.com/InternationalFederationOfAccountants" TargetMode="External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185" y="384188"/>
            <a:ext cx="2056917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8357" y="1662424"/>
            <a:ext cx="2627286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3408828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ncil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1501973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9" b="45900"/>
          <a:stretch/>
        </p:blipFill>
        <p:spPr>
          <a:xfrm>
            <a:off x="0" y="3628571"/>
            <a:ext cx="9144000" cy="1533979"/>
          </a:xfrm>
          <a:prstGeom prst="rect">
            <a:avLst/>
          </a:prstGeom>
        </p:spPr>
      </p:pic>
      <p:pic>
        <p:nvPicPr>
          <p:cNvPr id="7" name="Picture 6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75858"/>
            <a:ext cx="2527384" cy="905242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84048" y="3181350"/>
            <a:ext cx="3099816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010400" y="3181350"/>
            <a:ext cx="2020824" cy="448056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 marL="347472" indent="0" algn="l">
              <a:buFontTx/>
              <a:buNone/>
              <a:defRPr/>
            </a:lvl2pPr>
            <a:lvl3pPr marL="694944" indent="0" algn="l">
              <a:buFontTx/>
              <a:buNone/>
              <a:defRPr/>
            </a:lvl3pPr>
            <a:lvl4pPr marL="1042416" indent="0" algn="l">
              <a:buFontTx/>
              <a:buNone/>
              <a:defRPr/>
            </a:lvl4pPr>
            <a:lvl5pPr marL="1389888" indent="0" algn="l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57911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-bg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208"/>
          <a:stretch/>
        </p:blipFill>
        <p:spPr>
          <a:xfrm>
            <a:off x="0" y="1428751"/>
            <a:ext cx="9144000" cy="3200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286000" y="590550"/>
            <a:ext cx="4648200" cy="742950"/>
          </a:xfrm>
        </p:spPr>
        <p:txBody>
          <a:bodyPr anchor="ctr"/>
          <a:lstStyle>
            <a:lvl1pPr algn="ctr">
              <a:defRPr>
                <a:solidFill>
                  <a:srgbClr val="2D8EC2"/>
                </a:solidFill>
              </a:defRPr>
            </a:lvl1pPr>
          </a:lstStyle>
          <a:p>
            <a:r>
              <a:rPr lang="en-US" dirty="0"/>
              <a:t>Transition slide / new topic</a:t>
            </a:r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5410200" y="4824412"/>
            <a:ext cx="3429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FFFFFF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FFFFFF"/>
                </a:solidFill>
              </a:rPr>
              <a:pPr algn="r">
                <a:defRPr/>
              </a:pPr>
              <a:t>‹#›</a:t>
            </a:fld>
            <a:r>
              <a:rPr lang="en-US" sz="900" dirty="0">
                <a:solidFill>
                  <a:srgbClr val="FFFFFF"/>
                </a:solidFill>
                <a:cs typeface="MS PGothic" charset="0"/>
              </a:rPr>
              <a:t> | IFAC Council Meeting 2017 | Brussels Belgium</a:t>
            </a:r>
          </a:p>
        </p:txBody>
      </p:sp>
      <p:sp>
        <p:nvSpPr>
          <p:cNvPr id="10" name="Slide Number Placeholder 3"/>
          <p:cNvSpPr txBox="1">
            <a:spLocks noGrp="1"/>
          </p:cNvSpPr>
          <p:nvPr userDrawn="1"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0823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39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25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7049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23820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>
                <a:solidFill>
                  <a:srgbClr val="595959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708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16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696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600349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3452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3825611" y="3955018"/>
            <a:ext cx="1505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2D8EC2"/>
                </a:solidFill>
                <a:hlinkClick r:id="rId2"/>
              </a:rPr>
              <a:t>www.ifac.org</a:t>
            </a:r>
            <a:endParaRPr lang="en-US" sz="1800" dirty="0">
              <a:solidFill>
                <a:srgbClr val="2D8EC2"/>
              </a:solidFill>
            </a:endParaRPr>
          </a:p>
        </p:txBody>
      </p:sp>
      <p:pic>
        <p:nvPicPr>
          <p:cNvPr id="5" name="Picture 4" descr="log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547" y="438150"/>
            <a:ext cx="3037706" cy="1088026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15240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4"/>
              </a:rPr>
              <a:t>@InternationalFederation</a:t>
            </a:r>
            <a:br>
              <a:rPr lang="en-US" sz="1600" dirty="0">
                <a:solidFill>
                  <a:srgbClr val="000000"/>
                </a:solidFill>
                <a:hlinkClick r:id="rId4"/>
              </a:rPr>
            </a:br>
            <a:r>
              <a:rPr lang="en-US" sz="1600" dirty="0">
                <a:solidFill>
                  <a:srgbClr val="000000"/>
                </a:solidFill>
                <a:hlinkClick r:id="rId4"/>
              </a:rPr>
              <a:t>OfAccountants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524000" y="3257550"/>
            <a:ext cx="90588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5"/>
              </a:rPr>
              <a:t>@IFAC 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5867400" y="2444175"/>
            <a:ext cx="2514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6"/>
              </a:rPr>
              <a:t>International Federation</a:t>
            </a:r>
            <a:br>
              <a:rPr lang="en-US" sz="1600" dirty="0">
                <a:solidFill>
                  <a:srgbClr val="000000"/>
                </a:solidFill>
                <a:hlinkClick r:id="rId6"/>
              </a:rPr>
            </a:br>
            <a:r>
              <a:rPr lang="en-US" sz="1600" dirty="0">
                <a:solidFill>
                  <a:srgbClr val="000000"/>
                </a:solidFill>
                <a:hlinkClick r:id="rId6"/>
              </a:rPr>
              <a:t>of Accountants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867400" y="333375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hlinkClick r:id="rId7"/>
              </a:rPr>
              <a:t>ifacpresident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91775"/>
            <a:ext cx="685800" cy="6858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23" r="10638"/>
          <a:stretch/>
        </p:blipFill>
        <p:spPr>
          <a:xfrm>
            <a:off x="4800600" y="2291775"/>
            <a:ext cx="723649" cy="6858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028950"/>
            <a:ext cx="1066800" cy="1066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4303" r="14444" b="14319"/>
          <a:stretch/>
        </p:blipFill>
        <p:spPr>
          <a:xfrm>
            <a:off x="4781973" y="3111045"/>
            <a:ext cx="789629" cy="792598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0" y="15811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595959"/>
                </a:solidFill>
              </a:rPr>
              <a:t>Follow us!</a:t>
            </a:r>
          </a:p>
        </p:txBody>
      </p:sp>
    </p:spTree>
    <p:extLst>
      <p:ext uri="{BB962C8B-B14F-4D97-AF65-F5344CB8AC3E}">
        <p14:creationId xmlns:p14="http://schemas.microsoft.com/office/powerpoint/2010/main" val="178765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3" y="4739925"/>
            <a:ext cx="1028458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p-banner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51114"/>
          </a:xfrm>
          <a:prstGeom prst="rect">
            <a:avLst/>
          </a:prstGeom>
        </p:spPr>
      </p:pic>
      <p:sp>
        <p:nvSpPr>
          <p:cNvPr id="11267" name="Rectangle 5"/>
          <p:cNvSpPr>
            <a:spLocks noChangeArrowheads="1"/>
          </p:cNvSpPr>
          <p:nvPr userDrawn="1"/>
        </p:nvSpPr>
        <p:spPr bwMode="auto">
          <a:xfrm flipH="1" flipV="1">
            <a:off x="381000" y="4552950"/>
            <a:ext cx="8763000" cy="45719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5791200" y="4824412"/>
            <a:ext cx="3048001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900" dirty="0">
                <a:solidFill>
                  <a:srgbClr val="000000">
                    <a:lumMod val="65000"/>
                    <a:lumOff val="35000"/>
                  </a:srgbClr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90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algn="r">
                <a:defRPr/>
              </a:pPr>
              <a:t>‹#›</a:t>
            </a:fld>
            <a:endParaRPr lang="en-US" sz="900" dirty="0">
              <a:solidFill>
                <a:srgbClr val="000000">
                  <a:lumMod val="65000"/>
                  <a:lumOff val="35000"/>
                </a:srgbClr>
              </a:solidFill>
              <a:cs typeface="MS PGothic" charset="0"/>
            </a:endParaRPr>
          </a:p>
        </p:txBody>
      </p:sp>
      <p:pic>
        <p:nvPicPr>
          <p:cNvPr id="8" name="Picture 7" descr="logo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650757"/>
            <a:ext cx="1216152" cy="435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377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esbaecode.org/part/1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justintarte.com/2011/12/top-10-questions-to-ask-yourself-in.html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thicsboard.org/publications/iesba-technology-survey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ifac.org/system/files/meetings/files/Agenda-Item-8-Technology-Approved-Project-Proposal.pdf" TargetMode="External"/><Relationship Id="rId4" Type="http://schemas.openxmlformats.org/officeDocument/2006/relationships/hyperlink" Target="http://www.demandgen.com/successful-mega-projects-how-to-prepare-for-complex-ma-project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ac.org/system/files/meetings/files/Agenda-Item-D2-Technology-Working-Group-Terms-of-Reference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assiveincomemd.com/one-tip-deferring-taxe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justintarte.com/2011/12/top-10-questions-to-ask-yourself-in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ifac.org/system/files/meetings/files/Agenda-Item-D1-Technology-Survey-Results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4800600" cy="742950"/>
          </a:xfrm>
        </p:spPr>
        <p:txBody>
          <a:bodyPr/>
          <a:lstStyle/>
          <a:p>
            <a:r>
              <a:rPr lang="en-US" dirty="0"/>
              <a:t>Technology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3943350" y="2453876"/>
            <a:ext cx="5181600" cy="1095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xmlns:mv="urn:schemas-microsoft-com:mac:vml" xmlns:mc="http://schemas.openxmlformats.org/markup-compatibility/2006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>
                <a:latin typeface="Arial" charset="0"/>
              </a:rPr>
              <a:t>Brian Friedrich</a:t>
            </a:r>
          </a:p>
          <a:p>
            <a:r>
              <a:rPr lang="en-US" sz="1800" dirty="0">
                <a:latin typeface="Arial" charset="0"/>
              </a:rPr>
              <a:t>Chair, Technology Working Group (TWG)</a:t>
            </a:r>
          </a:p>
          <a:p>
            <a:r>
              <a:rPr lang="en-US" sz="1800" dirty="0">
                <a:latin typeface="Arial" charset="0"/>
              </a:rPr>
              <a:t> </a:t>
            </a:r>
          </a:p>
          <a:p>
            <a:r>
              <a:rPr lang="en-US" sz="2200" dirty="0">
                <a:latin typeface="Arial" charset="0"/>
              </a:rPr>
              <a:t>Rich </a:t>
            </a:r>
            <a:r>
              <a:rPr lang="en-US" sz="2200" dirty="0" err="1">
                <a:latin typeface="Arial" charset="0"/>
              </a:rPr>
              <a:t>Huesken</a:t>
            </a:r>
            <a:r>
              <a:rPr lang="en-US" sz="2200" dirty="0">
                <a:latin typeface="Arial" charset="0"/>
              </a:rPr>
              <a:t> </a:t>
            </a:r>
          </a:p>
          <a:p>
            <a:r>
              <a:rPr lang="en-US" sz="1800" dirty="0">
                <a:latin typeface="Arial" charset="0"/>
              </a:rPr>
              <a:t>Chair, Technology Task Force (TTF)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3962400" y="4020739"/>
            <a:ext cx="4876800" cy="990600"/>
          </a:xfrm>
        </p:spPr>
        <p:txBody>
          <a:bodyPr/>
          <a:lstStyle/>
          <a:p>
            <a:pPr marL="236538" indent="-236538"/>
            <a:endParaRPr lang="en-US" dirty="0"/>
          </a:p>
          <a:p>
            <a:pPr marL="236538" indent="-236538"/>
            <a:endParaRPr lang="en-US" dirty="0"/>
          </a:p>
          <a:p>
            <a:pPr marL="236538" indent="-236538"/>
            <a:r>
              <a:rPr lang="en-US" dirty="0"/>
              <a:t>IESBA CAG, Virtual meeting, March 2021</a:t>
            </a:r>
          </a:p>
          <a:p>
            <a:pPr marL="236538" indent="-236538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11280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70968AF-3CB4-4247-9EB2-752955B9B3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62000" y="1978193"/>
            <a:ext cx="2605113" cy="1676400"/>
          </a:xfr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27039B-8147-E047-86C4-98EA6C5B48FA}"/>
              </a:ext>
            </a:extLst>
          </p:cNvPr>
          <p:cNvSpPr txBox="1"/>
          <p:nvPr/>
        </p:nvSpPr>
        <p:spPr>
          <a:xfrm>
            <a:off x="3627953" y="2068890"/>
            <a:ext cx="4144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1A5A7"/>
                </a:solidFill>
              </a:rPr>
              <a:t>Technology and complexity in the professional environment (Recommendation 2)</a:t>
            </a:r>
          </a:p>
        </p:txBody>
      </p:sp>
    </p:spTree>
    <p:extLst>
      <p:ext uri="{BB962C8B-B14F-4D97-AF65-F5344CB8AC3E}">
        <p14:creationId xmlns:p14="http://schemas.microsoft.com/office/powerpoint/2010/main" val="1217384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A9C83E0-4F5D-4B66-B8C2-73850A1B2A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6748" y="1350991"/>
            <a:ext cx="5729852" cy="32019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344DA1-FE89-439C-A7AF-C8D54C8BF10F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/>
              <a:t>2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ECFDCB3D-AFF0-4806-B6D5-5922277D6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Complexity – Survey 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2A3AF3-62D2-482F-B53B-B2E6379AA337}"/>
              </a:ext>
            </a:extLst>
          </p:cNvPr>
          <p:cNvSpPr txBox="1"/>
          <p:nvPr/>
        </p:nvSpPr>
        <p:spPr>
          <a:xfrm>
            <a:off x="6750051" y="1428750"/>
            <a:ext cx="2951372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Arial"/>
                <a:ea typeface="ヒラギノ角ゴ Pro W3"/>
              </a:rPr>
              <a:t>Spread across: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North &amp; South Americas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United Kingdom &amp; Western Europe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Africa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India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Asia-Pacific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Others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18ECF-6C6C-8544-9A0D-770C19413A45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922ED8-31A8-4987-AAAA-7F328F0EDFBF}"/>
              </a:ext>
            </a:extLst>
          </p:cNvPr>
          <p:cNvSpPr txBox="1"/>
          <p:nvPr/>
        </p:nvSpPr>
        <p:spPr>
          <a:xfrm>
            <a:off x="18454" y="1428750"/>
            <a:ext cx="2951372" cy="284693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Arial"/>
                <a:ea typeface="ヒラギノ角ゴ Pro W3"/>
              </a:rPr>
              <a:t>108 Responses from: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Practitioners 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PAOs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Academia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NSS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Corporates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Investors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Others</a:t>
            </a:r>
          </a:p>
        </p:txBody>
      </p:sp>
    </p:spTree>
    <p:extLst>
      <p:ext uri="{BB962C8B-B14F-4D97-AF65-F5344CB8AC3E}">
        <p14:creationId xmlns:p14="http://schemas.microsoft.com/office/powerpoint/2010/main" val="708174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A6A380DB-2CBA-45DC-94BE-136951F1BB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7888631"/>
              </p:ext>
            </p:extLst>
          </p:nvPr>
        </p:nvGraphicFramePr>
        <p:xfrm>
          <a:off x="4495800" y="971550"/>
          <a:ext cx="4648200" cy="35385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8507D53B-DCF2-4222-B6E9-43A27C6D4B9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7465774"/>
              </p:ext>
            </p:extLst>
          </p:nvPr>
        </p:nvGraphicFramePr>
        <p:xfrm>
          <a:off x="381000" y="1428750"/>
          <a:ext cx="4330700" cy="2789116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85800">
                  <a:extLst>
                    <a:ext uri="{9D8B030D-6E8A-4147-A177-3AD203B41FA5}">
                      <a16:colId xmlns:a16="http://schemas.microsoft.com/office/drawing/2014/main" val="993524014"/>
                    </a:ext>
                  </a:extLst>
                </a:gridCol>
                <a:gridCol w="3644900">
                  <a:extLst>
                    <a:ext uri="{9D8B030D-6E8A-4147-A177-3AD203B41FA5}">
                      <a16:colId xmlns:a16="http://schemas.microsoft.com/office/drawing/2014/main" val="2652781332"/>
                    </a:ext>
                  </a:extLst>
                </a:gridCol>
              </a:tblGrid>
              <a:tr h="379861">
                <a:tc>
                  <a:txBody>
                    <a:bodyPr/>
                    <a:lstStyle/>
                    <a:p>
                      <a:pPr algn="ctr"/>
                      <a:r>
                        <a:rPr lang="en-NZ" sz="1200" dirty="0"/>
                        <a:t>Option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200" dirty="0"/>
                        <a:t>Way in which to address complexity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7477980"/>
                  </a:ext>
                </a:extLst>
              </a:tr>
              <a:tr h="749315">
                <a:tc>
                  <a:txBody>
                    <a:bodyPr/>
                    <a:lstStyle/>
                    <a:p>
                      <a:pPr algn="ctr"/>
                      <a:r>
                        <a:rPr lang="en-NZ" sz="1200" b="1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200" dirty="0"/>
                        <a:t>Modify the lead-in paragraphs to recognize the potential for additional threat categories </a:t>
                      </a:r>
                    </a:p>
                    <a:p>
                      <a:r>
                        <a:rPr lang="en-NZ" sz="1200" i="1" dirty="0"/>
                        <a:t>(</a:t>
                      </a:r>
                      <a:r>
                        <a:rPr lang="en-NZ" sz="1200" i="1" dirty="0">
                          <a:hlinkClick r:id="rId4"/>
                        </a:rPr>
                        <a:t>120.6 A2-3,120.12 A2</a:t>
                      </a:r>
                      <a:r>
                        <a:rPr lang="en-NZ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8619363"/>
                  </a:ext>
                </a:extLst>
              </a:tr>
              <a:tr h="530764">
                <a:tc>
                  <a:txBody>
                    <a:bodyPr/>
                    <a:lstStyle/>
                    <a:p>
                      <a:pPr algn="ctr"/>
                      <a:r>
                        <a:rPr lang="en-NZ" sz="1200" b="1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200" dirty="0"/>
                        <a:t>Amend existing threat categories to build in missing elements </a:t>
                      </a:r>
                      <a:r>
                        <a:rPr lang="en-NZ" sz="1200" i="1" dirty="0"/>
                        <a:t>(</a:t>
                      </a:r>
                      <a:r>
                        <a:rPr lang="en-NZ" sz="1200" i="1" dirty="0">
                          <a:hlinkClick r:id="rId4"/>
                        </a:rPr>
                        <a:t>120.6 A3</a:t>
                      </a:r>
                      <a:r>
                        <a:rPr lang="en-NZ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787745"/>
                  </a:ext>
                </a:extLst>
              </a:tr>
              <a:tr h="379861">
                <a:tc>
                  <a:txBody>
                    <a:bodyPr/>
                    <a:lstStyle/>
                    <a:p>
                      <a:pPr algn="ctr"/>
                      <a:r>
                        <a:rPr lang="en-NZ" sz="1200" b="1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200" dirty="0"/>
                        <a:t>Add one or more new threat categories </a:t>
                      </a:r>
                      <a:r>
                        <a:rPr lang="en-NZ" sz="1200" i="1" dirty="0"/>
                        <a:t>(</a:t>
                      </a:r>
                      <a:r>
                        <a:rPr lang="en-NZ" sz="1200" i="1" dirty="0">
                          <a:hlinkClick r:id="rId4"/>
                        </a:rPr>
                        <a:t>120.6 A3</a:t>
                      </a:r>
                      <a:r>
                        <a:rPr lang="en-NZ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1017105"/>
                  </a:ext>
                </a:extLst>
              </a:tr>
              <a:tr h="749315">
                <a:tc>
                  <a:txBody>
                    <a:bodyPr/>
                    <a:lstStyle/>
                    <a:p>
                      <a:pPr algn="ctr"/>
                      <a:r>
                        <a:rPr lang="en-NZ" sz="1200" b="1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sz="1200" dirty="0"/>
                        <a:t>Highlight complexity as a pervasive factor in decision making while applying the conceptual framework </a:t>
                      </a:r>
                      <a:r>
                        <a:rPr lang="en-NZ" sz="1200" i="1" dirty="0"/>
                        <a:t>(</a:t>
                      </a:r>
                      <a:r>
                        <a:rPr lang="en-NZ" sz="1200" i="1" dirty="0">
                          <a:hlinkClick r:id="rId4"/>
                        </a:rPr>
                        <a:t>FPs, PJ Factors</a:t>
                      </a:r>
                      <a:r>
                        <a:rPr lang="en-NZ" sz="1200" i="1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3889270"/>
                  </a:ext>
                </a:extLst>
              </a:tr>
            </a:tbl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508945E5-7D7E-4F07-92F8-3798BE660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Four </a:t>
            </a:r>
            <a:r>
              <a:rPr lang="en-NZ" u="sng" dirty="0"/>
              <a:t>non-mutually exclusive</a:t>
            </a:r>
            <a:r>
              <a:rPr lang="en-NZ" dirty="0"/>
              <a:t> options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47DCD9-1AAF-4C12-9FD6-1E7E8C9544EF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4F6EF6-905A-4CF0-B860-A5067DBB1A29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2</a:t>
            </a:r>
          </a:p>
        </p:txBody>
      </p:sp>
    </p:spTree>
    <p:extLst>
      <p:ext uri="{BB962C8B-B14F-4D97-AF65-F5344CB8AC3E}">
        <p14:creationId xmlns:p14="http://schemas.microsoft.com/office/powerpoint/2010/main" val="32319827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7EF1A58-B9AC-4E33-B9F2-259FA36474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355337"/>
              </p:ext>
            </p:extLst>
          </p:nvPr>
        </p:nvGraphicFramePr>
        <p:xfrm>
          <a:off x="381000" y="1352550"/>
          <a:ext cx="46482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itle 3">
            <a:extLst>
              <a:ext uri="{FF2B5EF4-FFF2-40B4-BE49-F238E27FC236}">
                <a16:creationId xmlns:a16="http://schemas.microsoft.com/office/drawing/2014/main" id="{0A57D92D-5EC3-4AE6-A481-E4C39F1A9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Complexity – Survey Results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27EA45A-C2CE-400E-A516-E328C2B1EFD1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B1C2D3-97D6-476C-8423-2704D4D48A27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21A4613-1EE9-455C-BDCF-4D1F3FF34766}"/>
              </a:ext>
            </a:extLst>
          </p:cNvPr>
          <p:cNvSpPr txBox="1">
            <a:spLocks/>
          </p:cNvSpPr>
          <p:nvPr/>
        </p:nvSpPr>
        <p:spPr>
          <a:xfrm>
            <a:off x="5181600" y="1733550"/>
            <a:ext cx="3733800" cy="2590799"/>
          </a:xfrm>
          <a:prstGeom prst="rect">
            <a:avLst/>
          </a:prstGeom>
          <a:ln>
            <a:solidFill>
              <a:schemeClr val="accent1"/>
            </a:solidFill>
            <a:prstDash val="sysDot"/>
          </a:ln>
        </p:spPr>
        <p:txBody>
          <a:bodyPr/>
          <a:lstStyle>
            <a:lvl1pPr marL="342900" indent="-342900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kern="0" dirty="0"/>
              <a:t>Respondents could select one or more options:</a:t>
            </a:r>
          </a:p>
          <a:p>
            <a:pPr marL="346075" indent="-338138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ü"/>
              <a:tabLst>
                <a:tab pos="1141413" algn="l"/>
              </a:tabLst>
            </a:pPr>
            <a:r>
              <a:rPr lang="en-US" sz="2800" kern="0" dirty="0">
                <a:solidFill>
                  <a:schemeClr val="accent1"/>
                </a:solidFill>
              </a:rPr>
              <a:t>73% </a:t>
            </a:r>
            <a:r>
              <a:rPr lang="en-US" sz="2000" kern="0" dirty="0"/>
              <a:t>selected</a:t>
            </a:r>
            <a:r>
              <a:rPr lang="en-US" sz="2800" kern="0" dirty="0">
                <a:solidFill>
                  <a:schemeClr val="accent1"/>
                </a:solidFill>
              </a:rPr>
              <a:t> </a:t>
            </a:r>
            <a:r>
              <a:rPr lang="en-US" sz="2000" kern="0" dirty="0"/>
              <a:t>at least two 	options</a:t>
            </a:r>
          </a:p>
          <a:p>
            <a:pPr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en-US" sz="2800" kern="0" dirty="0">
                <a:solidFill>
                  <a:schemeClr val="accent1"/>
                </a:solidFill>
              </a:rPr>
              <a:t>32% </a:t>
            </a:r>
            <a:r>
              <a:rPr lang="en-US" sz="2000" kern="0" dirty="0"/>
              <a:t>selected all options</a:t>
            </a:r>
          </a:p>
        </p:txBody>
      </p:sp>
    </p:spTree>
    <p:extLst>
      <p:ext uri="{BB962C8B-B14F-4D97-AF65-F5344CB8AC3E}">
        <p14:creationId xmlns:p14="http://schemas.microsoft.com/office/powerpoint/2010/main" val="41594889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70968AF-3CB4-4247-9EB2-752955B9B37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762000" y="1978193"/>
            <a:ext cx="2605113" cy="1676400"/>
          </a:xfr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27039B-8147-E047-86C4-98EA6C5B48FA}"/>
              </a:ext>
            </a:extLst>
          </p:cNvPr>
          <p:cNvSpPr txBox="1"/>
          <p:nvPr/>
        </p:nvSpPr>
        <p:spPr>
          <a:xfrm>
            <a:off x="3627953" y="2209621"/>
            <a:ext cx="4144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ctr"/>
            <a:r>
              <a:rPr lang="en-US" dirty="0">
                <a:solidFill>
                  <a:srgbClr val="01A5A7"/>
                </a:solidFill>
              </a:rPr>
              <a:t>The impact of technology on auditor independence (Recommendation 7)</a:t>
            </a:r>
          </a:p>
        </p:txBody>
      </p:sp>
    </p:spTree>
    <p:extLst>
      <p:ext uri="{BB962C8B-B14F-4D97-AF65-F5344CB8AC3E}">
        <p14:creationId xmlns:p14="http://schemas.microsoft.com/office/powerpoint/2010/main" val="29381632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C344DA1-FE89-439C-A7AF-C8D54C8BF10F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7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ECFDCB3D-AFF0-4806-B6D5-5922277D6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Independence – Survey Results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2A3AF3-62D2-482F-B53B-B2E6379AA337}"/>
              </a:ext>
            </a:extLst>
          </p:cNvPr>
          <p:cNvSpPr txBox="1"/>
          <p:nvPr/>
        </p:nvSpPr>
        <p:spPr>
          <a:xfrm>
            <a:off x="5867400" y="1393947"/>
            <a:ext cx="2951372" cy="269304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Arial"/>
                <a:ea typeface="ヒラギノ角ゴ Pro W3"/>
              </a:rPr>
              <a:t>Responses from: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North &amp; South Americas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United Kingdom &amp; Western Europe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South Africa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India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Asia-Pacific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18ECF-6C6C-8544-9A0D-770C19413A45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7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9E3D227-EC85-4E7B-9E9B-0666E084FBE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3012925"/>
              </p:ext>
            </p:extLst>
          </p:nvPr>
        </p:nvGraphicFramePr>
        <p:xfrm>
          <a:off x="18454" y="1428750"/>
          <a:ext cx="2951372" cy="29922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81E09B0-9D55-41DD-81A1-B9B28496E995}"/>
              </a:ext>
            </a:extLst>
          </p:cNvPr>
          <p:cNvSpPr txBox="1"/>
          <p:nvPr/>
        </p:nvSpPr>
        <p:spPr>
          <a:xfrm>
            <a:off x="2677214" y="1412997"/>
            <a:ext cx="2951372" cy="320087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dirty="0">
                <a:latin typeface="Arial"/>
                <a:ea typeface="ヒラギノ角ゴ Pro W3"/>
              </a:rPr>
              <a:t>50 Responses from: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20 Practitioners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12 PAOs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4 NSS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4 Academics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2 Investors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2 Regulators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2 TCWG</a:t>
            </a:r>
          </a:p>
          <a:p>
            <a:pPr marL="341313" lvl="1" indent="-285750">
              <a:spcBef>
                <a:spcPts val="600"/>
              </a:spcBef>
              <a:buFont typeface="Arial" panose="020B0604020202020204" pitchFamily="34" charset="0"/>
              <a:buChar char="‒"/>
            </a:pPr>
            <a:r>
              <a:rPr lang="en-US" sz="1800" dirty="0">
                <a:latin typeface="Arial"/>
                <a:ea typeface="ヒラギノ角ゴ Pro W3"/>
              </a:rPr>
              <a:t>2 Other </a:t>
            </a:r>
          </a:p>
        </p:txBody>
      </p:sp>
    </p:spTree>
    <p:extLst>
      <p:ext uri="{BB962C8B-B14F-4D97-AF65-F5344CB8AC3E}">
        <p14:creationId xmlns:p14="http://schemas.microsoft.com/office/powerpoint/2010/main" val="34563283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C344DA1-FE89-439C-A7AF-C8D54C8BF10F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7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CEB2EF5-3624-4EEA-B62E-25F28451E397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ECFDCB3D-AFF0-4806-B6D5-5922277D6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Independence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18ECF-6C6C-8544-9A0D-770C19413A45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7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F2D615A4-6E55-43D7-A5EF-BDE64B78CF39}"/>
              </a:ext>
            </a:extLst>
          </p:cNvPr>
          <p:cNvGraphicFramePr>
            <a:graphicFrameLocks noGrp="1"/>
          </p:cNvGraphicFramePr>
          <p:nvPr/>
        </p:nvGraphicFramePr>
        <p:xfrm>
          <a:off x="228600" y="1276350"/>
          <a:ext cx="8763000" cy="34104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00800">
                  <a:extLst>
                    <a:ext uri="{9D8B030D-6E8A-4147-A177-3AD203B41FA5}">
                      <a16:colId xmlns:a16="http://schemas.microsoft.com/office/drawing/2014/main" val="3996298965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387480916"/>
                    </a:ext>
                  </a:extLst>
                </a:gridCol>
              </a:tblGrid>
              <a:tr h="278296">
                <a:tc>
                  <a:txBody>
                    <a:bodyPr/>
                    <a:lstStyle/>
                    <a:p>
                      <a:r>
                        <a:rPr lang="en-US" dirty="0"/>
                        <a:t>Themes emerging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Snapshot </a:t>
                      </a:r>
                      <a:endParaRPr lang="en-N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260915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NAS provisions apply if firm sells or licenses 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Majority agree 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3187362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dirty="0"/>
                        <a:t>Product versus Service Continuum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No need to categorize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0853705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/>
                        <a:t>Amend Section 600 and its subsections?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Mixed views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4549431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/>
                        <a:t>Should subsection 606 be clarified?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Majority agree 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5164143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/>
                        <a:t>Does the sale/license of tech create a business relationship?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Mixed views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465265"/>
                  </a:ext>
                </a:extLst>
              </a:tr>
              <a:tr h="48701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700" dirty="0"/>
                        <a:t>Routine or mechanical: key factor is “little or no technical expertise or professional judgment”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/>
                        <a:t>Majority agree </a:t>
                      </a:r>
                      <a:endParaRPr lang="en-NZ" sz="17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89379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3954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C344DA1-FE89-439C-A7AF-C8D54C8BF10F}"/>
              </a:ext>
            </a:extLst>
          </p:cNvPr>
          <p:cNvSpPr txBox="1"/>
          <p:nvPr/>
        </p:nvSpPr>
        <p:spPr>
          <a:xfrm>
            <a:off x="7777375" y="882804"/>
            <a:ext cx="896725" cy="3385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7</a:t>
            </a:r>
          </a:p>
        </p:txBody>
      </p:sp>
      <p:sp>
        <p:nvSpPr>
          <p:cNvPr id="18" name="Title 3">
            <a:extLst>
              <a:ext uri="{FF2B5EF4-FFF2-40B4-BE49-F238E27FC236}">
                <a16:creationId xmlns:a16="http://schemas.microsoft.com/office/drawing/2014/main" id="{ECFDCB3D-AFF0-4806-B6D5-5922277D6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Independence – Survey Results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618ECF-6C6C-8544-9A0D-770C19413A45}"/>
              </a:ext>
            </a:extLst>
          </p:cNvPr>
          <p:cNvSpPr/>
          <p:nvPr/>
        </p:nvSpPr>
        <p:spPr bwMode="auto">
          <a:xfrm>
            <a:off x="0" y="11340"/>
            <a:ext cx="2636520" cy="350610"/>
          </a:xfrm>
          <a:prstGeom prst="rect">
            <a:avLst/>
          </a:prstGeom>
          <a:solidFill>
            <a:srgbClr val="00206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kumimoji="0" lang="en-US" sz="1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/>
                <a:ea typeface="ヒラギノ角ゴ Pro W3"/>
                <a:cs typeface="ヒラギノ角ゴ Pro W3" charset="-128"/>
              </a:rPr>
              <a:t>Recommendation 7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3488B153-8557-47F2-B7A5-36BCF43507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31279404"/>
              </p:ext>
            </p:extLst>
          </p:nvPr>
        </p:nvGraphicFramePr>
        <p:xfrm>
          <a:off x="0" y="1323975"/>
          <a:ext cx="3962400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640F6E17-EF62-4C21-A144-A35B2B2F9D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11242122"/>
              </p:ext>
            </p:extLst>
          </p:nvPr>
        </p:nvGraphicFramePr>
        <p:xfrm>
          <a:off x="3657600" y="1428750"/>
          <a:ext cx="54102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22090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714CF79-9B84-4DA4-99FE-B5312DD26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83856" y="1276350"/>
            <a:ext cx="3240744" cy="3277721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 wrap="square" anchor="ctr">
            <a:normAutofit/>
          </a:bodyPr>
          <a:lstStyle/>
          <a:p>
            <a:r>
              <a:rPr lang="en-NZ" dirty="0"/>
              <a:t>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2395956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5389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52900" y="1504950"/>
            <a:ext cx="4748695" cy="251460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900" dirty="0"/>
              <a:t>To RECEIVE:</a:t>
            </a:r>
          </a:p>
          <a:p>
            <a:pPr lvl="1">
              <a:spcBef>
                <a:spcPts val="1200"/>
              </a:spcBef>
            </a:pPr>
            <a:r>
              <a:rPr lang="en-US" sz="1500" dirty="0"/>
              <a:t>a report back on September 2020 CAG and subsequent technology related activities</a:t>
            </a:r>
          </a:p>
          <a:p>
            <a:pPr lvl="1">
              <a:spcBef>
                <a:spcPts val="1200"/>
              </a:spcBef>
            </a:pPr>
            <a:r>
              <a:rPr lang="en-US" sz="1500" dirty="0"/>
              <a:t>an update on the proposed way forward for the Technology project</a:t>
            </a:r>
          </a:p>
          <a:p>
            <a:pPr lvl="1">
              <a:spcBef>
                <a:spcPts val="1200"/>
              </a:spcBef>
            </a:pPr>
            <a:r>
              <a:rPr lang="en-US" sz="1600" dirty="0"/>
              <a:t>a report of the key messages from two </a:t>
            </a:r>
            <a:r>
              <a:rPr lang="en-US" sz="1600" dirty="0">
                <a:hlinkClick r:id="rId3"/>
              </a:rPr>
              <a:t>technology surveys</a:t>
            </a:r>
            <a:endParaRPr lang="en-US" sz="1500" dirty="0"/>
          </a:p>
          <a:p>
            <a:pPr>
              <a:spcBef>
                <a:spcPts val="1200"/>
              </a:spcBef>
            </a:pPr>
            <a:r>
              <a:rPr lang="en-US" sz="1900" dirty="0"/>
              <a:t>To DISCUSS the proposed scope and focus of the activities of the TWG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285750"/>
            <a:ext cx="7543800" cy="762000"/>
          </a:xfrm>
        </p:spPr>
        <p:txBody>
          <a:bodyPr/>
          <a:lstStyle/>
          <a:p>
            <a:r>
              <a:rPr lang="en-US" dirty="0"/>
              <a:t>Objectives of the Session</a:t>
            </a:r>
          </a:p>
        </p:txBody>
      </p:sp>
      <p:pic>
        <p:nvPicPr>
          <p:cNvPr id="1026" name="Picture 2" descr="Image result for futuristic">
            <a:extLst>
              <a:ext uri="{FF2B5EF4-FFF2-40B4-BE49-F238E27FC236}">
                <a16:creationId xmlns:a16="http://schemas.microsoft.com/office/drawing/2014/main" id="{87CB00A5-0DA4-4835-ABAF-0F5A49FEA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405" y="1543182"/>
            <a:ext cx="3913774" cy="285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F94C554F-38E2-4FD1-AA5F-7259AEC2F85C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NZ" dirty="0"/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80642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athletic game, sport, basketball&#10;&#10;Description automatically generated">
            <a:extLst>
              <a:ext uri="{FF2B5EF4-FFF2-40B4-BE49-F238E27FC236}">
                <a16:creationId xmlns:a16="http://schemas.microsoft.com/office/drawing/2014/main" id="{B0E8720A-0E79-4FC4-8251-1E549B8D61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77000" y="2343150"/>
            <a:ext cx="2464336" cy="2001682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127080-4172-4CE5-88CA-E1FB03A51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76350"/>
            <a:ext cx="6629400" cy="3130874"/>
          </a:xfrm>
        </p:spPr>
        <p:txBody>
          <a:bodyPr/>
          <a:lstStyle/>
          <a:p>
            <a:r>
              <a:rPr lang="en-NZ" sz="2200" dirty="0"/>
              <a:t>Discussed Task Force’s approach to address the </a:t>
            </a:r>
            <a:r>
              <a:rPr lang="en-NZ" sz="2200" dirty="0">
                <a:hlinkClick r:id="rId5"/>
              </a:rPr>
              <a:t>7 recommendations</a:t>
            </a:r>
            <a:r>
              <a:rPr lang="en-NZ" sz="2200" dirty="0"/>
              <a:t> in its project proposal</a:t>
            </a:r>
          </a:p>
          <a:p>
            <a:pPr lvl="1"/>
            <a:r>
              <a:rPr lang="en-NZ" sz="1800" dirty="0"/>
              <a:t>Need for Non-authoritative material (NAM)</a:t>
            </a:r>
          </a:p>
          <a:p>
            <a:pPr lvl="1"/>
            <a:r>
              <a:rPr lang="en-NZ" sz="1800" dirty="0"/>
              <a:t>Principles-based drafting </a:t>
            </a:r>
          </a:p>
          <a:p>
            <a:r>
              <a:rPr lang="en-NZ" sz="2200" dirty="0"/>
              <a:t>Considered “complex” vs “complicated” </a:t>
            </a:r>
          </a:p>
          <a:p>
            <a:pPr lvl="1"/>
            <a:r>
              <a:rPr lang="en-NZ" sz="1800" dirty="0"/>
              <a:t>Mixed feedback on how to address “complexity” </a:t>
            </a:r>
          </a:p>
          <a:p>
            <a:pPr lvl="1"/>
            <a:r>
              <a:rPr lang="en-NZ" sz="1800" dirty="0"/>
              <a:t>Need for further outreach on the options</a:t>
            </a:r>
          </a:p>
          <a:p>
            <a:pPr lvl="1"/>
            <a:r>
              <a:rPr lang="en-NZ" sz="1800" dirty="0"/>
              <a:t>Emphasis should be on how to change </a:t>
            </a:r>
            <a:r>
              <a:rPr lang="en-NZ" sz="1800" dirty="0" err="1"/>
              <a:t>behavior</a:t>
            </a:r>
            <a:endParaRPr lang="en-NZ" sz="1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NZ" dirty="0"/>
              <a:t>Technology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Report Back on September CAG meeting </a:t>
            </a:r>
          </a:p>
        </p:txBody>
      </p:sp>
    </p:spTree>
    <p:extLst>
      <p:ext uri="{BB962C8B-B14F-4D97-AF65-F5344CB8AC3E}">
        <p14:creationId xmlns:p14="http://schemas.microsoft.com/office/powerpoint/2010/main" val="585857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C53CE795-F8A0-4549-9041-054AD673EB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962150"/>
            <a:ext cx="2081857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127080-4172-4CE5-88CA-E1FB03A51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4788" y="1300130"/>
            <a:ext cx="6677669" cy="3130874"/>
          </a:xfrm>
        </p:spPr>
        <p:txBody>
          <a:bodyPr/>
          <a:lstStyle/>
          <a:p>
            <a:r>
              <a:rPr lang="en-NZ" sz="2200" dirty="0"/>
              <a:t>Q4 2020 prioritized outreach </a:t>
            </a:r>
          </a:p>
          <a:p>
            <a:pPr lvl="1"/>
            <a:r>
              <a:rPr lang="en-NZ" sz="1600" dirty="0"/>
              <a:t>Increased stakeholder burdens given COVID-19 pandemic</a:t>
            </a:r>
          </a:p>
          <a:p>
            <a:pPr lvl="1"/>
            <a:r>
              <a:rPr lang="en-NZ" sz="1600" dirty="0"/>
              <a:t>Concerns at pace of change to the Code given the current play</a:t>
            </a:r>
          </a:p>
          <a:p>
            <a:r>
              <a:rPr lang="en-NZ" sz="2200" dirty="0"/>
              <a:t>Dec 2020 IESBA Meeting </a:t>
            </a:r>
          </a:p>
          <a:p>
            <a:pPr lvl="1"/>
            <a:r>
              <a:rPr lang="en-NZ" sz="1600" dirty="0"/>
              <a:t>Deliberated </a:t>
            </a:r>
            <a:r>
              <a:rPr lang="en-US" sz="1600" dirty="0"/>
              <a:t>approaches to advance the 7 recommendations</a:t>
            </a:r>
          </a:p>
          <a:p>
            <a:pPr lvl="1"/>
            <a:r>
              <a:rPr lang="en-US" sz="1600" dirty="0"/>
              <a:t>Considered </a:t>
            </a:r>
            <a:r>
              <a:rPr lang="en-NZ" sz="1600" dirty="0"/>
              <a:t>proposed “strawman draft”</a:t>
            </a:r>
          </a:p>
          <a:p>
            <a:r>
              <a:rPr lang="en-NZ" sz="2200" dirty="0"/>
              <a:t>Working Group established</a:t>
            </a:r>
          </a:p>
          <a:p>
            <a:pPr lvl="1"/>
            <a:r>
              <a:rPr lang="en-NZ" sz="1600" dirty="0"/>
              <a:t>Develop, or facilitate development of NAM</a:t>
            </a:r>
          </a:p>
          <a:p>
            <a:pPr lvl="1"/>
            <a:r>
              <a:rPr lang="en-NZ" sz="1600" dirty="0"/>
              <a:t>Identify and assess impact of technology on PA’s </a:t>
            </a:r>
            <a:r>
              <a:rPr lang="en-NZ" sz="1600" dirty="0" err="1"/>
              <a:t>behavior</a:t>
            </a:r>
            <a:r>
              <a:rPr lang="en-NZ" sz="1600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NZ" dirty="0"/>
              <a:t>Technology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Update on IESBA Technology-related Activities  </a:t>
            </a:r>
          </a:p>
        </p:txBody>
      </p:sp>
    </p:spTree>
    <p:extLst>
      <p:ext uri="{BB962C8B-B14F-4D97-AF65-F5344CB8AC3E}">
        <p14:creationId xmlns:p14="http://schemas.microsoft.com/office/powerpoint/2010/main" val="26404358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127080-4172-4CE5-88CA-E1FB03A513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1" y="1276350"/>
            <a:ext cx="4038600" cy="3130874"/>
          </a:xfrm>
        </p:spPr>
        <p:txBody>
          <a:bodyPr/>
          <a:lstStyle/>
          <a:p>
            <a:pPr marL="0" indent="0">
              <a:buNone/>
            </a:pPr>
            <a:r>
              <a:rPr lang="en-US" sz="2600" dirty="0">
                <a:solidFill>
                  <a:srgbClr val="0050B0"/>
                </a:solidFill>
              </a:rPr>
              <a:t>Develop, or facilitate development of NAM</a:t>
            </a:r>
          </a:p>
          <a:p>
            <a:r>
              <a:rPr lang="en-US" sz="2000" dirty="0">
                <a:solidFill>
                  <a:srgbClr val="00B0F0"/>
                </a:solidFill>
              </a:rPr>
              <a:t>Publish 4 pieces in 2021 </a:t>
            </a:r>
          </a:p>
          <a:p>
            <a:r>
              <a:rPr lang="en-US" sz="2000" dirty="0">
                <a:solidFill>
                  <a:srgbClr val="00B0F0"/>
                </a:solidFill>
              </a:rPr>
              <a:t>For example, elements within:</a:t>
            </a:r>
          </a:p>
          <a:p>
            <a:pPr marL="400050" lvl="1" indent="-346075"/>
            <a:r>
              <a:rPr lang="en-US" sz="1400" dirty="0"/>
              <a:t>Ethical Leadership</a:t>
            </a:r>
          </a:p>
          <a:p>
            <a:pPr marL="400050" lvl="1" indent="-346075"/>
            <a:r>
              <a:rPr lang="en-US" sz="1400" dirty="0"/>
              <a:t>Confidentiality &amp; Data Privacy</a:t>
            </a:r>
          </a:p>
          <a:p>
            <a:pPr marL="400050" lvl="1" indent="-346075"/>
            <a:r>
              <a:rPr lang="en-US" sz="1400" dirty="0"/>
              <a:t>Auditor Independence </a:t>
            </a:r>
          </a:p>
          <a:p>
            <a:pPr marL="400050" lvl="1" indent="-346075"/>
            <a:r>
              <a:rPr lang="en-US" sz="1400" dirty="0"/>
              <a:t>Accountability &amp; Transparency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NZ" dirty="0"/>
              <a:t>Technology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Working Group Scope and Focus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C17B89F-2CB6-4E1D-A1E6-B6BD0F8FE1AC}"/>
              </a:ext>
            </a:extLst>
          </p:cNvPr>
          <p:cNvSpPr txBox="1">
            <a:spLocks/>
          </p:cNvSpPr>
          <p:nvPr/>
        </p:nvSpPr>
        <p:spPr bwMode="auto">
          <a:xfrm>
            <a:off x="4648200" y="1269676"/>
            <a:ext cx="4648200" cy="3207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kern="0" dirty="0">
                <a:solidFill>
                  <a:srgbClr val="0050B0"/>
                </a:solidFill>
              </a:rPr>
              <a:t>Identify and assess impact of technology on PA’s behavior </a:t>
            </a:r>
          </a:p>
          <a:p>
            <a:r>
              <a:rPr lang="en-US" sz="2000" kern="0" dirty="0">
                <a:solidFill>
                  <a:srgbClr val="00B0F0"/>
                </a:solidFill>
              </a:rPr>
              <a:t>Quarterly IESBA updates</a:t>
            </a:r>
          </a:p>
          <a:p>
            <a:r>
              <a:rPr lang="en-US" sz="2000" dirty="0">
                <a:solidFill>
                  <a:srgbClr val="00B0F0"/>
                </a:solidFill>
              </a:rPr>
              <a:t>Topics such as:</a:t>
            </a:r>
          </a:p>
          <a:p>
            <a:pPr marL="460375" lvl="1" indent="-346075"/>
            <a:r>
              <a:rPr lang="en-US" sz="1400" dirty="0"/>
              <a:t>Blockchain;</a:t>
            </a:r>
          </a:p>
          <a:p>
            <a:pPr marL="460375" lvl="1" indent="-346075"/>
            <a:r>
              <a:rPr lang="en-US" sz="1400" dirty="0"/>
              <a:t>Cyber-security; </a:t>
            </a:r>
          </a:p>
          <a:p>
            <a:pPr marL="460375" lvl="1" indent="-346075"/>
            <a:r>
              <a:rPr lang="en-US" sz="1400" dirty="0"/>
              <a:t>Cloud-based Services;</a:t>
            </a:r>
          </a:p>
          <a:p>
            <a:pPr marL="460375" lvl="1" indent="-346075"/>
            <a:r>
              <a:rPr lang="en-US" sz="1400" dirty="0"/>
              <a:t>Internet of Things; and</a:t>
            </a:r>
          </a:p>
          <a:p>
            <a:pPr marL="460375" lvl="1" indent="-346075"/>
            <a:r>
              <a:rPr lang="en-US" sz="1400" dirty="0"/>
              <a:t>Data Governance</a:t>
            </a:r>
          </a:p>
          <a:p>
            <a:pPr lvl="1"/>
            <a:endParaRPr lang="en-US" kern="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7B869-1473-40B2-9803-60E147D1C802}"/>
              </a:ext>
            </a:extLst>
          </p:cNvPr>
          <p:cNvSpPr txBox="1"/>
          <p:nvPr/>
        </p:nvSpPr>
        <p:spPr>
          <a:xfrm>
            <a:off x="1600200" y="4681570"/>
            <a:ext cx="518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hlinkClick r:id="rId3"/>
              </a:rPr>
              <a:t>Click here for TWG Terms of Reference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315376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2871BB5-51E6-48B5-B384-3316E167DDB1}"/>
              </a:ext>
            </a:extLst>
          </p:cNvPr>
          <p:cNvSpPr/>
          <p:nvPr/>
        </p:nvSpPr>
        <p:spPr bwMode="auto">
          <a:xfrm>
            <a:off x="2514600" y="1276350"/>
            <a:ext cx="3813887" cy="3303733"/>
          </a:xfrm>
          <a:prstGeom prst="roundRect">
            <a:avLst/>
          </a:prstGeom>
          <a:solidFill>
            <a:schemeClr val="accent1">
              <a:alpha val="1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800">
              <a:ea typeface="ヒラギノ角ゴ Pro W3" charset="-128"/>
              <a:cs typeface="ヒラギノ角ゴ Pro W3" charset="-128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3BE609AF-1A61-4E3A-AFA9-CB1AE7E3BF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1311833"/>
              </p:ext>
            </p:extLst>
          </p:nvPr>
        </p:nvGraphicFramePr>
        <p:xfrm>
          <a:off x="1872096" y="1325418"/>
          <a:ext cx="5070764" cy="32275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3">
            <a:extLst>
              <a:ext uri="{FF2B5EF4-FFF2-40B4-BE49-F238E27FC236}">
                <a16:creationId xmlns:a16="http://schemas.microsoft.com/office/drawing/2014/main" id="{D459650B-F35A-4C8E-9874-11160FA184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Synergies for the Way Forward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3D19A9-3D96-4533-8D0B-A7237F871456}"/>
              </a:ext>
            </a:extLst>
          </p:cNvPr>
          <p:cNvSpPr txBox="1"/>
          <p:nvPr/>
        </p:nvSpPr>
        <p:spPr>
          <a:xfrm>
            <a:off x="484909" y="1885950"/>
            <a:ext cx="13438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u="sng" dirty="0"/>
              <a:t>Task Force</a:t>
            </a:r>
          </a:p>
          <a:p>
            <a:r>
              <a:rPr lang="en-NZ" sz="1800" dirty="0"/>
              <a:t>Focus on how and where to change the Code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B339ED-5318-401A-8A44-66B9A04FEFC5}"/>
              </a:ext>
            </a:extLst>
          </p:cNvPr>
          <p:cNvSpPr txBox="1"/>
          <p:nvPr/>
        </p:nvSpPr>
        <p:spPr>
          <a:xfrm>
            <a:off x="7086600" y="1885950"/>
            <a:ext cx="17199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800" u="sng" dirty="0"/>
              <a:t>Working Group</a:t>
            </a:r>
          </a:p>
          <a:p>
            <a:r>
              <a:rPr lang="en-NZ" sz="1800" dirty="0"/>
              <a:t>Focus on accelerated NAM and information gathering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B3BA43-0644-4617-BE60-CFEBFE3C1BA4}"/>
              </a:ext>
            </a:extLst>
          </p:cNvPr>
          <p:cNvSpPr txBox="1"/>
          <p:nvPr/>
        </p:nvSpPr>
        <p:spPr>
          <a:xfrm>
            <a:off x="3418609" y="2708384"/>
            <a:ext cx="1977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800" b="1" dirty="0"/>
              <a:t>INFORMATION SOURCES</a:t>
            </a:r>
          </a:p>
        </p:txBody>
      </p:sp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07C7ED02-AD73-408E-923E-69236951CA84}"/>
              </a:ext>
            </a:extLst>
          </p:cNvPr>
          <p:cNvSpPr/>
          <p:nvPr/>
        </p:nvSpPr>
        <p:spPr bwMode="auto">
          <a:xfrm rot="10800000">
            <a:off x="1828800" y="1962150"/>
            <a:ext cx="685800" cy="1905000"/>
          </a:xfrm>
          <a:prstGeom prst="curvedRightArrow">
            <a:avLst/>
          </a:prstGeom>
          <a:solidFill>
            <a:srgbClr val="D9ED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Arrow: Curved Right 15">
            <a:extLst>
              <a:ext uri="{FF2B5EF4-FFF2-40B4-BE49-F238E27FC236}">
                <a16:creationId xmlns:a16="http://schemas.microsoft.com/office/drawing/2014/main" id="{90D4F9D0-526D-4032-9AD6-E36BBB00FFDF}"/>
              </a:ext>
            </a:extLst>
          </p:cNvPr>
          <p:cNvSpPr/>
          <p:nvPr/>
        </p:nvSpPr>
        <p:spPr bwMode="auto">
          <a:xfrm>
            <a:off x="6336495" y="2038350"/>
            <a:ext cx="685800" cy="1905000"/>
          </a:xfrm>
          <a:prstGeom prst="curvedRightArrow">
            <a:avLst/>
          </a:prstGeom>
          <a:solidFill>
            <a:srgbClr val="D9ED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7" name="Subtitle 2">
            <a:extLst>
              <a:ext uri="{FF2B5EF4-FFF2-40B4-BE49-F238E27FC236}">
                <a16:creationId xmlns:a16="http://schemas.microsoft.com/office/drawing/2014/main" id="{DE93BA71-3586-4082-9BDD-65581FF354F2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/>
          <a:lstStyle/>
          <a:p>
            <a:r>
              <a:rPr lang="en-NZ" dirty="0"/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1820139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blackboard&#10;&#10;Description automatically generated">
            <a:extLst>
              <a:ext uri="{FF2B5EF4-FFF2-40B4-BE49-F238E27FC236}">
                <a16:creationId xmlns:a16="http://schemas.microsoft.com/office/drawing/2014/main" id="{2372736F-51EE-47C8-9E1D-A577D444F1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172200" y="1428750"/>
            <a:ext cx="2725873" cy="25146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 wrap="square" anchor="ctr">
            <a:normAutofit/>
          </a:bodyPr>
          <a:lstStyle/>
          <a:p>
            <a:r>
              <a:rPr lang="en-NZ" dirty="0"/>
              <a:t>Planning Committee Recommendation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AF4619-993B-40B8-8E20-8A09883E90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81000" y="1330325"/>
            <a:ext cx="5943600" cy="3070225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/>
              <a:t>Defer ED for 6 months (target December 2021 approval)</a:t>
            </a:r>
          </a:p>
          <a:p>
            <a:r>
              <a:rPr lang="en-US" sz="2000" dirty="0"/>
              <a:t>Responsive to stakeholder burdens</a:t>
            </a:r>
          </a:p>
          <a:p>
            <a:r>
              <a:rPr lang="en-US" sz="2000" dirty="0"/>
              <a:t>Allows period of stability</a:t>
            </a:r>
          </a:p>
          <a:p>
            <a:r>
              <a:rPr lang="en-US" sz="2000" dirty="0"/>
              <a:t>Collaborative work with rollout of NAS </a:t>
            </a:r>
          </a:p>
          <a:p>
            <a:r>
              <a:rPr lang="en-US" sz="2000" dirty="0"/>
              <a:t>Space to focus on development of NAM</a:t>
            </a:r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86537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714CF79-9B84-4DA4-99FE-B5312DD26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083856" y="1276350"/>
            <a:ext cx="3240744" cy="3277721"/>
          </a:xfrm>
          <a:prstGeom prst="rect">
            <a:avLst/>
          </a:prstGeom>
          <a:noFill/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 wrap="square" anchor="ctr">
            <a:normAutofit/>
          </a:bodyPr>
          <a:lstStyle/>
          <a:p>
            <a:r>
              <a:rPr lang="en-NZ" dirty="0"/>
              <a:t>Questions?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</p:spTree>
    <p:extLst>
      <p:ext uri="{BB962C8B-B14F-4D97-AF65-F5344CB8AC3E}">
        <p14:creationId xmlns:p14="http://schemas.microsoft.com/office/powerpoint/2010/main" val="2679425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EB84766-846C-4B90-A43D-1C8BC2D8B41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381000" y="1428750"/>
            <a:ext cx="4114800" cy="2647889"/>
          </a:xfrm>
          <a:noFill/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DB53D14-D6A9-4128-936C-32742D859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/>
          <a:p>
            <a:r>
              <a:rPr lang="en-US" dirty="0"/>
              <a:t>Two surveys:</a:t>
            </a:r>
          </a:p>
          <a:p>
            <a:pPr lvl="1"/>
            <a:r>
              <a:rPr lang="en-US" dirty="0"/>
              <a:t>Technology and complexity in the professional environment (Recommendation 2)</a:t>
            </a:r>
          </a:p>
          <a:p>
            <a:pPr lvl="1"/>
            <a:r>
              <a:rPr lang="en-US" dirty="0"/>
              <a:t>The impact of technology on auditor independence (Recommendation 7)</a:t>
            </a:r>
          </a:p>
          <a:p>
            <a:pPr lvl="1"/>
            <a:r>
              <a:rPr lang="en-US" dirty="0"/>
              <a:t>Closed November 25th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62F262C-4D4E-4A2D-A036-96146E8A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 wrap="square" anchor="ctr">
            <a:normAutofit/>
          </a:bodyPr>
          <a:lstStyle/>
          <a:p>
            <a:r>
              <a:rPr lang="en-NZ" dirty="0"/>
              <a:t>Survey Results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D5E74A-CE64-4AE8-BC55-D441E02FA03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NZ" sz="1200"/>
              <a:t>Technology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F0D3B3-543B-4C74-8A81-FE9300CADC26}"/>
              </a:ext>
            </a:extLst>
          </p:cNvPr>
          <p:cNvSpPr txBox="1"/>
          <p:nvPr/>
        </p:nvSpPr>
        <p:spPr>
          <a:xfrm>
            <a:off x="1562100" y="4076640"/>
            <a:ext cx="5981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hlinkClick r:id="rId4"/>
              </a:rPr>
              <a:t>Click here for Key Themes from Survey Results</a:t>
            </a:r>
            <a:endParaRPr lang="en-US" sz="2000" b="1" i="1" dirty="0"/>
          </a:p>
        </p:txBody>
      </p:sp>
    </p:spTree>
    <p:extLst>
      <p:ext uri="{BB962C8B-B14F-4D97-AF65-F5344CB8AC3E}">
        <p14:creationId xmlns:p14="http://schemas.microsoft.com/office/powerpoint/2010/main" val="1286086585"/>
      </p:ext>
    </p:extLst>
  </p:cSld>
  <p:clrMapOvr>
    <a:masterClrMapping/>
  </p:clrMapOvr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IFAC_Powerpoint_template_BLUE RIBBON">
  <a:themeElements>
    <a:clrScheme name="Custom 3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8DC63F"/>
      </a:accent3>
      <a:accent4>
        <a:srgbClr val="0D9C4A"/>
      </a:accent4>
      <a:accent5>
        <a:srgbClr val="F15A22"/>
      </a:accent5>
      <a:accent6>
        <a:srgbClr val="FAA61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FAC_Powerpoint-template-40th anniversary" id="{B8EE7C03-20A7-4C88-9541-802B207A39D5}" vid="{73A0FBE4-9799-4086-8FE8-04A75866D0B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2BDBBB94C30340BB4EDAF56B8A9BF7" ma:contentTypeVersion="25" ma:contentTypeDescription="Create a new document." ma:contentTypeScope="" ma:versionID="9af93e83a2c73c3f2e3c3c46f9869314">
  <xsd:schema xmlns:xsd="http://www.w3.org/2001/XMLSchema" xmlns:xs="http://www.w3.org/2001/XMLSchema" xmlns:p="http://schemas.microsoft.com/office/2006/metadata/properties" xmlns:ns3="a390b286-4f85-417c-a7b8-541c47971a52" xmlns:ns4="38564c46-8f23-4ecc-aaf3-76ffeba621a7" targetNamespace="http://schemas.microsoft.com/office/2006/metadata/properties" ma:root="true" ma:fieldsID="5c6cbbb65fadc1f4ec2a561787462f18" ns3:_="" ns4:_="">
    <xsd:import namespace="a390b286-4f85-417c-a7b8-541c47971a52"/>
    <xsd:import namespace="38564c46-8f23-4ecc-aaf3-76ffeba621a7"/>
    <xsd:element name="properties">
      <xsd:complexType>
        <xsd:sequence>
          <xsd:element name="documentManagement">
            <xsd:complexType>
              <xsd:all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Metadata" minOccurs="0"/>
                <xsd:element ref="ns3:MediaServiceFastMetadata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90b286-4f85-417c-a7b8-541c47971a52" elementFormDefault="qualified">
    <xsd:import namespace="http://schemas.microsoft.com/office/2006/documentManagement/types"/>
    <xsd:import namespace="http://schemas.microsoft.com/office/infopath/2007/PartnerControls"/>
    <xsd:element name="MediaServiceDateTaken" ma:index="8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9" nillable="true" ma:displayName="MediaServiceAutoTags" ma:internalName="MediaServiceAutoTags" ma:readOnly="true">
      <xsd:simpleType>
        <xsd:restriction base="dms:Text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8564c46-8f23-4ecc-aaf3-76ffeba621a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4c02815c-28df-484f-9884-3bf00d466f96" ContentTypeId="0x0101" PreviousValue="false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759ABB-BE8F-4BA7-AD8D-41F08A7E26D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390b286-4f85-417c-a7b8-541c47971a52"/>
    <ds:schemaRef ds:uri="38564c46-8f23-4ecc-aaf3-76ffeba621a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9FF49D2-D903-4F06-B0B5-A4851D569A1C}">
  <ds:schemaRefs>
    <ds:schemaRef ds:uri="Microsoft.SharePoint.Taxonomy.ContentTypeSync"/>
  </ds:schemaRefs>
</ds:datastoreItem>
</file>

<file path=customXml/itemProps3.xml><?xml version="1.0" encoding="utf-8"?>
<ds:datastoreItem xmlns:ds="http://schemas.openxmlformats.org/officeDocument/2006/customXml" ds:itemID="{535442A1-9D7B-4F69-A671-397BE6E021C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26B90715-D5E5-48EC-A359-D6A6815950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NOCLAR</Template>
  <TotalTime>19218</TotalTime>
  <Words>778</Words>
  <Application>Microsoft Office PowerPoint</Application>
  <PresentationFormat>On-screen Show (16:9)</PresentationFormat>
  <Paragraphs>197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Bauer Bodoni Std</vt:lpstr>
      <vt:lpstr>Arial</vt:lpstr>
      <vt:lpstr>Calibri</vt:lpstr>
      <vt:lpstr>Wingdings</vt:lpstr>
      <vt:lpstr>IESBA_Powerpoint_template_GREEN RIBBON_WIDESCREEN</vt:lpstr>
      <vt:lpstr>IFAC_Powerpoint_template_BLUE RIBBON</vt:lpstr>
      <vt:lpstr>Technology</vt:lpstr>
      <vt:lpstr>Objectives of the Session</vt:lpstr>
      <vt:lpstr>Report Back on September CAG meeting </vt:lpstr>
      <vt:lpstr>Update on IESBA Technology-related Activities  </vt:lpstr>
      <vt:lpstr>Working Group Scope and Focus</vt:lpstr>
      <vt:lpstr>Synergies for the Way Forward</vt:lpstr>
      <vt:lpstr>Planning Committee Recommendation</vt:lpstr>
      <vt:lpstr>Questions?</vt:lpstr>
      <vt:lpstr>Survey Results </vt:lpstr>
      <vt:lpstr>PowerPoint Presentation</vt:lpstr>
      <vt:lpstr>Complexity – Survey Results</vt:lpstr>
      <vt:lpstr>Four non-mutually exclusive options</vt:lpstr>
      <vt:lpstr>Complexity – Survey Results</vt:lpstr>
      <vt:lpstr>PowerPoint Presentation</vt:lpstr>
      <vt:lpstr>Independence – Survey Results</vt:lpstr>
      <vt:lpstr>Independence</vt:lpstr>
      <vt:lpstr>Independence – Survey Results</vt:lpstr>
      <vt:lpstr>Questions?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NOCLAR</dc:title>
  <dc:creator>Ken Siong</dc:creator>
  <cp:lastModifiedBy>Kam Leung</cp:lastModifiedBy>
  <cp:revision>1137</cp:revision>
  <cp:lastPrinted>2019-06-11T21:27:23Z</cp:lastPrinted>
  <dcterms:created xsi:type="dcterms:W3CDTF">2014-10-07T21:52:43Z</dcterms:created>
  <dcterms:modified xsi:type="dcterms:W3CDTF">2021-03-09T16:07:16Z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0x010100312BDBBB94C30340BB4EDAF56B8A9BF7</vt:lpwstr>
  </property>
</Properties>
</file>