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diagrams/data1.xml" ContentType="application/vnd.openxmlformats-officedocument.drawingml.diagramData+xml"/>
  <Override PartName="/ppt/diagrams/data2.xml" ContentType="application/vnd.openxmlformats-officedocument.drawingml.diagramData+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8.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16.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diagrams/drawing2.xml" ContentType="application/vnd.ms-office.drawingml.diagramDrawing+xml"/>
  <Override PartName="/ppt/diagrams/drawing1.xml" ContentType="application/vnd.ms-office.drawingml.diagramDrawing+xml"/>
  <Override PartName="/ppt/diagrams/quickStyle2.xml" ContentType="application/vnd.openxmlformats-officedocument.drawingml.diagramStyle+xml"/>
  <Override PartName="/ppt/diagrams/colors2.xml" ContentType="application/vnd.openxmlformats-officedocument.drawingml.diagramColors+xml"/>
  <Override PartName="/ppt/diagrams/layout2.xml" ContentType="application/vnd.openxmlformats-officedocument.drawingml.diagramLayout+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71" r:id="rId1"/>
    <p:sldMasterId id="2147483913" r:id="rId2"/>
  </p:sldMasterIdLst>
  <p:notesMasterIdLst>
    <p:notesMasterId r:id="rId51"/>
  </p:notesMasterIdLst>
  <p:sldIdLst>
    <p:sldId id="256" r:id="rId3"/>
    <p:sldId id="1013" r:id="rId4"/>
    <p:sldId id="724" r:id="rId5"/>
    <p:sldId id="1025" r:id="rId6"/>
    <p:sldId id="987" r:id="rId7"/>
    <p:sldId id="1042" r:id="rId8"/>
    <p:sldId id="1043" r:id="rId9"/>
    <p:sldId id="293" r:id="rId10"/>
    <p:sldId id="1038" r:id="rId11"/>
    <p:sldId id="1039" r:id="rId12"/>
    <p:sldId id="1040" r:id="rId13"/>
    <p:sldId id="999" r:id="rId14"/>
    <p:sldId id="994" r:id="rId15"/>
    <p:sldId id="1000" r:id="rId16"/>
    <p:sldId id="271" r:id="rId17"/>
    <p:sldId id="1001" r:id="rId18"/>
    <p:sldId id="1026" r:id="rId19"/>
    <p:sldId id="1005" r:id="rId20"/>
    <p:sldId id="1006" r:id="rId21"/>
    <p:sldId id="1007" r:id="rId22"/>
    <p:sldId id="1008" r:id="rId23"/>
    <p:sldId id="1023" r:id="rId24"/>
    <p:sldId id="1010" r:id="rId25"/>
    <p:sldId id="998" r:id="rId26"/>
    <p:sldId id="1012" r:id="rId27"/>
    <p:sldId id="1029" r:id="rId28"/>
    <p:sldId id="1027" r:id="rId29"/>
    <p:sldId id="1004" r:id="rId30"/>
    <p:sldId id="1014" r:id="rId31"/>
    <p:sldId id="1015" r:id="rId32"/>
    <p:sldId id="1016" r:id="rId33"/>
    <p:sldId id="1017" r:id="rId34"/>
    <p:sldId id="1019" r:id="rId35"/>
    <p:sldId id="1020" r:id="rId36"/>
    <p:sldId id="1037" r:id="rId37"/>
    <p:sldId id="1022" r:id="rId38"/>
    <p:sldId id="1021" r:id="rId39"/>
    <p:sldId id="1030" r:id="rId40"/>
    <p:sldId id="1028" r:id="rId41"/>
    <p:sldId id="1031" r:id="rId42"/>
    <p:sldId id="1035" r:id="rId43"/>
    <p:sldId id="1036" r:id="rId44"/>
    <p:sldId id="996" r:id="rId45"/>
    <p:sldId id="984" r:id="rId46"/>
    <p:sldId id="1032" r:id="rId47"/>
    <p:sldId id="1033" r:id="rId48"/>
    <p:sldId id="1034" r:id="rId49"/>
    <p:sldId id="303" r:id="rId50"/>
  </p:sldIdLst>
  <p:sldSz cx="12192000" cy="6858000"/>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David Johnson" initials="DJ" lastIdx="1" clrIdx="6">
    <p:extLst>
      <p:ext uri="{19B8F6BF-5375-455C-9EA6-DF929625EA0E}">
        <p15:presenceInfo xmlns:p15="http://schemas.microsoft.com/office/powerpoint/2012/main" userId="S::DavidJohnson@ifac.org::b930051c-4cf8-4354-a171-23c6687a4a0c" providerId="AD"/>
      </p:ext>
    </p:extLst>
  </p:cmAuthor>
  <p:cmAuthor id="1" name="Megan Zietsman" initials="MZ" lastIdx="79" clrIdx="0">
    <p:extLst>
      <p:ext uri="{19B8F6BF-5375-455C-9EA6-DF929625EA0E}">
        <p15:presenceInfo xmlns:p15="http://schemas.microsoft.com/office/powerpoint/2012/main" userId="Megan Zietsman" providerId="None"/>
      </p:ext>
    </p:extLst>
  </p:cmAuthor>
  <p:cmAuthor id="8" name="Kam Leung" initials="KL" lastIdx="8" clrIdx="7">
    <p:extLst>
      <p:ext uri="{19B8F6BF-5375-455C-9EA6-DF929625EA0E}">
        <p15:presenceInfo xmlns:p15="http://schemas.microsoft.com/office/powerpoint/2012/main" userId="Kam Leung" providerId="None"/>
      </p:ext>
    </p:extLst>
  </p:cmAuthor>
  <p:cmAuthor id="2" name="Dan Montgomery" initials="DM" lastIdx="2" clrIdx="1">
    <p:extLst>
      <p:ext uri="{19B8F6BF-5375-455C-9EA6-DF929625EA0E}">
        <p15:presenceInfo xmlns:p15="http://schemas.microsoft.com/office/powerpoint/2012/main" userId="8ba5e3d143c5e0b2" providerId="Windows Live"/>
      </p:ext>
    </p:extLst>
  </p:cmAuthor>
  <p:cmAuthor id="9" name="Diane Jules" initials="DJ" lastIdx="23" clrIdx="8">
    <p:extLst>
      <p:ext uri="{19B8F6BF-5375-455C-9EA6-DF929625EA0E}">
        <p15:presenceInfo xmlns:p15="http://schemas.microsoft.com/office/powerpoint/2012/main" userId="Diane Jules" providerId="None"/>
      </p:ext>
    </p:extLst>
  </p:cmAuthor>
  <p:cmAuthor id="3" name="Natalie Klonaridis" initials="NK" lastIdx="115" clrIdx="2">
    <p:extLst>
      <p:ext uri="{19B8F6BF-5375-455C-9EA6-DF929625EA0E}">
        <p15:presenceInfo xmlns:p15="http://schemas.microsoft.com/office/powerpoint/2012/main" userId="S-1-5-21-1801674531-1972579041-839522115-13323" providerId="AD"/>
      </p:ext>
    </p:extLst>
  </p:cmAuthor>
  <p:cmAuthor id="10" name="Diane Jules" initials="DJ [2]" lastIdx="35" clrIdx="9">
    <p:extLst>
      <p:ext uri="{19B8F6BF-5375-455C-9EA6-DF929625EA0E}">
        <p15:presenceInfo xmlns:p15="http://schemas.microsoft.com/office/powerpoint/2012/main" userId="S::DianeJules@ethicsboard.org::8c02b63b-0564-49f0-8623-5f32871d585c" providerId="AD"/>
      </p:ext>
    </p:extLst>
  </p:cmAuthor>
  <p:cmAuthor id="4" name="James Grosvenor" initials="JG" lastIdx="10" clrIdx="3">
    <p:extLst>
      <p:ext uri="{19B8F6BF-5375-455C-9EA6-DF929625EA0E}">
        <p15:presenceInfo xmlns:p15="http://schemas.microsoft.com/office/powerpoint/2012/main" userId="S-1-5-21-1801674531-1972579041-839522115-17641" providerId="AD"/>
      </p:ext>
    </p:extLst>
  </p:cmAuthor>
  <p:cmAuthor id="5" name="Joy Thurgood" initials="JT" lastIdx="20" clrIdx="4">
    <p:extLst>
      <p:ext uri="{19B8F6BF-5375-455C-9EA6-DF929625EA0E}">
        <p15:presenceInfo xmlns:p15="http://schemas.microsoft.com/office/powerpoint/2012/main" userId="S-1-5-21-1801674531-1972579041-839522115-17607" providerId="AD"/>
      </p:ext>
    </p:extLst>
  </p:cmAuthor>
  <p:cmAuthor id="6" name="BJ" initials="BJ" lastIdx="14" clrIdx="5">
    <p:extLst>
      <p:ext uri="{19B8F6BF-5375-455C-9EA6-DF929625EA0E}">
        <p15:presenceInfo xmlns:p15="http://schemas.microsoft.com/office/powerpoint/2012/main" userId="BJ"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174D"/>
    <a:srgbClr val="226F0B"/>
    <a:srgbClr val="0BA14F"/>
    <a:srgbClr val="0B5494"/>
    <a:srgbClr val="1505E5"/>
    <a:srgbClr val="31286A"/>
    <a:srgbClr val="289DD8"/>
    <a:srgbClr val="C3C8CD"/>
    <a:srgbClr val="025197"/>
    <a:srgbClr val="F2F2F2"/>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991" autoAdjust="0"/>
    <p:restoredTop sz="83549" autoAdjust="0"/>
  </p:normalViewPr>
  <p:slideViewPr>
    <p:cSldViewPr snapToGrid="0">
      <p:cViewPr varScale="1">
        <p:scale>
          <a:sx n="91" d="100"/>
          <a:sy n="91" d="100"/>
        </p:scale>
        <p:origin x="156" y="96"/>
      </p:cViewPr>
      <p:guideLst/>
    </p:cSldViewPr>
  </p:slideViewPr>
  <p:outlineViewPr>
    <p:cViewPr>
      <p:scale>
        <a:sx n="33" d="100"/>
        <a:sy n="33" d="100"/>
      </p:scale>
      <p:origin x="0" y="0"/>
    </p:cViewPr>
  </p:outlineViewPr>
  <p:notesTextViewPr>
    <p:cViewPr>
      <p:scale>
        <a:sx n="115" d="100"/>
        <a:sy n="115"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presProps" Target="presProps.xml"/><Relationship Id="rId58" Type="http://schemas.openxmlformats.org/officeDocument/2006/relationships/customXml" Target="../customXml/item2.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customXml" Target="../customXml/item3.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customXml" Target="../customXml/item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commentAuthors" Target="commentAuthors.xml"/></Relationships>
</file>

<file path=ppt/diagrams/_rels/data1.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image" Target="../media/image60.png"/></Relationships>
</file>

<file path=ppt/diagrams/_rels/drawing1.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image" Target="../media/image60.png"/></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C0FB389-2EDB-4529-9DB1-77CA7130795E}" type="doc">
      <dgm:prSet loTypeId="urn:microsoft.com/office/officeart/2005/8/layout/hList7" loCatId="process" qsTypeId="urn:microsoft.com/office/officeart/2005/8/quickstyle/simple1" qsCatId="simple" csTypeId="urn:microsoft.com/office/officeart/2005/8/colors/colorful3" csCatId="colorful" phldr="1"/>
      <dgm:spPr/>
      <dgm:t>
        <a:bodyPr/>
        <a:lstStyle/>
        <a:p>
          <a:endParaRPr lang="en-US"/>
        </a:p>
      </dgm:t>
    </dgm:pt>
    <dgm:pt modelId="{076CBA95-2E57-4899-A5A3-78E6EA623604}">
      <dgm:prSet/>
      <dgm:spPr/>
      <dgm:t>
        <a:bodyPr/>
        <a:lstStyle/>
        <a:p>
          <a:r>
            <a:rPr lang="en-US" dirty="0">
              <a:latin typeface="Product Sans Light"/>
            </a:rPr>
            <a:t>Fundamental Principles (FPs)</a:t>
          </a:r>
        </a:p>
      </dgm:t>
    </dgm:pt>
    <dgm:pt modelId="{C259B99D-9910-428E-9EF9-EF1FA3139DD5}" type="parTrans" cxnId="{FB3BF267-8608-4D46-9B3F-815017C9BC7A}">
      <dgm:prSet/>
      <dgm:spPr/>
      <dgm:t>
        <a:bodyPr/>
        <a:lstStyle/>
        <a:p>
          <a:endParaRPr lang="en-US"/>
        </a:p>
      </dgm:t>
    </dgm:pt>
    <dgm:pt modelId="{574D9073-3F9D-4D90-84C3-41ED365E4B21}" type="sibTrans" cxnId="{FB3BF267-8608-4D46-9B3F-815017C9BC7A}">
      <dgm:prSet/>
      <dgm:spPr/>
      <dgm:t>
        <a:bodyPr/>
        <a:lstStyle/>
        <a:p>
          <a:endParaRPr lang="en-US"/>
        </a:p>
      </dgm:t>
    </dgm:pt>
    <dgm:pt modelId="{CBD82C87-C834-4143-9A8C-A4FF9DA4F8FA}">
      <dgm:prSet/>
      <dgm:spPr/>
      <dgm:t>
        <a:bodyPr/>
        <a:lstStyle/>
        <a:p>
          <a:r>
            <a:rPr lang="en-US" dirty="0">
              <a:latin typeface="Product Sans Light"/>
            </a:rPr>
            <a:t>Conceptual Framework (CF)</a:t>
          </a:r>
        </a:p>
      </dgm:t>
    </dgm:pt>
    <dgm:pt modelId="{73F672B9-FA56-44DE-8278-29DC915F1368}" type="parTrans" cxnId="{8D319BCE-387A-415D-AEED-BB53227CD5B3}">
      <dgm:prSet/>
      <dgm:spPr/>
      <dgm:t>
        <a:bodyPr/>
        <a:lstStyle/>
        <a:p>
          <a:endParaRPr lang="en-US"/>
        </a:p>
      </dgm:t>
    </dgm:pt>
    <dgm:pt modelId="{7FE0A685-06AF-47F3-BDAB-EACDC6F47AD7}" type="sibTrans" cxnId="{8D319BCE-387A-415D-AEED-BB53227CD5B3}">
      <dgm:prSet/>
      <dgm:spPr/>
      <dgm:t>
        <a:bodyPr/>
        <a:lstStyle/>
        <a:p>
          <a:endParaRPr lang="en-US"/>
        </a:p>
      </dgm:t>
    </dgm:pt>
    <dgm:pt modelId="{D4065638-02AB-4F9D-A73E-552A200BBB6D}" type="pres">
      <dgm:prSet presAssocID="{DC0FB389-2EDB-4529-9DB1-77CA7130795E}" presName="Name0" presStyleCnt="0">
        <dgm:presLayoutVars>
          <dgm:dir/>
          <dgm:resizeHandles val="exact"/>
        </dgm:presLayoutVars>
      </dgm:prSet>
      <dgm:spPr/>
    </dgm:pt>
    <dgm:pt modelId="{290617FB-EB1F-4ADB-B475-A488217726E9}" type="pres">
      <dgm:prSet presAssocID="{DC0FB389-2EDB-4529-9DB1-77CA7130795E}" presName="fgShape" presStyleLbl="fgShp" presStyleIdx="0" presStyleCnt="1" custScaleX="107368" custScaleY="211714" custLinFactNeighborX="664" custLinFactNeighborY="17822"/>
      <dgm:spPr/>
    </dgm:pt>
    <dgm:pt modelId="{7FC8F574-65ED-4644-AA0D-4D181B592AE7}" type="pres">
      <dgm:prSet presAssocID="{DC0FB389-2EDB-4529-9DB1-77CA7130795E}" presName="linComp" presStyleCnt="0"/>
      <dgm:spPr/>
    </dgm:pt>
    <dgm:pt modelId="{EADE013B-27A6-4340-949F-5D80754EBA0E}" type="pres">
      <dgm:prSet presAssocID="{CBD82C87-C834-4143-9A8C-A4FF9DA4F8FA}" presName="compNode" presStyleCnt="0"/>
      <dgm:spPr/>
    </dgm:pt>
    <dgm:pt modelId="{AEC38BDA-95A9-4698-8121-A4F208D674CE}" type="pres">
      <dgm:prSet presAssocID="{CBD82C87-C834-4143-9A8C-A4FF9DA4F8FA}" presName="bkgdShape" presStyleLbl="node1" presStyleIdx="0" presStyleCnt="2" custScaleX="119081" custLinFactNeighborX="2296" custLinFactNeighborY="4839"/>
      <dgm:spPr/>
    </dgm:pt>
    <dgm:pt modelId="{418BAF39-0B8C-46A4-9380-B78BCDC745D0}" type="pres">
      <dgm:prSet presAssocID="{CBD82C87-C834-4143-9A8C-A4FF9DA4F8FA}" presName="nodeTx" presStyleLbl="node1" presStyleIdx="0" presStyleCnt="2">
        <dgm:presLayoutVars>
          <dgm:bulletEnabled val="1"/>
        </dgm:presLayoutVars>
      </dgm:prSet>
      <dgm:spPr/>
    </dgm:pt>
    <dgm:pt modelId="{3AE07828-9D0E-4730-B5D9-E4D8AADD7CA3}" type="pres">
      <dgm:prSet presAssocID="{CBD82C87-C834-4143-9A8C-A4FF9DA4F8FA}" presName="invisiNode" presStyleLbl="node1" presStyleIdx="0" presStyleCnt="2"/>
      <dgm:spPr/>
    </dgm:pt>
    <dgm:pt modelId="{2CE41344-23BA-4C3C-8796-8DA5357CF780}" type="pres">
      <dgm:prSet presAssocID="{CBD82C87-C834-4143-9A8C-A4FF9DA4F8FA}" presName="imagNode" presStyleLbl="fgImgPlace1" presStyleIdx="0" presStyleCnt="2"/>
      <dgm:spPr>
        <a:blipFill rotWithShape="1">
          <a:blip xmlns:r="http://schemas.openxmlformats.org/officeDocument/2006/relationships" r:embed="rId1"/>
          <a:srcRect/>
          <a:stretch>
            <a:fillRect l="-17000" r="-17000"/>
          </a:stretch>
        </a:blipFill>
      </dgm:spPr>
    </dgm:pt>
    <dgm:pt modelId="{C3ADEA22-C328-4A11-BFA0-B61366C3252F}" type="pres">
      <dgm:prSet presAssocID="{7FE0A685-06AF-47F3-BDAB-EACDC6F47AD7}" presName="sibTrans" presStyleLbl="sibTrans2D1" presStyleIdx="0" presStyleCnt="0"/>
      <dgm:spPr/>
    </dgm:pt>
    <dgm:pt modelId="{54D9E2AA-EEBF-4DEB-851B-40DC6E78214A}" type="pres">
      <dgm:prSet presAssocID="{076CBA95-2E57-4899-A5A3-78E6EA623604}" presName="compNode" presStyleCnt="0"/>
      <dgm:spPr/>
    </dgm:pt>
    <dgm:pt modelId="{D06CF566-789D-47FE-A809-20C5B1A6D860}" type="pres">
      <dgm:prSet presAssocID="{076CBA95-2E57-4899-A5A3-78E6EA623604}" presName="bkgdShape" presStyleLbl="node1" presStyleIdx="1" presStyleCnt="2" custScaleX="117926" custScaleY="100000" custLinFactNeighborX="-2410" custLinFactNeighborY="5337"/>
      <dgm:spPr/>
    </dgm:pt>
    <dgm:pt modelId="{14BA85B1-CA32-4221-BA53-3410DA80CF04}" type="pres">
      <dgm:prSet presAssocID="{076CBA95-2E57-4899-A5A3-78E6EA623604}" presName="nodeTx" presStyleLbl="node1" presStyleIdx="1" presStyleCnt="2">
        <dgm:presLayoutVars>
          <dgm:bulletEnabled val="1"/>
        </dgm:presLayoutVars>
      </dgm:prSet>
      <dgm:spPr/>
    </dgm:pt>
    <dgm:pt modelId="{A4F24BE9-D50A-44C8-9C6F-B1086D988315}" type="pres">
      <dgm:prSet presAssocID="{076CBA95-2E57-4899-A5A3-78E6EA623604}" presName="invisiNode" presStyleLbl="node1" presStyleIdx="1" presStyleCnt="2"/>
      <dgm:spPr/>
    </dgm:pt>
    <dgm:pt modelId="{2133BE9E-4913-43F0-A8BA-F38FFAFEC75E}" type="pres">
      <dgm:prSet presAssocID="{076CBA95-2E57-4899-A5A3-78E6EA623604}" presName="imagNode" presStyleLbl="fgImgPlace1" presStyleIdx="1" presStyleCnt="2"/>
      <dgm:spPr>
        <a:blipFill rotWithShape="1">
          <a:blip xmlns:r="http://schemas.openxmlformats.org/officeDocument/2006/relationships" r:embed="rId2"/>
          <a:srcRect/>
          <a:stretch>
            <a:fillRect l="-25000" r="-25000"/>
          </a:stretch>
        </a:blipFill>
      </dgm:spPr>
    </dgm:pt>
  </dgm:ptLst>
  <dgm:cxnLst>
    <dgm:cxn modelId="{0E776930-3F3B-4D81-A6B8-5AFE5D604AD2}" type="presOf" srcId="{CBD82C87-C834-4143-9A8C-A4FF9DA4F8FA}" destId="{418BAF39-0B8C-46A4-9380-B78BCDC745D0}" srcOrd="1" destOrd="0" presId="urn:microsoft.com/office/officeart/2005/8/layout/hList7"/>
    <dgm:cxn modelId="{AF2C9E37-77D5-40B4-A73C-05A118EC3E18}" type="presOf" srcId="{7FE0A685-06AF-47F3-BDAB-EACDC6F47AD7}" destId="{C3ADEA22-C328-4A11-BFA0-B61366C3252F}" srcOrd="0" destOrd="0" presId="urn:microsoft.com/office/officeart/2005/8/layout/hList7"/>
    <dgm:cxn modelId="{9CE09C47-C039-4E69-8BB8-F065057DC4D1}" type="presOf" srcId="{DC0FB389-2EDB-4529-9DB1-77CA7130795E}" destId="{D4065638-02AB-4F9D-A73E-552A200BBB6D}" srcOrd="0" destOrd="0" presId="urn:microsoft.com/office/officeart/2005/8/layout/hList7"/>
    <dgm:cxn modelId="{FB3BF267-8608-4D46-9B3F-815017C9BC7A}" srcId="{DC0FB389-2EDB-4529-9DB1-77CA7130795E}" destId="{076CBA95-2E57-4899-A5A3-78E6EA623604}" srcOrd="1" destOrd="0" parTransId="{C259B99D-9910-428E-9EF9-EF1FA3139DD5}" sibTransId="{574D9073-3F9D-4D90-84C3-41ED365E4B21}"/>
    <dgm:cxn modelId="{6BBC08BB-1960-4053-BCDE-B1B24ADF62F1}" type="presOf" srcId="{076CBA95-2E57-4899-A5A3-78E6EA623604}" destId="{D06CF566-789D-47FE-A809-20C5B1A6D860}" srcOrd="0" destOrd="0" presId="urn:microsoft.com/office/officeart/2005/8/layout/hList7"/>
    <dgm:cxn modelId="{5D031BBF-650F-4763-BA22-46FE1BEFA47D}" type="presOf" srcId="{076CBA95-2E57-4899-A5A3-78E6EA623604}" destId="{14BA85B1-CA32-4221-BA53-3410DA80CF04}" srcOrd="1" destOrd="0" presId="urn:microsoft.com/office/officeart/2005/8/layout/hList7"/>
    <dgm:cxn modelId="{8D319BCE-387A-415D-AEED-BB53227CD5B3}" srcId="{DC0FB389-2EDB-4529-9DB1-77CA7130795E}" destId="{CBD82C87-C834-4143-9A8C-A4FF9DA4F8FA}" srcOrd="0" destOrd="0" parTransId="{73F672B9-FA56-44DE-8278-29DC915F1368}" sibTransId="{7FE0A685-06AF-47F3-BDAB-EACDC6F47AD7}"/>
    <dgm:cxn modelId="{A88C1DF0-B5AA-4F1A-8446-AE3D853324B8}" type="presOf" srcId="{CBD82C87-C834-4143-9A8C-A4FF9DA4F8FA}" destId="{AEC38BDA-95A9-4698-8121-A4F208D674CE}" srcOrd="0" destOrd="0" presId="urn:microsoft.com/office/officeart/2005/8/layout/hList7"/>
    <dgm:cxn modelId="{B03A9EC1-D13A-42D4-9B75-DA747C560E39}" type="presParOf" srcId="{D4065638-02AB-4F9D-A73E-552A200BBB6D}" destId="{290617FB-EB1F-4ADB-B475-A488217726E9}" srcOrd="0" destOrd="0" presId="urn:microsoft.com/office/officeart/2005/8/layout/hList7"/>
    <dgm:cxn modelId="{6E4429B1-D161-475C-9882-82E3FCD443DD}" type="presParOf" srcId="{D4065638-02AB-4F9D-A73E-552A200BBB6D}" destId="{7FC8F574-65ED-4644-AA0D-4D181B592AE7}" srcOrd="1" destOrd="0" presId="urn:microsoft.com/office/officeart/2005/8/layout/hList7"/>
    <dgm:cxn modelId="{BA4AC66A-FF53-4E82-A5A1-B62C6883790A}" type="presParOf" srcId="{7FC8F574-65ED-4644-AA0D-4D181B592AE7}" destId="{EADE013B-27A6-4340-949F-5D80754EBA0E}" srcOrd="0" destOrd="0" presId="urn:microsoft.com/office/officeart/2005/8/layout/hList7"/>
    <dgm:cxn modelId="{49B13611-E7EA-456E-BBD6-8D862B679238}" type="presParOf" srcId="{EADE013B-27A6-4340-949F-5D80754EBA0E}" destId="{AEC38BDA-95A9-4698-8121-A4F208D674CE}" srcOrd="0" destOrd="0" presId="urn:microsoft.com/office/officeart/2005/8/layout/hList7"/>
    <dgm:cxn modelId="{7BB92BF9-4BA3-48AC-AC70-A8F65FFF0919}" type="presParOf" srcId="{EADE013B-27A6-4340-949F-5D80754EBA0E}" destId="{418BAF39-0B8C-46A4-9380-B78BCDC745D0}" srcOrd="1" destOrd="0" presId="urn:microsoft.com/office/officeart/2005/8/layout/hList7"/>
    <dgm:cxn modelId="{C10FF794-D683-49DD-B741-4FB3F5F3566A}" type="presParOf" srcId="{EADE013B-27A6-4340-949F-5D80754EBA0E}" destId="{3AE07828-9D0E-4730-B5D9-E4D8AADD7CA3}" srcOrd="2" destOrd="0" presId="urn:microsoft.com/office/officeart/2005/8/layout/hList7"/>
    <dgm:cxn modelId="{CFC67BE5-FFA3-4013-8382-704A1467F81D}" type="presParOf" srcId="{EADE013B-27A6-4340-949F-5D80754EBA0E}" destId="{2CE41344-23BA-4C3C-8796-8DA5357CF780}" srcOrd="3" destOrd="0" presId="urn:microsoft.com/office/officeart/2005/8/layout/hList7"/>
    <dgm:cxn modelId="{4638AD83-7A21-45C8-8C29-26F1D7386548}" type="presParOf" srcId="{7FC8F574-65ED-4644-AA0D-4D181B592AE7}" destId="{C3ADEA22-C328-4A11-BFA0-B61366C3252F}" srcOrd="1" destOrd="0" presId="urn:microsoft.com/office/officeart/2005/8/layout/hList7"/>
    <dgm:cxn modelId="{6794B1BD-8278-408C-A4DD-7CB168ADB979}" type="presParOf" srcId="{7FC8F574-65ED-4644-AA0D-4D181B592AE7}" destId="{54D9E2AA-EEBF-4DEB-851B-40DC6E78214A}" srcOrd="2" destOrd="0" presId="urn:microsoft.com/office/officeart/2005/8/layout/hList7"/>
    <dgm:cxn modelId="{6BBCD03F-DB75-46A6-B8DD-1FE1A3C2AB3F}" type="presParOf" srcId="{54D9E2AA-EEBF-4DEB-851B-40DC6E78214A}" destId="{D06CF566-789D-47FE-A809-20C5B1A6D860}" srcOrd="0" destOrd="0" presId="urn:microsoft.com/office/officeart/2005/8/layout/hList7"/>
    <dgm:cxn modelId="{31482C4F-049B-4A50-8BE5-8D24D31D9FD9}" type="presParOf" srcId="{54D9E2AA-EEBF-4DEB-851B-40DC6E78214A}" destId="{14BA85B1-CA32-4221-BA53-3410DA80CF04}" srcOrd="1" destOrd="0" presId="urn:microsoft.com/office/officeart/2005/8/layout/hList7"/>
    <dgm:cxn modelId="{117C9CD9-397B-4B85-80AA-D86469E76218}" type="presParOf" srcId="{54D9E2AA-EEBF-4DEB-851B-40DC6E78214A}" destId="{A4F24BE9-D50A-44C8-9C6F-B1086D988315}" srcOrd="2" destOrd="0" presId="urn:microsoft.com/office/officeart/2005/8/layout/hList7"/>
    <dgm:cxn modelId="{B0DFDD8A-AB4E-4594-8FE4-F5A8ABD7CC81}" type="presParOf" srcId="{54D9E2AA-EEBF-4DEB-851B-40DC6E78214A}" destId="{2133BE9E-4913-43F0-A8BA-F38FFAFEC75E}" srcOrd="3" destOrd="0" presId="urn:microsoft.com/office/officeart/2005/8/layout/hList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8D704D0-5ABD-4F32-9E99-5B2CFF4B6EE8}"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en-US"/>
        </a:p>
      </dgm:t>
    </dgm:pt>
    <dgm:pt modelId="{E3D0E4BB-034C-4372-9B80-4957FED77D33}">
      <dgm:prSet/>
      <dgm:spPr/>
      <dgm:t>
        <a:bodyPr/>
        <a:lstStyle/>
        <a:p>
          <a:r>
            <a:rPr lang="en-US" dirty="0">
              <a:latin typeface="Product Sans Light"/>
            </a:rPr>
            <a:t>Other Amendments include:</a:t>
          </a:r>
        </a:p>
      </dgm:t>
    </dgm:pt>
    <dgm:pt modelId="{A5BCAE07-C789-43C1-BB81-0EEB26176087}" type="parTrans" cxnId="{9A9710D2-7C71-458A-BA13-C36456FF2C3A}">
      <dgm:prSet/>
      <dgm:spPr/>
      <dgm:t>
        <a:bodyPr/>
        <a:lstStyle/>
        <a:p>
          <a:endParaRPr lang="en-US">
            <a:latin typeface="Product Sans Light"/>
          </a:endParaRPr>
        </a:p>
      </dgm:t>
    </dgm:pt>
    <dgm:pt modelId="{757A788C-D922-4B8E-83B6-912D882B8ADA}" type="sibTrans" cxnId="{9A9710D2-7C71-458A-BA13-C36456FF2C3A}">
      <dgm:prSet/>
      <dgm:spPr/>
      <dgm:t>
        <a:bodyPr/>
        <a:lstStyle/>
        <a:p>
          <a:endParaRPr lang="en-US">
            <a:latin typeface="Product Sans Light"/>
          </a:endParaRPr>
        </a:p>
      </dgm:t>
    </dgm:pt>
    <dgm:pt modelId="{127296A9-CCD0-4EF5-98AF-E9094C3D31AC}">
      <dgm:prSet/>
      <dgm:spPr/>
      <dgm:t>
        <a:bodyPr/>
        <a:lstStyle/>
        <a:p>
          <a:r>
            <a:rPr lang="en-US">
              <a:latin typeface="Product Sans Light"/>
            </a:rPr>
            <a:t>Prohibition on hosting due to management responsibility (900.13 A4 and A5)</a:t>
          </a:r>
        </a:p>
      </dgm:t>
    </dgm:pt>
    <dgm:pt modelId="{DCF862E0-0D21-4F7E-B071-A1708AE82561}" type="parTrans" cxnId="{BFA91224-133E-48B2-9DAA-D90F9986AA7E}">
      <dgm:prSet/>
      <dgm:spPr/>
      <dgm:t>
        <a:bodyPr/>
        <a:lstStyle/>
        <a:p>
          <a:endParaRPr lang="en-US">
            <a:latin typeface="Product Sans Light"/>
          </a:endParaRPr>
        </a:p>
      </dgm:t>
    </dgm:pt>
    <dgm:pt modelId="{66F92AF1-28E7-49DE-B813-8F4353EEC565}" type="sibTrans" cxnId="{BFA91224-133E-48B2-9DAA-D90F9986AA7E}">
      <dgm:prSet/>
      <dgm:spPr/>
      <dgm:t>
        <a:bodyPr/>
        <a:lstStyle/>
        <a:p>
          <a:endParaRPr lang="en-US">
            <a:latin typeface="Product Sans Light"/>
          </a:endParaRPr>
        </a:p>
      </dgm:t>
    </dgm:pt>
    <dgm:pt modelId="{CDC0F73B-403A-4001-A5EA-DB630BFC7839}">
      <dgm:prSet/>
      <dgm:spPr/>
      <dgm:t>
        <a:bodyPr/>
        <a:lstStyle/>
        <a:p>
          <a:r>
            <a:rPr lang="en-US">
              <a:latin typeface="Product Sans Light"/>
            </a:rPr>
            <a:t>Reminder that prohibition of management responsibility applies regardless of extent of technology used (900.14 A1)</a:t>
          </a:r>
        </a:p>
      </dgm:t>
    </dgm:pt>
    <dgm:pt modelId="{596F967B-6D25-4BE9-93D6-9EDBA8053A62}" type="parTrans" cxnId="{84414271-A049-43E7-BC0D-4544EFB9DEC1}">
      <dgm:prSet/>
      <dgm:spPr/>
      <dgm:t>
        <a:bodyPr/>
        <a:lstStyle/>
        <a:p>
          <a:endParaRPr lang="en-US">
            <a:latin typeface="Product Sans Light"/>
          </a:endParaRPr>
        </a:p>
      </dgm:t>
    </dgm:pt>
    <dgm:pt modelId="{C5894BA2-A913-4DCF-AB23-A18DC3989F36}" type="sibTrans" cxnId="{84414271-A049-43E7-BC0D-4544EFB9DEC1}">
      <dgm:prSet/>
      <dgm:spPr/>
      <dgm:t>
        <a:bodyPr/>
        <a:lstStyle/>
        <a:p>
          <a:endParaRPr lang="en-US">
            <a:latin typeface="Product Sans Light"/>
          </a:endParaRPr>
        </a:p>
      </dgm:t>
    </dgm:pt>
    <dgm:pt modelId="{91724512-5466-4A9A-B937-E723385D7629}">
      <dgm:prSet/>
      <dgm:spPr/>
      <dgm:t>
        <a:bodyPr/>
        <a:lstStyle/>
        <a:p>
          <a:r>
            <a:rPr lang="en-US">
              <a:latin typeface="Product Sans Light"/>
            </a:rPr>
            <a:t>Examples of a close business relationship (920.3 A2)</a:t>
          </a:r>
        </a:p>
      </dgm:t>
    </dgm:pt>
    <dgm:pt modelId="{59C7C761-FD39-4F07-AAD5-6A1B3C80508F}" type="parTrans" cxnId="{7BF744EE-97CC-4EA8-B192-E2BDF036FF93}">
      <dgm:prSet/>
      <dgm:spPr/>
      <dgm:t>
        <a:bodyPr/>
        <a:lstStyle/>
        <a:p>
          <a:endParaRPr lang="en-US">
            <a:latin typeface="Product Sans Light"/>
          </a:endParaRPr>
        </a:p>
      </dgm:t>
    </dgm:pt>
    <dgm:pt modelId="{A1740D1C-CB95-49A8-A808-EDC436D685FD}" type="sibTrans" cxnId="{7BF744EE-97CC-4EA8-B192-E2BDF036FF93}">
      <dgm:prSet/>
      <dgm:spPr/>
      <dgm:t>
        <a:bodyPr/>
        <a:lstStyle/>
        <a:p>
          <a:endParaRPr lang="en-US">
            <a:latin typeface="Product Sans Light"/>
          </a:endParaRPr>
        </a:p>
      </dgm:t>
    </dgm:pt>
    <dgm:pt modelId="{1C7821EE-C424-4652-854D-FA84C05D3EDA}">
      <dgm:prSet/>
      <dgm:spPr/>
      <dgm:t>
        <a:bodyPr/>
        <a:lstStyle/>
        <a:p>
          <a:r>
            <a:rPr lang="en-US">
              <a:latin typeface="Product Sans Light"/>
            </a:rPr>
            <a:t>Sale and licensing: business relationships and assurance engagements (920.6 A1 and 950.5)</a:t>
          </a:r>
        </a:p>
      </dgm:t>
    </dgm:pt>
    <dgm:pt modelId="{318D8658-5A74-4AB8-90D9-2193DBFE43C9}" type="parTrans" cxnId="{2CC5CBA0-F6A4-401A-97EE-E48671612BFD}">
      <dgm:prSet/>
      <dgm:spPr/>
      <dgm:t>
        <a:bodyPr/>
        <a:lstStyle/>
        <a:p>
          <a:endParaRPr lang="en-US">
            <a:latin typeface="Product Sans Light"/>
          </a:endParaRPr>
        </a:p>
      </dgm:t>
    </dgm:pt>
    <dgm:pt modelId="{61451ECD-3796-4D2D-91A8-B03316E5F94E}" type="sibTrans" cxnId="{2CC5CBA0-F6A4-401A-97EE-E48671612BFD}">
      <dgm:prSet/>
      <dgm:spPr/>
      <dgm:t>
        <a:bodyPr/>
        <a:lstStyle/>
        <a:p>
          <a:endParaRPr lang="en-US">
            <a:latin typeface="Product Sans Light"/>
          </a:endParaRPr>
        </a:p>
      </dgm:t>
    </dgm:pt>
    <dgm:pt modelId="{B4EC6E87-8EBD-44BB-A5A9-8EF3EECDB373}" type="pres">
      <dgm:prSet presAssocID="{88D704D0-5ABD-4F32-9E99-5B2CFF4B6EE8}" presName="linear" presStyleCnt="0">
        <dgm:presLayoutVars>
          <dgm:animLvl val="lvl"/>
          <dgm:resizeHandles val="exact"/>
        </dgm:presLayoutVars>
      </dgm:prSet>
      <dgm:spPr/>
    </dgm:pt>
    <dgm:pt modelId="{3B65F2F5-D709-4E28-9CB4-56FBE45E70CA}" type="pres">
      <dgm:prSet presAssocID="{E3D0E4BB-034C-4372-9B80-4957FED77D33}" presName="parentText" presStyleLbl="node1" presStyleIdx="0" presStyleCnt="1">
        <dgm:presLayoutVars>
          <dgm:chMax val="0"/>
          <dgm:bulletEnabled val="1"/>
        </dgm:presLayoutVars>
      </dgm:prSet>
      <dgm:spPr/>
    </dgm:pt>
    <dgm:pt modelId="{DFD656A5-1D00-4898-82E3-0C2FCDBA978D}" type="pres">
      <dgm:prSet presAssocID="{E3D0E4BB-034C-4372-9B80-4957FED77D33}" presName="childText" presStyleLbl="revTx" presStyleIdx="0" presStyleCnt="1">
        <dgm:presLayoutVars>
          <dgm:bulletEnabled val="1"/>
        </dgm:presLayoutVars>
      </dgm:prSet>
      <dgm:spPr/>
    </dgm:pt>
  </dgm:ptLst>
  <dgm:cxnLst>
    <dgm:cxn modelId="{EA4F8121-1E86-4CFA-A526-A216B30E18FB}" type="presOf" srcId="{88D704D0-5ABD-4F32-9E99-5B2CFF4B6EE8}" destId="{B4EC6E87-8EBD-44BB-A5A9-8EF3EECDB373}" srcOrd="0" destOrd="0" presId="urn:microsoft.com/office/officeart/2005/8/layout/vList2"/>
    <dgm:cxn modelId="{BFA91224-133E-48B2-9DAA-D90F9986AA7E}" srcId="{E3D0E4BB-034C-4372-9B80-4957FED77D33}" destId="{127296A9-CCD0-4EF5-98AF-E9094C3D31AC}" srcOrd="0" destOrd="0" parTransId="{DCF862E0-0D21-4F7E-B071-A1708AE82561}" sibTransId="{66F92AF1-28E7-49DE-B813-8F4353EEC565}"/>
    <dgm:cxn modelId="{1F863F38-98EF-4F33-A855-BCA252D05252}" type="presOf" srcId="{91724512-5466-4A9A-B937-E723385D7629}" destId="{DFD656A5-1D00-4898-82E3-0C2FCDBA978D}" srcOrd="0" destOrd="2" presId="urn:microsoft.com/office/officeart/2005/8/layout/vList2"/>
    <dgm:cxn modelId="{43BDF749-CC60-4D99-A392-C698E1F26C7F}" type="presOf" srcId="{127296A9-CCD0-4EF5-98AF-E9094C3D31AC}" destId="{DFD656A5-1D00-4898-82E3-0C2FCDBA978D}" srcOrd="0" destOrd="0" presId="urn:microsoft.com/office/officeart/2005/8/layout/vList2"/>
    <dgm:cxn modelId="{E8C4874A-E35B-4AF8-8597-722224689CA5}" type="presOf" srcId="{1C7821EE-C424-4652-854D-FA84C05D3EDA}" destId="{DFD656A5-1D00-4898-82E3-0C2FCDBA978D}" srcOrd="0" destOrd="3" presId="urn:microsoft.com/office/officeart/2005/8/layout/vList2"/>
    <dgm:cxn modelId="{84414271-A049-43E7-BC0D-4544EFB9DEC1}" srcId="{E3D0E4BB-034C-4372-9B80-4957FED77D33}" destId="{CDC0F73B-403A-4001-A5EA-DB630BFC7839}" srcOrd="1" destOrd="0" parTransId="{596F967B-6D25-4BE9-93D6-9EDBA8053A62}" sibTransId="{C5894BA2-A913-4DCF-AB23-A18DC3989F36}"/>
    <dgm:cxn modelId="{2CC5CBA0-F6A4-401A-97EE-E48671612BFD}" srcId="{E3D0E4BB-034C-4372-9B80-4957FED77D33}" destId="{1C7821EE-C424-4652-854D-FA84C05D3EDA}" srcOrd="3" destOrd="0" parTransId="{318D8658-5A74-4AB8-90D9-2193DBFE43C9}" sibTransId="{61451ECD-3796-4D2D-91A8-B03316E5F94E}"/>
    <dgm:cxn modelId="{9A9710D2-7C71-458A-BA13-C36456FF2C3A}" srcId="{88D704D0-5ABD-4F32-9E99-5B2CFF4B6EE8}" destId="{E3D0E4BB-034C-4372-9B80-4957FED77D33}" srcOrd="0" destOrd="0" parTransId="{A5BCAE07-C789-43C1-BB81-0EEB26176087}" sibTransId="{757A788C-D922-4B8E-83B6-912D882B8ADA}"/>
    <dgm:cxn modelId="{D44C13E8-51F6-4052-A55F-293D094B9B4B}" type="presOf" srcId="{E3D0E4BB-034C-4372-9B80-4957FED77D33}" destId="{3B65F2F5-D709-4E28-9CB4-56FBE45E70CA}" srcOrd="0" destOrd="0" presId="urn:microsoft.com/office/officeart/2005/8/layout/vList2"/>
    <dgm:cxn modelId="{7BF744EE-97CC-4EA8-B192-E2BDF036FF93}" srcId="{E3D0E4BB-034C-4372-9B80-4957FED77D33}" destId="{91724512-5466-4A9A-B937-E723385D7629}" srcOrd="2" destOrd="0" parTransId="{59C7C761-FD39-4F07-AAD5-6A1B3C80508F}" sibTransId="{A1740D1C-CB95-49A8-A808-EDC436D685FD}"/>
    <dgm:cxn modelId="{EC1916F3-882C-4AB7-AB9F-F5B726115378}" type="presOf" srcId="{CDC0F73B-403A-4001-A5EA-DB630BFC7839}" destId="{DFD656A5-1D00-4898-82E3-0C2FCDBA978D}" srcOrd="0" destOrd="1" presId="urn:microsoft.com/office/officeart/2005/8/layout/vList2"/>
    <dgm:cxn modelId="{E609F69D-B62B-4FCB-8979-C95B41F35E20}" type="presParOf" srcId="{B4EC6E87-8EBD-44BB-A5A9-8EF3EECDB373}" destId="{3B65F2F5-D709-4E28-9CB4-56FBE45E70CA}" srcOrd="0" destOrd="0" presId="urn:microsoft.com/office/officeart/2005/8/layout/vList2"/>
    <dgm:cxn modelId="{00D95EF3-74B9-4416-AD7F-DA735F6F7F4F}" type="presParOf" srcId="{B4EC6E87-8EBD-44BB-A5A9-8EF3EECDB373}" destId="{DFD656A5-1D00-4898-82E3-0C2FCDBA978D}"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C38BDA-95A9-4698-8121-A4F208D674CE}">
      <dsp:nvSpPr>
        <dsp:cNvPr id="0" name=""/>
        <dsp:cNvSpPr/>
      </dsp:nvSpPr>
      <dsp:spPr>
        <a:xfrm>
          <a:off x="46526" y="0"/>
          <a:ext cx="2368319" cy="5218611"/>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marL="0" lvl="0" indent="0" algn="ctr" defTabSz="1244600">
            <a:lnSpc>
              <a:spcPct val="90000"/>
            </a:lnSpc>
            <a:spcBef>
              <a:spcPct val="0"/>
            </a:spcBef>
            <a:spcAft>
              <a:spcPct val="35000"/>
            </a:spcAft>
            <a:buNone/>
          </a:pPr>
          <a:r>
            <a:rPr lang="en-US" sz="2800" kern="1200" dirty="0">
              <a:latin typeface="Product Sans Light"/>
            </a:rPr>
            <a:t>Conceptual Framework (CF)</a:t>
          </a:r>
        </a:p>
      </dsp:txBody>
      <dsp:txXfrm>
        <a:off x="46526" y="2087444"/>
        <a:ext cx="2368319" cy="2087444"/>
      </dsp:txXfrm>
    </dsp:sp>
    <dsp:sp modelId="{2CE41344-23BA-4C3C-8796-8DA5357CF780}">
      <dsp:nvSpPr>
        <dsp:cNvPr id="0" name=""/>
        <dsp:cNvSpPr/>
      </dsp:nvSpPr>
      <dsp:spPr>
        <a:xfrm>
          <a:off x="316124" y="224959"/>
          <a:ext cx="1737797" cy="1737797"/>
        </a:xfrm>
        <a:prstGeom prst="ellipse">
          <a:avLst/>
        </a:prstGeom>
        <a:blipFill rotWithShape="1">
          <a:blip xmlns:r="http://schemas.openxmlformats.org/officeDocument/2006/relationships" r:embed="rId1"/>
          <a:srcRect/>
          <a:stretch>
            <a:fillRect l="-17000" r="-17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06CF566-789D-47FE-A809-20C5B1A6D860}">
      <dsp:nvSpPr>
        <dsp:cNvPr id="0" name=""/>
        <dsp:cNvSpPr/>
      </dsp:nvSpPr>
      <dsp:spPr>
        <a:xfrm>
          <a:off x="2380916" y="0"/>
          <a:ext cx="2345348" cy="5218611"/>
        </a:xfrm>
        <a:prstGeom prst="roundRect">
          <a:avLst>
            <a:gd name="adj" fmla="val 10000"/>
          </a:avLst>
        </a:prstGeom>
        <a:solidFill>
          <a:schemeClr val="accent3">
            <a:hueOff val="4087976"/>
            <a:satOff val="23463"/>
            <a:lumOff val="-1058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92024" rIns="192024" bIns="192024" numCol="1" spcCol="1270" anchor="ctr" anchorCtr="0">
          <a:noAutofit/>
        </a:bodyPr>
        <a:lstStyle/>
        <a:p>
          <a:pPr marL="0" lvl="0" indent="0" algn="ctr" defTabSz="1200150">
            <a:lnSpc>
              <a:spcPct val="90000"/>
            </a:lnSpc>
            <a:spcBef>
              <a:spcPct val="0"/>
            </a:spcBef>
            <a:spcAft>
              <a:spcPct val="35000"/>
            </a:spcAft>
            <a:buNone/>
          </a:pPr>
          <a:r>
            <a:rPr lang="en-US" sz="2700" kern="1200" dirty="0">
              <a:latin typeface="Product Sans Light"/>
            </a:rPr>
            <a:t>Fundamental Principles (FPs)</a:t>
          </a:r>
        </a:p>
      </dsp:txBody>
      <dsp:txXfrm>
        <a:off x="2380916" y="2087444"/>
        <a:ext cx="2345348" cy="2087444"/>
      </dsp:txXfrm>
    </dsp:sp>
    <dsp:sp modelId="{2133BE9E-4913-43F0-A8BA-F38FFAFEC75E}">
      <dsp:nvSpPr>
        <dsp:cNvPr id="0" name=""/>
        <dsp:cNvSpPr/>
      </dsp:nvSpPr>
      <dsp:spPr>
        <a:xfrm>
          <a:off x="2732622" y="224959"/>
          <a:ext cx="1737797" cy="1737797"/>
        </a:xfrm>
        <a:prstGeom prst="ellipse">
          <a:avLst/>
        </a:prstGeom>
        <a:blipFill rotWithShape="1">
          <a:blip xmlns:r="http://schemas.openxmlformats.org/officeDocument/2006/relationships" r:embed="rId2"/>
          <a:srcRect/>
          <a:stretch>
            <a:fillRect l="-25000" r="-2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90617FB-EB1F-4ADB-B475-A488217726E9}">
      <dsp:nvSpPr>
        <dsp:cNvPr id="0" name=""/>
        <dsp:cNvSpPr/>
      </dsp:nvSpPr>
      <dsp:spPr>
        <a:xfrm>
          <a:off x="58324" y="3649488"/>
          <a:ext cx="4716734" cy="1657279"/>
        </a:xfrm>
        <a:prstGeom prst="leftRightArrow">
          <a:avLst/>
        </a:prstGeom>
        <a:solidFill>
          <a:schemeClr val="accent3">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65F2F5-D709-4E28-9CB4-56FBE45E70CA}">
      <dsp:nvSpPr>
        <dsp:cNvPr id="0" name=""/>
        <dsp:cNvSpPr/>
      </dsp:nvSpPr>
      <dsp:spPr>
        <a:xfrm>
          <a:off x="0" y="447623"/>
          <a:ext cx="6263640" cy="76752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kern="1200" dirty="0">
              <a:latin typeface="Product Sans Light"/>
            </a:rPr>
            <a:t>Other Amendments include:</a:t>
          </a:r>
        </a:p>
      </dsp:txBody>
      <dsp:txXfrm>
        <a:off x="37467" y="485090"/>
        <a:ext cx="6188706" cy="692586"/>
      </dsp:txXfrm>
    </dsp:sp>
    <dsp:sp modelId="{DFD656A5-1D00-4898-82E3-0C2FCDBA978D}">
      <dsp:nvSpPr>
        <dsp:cNvPr id="0" name=""/>
        <dsp:cNvSpPr/>
      </dsp:nvSpPr>
      <dsp:spPr>
        <a:xfrm>
          <a:off x="0" y="1215144"/>
          <a:ext cx="6263640" cy="38419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8871" tIns="40640" rIns="227584" bIns="40640" numCol="1" spcCol="1270" anchor="t" anchorCtr="0">
          <a:noAutofit/>
        </a:bodyPr>
        <a:lstStyle/>
        <a:p>
          <a:pPr marL="228600" lvl="1" indent="-228600" algn="l" defTabSz="1111250">
            <a:lnSpc>
              <a:spcPct val="90000"/>
            </a:lnSpc>
            <a:spcBef>
              <a:spcPct val="0"/>
            </a:spcBef>
            <a:spcAft>
              <a:spcPct val="20000"/>
            </a:spcAft>
            <a:buChar char="•"/>
          </a:pPr>
          <a:r>
            <a:rPr lang="en-US" sz="2500" kern="1200">
              <a:latin typeface="Product Sans Light"/>
            </a:rPr>
            <a:t>Prohibition on hosting due to management responsibility (900.13 A4 and A5)</a:t>
          </a:r>
        </a:p>
        <a:p>
          <a:pPr marL="228600" lvl="1" indent="-228600" algn="l" defTabSz="1111250">
            <a:lnSpc>
              <a:spcPct val="90000"/>
            </a:lnSpc>
            <a:spcBef>
              <a:spcPct val="0"/>
            </a:spcBef>
            <a:spcAft>
              <a:spcPct val="20000"/>
            </a:spcAft>
            <a:buChar char="•"/>
          </a:pPr>
          <a:r>
            <a:rPr lang="en-US" sz="2500" kern="1200">
              <a:latin typeface="Product Sans Light"/>
            </a:rPr>
            <a:t>Reminder that prohibition of management responsibility applies regardless of extent of technology used (900.14 A1)</a:t>
          </a:r>
        </a:p>
        <a:p>
          <a:pPr marL="228600" lvl="1" indent="-228600" algn="l" defTabSz="1111250">
            <a:lnSpc>
              <a:spcPct val="90000"/>
            </a:lnSpc>
            <a:spcBef>
              <a:spcPct val="0"/>
            </a:spcBef>
            <a:spcAft>
              <a:spcPct val="20000"/>
            </a:spcAft>
            <a:buChar char="•"/>
          </a:pPr>
          <a:r>
            <a:rPr lang="en-US" sz="2500" kern="1200">
              <a:latin typeface="Product Sans Light"/>
            </a:rPr>
            <a:t>Examples of a close business relationship (920.3 A2)</a:t>
          </a:r>
        </a:p>
        <a:p>
          <a:pPr marL="228600" lvl="1" indent="-228600" algn="l" defTabSz="1111250">
            <a:lnSpc>
              <a:spcPct val="90000"/>
            </a:lnSpc>
            <a:spcBef>
              <a:spcPct val="0"/>
            </a:spcBef>
            <a:spcAft>
              <a:spcPct val="20000"/>
            </a:spcAft>
            <a:buChar char="•"/>
          </a:pPr>
          <a:r>
            <a:rPr lang="en-US" sz="2500" kern="1200">
              <a:latin typeface="Product Sans Light"/>
            </a:rPr>
            <a:t>Sale and licensing: business relationships and assurance engagements (920.6 A1 and 950.5)</a:t>
          </a:r>
        </a:p>
      </dsp:txBody>
      <dsp:txXfrm>
        <a:off x="0" y="1215144"/>
        <a:ext cx="6263640" cy="3841920"/>
      </dsp:txXfrm>
    </dsp:sp>
  </dsp:spTree>
</dsp:drawing>
</file>

<file path=ppt/diagrams/layout1.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dirty="0"/>
          </a:p>
        </p:txBody>
      </p:sp>
      <p:sp>
        <p:nvSpPr>
          <p:cNvPr id="3" name="Date Placeholder 2"/>
          <p:cNvSpPr>
            <a:spLocks noGrp="1"/>
          </p:cNvSpPr>
          <p:nvPr>
            <p:ph type="dt" idx="1"/>
          </p:nvPr>
        </p:nvSpPr>
        <p:spPr>
          <a:xfrm>
            <a:off x="3936768" y="0"/>
            <a:ext cx="3011699" cy="463408"/>
          </a:xfrm>
          <a:prstGeom prst="rect">
            <a:avLst/>
          </a:prstGeom>
        </p:spPr>
        <p:txBody>
          <a:bodyPr vert="horz" lIns="92492" tIns="46246" rIns="92492" bIns="46246" rtlCol="0"/>
          <a:lstStyle>
            <a:lvl1pPr algn="r">
              <a:defRPr sz="1200"/>
            </a:lvl1pPr>
          </a:lstStyle>
          <a:p>
            <a:fld id="{8217F18B-FBA3-4F6B-97D9-EA188CD16FE5}" type="datetimeFigureOut">
              <a:rPr lang="en-US" smtClean="0"/>
              <a:t>9/7/2021</a:t>
            </a:fld>
            <a:endParaRPr lang="en-US" dirty="0"/>
          </a:p>
        </p:txBody>
      </p:sp>
      <p:sp>
        <p:nvSpPr>
          <p:cNvPr id="4" name="Slide Image Placeholder 3"/>
          <p:cNvSpPr>
            <a:spLocks noGrp="1" noRot="1" noChangeAspect="1"/>
          </p:cNvSpPr>
          <p:nvPr>
            <p:ph type="sldImg" idx="2"/>
          </p:nvPr>
        </p:nvSpPr>
        <p:spPr>
          <a:xfrm>
            <a:off x="703263" y="1154113"/>
            <a:ext cx="5543550" cy="3117850"/>
          </a:xfrm>
          <a:prstGeom prst="rect">
            <a:avLst/>
          </a:prstGeom>
          <a:noFill/>
          <a:ln w="12700">
            <a:solidFill>
              <a:prstClr val="black"/>
            </a:solidFill>
          </a:ln>
        </p:spPr>
        <p:txBody>
          <a:bodyPr vert="horz" lIns="92492" tIns="46246" rIns="92492" bIns="46246" rtlCol="0" anchor="ctr"/>
          <a:lstStyle/>
          <a:p>
            <a:endParaRPr lang="en-US" dirty="0"/>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a:lvl1pPr>
          </a:lstStyle>
          <a:p>
            <a:fld id="{BAD342E5-AFF1-4E5D-BEDB-B5261E7DADB0}" type="slidenum">
              <a:rPr lang="en-US" smtClean="0"/>
              <a:t>‹#›</a:t>
            </a:fld>
            <a:endParaRPr lang="en-US" dirty="0"/>
          </a:p>
        </p:txBody>
      </p:sp>
    </p:spTree>
    <p:extLst>
      <p:ext uri="{BB962C8B-B14F-4D97-AF65-F5344CB8AC3E}">
        <p14:creationId xmlns:p14="http://schemas.microsoft.com/office/powerpoint/2010/main" val="3754479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a:t>
            </a:fld>
            <a:endParaRPr lang="en-US" dirty="0"/>
          </a:p>
        </p:txBody>
      </p:sp>
    </p:spTree>
    <p:extLst>
      <p:ext uri="{BB962C8B-B14F-4D97-AF65-F5344CB8AC3E}">
        <p14:creationId xmlns:p14="http://schemas.microsoft.com/office/powerpoint/2010/main" val="4319041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10</a:t>
            </a:fld>
            <a:endParaRPr lang="en-US" dirty="0"/>
          </a:p>
        </p:txBody>
      </p:sp>
    </p:spTree>
    <p:extLst>
      <p:ext uri="{BB962C8B-B14F-4D97-AF65-F5344CB8AC3E}">
        <p14:creationId xmlns:p14="http://schemas.microsoft.com/office/powerpoint/2010/main" val="28868134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11</a:t>
            </a:fld>
            <a:endParaRPr lang="en-US" dirty="0"/>
          </a:p>
        </p:txBody>
      </p:sp>
    </p:spTree>
    <p:extLst>
      <p:ext uri="{BB962C8B-B14F-4D97-AF65-F5344CB8AC3E}">
        <p14:creationId xmlns:p14="http://schemas.microsoft.com/office/powerpoint/2010/main" val="20025504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12</a:t>
            </a:fld>
            <a:endParaRPr lang="en-US" dirty="0"/>
          </a:p>
        </p:txBody>
      </p:sp>
    </p:spTree>
    <p:extLst>
      <p:ext uri="{BB962C8B-B14F-4D97-AF65-F5344CB8AC3E}">
        <p14:creationId xmlns:p14="http://schemas.microsoft.com/office/powerpoint/2010/main" val="38439129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13</a:t>
            </a:fld>
            <a:endParaRPr lang="en-US" dirty="0"/>
          </a:p>
        </p:txBody>
      </p:sp>
    </p:spTree>
    <p:extLst>
      <p:ext uri="{BB962C8B-B14F-4D97-AF65-F5344CB8AC3E}">
        <p14:creationId xmlns:p14="http://schemas.microsoft.com/office/powerpoint/2010/main" val="3195951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14</a:t>
            </a:fld>
            <a:endParaRPr lang="en-US" dirty="0"/>
          </a:p>
        </p:txBody>
      </p:sp>
    </p:spTree>
    <p:extLst>
      <p:ext uri="{BB962C8B-B14F-4D97-AF65-F5344CB8AC3E}">
        <p14:creationId xmlns:p14="http://schemas.microsoft.com/office/powerpoint/2010/main" val="13791097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15</a:t>
            </a:fld>
            <a:endParaRPr lang="en-US" dirty="0"/>
          </a:p>
        </p:txBody>
      </p:sp>
    </p:spTree>
    <p:extLst>
      <p:ext uri="{BB962C8B-B14F-4D97-AF65-F5344CB8AC3E}">
        <p14:creationId xmlns:p14="http://schemas.microsoft.com/office/powerpoint/2010/main" val="27443466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16</a:t>
            </a:fld>
            <a:endParaRPr lang="en-US" dirty="0"/>
          </a:p>
        </p:txBody>
      </p:sp>
    </p:spTree>
    <p:extLst>
      <p:ext uri="{BB962C8B-B14F-4D97-AF65-F5344CB8AC3E}">
        <p14:creationId xmlns:p14="http://schemas.microsoft.com/office/powerpoint/2010/main" val="17206372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19</a:t>
            </a:fld>
            <a:endParaRPr lang="en-US" dirty="0"/>
          </a:p>
        </p:txBody>
      </p:sp>
    </p:spTree>
    <p:extLst>
      <p:ext uri="{BB962C8B-B14F-4D97-AF65-F5344CB8AC3E}">
        <p14:creationId xmlns:p14="http://schemas.microsoft.com/office/powerpoint/2010/main" val="27646572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23</a:t>
            </a:fld>
            <a:endParaRPr lang="en-US" dirty="0"/>
          </a:p>
        </p:txBody>
      </p:sp>
    </p:spTree>
    <p:extLst>
      <p:ext uri="{BB962C8B-B14F-4D97-AF65-F5344CB8AC3E}">
        <p14:creationId xmlns:p14="http://schemas.microsoft.com/office/powerpoint/2010/main" val="42268051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25</a:t>
            </a:fld>
            <a:endParaRPr lang="en-US" dirty="0"/>
          </a:p>
        </p:txBody>
      </p:sp>
    </p:spTree>
    <p:extLst>
      <p:ext uri="{BB962C8B-B14F-4D97-AF65-F5344CB8AC3E}">
        <p14:creationId xmlns:p14="http://schemas.microsoft.com/office/powerpoint/2010/main" val="40159699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a:t>
            </a:fld>
            <a:endParaRPr lang="en-US" dirty="0"/>
          </a:p>
        </p:txBody>
      </p:sp>
    </p:spTree>
    <p:extLst>
      <p:ext uri="{BB962C8B-B14F-4D97-AF65-F5344CB8AC3E}">
        <p14:creationId xmlns:p14="http://schemas.microsoft.com/office/powerpoint/2010/main" val="42117809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29</a:t>
            </a:fld>
            <a:endParaRPr lang="en-US" dirty="0"/>
          </a:p>
        </p:txBody>
      </p:sp>
    </p:spTree>
    <p:extLst>
      <p:ext uri="{BB962C8B-B14F-4D97-AF65-F5344CB8AC3E}">
        <p14:creationId xmlns:p14="http://schemas.microsoft.com/office/powerpoint/2010/main" val="41917672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30</a:t>
            </a:fld>
            <a:endParaRPr lang="en-US" dirty="0"/>
          </a:p>
        </p:txBody>
      </p:sp>
    </p:spTree>
    <p:extLst>
      <p:ext uri="{BB962C8B-B14F-4D97-AF65-F5344CB8AC3E}">
        <p14:creationId xmlns:p14="http://schemas.microsoft.com/office/powerpoint/2010/main" val="25076814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31</a:t>
            </a:fld>
            <a:endParaRPr lang="en-US" dirty="0"/>
          </a:p>
        </p:txBody>
      </p:sp>
    </p:spTree>
    <p:extLst>
      <p:ext uri="{BB962C8B-B14F-4D97-AF65-F5344CB8AC3E}">
        <p14:creationId xmlns:p14="http://schemas.microsoft.com/office/powerpoint/2010/main" val="14786174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32</a:t>
            </a:fld>
            <a:endParaRPr lang="en-US" dirty="0"/>
          </a:p>
        </p:txBody>
      </p:sp>
    </p:spTree>
    <p:extLst>
      <p:ext uri="{BB962C8B-B14F-4D97-AF65-F5344CB8AC3E}">
        <p14:creationId xmlns:p14="http://schemas.microsoft.com/office/powerpoint/2010/main" val="3048127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33</a:t>
            </a:fld>
            <a:endParaRPr lang="en-US" dirty="0"/>
          </a:p>
        </p:txBody>
      </p:sp>
    </p:spTree>
    <p:extLst>
      <p:ext uri="{BB962C8B-B14F-4D97-AF65-F5344CB8AC3E}">
        <p14:creationId xmlns:p14="http://schemas.microsoft.com/office/powerpoint/2010/main" val="28739688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34</a:t>
            </a:fld>
            <a:endParaRPr lang="en-US" dirty="0"/>
          </a:p>
        </p:txBody>
      </p:sp>
    </p:spTree>
    <p:extLst>
      <p:ext uri="{BB962C8B-B14F-4D97-AF65-F5344CB8AC3E}">
        <p14:creationId xmlns:p14="http://schemas.microsoft.com/office/powerpoint/2010/main" val="1494256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highlight>
                <a:srgbClr val="FFFF00"/>
              </a:highlight>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35</a:t>
            </a:fld>
            <a:endParaRPr lang="en-US" dirty="0"/>
          </a:p>
        </p:txBody>
      </p:sp>
    </p:spTree>
    <p:extLst>
      <p:ext uri="{BB962C8B-B14F-4D97-AF65-F5344CB8AC3E}">
        <p14:creationId xmlns:p14="http://schemas.microsoft.com/office/powerpoint/2010/main" val="35072001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highlight>
                <a:srgbClr val="FFFF00"/>
              </a:highlight>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36</a:t>
            </a:fld>
            <a:endParaRPr lang="en-US" dirty="0"/>
          </a:p>
        </p:txBody>
      </p:sp>
    </p:spTree>
    <p:extLst>
      <p:ext uri="{BB962C8B-B14F-4D97-AF65-F5344CB8AC3E}">
        <p14:creationId xmlns:p14="http://schemas.microsoft.com/office/powerpoint/2010/main" val="35753423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37</a:t>
            </a:fld>
            <a:endParaRPr lang="en-US" dirty="0"/>
          </a:p>
        </p:txBody>
      </p:sp>
    </p:spTree>
    <p:extLst>
      <p:ext uri="{BB962C8B-B14F-4D97-AF65-F5344CB8AC3E}">
        <p14:creationId xmlns:p14="http://schemas.microsoft.com/office/powerpoint/2010/main" val="6979080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40</a:t>
            </a:fld>
            <a:endParaRPr lang="en-US" dirty="0"/>
          </a:p>
        </p:txBody>
      </p:sp>
    </p:spTree>
    <p:extLst>
      <p:ext uri="{BB962C8B-B14F-4D97-AF65-F5344CB8AC3E}">
        <p14:creationId xmlns:p14="http://schemas.microsoft.com/office/powerpoint/2010/main" val="8894367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a:t>
            </a:fld>
            <a:endParaRPr lang="en-US" dirty="0"/>
          </a:p>
        </p:txBody>
      </p:sp>
    </p:spTree>
    <p:extLst>
      <p:ext uri="{BB962C8B-B14F-4D97-AF65-F5344CB8AC3E}">
        <p14:creationId xmlns:p14="http://schemas.microsoft.com/office/powerpoint/2010/main" val="15011886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41</a:t>
            </a:fld>
            <a:endParaRPr lang="en-US" dirty="0"/>
          </a:p>
        </p:txBody>
      </p:sp>
    </p:spTree>
    <p:extLst>
      <p:ext uri="{BB962C8B-B14F-4D97-AF65-F5344CB8AC3E}">
        <p14:creationId xmlns:p14="http://schemas.microsoft.com/office/powerpoint/2010/main" val="41964262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42</a:t>
            </a:fld>
            <a:endParaRPr lang="en-US" dirty="0"/>
          </a:p>
        </p:txBody>
      </p:sp>
    </p:spTree>
    <p:extLst>
      <p:ext uri="{BB962C8B-B14F-4D97-AF65-F5344CB8AC3E}">
        <p14:creationId xmlns:p14="http://schemas.microsoft.com/office/powerpoint/2010/main" val="263549679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46</a:t>
            </a:fld>
            <a:endParaRPr lang="en-US" dirty="0"/>
          </a:p>
        </p:txBody>
      </p:sp>
    </p:spTree>
    <p:extLst>
      <p:ext uri="{BB962C8B-B14F-4D97-AF65-F5344CB8AC3E}">
        <p14:creationId xmlns:p14="http://schemas.microsoft.com/office/powerpoint/2010/main" val="49886978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47</a:t>
            </a:fld>
            <a:endParaRPr lang="en-US" dirty="0"/>
          </a:p>
        </p:txBody>
      </p:sp>
    </p:spTree>
    <p:extLst>
      <p:ext uri="{BB962C8B-B14F-4D97-AF65-F5344CB8AC3E}">
        <p14:creationId xmlns:p14="http://schemas.microsoft.com/office/powerpoint/2010/main" val="354585141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48</a:t>
            </a:fld>
            <a:endParaRPr lang="en-US" dirty="0"/>
          </a:p>
        </p:txBody>
      </p:sp>
    </p:spTree>
    <p:extLst>
      <p:ext uri="{BB962C8B-B14F-4D97-AF65-F5344CB8AC3E}">
        <p14:creationId xmlns:p14="http://schemas.microsoft.com/office/powerpoint/2010/main" val="10588569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4</a:t>
            </a:fld>
            <a:endParaRPr lang="en-US" dirty="0"/>
          </a:p>
        </p:txBody>
      </p:sp>
    </p:spTree>
    <p:extLst>
      <p:ext uri="{BB962C8B-B14F-4D97-AF65-F5344CB8AC3E}">
        <p14:creationId xmlns:p14="http://schemas.microsoft.com/office/powerpoint/2010/main" val="33340719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lvl="0" indent="-285750" algn="l" defTabSz="914400" rtl="0" eaLnBrk="1" fontAlgn="auto" latinLnBrk="0" hangingPunct="1">
              <a:lnSpc>
                <a:spcPct val="100000"/>
              </a:lnSpc>
              <a:spcBef>
                <a:spcPts val="0"/>
              </a:spcBef>
              <a:spcAft>
                <a:spcPts val="0"/>
              </a:spcAft>
              <a:buClrTx/>
              <a:buSzTx/>
              <a:buFontTx/>
              <a:buChar char="-"/>
              <a:tabLst/>
              <a:defRPr/>
            </a:pPr>
            <a:endParaRPr lang="en-US" sz="1800" dirty="0">
              <a:effectLst/>
              <a:latin typeface="Segoe UI" panose="020B0502040204020203" pitchFamily="34" charset="0"/>
            </a:endParaRPr>
          </a:p>
          <a:p>
            <a:pPr marL="285750" indent="-285750">
              <a:buFontTx/>
              <a:buChar char="-"/>
            </a:pPr>
            <a:endParaRPr lang="en-US" sz="1800" dirty="0">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5</a:t>
            </a:fld>
            <a:endParaRPr lang="en-US" dirty="0"/>
          </a:p>
        </p:txBody>
      </p:sp>
    </p:spTree>
    <p:extLst>
      <p:ext uri="{BB962C8B-B14F-4D97-AF65-F5344CB8AC3E}">
        <p14:creationId xmlns:p14="http://schemas.microsoft.com/office/powerpoint/2010/main" val="35421331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sz="1800" dirty="0">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6</a:t>
            </a:fld>
            <a:endParaRPr lang="en-US" dirty="0"/>
          </a:p>
        </p:txBody>
      </p:sp>
    </p:spTree>
    <p:extLst>
      <p:ext uri="{BB962C8B-B14F-4D97-AF65-F5344CB8AC3E}">
        <p14:creationId xmlns:p14="http://schemas.microsoft.com/office/powerpoint/2010/main" val="2863576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Tx/>
              <a:buChar char="-"/>
            </a:pPr>
            <a:endParaRPr lang="en-CA"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7</a:t>
            </a:fld>
            <a:endParaRPr lang="en-US" dirty="0"/>
          </a:p>
        </p:txBody>
      </p:sp>
    </p:spTree>
    <p:extLst>
      <p:ext uri="{BB962C8B-B14F-4D97-AF65-F5344CB8AC3E}">
        <p14:creationId xmlns:p14="http://schemas.microsoft.com/office/powerpoint/2010/main" val="4209896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8</a:t>
            </a:fld>
            <a:endParaRPr lang="en-US" dirty="0"/>
          </a:p>
        </p:txBody>
      </p:sp>
    </p:spTree>
    <p:extLst>
      <p:ext uri="{BB962C8B-B14F-4D97-AF65-F5344CB8AC3E}">
        <p14:creationId xmlns:p14="http://schemas.microsoft.com/office/powerpoint/2010/main" val="17490021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9</a:t>
            </a:fld>
            <a:endParaRPr lang="en-US" dirty="0"/>
          </a:p>
        </p:txBody>
      </p:sp>
    </p:spTree>
    <p:extLst>
      <p:ext uri="{BB962C8B-B14F-4D97-AF65-F5344CB8AC3E}">
        <p14:creationId xmlns:p14="http://schemas.microsoft.com/office/powerpoint/2010/main" val="35492022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hyperlink" Target="https://www.linkedin.com/company/ipsasb/" TargetMode="External"/><Relationship Id="rId3" Type="http://schemas.openxmlformats.org/officeDocument/2006/relationships/hyperlink" Target="https://twitter.com/Ethics_Board" TargetMode="External"/><Relationship Id="rId7" Type="http://schemas.openxmlformats.org/officeDocument/2006/relationships/image" Target="../media/image14.png"/><Relationship Id="rId12" Type="http://schemas.openxmlformats.org/officeDocument/2006/relationships/image" Target="../media/image17.pn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hyperlink" Target="https://twitter.com/IPSASB_News" TargetMode="External"/><Relationship Id="rId11" Type="http://schemas.openxmlformats.org/officeDocument/2006/relationships/image" Target="../media/image16.png"/><Relationship Id="rId5" Type="http://schemas.openxmlformats.org/officeDocument/2006/relationships/hyperlink" Target="https://www.youtube.com/channel/UC0VaH8c5S0a_ASiToeonj0g" TargetMode="External"/><Relationship Id="rId10" Type="http://schemas.openxmlformats.org/officeDocument/2006/relationships/hyperlink" Target="http://www.ethicsboard.org/" TargetMode="External"/><Relationship Id="rId4" Type="http://schemas.openxmlformats.org/officeDocument/2006/relationships/hyperlink" Target="https://www.linkedin.com/company/iesba/" TargetMode="External"/><Relationship Id="rId9" Type="http://schemas.openxmlformats.org/officeDocument/2006/relationships/image" Target="../media/image15.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1.jpe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1.jpe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20.jp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dirty="0"/>
              <a:t>Name(s) of presenter(s)</a:t>
            </a:r>
          </a:p>
          <a:p>
            <a:pPr lvl="0"/>
            <a:r>
              <a:rPr lang="en-US" dirty="0"/>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673227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v</a:t>
              </a: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fld id="{882D11A3-E810-D24B-AE52-D1291F84FA3D}" type="datetimeFigureOut">
              <a:rPr lang="en-US" smtClean="0"/>
              <a:t>9/7/2021</a:t>
            </a:fld>
            <a:endParaRPr lang="en-US"/>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lvl1pPr>
              <a:defRPr>
                <a:solidFill>
                  <a:schemeClr val="bg1"/>
                </a:solidFill>
              </a:defRPr>
            </a:lvl1pPr>
          </a:lstStyle>
          <a:p>
            <a:fld id="{A68F81FF-A8B7-8E49-9D5B-3CAD5ADFEE36}" type="slidenum">
              <a:rPr lang="en-US" smtClean="0"/>
              <a:pPr/>
              <a:t>‹#›</a:t>
            </a:fld>
            <a:endParaRPr lang="en-US" dirty="0"/>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Title 1">
            <a:extLst>
              <a:ext uri="{FF2B5EF4-FFF2-40B4-BE49-F238E27FC236}">
                <a16:creationId xmlns:a16="http://schemas.microsoft.com/office/drawing/2014/main" id="{E524C1E6-1043-6643-9AE0-36EE846AC619}"/>
              </a:ext>
            </a:extLst>
          </p:cNvPr>
          <p:cNvSpPr txBox="1">
            <a:spLocks/>
          </p:cNvSpPr>
          <p:nvPr userDrawn="1"/>
        </p:nvSpPr>
        <p:spPr>
          <a:xfrm>
            <a:off x="838200" y="36374"/>
            <a:ext cx="10515600" cy="1068518"/>
          </a:xfrm>
          <a:prstGeom prst="rect">
            <a:avLst/>
          </a:prstGeom>
        </p:spPr>
        <p:txBody>
          <a:bodyPr vert="horz" lIns="91440" tIns="45720" rIns="91440" bIns="45720" rtlCol="0" anchor="ctr">
            <a:norm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a:t>Title of slide</a:t>
            </a:r>
            <a:endParaRPr lang="en-US" dirty="0"/>
          </a:p>
        </p:txBody>
      </p:sp>
    </p:spTree>
    <p:extLst>
      <p:ext uri="{BB962C8B-B14F-4D97-AF65-F5344CB8AC3E}">
        <p14:creationId xmlns:p14="http://schemas.microsoft.com/office/powerpoint/2010/main" val="22682677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7" name="Date Placeholder 3">
            <a:extLst>
              <a:ext uri="{FF2B5EF4-FFF2-40B4-BE49-F238E27FC236}">
                <a16:creationId xmlns:a16="http://schemas.microsoft.com/office/drawing/2014/main" id="{50686074-F95E-114E-8109-C6DCCA6C3286}"/>
              </a:ext>
            </a:extLst>
          </p:cNvPr>
          <p:cNvSpPr>
            <a:spLocks noGrp="1"/>
          </p:cNvSpPr>
          <p:nvPr>
            <p:ph type="dt" sz="half" idx="10"/>
          </p:nvPr>
        </p:nvSpPr>
        <p:spPr>
          <a:xfrm>
            <a:off x="838200" y="6356350"/>
            <a:ext cx="2743200" cy="365125"/>
          </a:xfrm>
        </p:spPr>
        <p:txBody>
          <a:bodyPr/>
          <a:lstStyle/>
          <a:p>
            <a:fld id="{882D11A3-E810-D24B-AE52-D1291F84FA3D}" type="datetimeFigureOut">
              <a:rPr lang="en-US" smtClean="0"/>
              <a:t>9/7/2021</a:t>
            </a:fld>
            <a:endParaRPr lang="en-US"/>
          </a:p>
        </p:txBody>
      </p:sp>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dirty="0"/>
              <a:t>Edit Master text styles</a:t>
            </a:r>
          </a:p>
          <a:p>
            <a:pPr lvl="1"/>
            <a:r>
              <a:rPr lang="en-US" dirty="0"/>
              <a:t>Second level</a:t>
            </a:r>
          </a:p>
          <a:p>
            <a:pPr lvl="2"/>
            <a:r>
              <a:rPr lang="en-US" dirty="0"/>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dirty="0"/>
              <a:t>Fourth level</a:t>
            </a:r>
          </a:p>
          <a:p>
            <a:pPr lvl="2"/>
            <a:endParaRPr lang="en-US" dirty="0"/>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9/7/2021</a:t>
            </a:fld>
            <a:endParaRPr lang="en-US"/>
          </a:p>
        </p:txBody>
      </p:sp>
      <p:sp>
        <p:nvSpPr>
          <p:cNvPr id="14" name="Slide Number Placeholder 8">
            <a:extLst>
              <a:ext uri="{FF2B5EF4-FFF2-40B4-BE49-F238E27FC236}">
                <a16:creationId xmlns:a16="http://schemas.microsoft.com/office/drawing/2014/main" id="{FD35E655-3090-2841-B3D1-F64FB1D19728}"/>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68F81FF-A8B7-8E49-9D5B-3CAD5ADFEE36}" type="slidenum">
              <a:rPr lang="en-US" smtClean="0"/>
              <a:pPr/>
              <a:t>‹#›</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9" name="Title 1">
            <a:extLst>
              <a:ext uri="{FF2B5EF4-FFF2-40B4-BE49-F238E27FC236}">
                <a16:creationId xmlns:a16="http://schemas.microsoft.com/office/drawing/2014/main" id="{DE87A7CC-4385-694D-8EA4-F85E6FA3857D}"/>
              </a:ext>
            </a:extLst>
          </p:cNvPr>
          <p:cNvSpPr txBox="1">
            <a:spLocks/>
          </p:cNvSpPr>
          <p:nvPr userDrawn="1"/>
        </p:nvSpPr>
        <p:spPr>
          <a:xfrm>
            <a:off x="838200" y="36374"/>
            <a:ext cx="10515600" cy="1068518"/>
          </a:xfrm>
          <a:prstGeom prst="rect">
            <a:avLst/>
          </a:prstGeom>
        </p:spPr>
        <p:txBody>
          <a:bodyPr vert="horz" lIns="91440" tIns="45720" rIns="91440" bIns="45720" rtlCol="0" anchor="ctr">
            <a:norm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a:t>Title of slide</a:t>
            </a:r>
            <a:endParaRPr lang="en-US" dirty="0"/>
          </a:p>
        </p:txBody>
      </p:sp>
    </p:spTree>
    <p:extLst>
      <p:ext uri="{BB962C8B-B14F-4D97-AF65-F5344CB8AC3E}">
        <p14:creationId xmlns:p14="http://schemas.microsoft.com/office/powerpoint/2010/main" val="8642143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fld id="{882D11A3-E810-D24B-AE52-D1291F84FA3D}" type="datetimeFigureOut">
              <a:rPr lang="en-US" smtClean="0"/>
              <a:t>9/7/2021</a:t>
            </a:fld>
            <a:endParaRPr lang="en-US"/>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dirty="0"/>
          </a:p>
        </p:txBody>
      </p:sp>
    </p:spTree>
    <p:extLst>
      <p:ext uri="{BB962C8B-B14F-4D97-AF65-F5344CB8AC3E}">
        <p14:creationId xmlns:p14="http://schemas.microsoft.com/office/powerpoint/2010/main" val="305170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fld id="{882D11A3-E810-D24B-AE52-D1291F84FA3D}" type="datetimeFigureOut">
              <a:rPr lang="en-US" smtClean="0"/>
              <a:t>9/7/2021</a:t>
            </a:fld>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C0A41851-10C9-654D-B3EB-86E8D14D554D}"/>
              </a:ext>
            </a:extLst>
          </p:cNvPr>
          <p:cNvSpPr txBox="1">
            <a:spLocks/>
          </p:cNvSpPr>
          <p:nvPr userDrawn="1"/>
        </p:nvSpPr>
        <p:spPr>
          <a:xfrm>
            <a:off x="838200" y="36374"/>
            <a:ext cx="10515600" cy="1068518"/>
          </a:xfrm>
          <a:prstGeom prst="rect">
            <a:avLst/>
          </a:prstGeom>
        </p:spPr>
        <p:txBody>
          <a:bodyPr vert="horz" lIns="91440" tIns="45720" rIns="91440" bIns="45720" rtlCol="0" anchor="ctr">
            <a:norm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dirty="0"/>
              <a:t>Title of slide</a:t>
            </a:r>
          </a:p>
        </p:txBody>
      </p:sp>
    </p:spTree>
    <p:extLst>
      <p:ext uri="{BB962C8B-B14F-4D97-AF65-F5344CB8AC3E}">
        <p14:creationId xmlns:p14="http://schemas.microsoft.com/office/powerpoint/2010/main" val="480286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283D4A1-31FA-B14E-BC3F-B12F9BB4EFA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916650"/>
            <a:ext cx="12234864" cy="1302388"/>
          </a:xfrm>
          <a:prstGeom prst="rect">
            <a:avLst/>
          </a:prstGeom>
        </p:spPr>
      </p:pic>
      <p:grpSp>
        <p:nvGrpSpPr>
          <p:cNvPr id="15" name="Group 14">
            <a:extLst>
              <a:ext uri="{FF2B5EF4-FFF2-40B4-BE49-F238E27FC236}">
                <a16:creationId xmlns:a16="http://schemas.microsoft.com/office/drawing/2014/main" id="{A0517F1D-EBAC-2945-9B51-82438E6122DC}"/>
              </a:ext>
            </a:extLst>
          </p:cNvPr>
          <p:cNvGrpSpPr/>
          <p:nvPr userDrawn="1"/>
        </p:nvGrpSpPr>
        <p:grpSpPr>
          <a:xfrm>
            <a:off x="856488" y="4927599"/>
            <a:ext cx="9811512" cy="629918"/>
            <a:chOff x="1007885" y="2739164"/>
            <a:chExt cx="9455868" cy="584201"/>
          </a:xfrm>
        </p:grpSpPr>
        <p:sp>
          <p:nvSpPr>
            <p:cNvPr id="16" name="Rectangle 15">
              <a:extLst>
                <a:ext uri="{FF2B5EF4-FFF2-40B4-BE49-F238E27FC236}">
                  <a16:creationId xmlns:a16="http://schemas.microsoft.com/office/drawing/2014/main" id="{153CA7BC-4293-3043-8B2B-2422F19EE478}"/>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@Ethics_Board</a:t>
              </a:r>
              <a:r>
                <a:rPr lang="en-CA" sz="16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r>
                <a:rPr lang="en-CA" sz="1800" b="0" i="0" u="none" strike="noStrike" dirty="0">
                  <a:solidFill>
                    <a:srgbClr val="000000"/>
                  </a:solidFill>
                  <a:effectLst/>
                  <a:latin typeface="Product Sans Light" panose="020B0303030502040203" pitchFamily="34" charset="0"/>
                </a:rPr>
                <a:t>				</a:t>
              </a:r>
              <a:r>
                <a:rPr lang="en-CA" sz="1800" b="0" i="0" u="none" strike="noStrike" dirty="0">
                  <a:solidFill>
                    <a:srgbClr val="0B5494"/>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5">
                    <a:extLst>
                      <a:ext uri="{A12FA001-AC4F-418D-AE19-62706E023703}">
                        <ahyp:hlinkClr xmlns:ahyp="http://schemas.microsoft.com/office/drawing/2018/hyperlinkcolor" val="tx"/>
                      </a:ext>
                    </a:extLst>
                  </a:hlinkClick>
                </a:rPr>
                <a:t>@IESBA</a:t>
              </a:r>
              <a:endParaRPr lang="en-CA" sz="1600" b="0" i="0" u="none" strike="noStrike" dirty="0">
                <a:solidFill>
                  <a:srgbClr val="0B5494"/>
                </a:solidFill>
                <a:effectLst/>
                <a:latin typeface="Product Sans Light" panose="020B0303030502040203" pitchFamily="34" charset="0"/>
              </a:endParaRPr>
            </a:p>
          </p:txBody>
        </p:sp>
        <p:pic>
          <p:nvPicPr>
            <p:cNvPr id="18" name="Picture 17">
              <a:hlinkClick r:id="rId6"/>
              <a:extLst>
                <a:ext uri="{FF2B5EF4-FFF2-40B4-BE49-F238E27FC236}">
                  <a16:creationId xmlns:a16="http://schemas.microsoft.com/office/drawing/2014/main" id="{707B98C3-CC82-294E-8541-031FF9480653}"/>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9" name="Picture 18">
              <a:hlinkClick r:id="rId8"/>
              <a:extLst>
                <a:ext uri="{FF2B5EF4-FFF2-40B4-BE49-F238E27FC236}">
                  <a16:creationId xmlns:a16="http://schemas.microsoft.com/office/drawing/2014/main" id="{32665B3A-4FDD-3645-AF04-8860A21039DD}"/>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sp>
        <p:nvSpPr>
          <p:cNvPr id="20" name="TextBox 19">
            <a:extLst>
              <a:ext uri="{FF2B5EF4-FFF2-40B4-BE49-F238E27FC236}">
                <a16:creationId xmlns:a16="http://schemas.microsoft.com/office/drawing/2014/main" id="{91350F8E-92A3-994D-A1AF-004C0190151D}"/>
              </a:ext>
            </a:extLst>
          </p:cNvPr>
          <p:cNvSpPr txBox="1"/>
          <p:nvPr userDrawn="1"/>
        </p:nvSpPr>
        <p:spPr>
          <a:xfrm>
            <a:off x="767588" y="976581"/>
            <a:ext cx="5844619" cy="1274727"/>
          </a:xfrm>
          <a:prstGeom prst="rect">
            <a:avLst/>
          </a:prstGeom>
        </p:spPr>
        <p:txBody>
          <a:bodyPr vert="horz" wrap="square" lIns="91440" tIns="45720" rIns="91440" bIns="45720" rtlCol="0" anchor="t">
            <a:normAutofit/>
          </a:bodyPr>
          <a:lstStyle/>
          <a:p>
            <a:r>
              <a:rPr lang="en-CA" sz="1200" kern="1200" dirty="0">
                <a:solidFill>
                  <a:schemeClr val="bg1"/>
                </a:solidFill>
                <a:effectLst/>
                <a:latin typeface="Product Sans Light" panose="020B0303030502040203" pitchFamily="34" charset="0"/>
                <a:ea typeface="+mn-ea"/>
                <a:cs typeface="+mn-cs"/>
              </a:rPr>
              <a:t>International Ethics Standards Board for Accountants</a:t>
            </a:r>
          </a:p>
          <a:p>
            <a:r>
              <a:rPr lang="en-CA" sz="1200" kern="1200" dirty="0">
                <a:solidFill>
                  <a:schemeClr val="bg1"/>
                </a:solidFill>
                <a:effectLst/>
                <a:latin typeface="Product Sans Light" panose="020B0303030502040203" pitchFamily="34" charset="0"/>
                <a:ea typeface="+mn-ea"/>
                <a:cs typeface="+mn-cs"/>
              </a:rPr>
              <a:t>529 Fifth Avenue</a:t>
            </a:r>
          </a:p>
          <a:p>
            <a:r>
              <a:rPr lang="en-CA" sz="1200" kern="1200" dirty="0">
                <a:solidFill>
                  <a:schemeClr val="bg1"/>
                </a:solidFill>
                <a:effectLst/>
                <a:latin typeface="Product Sans Light" panose="020B0303030502040203" pitchFamily="34" charset="0"/>
                <a:ea typeface="+mn-ea"/>
                <a:cs typeface="+mn-cs"/>
              </a:rPr>
              <a:t>New York, NY 10017</a:t>
            </a:r>
          </a:p>
          <a:p>
            <a:r>
              <a:rPr lang="en-CA" sz="1200" kern="1200" dirty="0">
                <a:solidFill>
                  <a:schemeClr val="bg1"/>
                </a:solidFill>
                <a:effectLst/>
                <a:latin typeface="Product Sans Light" panose="020B0303030502040203" pitchFamily="34" charset="0"/>
                <a:ea typeface="+mn-ea"/>
                <a:cs typeface="+mn-cs"/>
              </a:rPr>
              <a:t>USA</a:t>
            </a:r>
          </a:p>
          <a:p>
            <a:r>
              <a:rPr lang="en-CA" sz="1200" kern="1200" dirty="0">
                <a:solidFill>
                  <a:schemeClr val="bg1"/>
                </a:solidFill>
                <a:effectLst/>
                <a:latin typeface="Product Sans Light" panose="020B0303030502040203" pitchFamily="34" charset="0"/>
                <a:ea typeface="+mn-ea"/>
                <a:cs typeface="+mn-cs"/>
              </a:rPr>
              <a:t>T +1 212 286 9344</a:t>
            </a:r>
          </a:p>
          <a:p>
            <a:r>
              <a:rPr lang="en-CA" sz="1200" kern="1200" dirty="0">
                <a:solidFill>
                  <a:schemeClr val="bg1"/>
                </a:solidFill>
                <a:effectLst/>
                <a:latin typeface="Product Sans Light" panose="020B0303030502040203" pitchFamily="34" charset="0"/>
                <a:ea typeface="+mn-ea"/>
                <a:cs typeface="+mn-cs"/>
                <a:hlinkClick r:id="rId10">
                  <a:extLst>
                    <a:ext uri="{A12FA001-AC4F-418D-AE19-62706E023703}">
                      <ahyp:hlinkClr xmlns:ahyp="http://schemas.microsoft.com/office/drawing/2018/hyperlinkcolor" val="tx"/>
                    </a:ext>
                  </a:extLst>
                </a:hlinkClick>
              </a:rPr>
              <a:t>www.ethicsboard.org</a:t>
            </a:r>
            <a:endParaRPr lang="en-CA" sz="1200" kern="1200" dirty="0">
              <a:solidFill>
                <a:schemeClr val="bg1"/>
              </a:solidFill>
              <a:effectLst/>
              <a:latin typeface="Product Sans Light" panose="020B0303030502040203" pitchFamily="34" charset="0"/>
              <a:ea typeface="+mn-ea"/>
              <a:cs typeface="+mn-cs"/>
            </a:endParaRPr>
          </a:p>
        </p:txBody>
      </p:sp>
      <p:pic>
        <p:nvPicPr>
          <p:cNvPr id="6" name="Picture 5" descr="A picture containing text&#10;&#10;Description automatically generated">
            <a:extLst>
              <a:ext uri="{FF2B5EF4-FFF2-40B4-BE49-F238E27FC236}">
                <a16:creationId xmlns:a16="http://schemas.microsoft.com/office/drawing/2014/main" id="{0CED9241-09C8-4F42-939A-95C44205E4B4}"/>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7083940" y="5014532"/>
            <a:ext cx="1836328" cy="427147"/>
          </a:xfrm>
          <a:prstGeom prst="rect">
            <a:avLst/>
          </a:prstGeom>
        </p:spPr>
      </p:pic>
      <p:pic>
        <p:nvPicPr>
          <p:cNvPr id="7" name="Picture 6">
            <a:extLst>
              <a:ext uri="{FF2B5EF4-FFF2-40B4-BE49-F238E27FC236}">
                <a16:creationId xmlns:a16="http://schemas.microsoft.com/office/drawing/2014/main" id="{C888D395-48DF-4D43-886B-FF437580FFDB}"/>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856488" y="2689122"/>
            <a:ext cx="3665264" cy="626461"/>
          </a:xfrm>
          <a:prstGeom prst="rect">
            <a:avLst/>
          </a:prstGeom>
        </p:spPr>
      </p:pic>
    </p:spTree>
    <p:extLst>
      <p:ext uri="{BB962C8B-B14F-4D97-AF65-F5344CB8AC3E}">
        <p14:creationId xmlns:p14="http://schemas.microsoft.com/office/powerpoint/2010/main" val="10876639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dirty="0"/>
              <a:t>Name(s) of presenter(s)</a:t>
            </a:r>
          </a:p>
          <a:p>
            <a:pPr lvl="0"/>
            <a:r>
              <a:rPr lang="en-US" dirty="0"/>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6019690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9197547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8824875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033003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a:t>05-24-2021</a:t>
            </a:r>
            <a:endParaRPr lang="en-US" dirty="0"/>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dirty="0"/>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dirty="0"/>
              <a:t>Transition slide</a:t>
            </a:r>
          </a:p>
        </p:txBody>
      </p:sp>
    </p:spTree>
    <p:extLst>
      <p:ext uri="{BB962C8B-B14F-4D97-AF65-F5344CB8AC3E}">
        <p14:creationId xmlns:p14="http://schemas.microsoft.com/office/powerpoint/2010/main" val="16088362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9242085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Tree>
    <p:extLst>
      <p:ext uri="{BB962C8B-B14F-4D97-AF65-F5344CB8AC3E}">
        <p14:creationId xmlns:p14="http://schemas.microsoft.com/office/powerpoint/2010/main" val="16472177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7497625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Agenda item 1</a:t>
            </a:r>
          </a:p>
          <a:p>
            <a:pPr lvl="0"/>
            <a:r>
              <a:rPr lang="en-US" dirty="0"/>
              <a:t>Agenda item 2</a:t>
            </a:r>
          </a:p>
          <a:p>
            <a:pPr lvl="0"/>
            <a:r>
              <a:rPr lang="en-US" dirty="0"/>
              <a:t>Agenda item 3</a:t>
            </a:r>
          </a:p>
          <a:p>
            <a:pPr lvl="0"/>
            <a:r>
              <a:rPr lang="en-US" dirty="0"/>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366389793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3736529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dirty="0"/>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170182094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dirty="0"/>
              <a:t>Edit Master text styles</a:t>
            </a:r>
          </a:p>
          <a:p>
            <a:pPr lvl="1"/>
            <a:r>
              <a:rPr lang="en-US" dirty="0"/>
              <a:t>Second level</a:t>
            </a:r>
          </a:p>
          <a:p>
            <a:pPr lvl="2"/>
            <a:r>
              <a:rPr lang="en-US" dirty="0"/>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dirty="0"/>
              <a:t>Fourth level</a:t>
            </a:r>
          </a:p>
          <a:p>
            <a:pPr lvl="2"/>
            <a:endParaRPr lang="en-US" dirty="0"/>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9/7/2021</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40589309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a:t>05-24-2021</a:t>
            </a:r>
            <a:endParaRPr lang="en-US"/>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dirty="0"/>
          </a:p>
        </p:txBody>
      </p:sp>
    </p:spTree>
    <p:extLst>
      <p:ext uri="{BB962C8B-B14F-4D97-AF65-F5344CB8AC3E}">
        <p14:creationId xmlns:p14="http://schemas.microsoft.com/office/powerpoint/2010/main" val="20787667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CA"/>
              <a:t>05-24-2021</a:t>
            </a:r>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404889988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dirty="0">
                  <a:solidFill>
                    <a:srgbClr val="000000"/>
                  </a:solidFill>
                  <a:effectLst/>
                  <a:latin typeface="Product Sans Light" panose="020B0303030502040203" pitchFamily="34" charset="0"/>
                </a:rPr>
                <a:t>				</a:t>
              </a:r>
              <a:r>
                <a:rPr lang="en-CA" sz="1800" b="0" i="0" u="none" strike="noStrike" dirty="0">
                  <a:solidFill>
                    <a:srgbClr val="0B5494"/>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dirty="0">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dirty="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dirty="0">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8749631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5024607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8724092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C3C8CD"/>
                </a:solidFill>
              </a:defRPr>
            </a:lvl1pPr>
          </a:lstStyle>
          <a:p>
            <a:fld id="{882D11A3-E810-D24B-AE52-D1291F84FA3D}" type="datetimeFigureOut">
              <a:rPr lang="en-US" smtClean="0"/>
              <a:pPr/>
              <a:t>9/7/2021</a:t>
            </a:fld>
            <a:endParaRPr lang="en-US" dirty="0"/>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C3C8CD"/>
                </a:solidFill>
              </a:defRPr>
            </a:lvl1pPr>
          </a:lstStyle>
          <a:p>
            <a:fld id="{A68F81FF-A8B7-8E49-9D5B-3CAD5ADFEE36}" type="slidenum">
              <a:rPr lang="en-US" smtClean="0"/>
              <a:pPr/>
              <a:t>‹#›</a:t>
            </a:fld>
            <a:endParaRPr lang="en-US" dirty="0"/>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dirty="0"/>
              <a:t>Transition slide</a:t>
            </a:r>
          </a:p>
        </p:txBody>
      </p:sp>
    </p:spTree>
    <p:extLst>
      <p:ext uri="{BB962C8B-B14F-4D97-AF65-F5344CB8AC3E}">
        <p14:creationId xmlns:p14="http://schemas.microsoft.com/office/powerpoint/2010/main" val="1127152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4" name="Date Placeholder 3">
            <a:extLst>
              <a:ext uri="{FF2B5EF4-FFF2-40B4-BE49-F238E27FC236}">
                <a16:creationId xmlns:a16="http://schemas.microsoft.com/office/drawing/2014/main" id="{BB742E19-5335-2040-8BF7-8D8168CAEA0A}"/>
              </a:ext>
            </a:extLst>
          </p:cNvPr>
          <p:cNvSpPr>
            <a:spLocks noGrp="1"/>
          </p:cNvSpPr>
          <p:nvPr>
            <p:ph type="dt" sz="half" idx="10"/>
          </p:nvPr>
        </p:nvSpPr>
        <p:spPr/>
        <p:txBody>
          <a:bodyPr/>
          <a:lstStyle/>
          <a:p>
            <a:fld id="{882D11A3-E810-D24B-AE52-D1291F84FA3D}" type="datetimeFigureOut">
              <a:rPr lang="en-US" smtClean="0"/>
              <a:t>9/7/2021</a:t>
            </a:fld>
            <a:endParaRPr lang="en-US"/>
          </a:p>
        </p:txBody>
      </p:sp>
      <p:sp>
        <p:nvSpPr>
          <p:cNvPr id="6" name="Slide Number Placeholder 5">
            <a:extLst>
              <a:ext uri="{FF2B5EF4-FFF2-40B4-BE49-F238E27FC236}">
                <a16:creationId xmlns:a16="http://schemas.microsoft.com/office/drawing/2014/main" id="{40676D7D-0979-E644-AB8A-9F3FE8D8223A}"/>
              </a:ext>
            </a:extLst>
          </p:cNvPr>
          <p:cNvSpPr>
            <a:spLocks noGrp="1"/>
          </p:cNvSpPr>
          <p:nvPr>
            <p:ph type="sldNum" sz="quarter" idx="12"/>
          </p:nvPr>
        </p:nvSpPr>
        <p:spPr/>
        <p:txBody>
          <a:bodyPr/>
          <a:lstStyle/>
          <a:p>
            <a:fld id="{A68F81FF-A8B7-8E49-9D5B-3CAD5ADFEE36}" type="slidenum">
              <a:rPr lang="en-US" smtClean="0"/>
              <a:t>‹#›</a:t>
            </a:fld>
            <a:endParaRPr lang="en-US" dirty="0"/>
          </a:p>
        </p:txBody>
      </p:sp>
    </p:spTree>
    <p:extLst>
      <p:ext uri="{BB962C8B-B14F-4D97-AF65-F5344CB8AC3E}">
        <p14:creationId xmlns:p14="http://schemas.microsoft.com/office/powerpoint/2010/main" val="625728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fld id="{882D11A3-E810-D24B-AE52-D1291F84FA3D}" type="datetimeFigureOut">
              <a:rPr lang="en-US" smtClean="0"/>
              <a:t>9/7/2021</a:t>
            </a:fld>
            <a:endParaRPr lang="en-US"/>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p>
            <a:fld id="{A68F81FF-A8B7-8E49-9D5B-3CAD5ADFEE36}" type="slidenum">
              <a:rPr lang="en-US" smtClean="0"/>
              <a:t>‹#›</a:t>
            </a:fld>
            <a:endParaRPr lang="en-US"/>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17" name="Title 1">
            <a:extLst>
              <a:ext uri="{FF2B5EF4-FFF2-40B4-BE49-F238E27FC236}">
                <a16:creationId xmlns:a16="http://schemas.microsoft.com/office/drawing/2014/main" id="{3DE83875-B10E-4F27-99F3-9A5D9110F198}"/>
              </a:ext>
            </a:extLst>
          </p:cNvPr>
          <p:cNvSpPr txBox="1">
            <a:spLocks/>
          </p:cNvSpPr>
          <p:nvPr userDrawn="1"/>
        </p:nvSpPr>
        <p:spPr>
          <a:xfrm>
            <a:off x="838200" y="36374"/>
            <a:ext cx="10515600" cy="1068518"/>
          </a:xfrm>
          <a:prstGeom prst="rect">
            <a:avLst/>
          </a:prstGeom>
        </p:spPr>
        <p:txBody>
          <a:bodyPr vert="horz" lIns="91440" tIns="45720" rIns="91440" bIns="45720" rtlCol="0" anchor="ctr">
            <a:norm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dirty="0"/>
              <a:t>Title of slide</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30284848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fld id="{882D11A3-E810-D24B-AE52-D1291F84FA3D}" type="datetimeFigureOut">
              <a:rPr lang="en-US" smtClean="0"/>
              <a:t>9/7/2021</a:t>
            </a:fld>
            <a:endParaRPr lang="en-US"/>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Agenda item 1</a:t>
            </a:r>
          </a:p>
          <a:p>
            <a:pPr lvl="0"/>
            <a:r>
              <a:rPr lang="en-US" dirty="0"/>
              <a:t>Agenda item 2</a:t>
            </a:r>
          </a:p>
          <a:p>
            <a:pPr lvl="0"/>
            <a:r>
              <a:rPr lang="en-US" dirty="0"/>
              <a:t>Agenda item 3</a:t>
            </a:r>
          </a:p>
          <a:p>
            <a:pPr lvl="0"/>
            <a:r>
              <a:rPr lang="en-US" dirty="0"/>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Agenda</a:t>
            </a:r>
          </a:p>
        </p:txBody>
      </p:sp>
      <p:sp>
        <p:nvSpPr>
          <p:cNvPr id="6" name="Rectangle 5">
            <a:extLst>
              <a:ext uri="{FF2B5EF4-FFF2-40B4-BE49-F238E27FC236}">
                <a16:creationId xmlns:a16="http://schemas.microsoft.com/office/drawing/2014/main" id="{3A1DAF78-0889-E943-9EF8-BDCE81E6BD9D}"/>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25" name="Group 24">
            <a:extLst>
              <a:ext uri="{FF2B5EF4-FFF2-40B4-BE49-F238E27FC236}">
                <a16:creationId xmlns:a16="http://schemas.microsoft.com/office/drawing/2014/main" id="{66157B8A-1104-BA4E-8B0D-625CE9F520F3}"/>
              </a:ext>
            </a:extLst>
          </p:cNvPr>
          <p:cNvGrpSpPr/>
          <p:nvPr userDrawn="1"/>
        </p:nvGrpSpPr>
        <p:grpSpPr>
          <a:xfrm>
            <a:off x="8401051" y="1771656"/>
            <a:ext cx="3819525" cy="3800481"/>
            <a:chOff x="8401051" y="1771656"/>
            <a:chExt cx="3819525" cy="3800481"/>
          </a:xfrm>
        </p:grpSpPr>
        <p:sp>
          <p:nvSpPr>
            <p:cNvPr id="15" name="Rectangle 14">
              <a:extLst>
                <a:ext uri="{FF2B5EF4-FFF2-40B4-BE49-F238E27FC236}">
                  <a16:creationId xmlns:a16="http://schemas.microsoft.com/office/drawing/2014/main" id="{D12ACAC3-1E8B-7D41-ABC8-D8637ED82467}"/>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8" name="Rectangle 17">
              <a:extLst>
                <a:ext uri="{FF2B5EF4-FFF2-40B4-BE49-F238E27FC236}">
                  <a16:creationId xmlns:a16="http://schemas.microsoft.com/office/drawing/2014/main" id="{A698CC1B-9F26-1E47-8736-42F8116E3F63}"/>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9" name="Rectangle 18">
            <a:extLst>
              <a:ext uri="{FF2B5EF4-FFF2-40B4-BE49-F238E27FC236}">
                <a16:creationId xmlns:a16="http://schemas.microsoft.com/office/drawing/2014/main" id="{317CD993-A3A6-7B4A-9F25-62A5516F9B5E}"/>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2" name="Picture 11" descr="Text, letter&#10;&#10;Description automatically generated">
            <a:extLst>
              <a:ext uri="{FF2B5EF4-FFF2-40B4-BE49-F238E27FC236}">
                <a16:creationId xmlns:a16="http://schemas.microsoft.com/office/drawing/2014/main" id="{B9CBBBA0-426B-462F-82F9-24E613EECACC}"/>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10128796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v</a:t>
              </a: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fld id="{882D11A3-E810-D24B-AE52-D1291F84FA3D}" type="datetimeFigureOut">
              <a:rPr lang="en-US" smtClean="0"/>
              <a:t>9/7/2021</a:t>
            </a:fld>
            <a:endParaRPr lang="en-US"/>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lvl1pPr>
              <a:defRPr>
                <a:solidFill>
                  <a:schemeClr val="bg1"/>
                </a:solidFill>
              </a:defRPr>
            </a:lvl1pPr>
          </a:lstStyle>
          <a:p>
            <a:fld id="{A68F81FF-A8B7-8E49-9D5B-3CAD5ADFEE36}" type="slidenum">
              <a:rPr lang="en-US" smtClean="0"/>
              <a:pPr/>
              <a:t>‹#›</a:t>
            </a:fld>
            <a:endParaRPr lang="en-US" dirty="0"/>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6" name="Title 1">
            <a:extLst>
              <a:ext uri="{FF2B5EF4-FFF2-40B4-BE49-F238E27FC236}">
                <a16:creationId xmlns:a16="http://schemas.microsoft.com/office/drawing/2014/main" id="{E524C1E6-1043-6643-9AE0-36EE846AC619}"/>
              </a:ext>
            </a:extLst>
          </p:cNvPr>
          <p:cNvSpPr txBox="1">
            <a:spLocks/>
          </p:cNvSpPr>
          <p:nvPr userDrawn="1"/>
        </p:nvSpPr>
        <p:spPr>
          <a:xfrm>
            <a:off x="838200" y="36374"/>
            <a:ext cx="10515600" cy="1068518"/>
          </a:xfrm>
          <a:prstGeom prst="rect">
            <a:avLst/>
          </a:prstGeom>
        </p:spPr>
        <p:txBody>
          <a:bodyPr vert="horz" lIns="91440" tIns="45720" rIns="91440" bIns="45720" rtlCol="0" anchor="ctr">
            <a:norm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dirty="0"/>
              <a:t>Title of slide</a:t>
            </a:r>
          </a:p>
        </p:txBody>
      </p:sp>
    </p:spTree>
    <p:extLst>
      <p:ext uri="{BB962C8B-B14F-4D97-AF65-F5344CB8AC3E}">
        <p14:creationId xmlns:p14="http://schemas.microsoft.com/office/powerpoint/2010/main" val="20465894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dirty="0"/>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Product Sans Thin" panose="020B0203030502040203" pitchFamily="34" charset="0"/>
              </a:defRPr>
            </a:lvl1pPr>
          </a:lstStyle>
          <a:p>
            <a:fld id="{882D11A3-E810-D24B-AE52-D1291F84FA3D}" type="datetimeFigureOut">
              <a:rPr lang="en-US" smtClean="0"/>
              <a:pPr/>
              <a:t>9/7/2021</a:t>
            </a:fld>
            <a:endParaRPr lang="en-US" dirty="0"/>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Product Sans Thin" panose="020B0203030502040203" pitchFamily="34" charset="0"/>
              </a:defRPr>
            </a:lvl1pPr>
          </a:lstStyle>
          <a:p>
            <a:fld id="{A68F81FF-A8B7-8E49-9D5B-3CAD5ADFEE36}" type="slidenum">
              <a:rPr lang="en-US" smtClean="0"/>
              <a:pPr/>
              <a:t>‹#›</a:t>
            </a:fld>
            <a:endParaRPr lang="en-US" dirty="0"/>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dirty="0">
              <a:solidFill>
                <a:srgbClr val="0B5494"/>
              </a:solidFill>
            </a:endParaRPr>
          </a:p>
        </p:txBody>
      </p:sp>
    </p:spTree>
    <p:extLst>
      <p:ext uri="{BB962C8B-B14F-4D97-AF65-F5344CB8AC3E}">
        <p14:creationId xmlns:p14="http://schemas.microsoft.com/office/powerpoint/2010/main" val="2627043345"/>
      </p:ext>
    </p:extLst>
  </p:cSld>
  <p:clrMap bg1="lt1" tx1="dk1" bg2="lt2" tx2="dk2" accent1="accent1" accent2="accent2" accent3="accent3" accent4="accent4" accent5="accent5" accent6="accent6" hlink="hlink" folHlink="folHlink"/>
  <p:sldLayoutIdLst>
    <p:sldLayoutId id="2147483872" r:id="rId1"/>
    <p:sldLayoutId id="2147483874" r:id="rId2"/>
    <p:sldLayoutId id="2147483906" r:id="rId3"/>
    <p:sldLayoutId id="2147483905" r:id="rId4"/>
    <p:sldLayoutId id="2147483878" r:id="rId5"/>
    <p:sldLayoutId id="2147483873" r:id="rId6"/>
    <p:sldLayoutId id="2147483875" r:id="rId7"/>
    <p:sldLayoutId id="2147483912" r:id="rId8"/>
    <p:sldLayoutId id="2147483899" r:id="rId9"/>
    <p:sldLayoutId id="2147483910" r:id="rId10"/>
    <p:sldLayoutId id="2147483911" r:id="rId11"/>
    <p:sldLayoutId id="2147483877" r:id="rId12"/>
    <p:sldLayoutId id="2147483880" r:id="rId13"/>
    <p:sldLayoutId id="2147483909" r:id="rId14"/>
  </p:sldLayoutIdLst>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dirty="0"/>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CA" dirty="0"/>
              <a:t>05-24-2021</a:t>
            </a:r>
            <a:endParaRPr lang="en-US" dirty="0"/>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dirty="0"/>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dirty="0">
              <a:solidFill>
                <a:srgbClr val="0B5494"/>
              </a:solidFill>
            </a:endParaRPr>
          </a:p>
        </p:txBody>
      </p:sp>
    </p:spTree>
    <p:extLst>
      <p:ext uri="{BB962C8B-B14F-4D97-AF65-F5344CB8AC3E}">
        <p14:creationId xmlns:p14="http://schemas.microsoft.com/office/powerpoint/2010/main" val="3545107834"/>
      </p:ext>
    </p:extLst>
  </p:cSld>
  <p:clrMap bg1="lt1" tx1="dk1" bg2="lt2" tx2="dk2" accent1="accent1" accent2="accent2" accent3="accent3" accent4="accent4" accent5="accent5" accent6="accent6" hlink="hlink" folHlink="folHlink"/>
  <p:sldLayoutIdLst>
    <p:sldLayoutId id="2147483914" r:id="rId1"/>
    <p:sldLayoutId id="2147483915" r:id="rId2"/>
    <p:sldLayoutId id="2147483916" r:id="rId3"/>
    <p:sldLayoutId id="2147483917" r:id="rId4"/>
    <p:sldLayoutId id="2147483918" r:id="rId5"/>
    <p:sldLayoutId id="2147483919" r:id="rId6"/>
    <p:sldLayoutId id="2147483920" r:id="rId7"/>
    <p:sldLayoutId id="2147483921" r:id="rId8"/>
    <p:sldLayoutId id="2147483922" r:id="rId9"/>
    <p:sldLayoutId id="2147483923" r:id="rId10"/>
    <p:sldLayoutId id="2147483924" r:id="rId11"/>
    <p:sldLayoutId id="2147483925" r:id="rId12"/>
    <p:sldLayoutId id="2147483926" r:id="rId13"/>
    <p:sldLayoutId id="2147483927" r:id="rId14"/>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0.xml"/><Relationship Id="rId1" Type="http://schemas.openxmlformats.org/officeDocument/2006/relationships/slideLayout" Target="../slideLayouts/slideLayout27.xml"/><Relationship Id="rId4" Type="http://schemas.openxmlformats.org/officeDocument/2006/relationships/image" Target="../media/image42.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hyperlink" Target="https://policyoptions.irpp.org/magazines/january-2020/technology-isnt-shaping-work-the-way-we-think/technology-isnt-shaping-work-the-way-we-think/"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www.ethicsboard.org/publications/iesba-fact-sheet-role-and-mindset-professional-accountant" TargetMode="External"/><Relationship Id="rId2" Type="http://schemas.openxmlformats.org/officeDocument/2006/relationships/notesSlide" Target="../notesSlides/notesSlide13.xml"/><Relationship Id="rId1" Type="http://schemas.openxmlformats.org/officeDocument/2006/relationships/slideLayout" Target="../slideLayouts/slideLayout20.xml"/><Relationship Id="rId4" Type="http://schemas.openxmlformats.org/officeDocument/2006/relationships/image" Target="../media/image44.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8" Type="http://schemas.openxmlformats.org/officeDocument/2006/relationships/image" Target="../media/image50.svg"/><Relationship Id="rId13" Type="http://schemas.openxmlformats.org/officeDocument/2006/relationships/hyperlink" Target="https://www.youtube.com/watch?v=l19ULmdBXo4&amp;list=PLxV6G7ON1B4TeGD05iNzSvNuC2l0mpBZ_&amp;index=13" TargetMode="External"/><Relationship Id="rId3" Type="http://schemas.openxmlformats.org/officeDocument/2006/relationships/image" Target="../media/image45.png"/><Relationship Id="rId7" Type="http://schemas.openxmlformats.org/officeDocument/2006/relationships/image" Target="../media/image49.png"/><Relationship Id="rId12" Type="http://schemas.openxmlformats.org/officeDocument/2006/relationships/image" Target="../media/image54.svg"/><Relationship Id="rId2" Type="http://schemas.openxmlformats.org/officeDocument/2006/relationships/notesSlide" Target="../notesSlides/notesSlide15.xml"/><Relationship Id="rId1" Type="http://schemas.openxmlformats.org/officeDocument/2006/relationships/slideLayout" Target="../slideLayouts/slideLayout20.xml"/><Relationship Id="rId6" Type="http://schemas.openxmlformats.org/officeDocument/2006/relationships/image" Target="../media/image48.svg"/><Relationship Id="rId11" Type="http://schemas.openxmlformats.org/officeDocument/2006/relationships/image" Target="../media/image53.png"/><Relationship Id="rId5" Type="http://schemas.openxmlformats.org/officeDocument/2006/relationships/image" Target="../media/image47.png"/><Relationship Id="rId15" Type="http://schemas.openxmlformats.org/officeDocument/2006/relationships/image" Target="../media/image56.svg"/><Relationship Id="rId10" Type="http://schemas.openxmlformats.org/officeDocument/2006/relationships/image" Target="../media/image52.svg"/><Relationship Id="rId4" Type="http://schemas.openxmlformats.org/officeDocument/2006/relationships/image" Target="../media/image46.svg"/><Relationship Id="rId9" Type="http://schemas.openxmlformats.org/officeDocument/2006/relationships/image" Target="../media/image51.png"/><Relationship Id="rId14" Type="http://schemas.openxmlformats.org/officeDocument/2006/relationships/image" Target="../media/image55.png"/></Relationships>
</file>

<file path=ppt/slides/_rels/slide1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6.xml"/><Relationship Id="rId1" Type="http://schemas.openxmlformats.org/officeDocument/2006/relationships/slideLayout" Target="../slideLayouts/slideLayout20.xml"/><Relationship Id="rId4" Type="http://schemas.openxmlformats.org/officeDocument/2006/relationships/image" Target="../media/image58.sv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hyperlink" Target="http://www.demandgen.com/successful-mega-projects-how-to-prepare-for-complex-ma-projects/" TargetMode="Externa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1.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8.xml"/></Relationships>
</file>

<file path=ppt/slides/_rels/slide5.xml.rels><?xml version="1.0" encoding="UTF-8" standalone="yes"?>
<Relationships xmlns="http://schemas.openxmlformats.org/package/2006/relationships"><Relationship Id="rId3" Type="http://schemas.openxmlformats.org/officeDocument/2006/relationships/hyperlink" Target="https://www.ethicsboard.org/publications/june-2021-iesba-working-group-briefing-paper" TargetMode="External"/><Relationship Id="rId2" Type="http://schemas.openxmlformats.org/officeDocument/2006/relationships/notesSlide" Target="../notesSlides/notesSlide5.xml"/><Relationship Id="rId1" Type="http://schemas.openxmlformats.org/officeDocument/2006/relationships/slideLayout" Target="../slideLayouts/slideLayout20.xml"/><Relationship Id="rId4" Type="http://schemas.openxmlformats.org/officeDocument/2006/relationships/image" Target="../media/image21.jpeg"/></Relationships>
</file>

<file path=ppt/slides/_rels/slide6.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3" Type="http://schemas.openxmlformats.org/officeDocument/2006/relationships/hyperlink" Target="https://www.ifac.org/system/files/meetings/files/Agenda-Item-C1-Technology-NAM-and-Fact-Finding.pdf" TargetMode="External"/><Relationship Id="rId7" Type="http://schemas.openxmlformats.org/officeDocument/2006/relationships/image" Target="../media/image25.png"/><Relationship Id="rId12" Type="http://schemas.openxmlformats.org/officeDocument/2006/relationships/image" Target="../media/image30.jpeg"/><Relationship Id="rId2" Type="http://schemas.openxmlformats.org/officeDocument/2006/relationships/notesSlide" Target="../notesSlides/notesSlide6.xml"/><Relationship Id="rId1" Type="http://schemas.openxmlformats.org/officeDocument/2006/relationships/slideLayout" Target="../slideLayouts/slideLayout20.xml"/><Relationship Id="rId6" Type="http://schemas.openxmlformats.org/officeDocument/2006/relationships/image" Target="../media/image24.jpe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s/_rels/slide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20.xml"/><Relationship Id="rId4" Type="http://schemas.openxmlformats.org/officeDocument/2006/relationships/image" Target="../media/image33.png"/></Relationships>
</file>

<file path=ppt/slides/_rels/slide8.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hyperlink" Target="https://www.ifac.org/knowledge-gateway/building-trust-ethics/publications/ethical-leadership-era-complexity-and-digital-change-paper-1" TargetMode="External"/><Relationship Id="rId7" Type="http://schemas.openxmlformats.org/officeDocument/2006/relationships/image" Target="../media/image36.jpeg"/><Relationship Id="rId2" Type="http://schemas.openxmlformats.org/officeDocument/2006/relationships/notesSlide" Target="../notesSlides/notesSlide8.xml"/><Relationship Id="rId1" Type="http://schemas.openxmlformats.org/officeDocument/2006/relationships/slideLayout" Target="../slideLayouts/slideLayout20.xml"/><Relationship Id="rId6" Type="http://schemas.openxmlformats.org/officeDocument/2006/relationships/image" Target="../media/image35.jpeg"/><Relationship Id="rId11" Type="http://schemas.openxmlformats.org/officeDocument/2006/relationships/image" Target="../media/image40.png"/><Relationship Id="rId5" Type="http://schemas.openxmlformats.org/officeDocument/2006/relationships/hyperlink" Target="https://www.ethicsboard.org/focus-areas/technology-ethics-independence-considerations" TargetMode="External"/><Relationship Id="rId10" Type="http://schemas.openxmlformats.org/officeDocument/2006/relationships/image" Target="../media/image39.png"/><Relationship Id="rId4" Type="http://schemas.openxmlformats.org/officeDocument/2006/relationships/image" Target="../media/image34.png"/><Relationship Id="rId9" Type="http://schemas.openxmlformats.org/officeDocument/2006/relationships/image" Target="../media/image3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66897C7-D4A8-40C0-A54C-E53BFB16D4AA}"/>
              </a:ext>
            </a:extLst>
          </p:cNvPr>
          <p:cNvSpPr>
            <a:spLocks noGrp="1"/>
          </p:cNvSpPr>
          <p:nvPr>
            <p:ph type="body" sz="quarter" idx="14"/>
          </p:nvPr>
        </p:nvSpPr>
        <p:spPr>
          <a:xfrm>
            <a:off x="398834" y="4704611"/>
            <a:ext cx="11793165" cy="2039040"/>
          </a:xfrm>
        </p:spPr>
        <p:txBody>
          <a:bodyPr>
            <a:normAutofit/>
          </a:bodyPr>
          <a:lstStyle/>
          <a:p>
            <a:pPr marL="457200" indent="-457200">
              <a:buFont typeface="Arial" panose="020B0604020202020204" pitchFamily="34" charset="0"/>
              <a:buChar char="•"/>
            </a:pPr>
            <a:r>
              <a:rPr lang="en-US" sz="3200" b="1" dirty="0">
                <a:latin typeface="+mj-lt"/>
                <a:ea typeface="ＭＳ Ｐゴシック"/>
                <a:cs typeface="Arial"/>
              </a:rPr>
              <a:t>Brian Friedrich, IESBA Member and Working Group Chair</a:t>
            </a:r>
          </a:p>
          <a:p>
            <a:pPr marL="457200" indent="-457200">
              <a:buFont typeface="Arial" panose="020B0604020202020204" pitchFamily="34" charset="0"/>
              <a:buChar char="•"/>
            </a:pPr>
            <a:r>
              <a:rPr lang="en-US" sz="3200" b="1" dirty="0">
                <a:latin typeface="+mj-lt"/>
                <a:ea typeface="ＭＳ Ｐゴシック"/>
                <a:cs typeface="Arial"/>
              </a:rPr>
              <a:t>Rich Huesken, IESBA Member and Task Force Chair</a:t>
            </a:r>
          </a:p>
          <a:p>
            <a:endParaRPr lang="en-US" sz="3200" b="1" dirty="0">
              <a:latin typeface="+mj-lt"/>
              <a:ea typeface="ＭＳ Ｐゴシック"/>
              <a:cs typeface="Arial"/>
            </a:endParaRPr>
          </a:p>
        </p:txBody>
      </p:sp>
      <p:sp>
        <p:nvSpPr>
          <p:cNvPr id="3" name="Text Placeholder 2">
            <a:extLst>
              <a:ext uri="{FF2B5EF4-FFF2-40B4-BE49-F238E27FC236}">
                <a16:creationId xmlns:a16="http://schemas.microsoft.com/office/drawing/2014/main" id="{9F537B03-8CB8-4A54-9C26-D694F74D712C}"/>
              </a:ext>
            </a:extLst>
          </p:cNvPr>
          <p:cNvSpPr>
            <a:spLocks noGrp="1"/>
          </p:cNvSpPr>
          <p:nvPr>
            <p:ph type="body" sz="quarter" idx="11"/>
          </p:nvPr>
        </p:nvSpPr>
        <p:spPr>
          <a:xfrm>
            <a:off x="779389" y="3050282"/>
            <a:ext cx="9906901" cy="1179867"/>
          </a:xfrm>
        </p:spPr>
        <p:txBody>
          <a:bodyPr>
            <a:normAutofit/>
          </a:bodyPr>
          <a:lstStyle/>
          <a:p>
            <a:r>
              <a:rPr lang="en-US" sz="2800" b="1" dirty="0">
                <a:latin typeface="+mj-lt"/>
                <a:ea typeface="ＭＳ Ｐゴシック"/>
                <a:cs typeface="Arial"/>
              </a:rPr>
              <a:t>September 7, 2021</a:t>
            </a:r>
          </a:p>
        </p:txBody>
      </p:sp>
      <p:sp>
        <p:nvSpPr>
          <p:cNvPr id="4" name="Text Placeholder 3">
            <a:extLst>
              <a:ext uri="{FF2B5EF4-FFF2-40B4-BE49-F238E27FC236}">
                <a16:creationId xmlns:a16="http://schemas.microsoft.com/office/drawing/2014/main" id="{305295D9-D6C0-441D-8A5E-0450EEC5C96A}"/>
              </a:ext>
            </a:extLst>
          </p:cNvPr>
          <p:cNvSpPr>
            <a:spLocks noGrp="1"/>
          </p:cNvSpPr>
          <p:nvPr>
            <p:ph type="body" sz="quarter" idx="12"/>
          </p:nvPr>
        </p:nvSpPr>
        <p:spPr>
          <a:xfrm>
            <a:off x="697078" y="1656673"/>
            <a:ext cx="9907588" cy="859956"/>
          </a:xfrm>
        </p:spPr>
        <p:txBody>
          <a:bodyPr>
            <a:normAutofit/>
          </a:bodyPr>
          <a:lstStyle/>
          <a:p>
            <a:r>
              <a:rPr lang="en-US" sz="4400" dirty="0">
                <a:latin typeface="+mj-lt"/>
              </a:rPr>
              <a:t>Technology</a:t>
            </a:r>
          </a:p>
        </p:txBody>
      </p:sp>
      <p:sp>
        <p:nvSpPr>
          <p:cNvPr id="5" name="TextBox 4">
            <a:extLst>
              <a:ext uri="{FF2B5EF4-FFF2-40B4-BE49-F238E27FC236}">
                <a16:creationId xmlns:a16="http://schemas.microsoft.com/office/drawing/2014/main" id="{F679C137-74E5-8E4E-B0A6-6C286AEF6E90}"/>
              </a:ext>
            </a:extLst>
          </p:cNvPr>
          <p:cNvSpPr txBox="1"/>
          <p:nvPr/>
        </p:nvSpPr>
        <p:spPr>
          <a:xfrm>
            <a:off x="8622792" y="1042416"/>
            <a:ext cx="0" cy="0"/>
          </a:xfrm>
          <a:prstGeom prst="rect">
            <a:avLst/>
          </a:prstGeom>
        </p:spPr>
        <p:txBody>
          <a:bodyPr vert="horz" wrap="none" lIns="91440" tIns="45720" rIns="91440" bIns="45720" rtlCol="0" anchor="b">
            <a:normAutofit fontScale="25000" lnSpcReduction="20000"/>
          </a:bodyPr>
          <a:lstStyle/>
          <a:p>
            <a:pPr algn="l"/>
            <a:endParaRPr lang="en-US" sz="2200" dirty="0">
              <a:solidFill>
                <a:srgbClr val="0B5494"/>
              </a:solidFill>
            </a:endParaRPr>
          </a:p>
        </p:txBody>
      </p:sp>
    </p:spTree>
    <p:extLst>
      <p:ext uri="{BB962C8B-B14F-4D97-AF65-F5344CB8AC3E}">
        <p14:creationId xmlns:p14="http://schemas.microsoft.com/office/powerpoint/2010/main" val="32959499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5">
            <a:extLst>
              <a:ext uri="{FF2B5EF4-FFF2-40B4-BE49-F238E27FC236}">
                <a16:creationId xmlns:a16="http://schemas.microsoft.com/office/drawing/2014/main" id="{3DC72957-9C13-4EB9-98D8-263E8DA6A10D}"/>
              </a:ext>
            </a:extLst>
          </p:cNvPr>
          <p:cNvSpPr>
            <a:spLocks noGrp="1"/>
          </p:cNvSpPr>
          <p:nvPr>
            <p:ph type="title"/>
          </p:nvPr>
        </p:nvSpPr>
        <p:spPr>
          <a:xfrm>
            <a:off x="892818" y="1370171"/>
            <a:ext cx="5085580" cy="2387600"/>
          </a:xfrm>
        </p:spPr>
        <p:txBody>
          <a:bodyPr vert="horz" lIns="91440" tIns="45720" rIns="91440" bIns="45720" rtlCol="0" anchor="b">
            <a:normAutofit/>
          </a:bodyPr>
          <a:lstStyle/>
          <a:p>
            <a:pPr hangingPunct="1">
              <a:lnSpc>
                <a:spcPct val="90000"/>
              </a:lnSpc>
            </a:pPr>
            <a:r>
              <a:rPr lang="en-US" sz="6000" kern="1200">
                <a:solidFill>
                  <a:schemeClr val="tx1"/>
                </a:solidFill>
                <a:latin typeface="+mj-lt"/>
                <a:ea typeface="+mj-ea"/>
                <a:cs typeface="+mj-cs"/>
              </a:rPr>
              <a:t>Questions/ Comments</a:t>
            </a:r>
          </a:p>
        </p:txBody>
      </p:sp>
      <p:pic>
        <p:nvPicPr>
          <p:cNvPr id="9" name="Picture Placeholder 6" descr="Yellow and blue symbols">
            <a:extLst>
              <a:ext uri="{FF2B5EF4-FFF2-40B4-BE49-F238E27FC236}">
                <a16:creationId xmlns:a16="http://schemas.microsoft.com/office/drawing/2014/main" id="{E9FC0857-66B1-4DB4-B67A-D4CD6EE8F20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041841" y="413674"/>
            <a:ext cx="4123157" cy="4123157"/>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pic>
        <p:nvPicPr>
          <p:cNvPr id="7" name="Picture Placeholder 6" descr="Yellow and blue symbols">
            <a:extLst>
              <a:ext uri="{FF2B5EF4-FFF2-40B4-BE49-F238E27FC236}">
                <a16:creationId xmlns:a16="http://schemas.microsoft.com/office/drawing/2014/main" id="{350957DB-EDA6-480E-B057-A87416A937F1}"/>
              </a:ext>
            </a:extLst>
          </p:cNvPr>
          <p:cNvPicPr>
            <a:picLocks noGrp="1" noChangeAspect="1"/>
          </p:cNvPicPr>
          <p:nvPr>
            <p:ph type="pic" idx="1"/>
          </p:nvPr>
        </p:nvPicPr>
        <p:blipFill rotWithShape="1">
          <a:blip r:embed="rId4" cstate="print">
            <a:extLst>
              <a:ext uri="{28A0092B-C50C-407E-A947-70E740481C1C}">
                <a14:useLocalDpi xmlns:a14="http://schemas.microsoft.com/office/drawing/2010/main" val="0"/>
              </a:ext>
            </a:extLst>
          </a:blip>
          <a:srcRect/>
          <a:stretch/>
        </p:blipFill>
        <p:spPr>
          <a:xfrm>
            <a:off x="8695537" y="3158548"/>
            <a:ext cx="3047542" cy="3047542"/>
          </a:xfrm>
          <a:custGeom>
            <a:avLst/>
            <a:gdLst/>
            <a:ahLst/>
            <a:cxnLst/>
            <a:rect l="l" t="t" r="r" b="b"/>
            <a:pathLst>
              <a:path w="2283868" h="2283868">
                <a:moveTo>
                  <a:pt x="1141934" y="0"/>
                </a:moveTo>
                <a:cubicBezTo>
                  <a:pt x="1772607" y="0"/>
                  <a:pt x="2283868" y="511261"/>
                  <a:pt x="2283868" y="1141934"/>
                </a:cubicBezTo>
                <a:cubicBezTo>
                  <a:pt x="2283868" y="1772607"/>
                  <a:pt x="1772607" y="2283868"/>
                  <a:pt x="1141934" y="2283868"/>
                </a:cubicBezTo>
                <a:cubicBezTo>
                  <a:pt x="511261" y="2283868"/>
                  <a:pt x="0" y="1772607"/>
                  <a:pt x="0" y="1141934"/>
                </a:cubicBezTo>
                <a:cubicBezTo>
                  <a:pt x="0" y="511261"/>
                  <a:pt x="511261" y="0"/>
                  <a:pt x="114193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4" name="Slide Number Placeholder 3">
            <a:extLst>
              <a:ext uri="{FF2B5EF4-FFF2-40B4-BE49-F238E27FC236}">
                <a16:creationId xmlns:a16="http://schemas.microsoft.com/office/drawing/2014/main" id="{B40D6AE9-9328-4F5C-99C2-6AB1D3EFEDB2}"/>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marR="0" lvl="0" indent="0" fontAlgn="auto">
              <a:spcBef>
                <a:spcPts val="0"/>
              </a:spcBef>
              <a:spcAft>
                <a:spcPts val="600"/>
              </a:spcAft>
              <a:buClrTx/>
              <a:buSzTx/>
              <a:buFontTx/>
              <a:buNone/>
              <a:tabLst/>
              <a:defRPr/>
            </a:pPr>
            <a:fld id="{A68F81FF-A8B7-8E49-9D5B-3CAD5ADFEE36}" type="slidenum">
              <a:rPr kumimoji="0" lang="en-US" b="0" i="0" u="none" strike="noStrike" cap="none" spc="0" normalizeH="0" baseline="0" noProof="0">
                <a:ln>
                  <a:noFill/>
                </a:ln>
                <a:solidFill>
                  <a:schemeClr val="tx1">
                    <a:lumMod val="50000"/>
                    <a:lumOff val="50000"/>
                  </a:schemeClr>
                </a:solidFill>
                <a:effectLst/>
                <a:uLnTx/>
                <a:uFillTx/>
                <a:latin typeface="+mn-lt"/>
              </a:rPr>
              <a:pPr marR="0" lvl="0" indent="0" fontAlgn="auto">
                <a:spcBef>
                  <a:spcPts val="0"/>
                </a:spcBef>
                <a:spcAft>
                  <a:spcPts val="600"/>
                </a:spcAft>
                <a:buClrTx/>
                <a:buSzTx/>
                <a:buFontTx/>
                <a:buNone/>
                <a:tabLst/>
                <a:defRPr/>
              </a:pPr>
              <a:t>10</a:t>
            </a:fld>
            <a:endParaRPr kumimoji="0" lang="en-US" b="0" i="0" u="none" strike="noStrike" cap="none" spc="0" normalizeH="0" baseline="0" noProof="0">
              <a:ln>
                <a:noFill/>
              </a:ln>
              <a:solidFill>
                <a:schemeClr val="tx1">
                  <a:lumMod val="50000"/>
                  <a:lumOff val="50000"/>
                </a:schemeClr>
              </a:solidFill>
              <a:effectLst/>
              <a:uLnTx/>
              <a:uFillTx/>
              <a:latin typeface="+mn-lt"/>
            </a:endParaRPr>
          </a:p>
        </p:txBody>
      </p:sp>
    </p:spTree>
    <p:extLst>
      <p:ext uri="{BB962C8B-B14F-4D97-AF65-F5344CB8AC3E}">
        <p14:creationId xmlns:p14="http://schemas.microsoft.com/office/powerpoint/2010/main" val="38096727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A5BD868-710C-4E0E-B54C-DA80CF6535A6}"/>
              </a:ext>
            </a:extLst>
          </p:cNvPr>
          <p:cNvSpPr>
            <a:spLocks noGrp="1"/>
          </p:cNvSpPr>
          <p:nvPr>
            <p:ph type="sldNum" sz="quarter" idx="12"/>
          </p:nvPr>
        </p:nvSpPr>
        <p:spPr/>
        <p:txBody>
          <a:bodyPr/>
          <a:lstStyle/>
          <a:p>
            <a:fld id="{A68F81FF-A8B7-8E49-9D5B-3CAD5ADFEE36}" type="slidenum">
              <a:rPr lang="en-US" smtClean="0"/>
              <a:pPr/>
              <a:t>11</a:t>
            </a:fld>
            <a:endParaRPr lang="en-US" dirty="0"/>
          </a:p>
        </p:txBody>
      </p:sp>
      <p:sp>
        <p:nvSpPr>
          <p:cNvPr id="4" name="Title 3">
            <a:extLst>
              <a:ext uri="{FF2B5EF4-FFF2-40B4-BE49-F238E27FC236}">
                <a16:creationId xmlns:a16="http://schemas.microsoft.com/office/drawing/2014/main" id="{46961DEB-F39D-40F2-926A-A190DEEB1C49}"/>
              </a:ext>
            </a:extLst>
          </p:cNvPr>
          <p:cNvSpPr>
            <a:spLocks noGrp="1"/>
          </p:cNvSpPr>
          <p:nvPr>
            <p:ph type="title"/>
          </p:nvPr>
        </p:nvSpPr>
        <p:spPr/>
        <p:txBody>
          <a:bodyPr/>
          <a:lstStyle/>
          <a:p>
            <a:r>
              <a:rPr lang="en-US" dirty="0"/>
              <a:t>Technology Project</a:t>
            </a:r>
          </a:p>
        </p:txBody>
      </p:sp>
    </p:spTree>
    <p:extLst>
      <p:ext uri="{BB962C8B-B14F-4D97-AF65-F5344CB8AC3E}">
        <p14:creationId xmlns:p14="http://schemas.microsoft.com/office/powerpoint/2010/main" val="18477685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5" name="Rectangle 27">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8333094-5EA0-46FB-A21F-EF106A57FDDA}"/>
              </a:ext>
            </a:extLst>
          </p:cNvPr>
          <p:cNvSpPr>
            <a:spLocks noGrp="1"/>
          </p:cNvSpPr>
          <p:nvPr>
            <p:ph type="title"/>
          </p:nvPr>
        </p:nvSpPr>
        <p:spPr>
          <a:xfrm>
            <a:off x="640080" y="325369"/>
            <a:ext cx="4368602" cy="1956841"/>
          </a:xfrm>
        </p:spPr>
        <p:txBody>
          <a:bodyPr anchor="b">
            <a:normAutofit/>
          </a:bodyPr>
          <a:lstStyle/>
          <a:p>
            <a:r>
              <a:rPr lang="en-US" sz="5400" dirty="0">
                <a:solidFill>
                  <a:schemeClr val="accent6"/>
                </a:solidFill>
              </a:rPr>
              <a:t>Technology Revisions</a:t>
            </a:r>
          </a:p>
        </p:txBody>
      </p:sp>
      <p:sp>
        <p:nvSpPr>
          <p:cNvPr id="30"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9">
            <a:extLst>
              <a:ext uri="{FF2B5EF4-FFF2-40B4-BE49-F238E27FC236}">
                <a16:creationId xmlns:a16="http://schemas.microsoft.com/office/drawing/2014/main" id="{EAB5D53F-D534-4C20-AAF0-C3844C8F8238}"/>
              </a:ext>
            </a:extLst>
          </p:cNvPr>
          <p:cNvSpPr>
            <a:spLocks noGrp="1"/>
          </p:cNvSpPr>
          <p:nvPr>
            <p:ph idx="1"/>
          </p:nvPr>
        </p:nvSpPr>
        <p:spPr>
          <a:xfrm>
            <a:off x="640080" y="2872899"/>
            <a:ext cx="4243589" cy="3320668"/>
          </a:xfrm>
        </p:spPr>
        <p:txBody>
          <a:bodyPr>
            <a:normAutofit/>
          </a:bodyPr>
          <a:lstStyle/>
          <a:p>
            <a:pPr marL="0" indent="0">
              <a:buNone/>
            </a:pPr>
            <a:r>
              <a:rPr lang="en-US" sz="2000" dirty="0"/>
              <a:t>Informed by:</a:t>
            </a:r>
          </a:p>
          <a:p>
            <a:r>
              <a:rPr lang="en-US" sz="2000" dirty="0"/>
              <a:t>Phase 1 Report</a:t>
            </a:r>
          </a:p>
          <a:p>
            <a:r>
              <a:rPr lang="en-US" sz="2000" dirty="0"/>
              <a:t>Role and Mindset project</a:t>
            </a:r>
          </a:p>
          <a:p>
            <a:r>
              <a:rPr lang="en-US" sz="2000" dirty="0"/>
              <a:t>NAS project</a:t>
            </a:r>
          </a:p>
          <a:p>
            <a:r>
              <a:rPr lang="en-US" sz="2000" dirty="0"/>
              <a:t>Two global surveys on “complexity” and “auditor independence”</a:t>
            </a:r>
          </a:p>
          <a:p>
            <a:r>
              <a:rPr lang="en-US" sz="2000" dirty="0"/>
              <a:t>Stakeholder outreach to date</a:t>
            </a:r>
          </a:p>
          <a:p>
            <a:r>
              <a:rPr lang="en-US" sz="2000" dirty="0" err="1"/>
              <a:t>etc</a:t>
            </a:r>
            <a:endParaRPr lang="en-US" sz="2000" dirty="0"/>
          </a:p>
        </p:txBody>
      </p:sp>
      <p:pic>
        <p:nvPicPr>
          <p:cNvPr id="11" name="Picture 10" descr="A picture containing diagram&#10;&#10;Description automatically generated">
            <a:extLst>
              <a:ext uri="{FF2B5EF4-FFF2-40B4-BE49-F238E27FC236}">
                <a16:creationId xmlns:a16="http://schemas.microsoft.com/office/drawing/2014/main" id="{D3B9D417-FF92-4A95-BD7A-7FD94ADB979D}"/>
              </a:ext>
            </a:extLst>
          </p:cNvPr>
          <p:cNvPicPr>
            <a:picLocks noChangeAspect="1"/>
          </p:cNvPicPr>
          <p:nvPr/>
        </p:nvPicPr>
        <p:blipFill rotWithShape="1">
          <a:blip r:embed="rId3" cstate="print">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3" name="TextBox 2">
            <a:extLst>
              <a:ext uri="{FF2B5EF4-FFF2-40B4-BE49-F238E27FC236}">
                <a16:creationId xmlns:a16="http://schemas.microsoft.com/office/drawing/2014/main" id="{DDDFFE57-2451-4A9A-96A2-911826FF5F9A}"/>
              </a:ext>
            </a:extLst>
          </p:cNvPr>
          <p:cNvSpPr txBox="1"/>
          <p:nvPr/>
        </p:nvSpPr>
        <p:spPr>
          <a:xfrm>
            <a:off x="6449438" y="1313234"/>
            <a:ext cx="4727643" cy="3891064"/>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4" name="TextBox 3">
            <a:extLst>
              <a:ext uri="{FF2B5EF4-FFF2-40B4-BE49-F238E27FC236}">
                <a16:creationId xmlns:a16="http://schemas.microsoft.com/office/drawing/2014/main" id="{687B122A-564D-4A4B-A969-50FE37835BD0}"/>
              </a:ext>
            </a:extLst>
          </p:cNvPr>
          <p:cNvSpPr txBox="1"/>
          <p:nvPr/>
        </p:nvSpPr>
        <p:spPr>
          <a:xfrm>
            <a:off x="6780179" y="1498060"/>
            <a:ext cx="4771741" cy="3492229"/>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5" name="TextBox 4">
            <a:extLst>
              <a:ext uri="{FF2B5EF4-FFF2-40B4-BE49-F238E27FC236}">
                <a16:creationId xmlns:a16="http://schemas.microsoft.com/office/drawing/2014/main" id="{18EDF019-2291-4FD2-A43D-1DB9464D95B0}"/>
              </a:ext>
            </a:extLst>
          </p:cNvPr>
          <p:cNvSpPr txBox="1"/>
          <p:nvPr/>
        </p:nvSpPr>
        <p:spPr>
          <a:xfrm>
            <a:off x="1332689" y="325369"/>
            <a:ext cx="3341981" cy="1994008"/>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6" name="TextBox 5">
            <a:extLst>
              <a:ext uri="{FF2B5EF4-FFF2-40B4-BE49-F238E27FC236}">
                <a16:creationId xmlns:a16="http://schemas.microsoft.com/office/drawing/2014/main" id="{FF977C29-ABB6-4BD4-B0E1-D095774E1151}"/>
              </a:ext>
            </a:extLst>
          </p:cNvPr>
          <p:cNvSpPr txBox="1"/>
          <p:nvPr/>
        </p:nvSpPr>
        <p:spPr>
          <a:xfrm>
            <a:off x="1663430" y="5992238"/>
            <a:ext cx="3011240" cy="754851"/>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7" name="TextBox 6">
            <a:extLst>
              <a:ext uri="{FF2B5EF4-FFF2-40B4-BE49-F238E27FC236}">
                <a16:creationId xmlns:a16="http://schemas.microsoft.com/office/drawing/2014/main" id="{5862576F-95D1-4D8F-937D-D465C8C5BBBB}"/>
              </a:ext>
            </a:extLst>
          </p:cNvPr>
          <p:cNvSpPr txBox="1"/>
          <p:nvPr/>
        </p:nvSpPr>
        <p:spPr>
          <a:xfrm>
            <a:off x="1828800" y="5826868"/>
            <a:ext cx="3357889" cy="754851"/>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8" name="TextBox 7">
            <a:extLst>
              <a:ext uri="{FF2B5EF4-FFF2-40B4-BE49-F238E27FC236}">
                <a16:creationId xmlns:a16="http://schemas.microsoft.com/office/drawing/2014/main" id="{1C8B4C04-9CA5-499F-95E9-D30AB6E57BCE}"/>
              </a:ext>
            </a:extLst>
          </p:cNvPr>
          <p:cNvSpPr txBox="1"/>
          <p:nvPr/>
        </p:nvSpPr>
        <p:spPr>
          <a:xfrm>
            <a:off x="6449437" y="66284"/>
            <a:ext cx="6167547" cy="1270174"/>
          </a:xfrm>
          <a:prstGeom prst="rect">
            <a:avLst/>
          </a:prstGeom>
        </p:spPr>
        <p:txBody>
          <a:bodyPr vert="horz" wrap="square" lIns="91440" tIns="45720" rIns="91440" bIns="45720" rtlCol="0" anchor="b">
            <a:normAutofit/>
          </a:bodyPr>
          <a:lstStyle/>
          <a:p>
            <a:pPr>
              <a:lnSpc>
                <a:spcPct val="90000"/>
              </a:lnSpc>
              <a:spcAft>
                <a:spcPts val="600"/>
              </a:spcAft>
            </a:pPr>
            <a:r>
              <a:rPr lang="en-US" sz="1700" b="1" i="1" dirty="0">
                <a:solidFill>
                  <a:schemeClr val="bg1"/>
                </a:solidFill>
                <a:latin typeface="Product Sans Thin" panose="020B0203030502040203"/>
              </a:rPr>
              <a:t>“…generally, the Code currently provides high level, principles-based guidance for most technology-related ethics issues that professional accountants and firms might encounter...”</a:t>
            </a:r>
          </a:p>
          <a:p>
            <a:pPr algn="l">
              <a:lnSpc>
                <a:spcPct val="90000"/>
              </a:lnSpc>
              <a:spcAft>
                <a:spcPts val="600"/>
              </a:spcAft>
            </a:pPr>
            <a:endParaRPr lang="en-US" sz="1700" dirty="0">
              <a:solidFill>
                <a:schemeClr val="bg1"/>
              </a:solidFill>
            </a:endParaRPr>
          </a:p>
        </p:txBody>
      </p:sp>
    </p:spTree>
    <p:extLst>
      <p:ext uri="{BB962C8B-B14F-4D97-AF65-F5344CB8AC3E}">
        <p14:creationId xmlns:p14="http://schemas.microsoft.com/office/powerpoint/2010/main" val="15012327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9" name="Rectangle 22">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43F5713-9492-4549-B5E3-46F0186764D3}"/>
              </a:ext>
            </a:extLst>
          </p:cNvPr>
          <p:cNvSpPr>
            <a:spLocks noGrp="1"/>
          </p:cNvSpPr>
          <p:nvPr>
            <p:ph type="title"/>
          </p:nvPr>
        </p:nvSpPr>
        <p:spPr>
          <a:xfrm>
            <a:off x="5297762" y="329184"/>
            <a:ext cx="6251110" cy="1783080"/>
          </a:xfrm>
        </p:spPr>
        <p:txBody>
          <a:bodyPr vert="horz" lIns="91440" tIns="45720" rIns="91440" bIns="45720" rtlCol="0" anchor="b">
            <a:normAutofit/>
          </a:bodyPr>
          <a:lstStyle/>
          <a:p>
            <a:pPr hangingPunct="1">
              <a:lnSpc>
                <a:spcPct val="90000"/>
              </a:lnSpc>
            </a:pPr>
            <a:r>
              <a:rPr lang="en-US" sz="4200" dirty="0">
                <a:solidFill>
                  <a:schemeClr val="tx1"/>
                </a:solidFill>
                <a:latin typeface="Product Sans Thin" panose="020B0203030502040203"/>
              </a:rPr>
              <a:t>Recap: Role and Mindset Revisions (Oct 2020)</a:t>
            </a:r>
          </a:p>
        </p:txBody>
      </p:sp>
      <p:pic>
        <p:nvPicPr>
          <p:cNvPr id="10" name="Picture 9">
            <a:hlinkClick r:id="rId3"/>
            <a:extLst>
              <a:ext uri="{FF2B5EF4-FFF2-40B4-BE49-F238E27FC236}">
                <a16:creationId xmlns:a16="http://schemas.microsoft.com/office/drawing/2014/main" id="{51D1A392-0009-4764-8280-410049D86240}"/>
              </a:ext>
            </a:extLst>
          </p:cNvPr>
          <p:cNvPicPr>
            <a:picLocks noChangeAspect="1"/>
          </p:cNvPicPr>
          <p:nvPr/>
        </p:nvPicPr>
        <p:blipFill rotWithShape="1">
          <a:blip r:embed="rId4"/>
          <a:srcRect l="3465" r="6883"/>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30"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bject 7">
            <a:extLst>
              <a:ext uri="{FF2B5EF4-FFF2-40B4-BE49-F238E27FC236}">
                <a16:creationId xmlns:a16="http://schemas.microsoft.com/office/drawing/2014/main" id="{751B81F7-821C-4167-9E17-54757D55E75D}"/>
              </a:ext>
            </a:extLst>
          </p:cNvPr>
          <p:cNvSpPr txBox="1"/>
          <p:nvPr/>
        </p:nvSpPr>
        <p:spPr>
          <a:xfrm>
            <a:off x="4944873" y="2655918"/>
            <a:ext cx="7204455" cy="3483864"/>
          </a:xfrm>
          <a:prstGeom prst="rect">
            <a:avLst/>
          </a:prstGeom>
        </p:spPr>
        <p:txBody>
          <a:bodyPr vert="horz" lIns="91440" tIns="45720" rIns="91440" bIns="45720" rtlCol="0">
            <a:noAutofit/>
          </a:bodyPr>
          <a:lstStyle/>
          <a:p>
            <a:pPr marL="266693" indent="-228600">
              <a:lnSpc>
                <a:spcPct val="90000"/>
              </a:lnSpc>
              <a:spcBef>
                <a:spcPts val="1304"/>
              </a:spcBef>
              <a:buFont typeface="Arial" panose="020B0604020202020204" pitchFamily="34" charset="0"/>
              <a:buChar char="•"/>
              <a:tabLst>
                <a:tab pos="266217" algn="l"/>
                <a:tab pos="266693" algn="l"/>
              </a:tabLst>
            </a:pPr>
            <a:r>
              <a:rPr lang="en-US" sz="2800" spc="-4" dirty="0">
                <a:latin typeface="Product Sans Thin" panose="020B0203030502040203"/>
              </a:rPr>
              <a:t>Key </a:t>
            </a:r>
            <a:r>
              <a:rPr lang="en-US" sz="2800" dirty="0">
                <a:latin typeface="Product Sans Thin" panose="020B0203030502040203"/>
              </a:rPr>
              <a:t>revisions </a:t>
            </a:r>
            <a:r>
              <a:rPr lang="en-US" sz="2800" spc="-4" dirty="0">
                <a:latin typeface="Product Sans Thin" panose="020B0203030502040203"/>
              </a:rPr>
              <a:t>to applicable all</a:t>
            </a:r>
            <a:r>
              <a:rPr lang="en-US" sz="2800" spc="23" dirty="0">
                <a:latin typeface="Product Sans Thin" panose="020B0203030502040203"/>
              </a:rPr>
              <a:t> </a:t>
            </a:r>
            <a:r>
              <a:rPr lang="en-US" sz="2800" spc="-4" dirty="0">
                <a:latin typeface="Product Sans Thin" panose="020B0203030502040203"/>
              </a:rPr>
              <a:t>accountants </a:t>
            </a:r>
            <a:endParaRPr lang="en-US" sz="2800" dirty="0">
              <a:latin typeface="Product Sans Thin" panose="020B0203030502040203"/>
            </a:endParaRPr>
          </a:p>
          <a:p>
            <a:pPr marL="530530" lvl="1" indent="-228600">
              <a:lnSpc>
                <a:spcPct val="90000"/>
              </a:lnSpc>
              <a:spcBef>
                <a:spcPts val="600"/>
              </a:spcBef>
              <a:buFont typeface="Arial" panose="020B0604020202020204" pitchFamily="34" charset="0"/>
              <a:buChar char="•"/>
              <a:tabLst>
                <a:tab pos="530530" algn="l"/>
                <a:tab pos="531006" algn="l"/>
              </a:tabLst>
            </a:pPr>
            <a:r>
              <a:rPr lang="en-US" sz="2800" dirty="0">
                <a:latin typeface="Product Sans Thin" panose="020B0203030502040203"/>
              </a:rPr>
              <a:t>Renewed emphasis on responsibility to act in the </a:t>
            </a:r>
            <a:r>
              <a:rPr lang="en-US" sz="2800" b="1" dirty="0">
                <a:solidFill>
                  <a:schemeClr val="accent1"/>
                </a:solidFill>
                <a:latin typeface="Product Sans Thin" panose="020B0203030502040203"/>
              </a:rPr>
              <a:t>public interest</a:t>
            </a:r>
            <a:endParaRPr lang="en-US" sz="2800" b="1" spc="-4" dirty="0">
              <a:solidFill>
                <a:schemeClr val="accent1"/>
              </a:solidFill>
              <a:latin typeface="Product Sans Thin" panose="020B0203030502040203"/>
            </a:endParaRPr>
          </a:p>
          <a:p>
            <a:pPr marL="530530" lvl="1" indent="-228600">
              <a:lnSpc>
                <a:spcPct val="90000"/>
              </a:lnSpc>
              <a:spcBef>
                <a:spcPts val="600"/>
              </a:spcBef>
              <a:buFont typeface="Arial" panose="020B0604020202020204" pitchFamily="34" charset="0"/>
              <a:buChar char="•"/>
              <a:tabLst>
                <a:tab pos="530530" algn="l"/>
                <a:tab pos="531006" algn="l"/>
              </a:tabLst>
            </a:pPr>
            <a:r>
              <a:rPr lang="en-US" sz="2800" dirty="0">
                <a:latin typeface="Product Sans Thin" panose="020B0203030502040203"/>
              </a:rPr>
              <a:t>Enhancements to four of the fundamental principles &amp; explicit references to technology</a:t>
            </a:r>
          </a:p>
          <a:p>
            <a:pPr marL="530530" lvl="1" indent="-228600">
              <a:lnSpc>
                <a:spcPct val="90000"/>
              </a:lnSpc>
              <a:spcBef>
                <a:spcPts val="600"/>
              </a:spcBef>
              <a:buFont typeface="Arial" panose="020B0604020202020204" pitchFamily="34" charset="0"/>
              <a:buChar char="•"/>
              <a:tabLst>
                <a:tab pos="530530" algn="l"/>
                <a:tab pos="531006" algn="l"/>
              </a:tabLst>
            </a:pPr>
            <a:r>
              <a:rPr lang="en-US" sz="2800" dirty="0">
                <a:latin typeface="Product Sans Thin" panose="020B0203030502040203"/>
              </a:rPr>
              <a:t>Requirement to have an </a:t>
            </a:r>
            <a:r>
              <a:rPr lang="en-US" sz="2800" b="1" dirty="0">
                <a:solidFill>
                  <a:schemeClr val="accent1"/>
                </a:solidFill>
                <a:latin typeface="Product Sans Thin" panose="020B0203030502040203"/>
              </a:rPr>
              <a:t>inquiring mind </a:t>
            </a:r>
            <a:r>
              <a:rPr lang="en-US" sz="2800" dirty="0">
                <a:latin typeface="Product Sans Thin" panose="020B0203030502040203"/>
              </a:rPr>
              <a:t>when applying conceptual framework </a:t>
            </a:r>
          </a:p>
          <a:p>
            <a:pPr marL="530530" lvl="1" indent="-228600">
              <a:lnSpc>
                <a:spcPct val="90000"/>
              </a:lnSpc>
              <a:spcBef>
                <a:spcPts val="600"/>
              </a:spcBef>
              <a:buFont typeface="Arial" panose="020B0604020202020204" pitchFamily="34" charset="0"/>
              <a:buChar char="•"/>
              <a:tabLst>
                <a:tab pos="530530" algn="l"/>
                <a:tab pos="531006" algn="l"/>
              </a:tabLst>
            </a:pPr>
            <a:r>
              <a:rPr lang="en-US" sz="2800" spc="-4" dirty="0">
                <a:latin typeface="Product Sans Thin" panose="020B0203030502040203"/>
              </a:rPr>
              <a:t>Underscores the importance </a:t>
            </a:r>
            <a:r>
              <a:rPr lang="en-US" sz="2800" dirty="0">
                <a:latin typeface="Product Sans Thin" panose="020B0203030502040203"/>
              </a:rPr>
              <a:t>of </a:t>
            </a:r>
            <a:r>
              <a:rPr lang="en-US" sz="2800" spc="-4" dirty="0">
                <a:latin typeface="Product Sans Thin" panose="020B0203030502040203"/>
              </a:rPr>
              <a:t>having </a:t>
            </a:r>
            <a:r>
              <a:rPr lang="en-US" sz="2800" b="1" spc="-4" dirty="0">
                <a:solidFill>
                  <a:schemeClr val="accent1"/>
                </a:solidFill>
                <a:latin typeface="Product Sans Thin" panose="020B0203030502040203"/>
              </a:rPr>
              <a:t>organizational cultures rooted in</a:t>
            </a:r>
            <a:r>
              <a:rPr lang="en-US" sz="2800" b="1" spc="98" dirty="0">
                <a:solidFill>
                  <a:schemeClr val="accent1"/>
                </a:solidFill>
                <a:latin typeface="Product Sans Thin" panose="020B0203030502040203"/>
              </a:rPr>
              <a:t> </a:t>
            </a:r>
            <a:r>
              <a:rPr lang="en-US" sz="2800" b="1" spc="-4" dirty="0">
                <a:solidFill>
                  <a:schemeClr val="accent1"/>
                </a:solidFill>
                <a:latin typeface="Product Sans Thin" panose="020B0203030502040203"/>
              </a:rPr>
              <a:t>ethics</a:t>
            </a:r>
            <a:endParaRPr lang="en-US" sz="2800" b="1" dirty="0">
              <a:solidFill>
                <a:schemeClr val="accent1"/>
              </a:solidFill>
              <a:latin typeface="Product Sans Thin" panose="020B0203030502040203"/>
            </a:endParaRPr>
          </a:p>
        </p:txBody>
      </p:sp>
      <p:sp>
        <p:nvSpPr>
          <p:cNvPr id="5" name="Slide Number Placeholder 4">
            <a:extLst>
              <a:ext uri="{FF2B5EF4-FFF2-40B4-BE49-F238E27FC236}">
                <a16:creationId xmlns:a16="http://schemas.microsoft.com/office/drawing/2014/main" id="{2A8D1C5B-99DC-47FF-9F9B-8CA206ED89AD}"/>
              </a:ext>
            </a:extLst>
          </p:cNvPr>
          <p:cNvSpPr>
            <a:spLocks noGrp="1"/>
          </p:cNvSpPr>
          <p:nvPr>
            <p:ph type="sldNum" sz="quarter" idx="12"/>
          </p:nvPr>
        </p:nvSpPr>
        <p:spPr>
          <a:xfrm>
            <a:off x="10052978" y="6356350"/>
            <a:ext cx="1300821" cy="365125"/>
          </a:xfrm>
        </p:spPr>
        <p:txBody>
          <a:bodyPr vert="horz" lIns="91440" tIns="45720" rIns="91440" bIns="45720" rtlCol="0" anchor="ctr">
            <a:normAutofit/>
          </a:bodyPr>
          <a:lstStyle/>
          <a:p>
            <a:pPr>
              <a:spcAft>
                <a:spcPts val="600"/>
              </a:spcAft>
              <a:defRPr/>
            </a:pPr>
            <a:fld id="{A68F81FF-A8B7-8E49-9D5B-3CAD5ADFEE36}" type="slidenum">
              <a:rPr lang="en-US">
                <a:solidFill>
                  <a:prstClr val="black">
                    <a:tint val="75000"/>
                  </a:prstClr>
                </a:solidFill>
                <a:latin typeface="Calibri" panose="020F0502020204030204"/>
              </a:rPr>
              <a:pPr>
                <a:spcAft>
                  <a:spcPts val="600"/>
                </a:spcAft>
                <a:defRPr/>
              </a:pPr>
              <a:t>13</a:t>
            </a:fld>
            <a:endParaRPr 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7512299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F5713-9492-4549-B5E3-46F0186764D3}"/>
              </a:ext>
            </a:extLst>
          </p:cNvPr>
          <p:cNvSpPr>
            <a:spLocks noGrp="1"/>
          </p:cNvSpPr>
          <p:nvPr>
            <p:ph type="title"/>
          </p:nvPr>
        </p:nvSpPr>
        <p:spPr/>
        <p:txBody>
          <a:bodyPr>
            <a:normAutofit/>
          </a:bodyPr>
          <a:lstStyle/>
          <a:p>
            <a:r>
              <a:rPr lang="en-US" dirty="0"/>
              <a:t>Role &amp; Mindset: Technology Revisions</a:t>
            </a:r>
          </a:p>
        </p:txBody>
      </p:sp>
      <p:sp>
        <p:nvSpPr>
          <p:cNvPr id="3" name="Content Placeholder 2">
            <a:extLst>
              <a:ext uri="{FF2B5EF4-FFF2-40B4-BE49-F238E27FC236}">
                <a16:creationId xmlns:a16="http://schemas.microsoft.com/office/drawing/2014/main" id="{56B6B41D-656F-437F-BB4C-A5577CCAECC5}"/>
              </a:ext>
            </a:extLst>
          </p:cNvPr>
          <p:cNvSpPr>
            <a:spLocks noGrp="1"/>
          </p:cNvSpPr>
          <p:nvPr>
            <p:ph idx="1"/>
          </p:nvPr>
        </p:nvSpPr>
        <p:spPr>
          <a:xfrm>
            <a:off x="838200" y="1104892"/>
            <a:ext cx="10515600" cy="5716734"/>
          </a:xfrm>
        </p:spPr>
        <p:txBody>
          <a:bodyPr>
            <a:noAutofit/>
          </a:bodyPr>
          <a:lstStyle/>
          <a:p>
            <a:pPr marL="342900" lvl="1" indent="-342900">
              <a:spcBef>
                <a:spcPts val="1200"/>
              </a:spcBef>
              <a:spcAft>
                <a:spcPts val="600"/>
              </a:spcAft>
              <a:buFont typeface="Arial" panose="020B0604020202020204" pitchFamily="34" charset="0"/>
              <a:buChar char="•"/>
            </a:pPr>
            <a:r>
              <a:rPr lang="en-US" sz="2800" dirty="0"/>
              <a:t>Professional competence requires a continuing awareness and an understanding of relevant technical, professional, business and </a:t>
            </a:r>
            <a:r>
              <a:rPr lang="en-US" sz="2800" b="1" dirty="0">
                <a:solidFill>
                  <a:schemeClr val="accent1"/>
                </a:solidFill>
              </a:rPr>
              <a:t>technology-related developments</a:t>
            </a:r>
          </a:p>
          <a:p>
            <a:pPr marL="342900" lvl="1" indent="-342900">
              <a:spcBef>
                <a:spcPts val="1200"/>
              </a:spcBef>
              <a:spcAft>
                <a:spcPts val="600"/>
              </a:spcAft>
              <a:buFont typeface="Arial" panose="020B0604020202020204" pitchFamily="34" charset="0"/>
              <a:buChar char="•"/>
            </a:pPr>
            <a:r>
              <a:rPr lang="en-US" sz="2800" dirty="0"/>
              <a:t>Exercise of professional or business judgment can be compromised by undue influence of, or undue reliance on, individuals, organizations, </a:t>
            </a:r>
            <a:r>
              <a:rPr lang="en-US" sz="2800" b="1" dirty="0">
                <a:solidFill>
                  <a:schemeClr val="accent1"/>
                </a:solidFill>
              </a:rPr>
              <a:t>technology</a:t>
            </a:r>
            <a:r>
              <a:rPr lang="en-US" sz="2800" dirty="0"/>
              <a:t> or other factors</a:t>
            </a:r>
          </a:p>
          <a:p>
            <a:pPr marL="342900" lvl="1" indent="-342900">
              <a:spcBef>
                <a:spcPts val="1200"/>
              </a:spcBef>
              <a:spcAft>
                <a:spcPts val="600"/>
              </a:spcAft>
              <a:buFont typeface="Arial" panose="020B0604020202020204" pitchFamily="34" charset="0"/>
              <a:buChar char="•"/>
            </a:pPr>
            <a:r>
              <a:rPr lang="en-US" sz="2800" dirty="0"/>
              <a:t>Bias affects the exercise of professional judgment when identifying, evaluating and addressing threats to compliance with the fundamental principles. </a:t>
            </a:r>
          </a:p>
          <a:p>
            <a:pPr marL="914400" lvl="2" indent="-457200">
              <a:spcBef>
                <a:spcPts val="1200"/>
              </a:spcBef>
              <a:spcAft>
                <a:spcPts val="600"/>
              </a:spcAft>
              <a:buFontTx/>
              <a:buChar char="‒"/>
            </a:pPr>
            <a:r>
              <a:rPr lang="en-US" sz="2800" dirty="0"/>
              <a:t>e.g. </a:t>
            </a:r>
            <a:r>
              <a:rPr lang="en-US" sz="2800" b="1" dirty="0">
                <a:solidFill>
                  <a:schemeClr val="accent1"/>
                </a:solidFill>
              </a:rPr>
              <a:t>Automation bias</a:t>
            </a:r>
            <a:r>
              <a:rPr lang="en-US" sz="2800" dirty="0"/>
              <a:t>, which is a tendency to favor output generated from automated systems, even when human reasoning or contradictory information raises questions as to whether such output is reliable or fit for purpose</a:t>
            </a:r>
          </a:p>
        </p:txBody>
      </p:sp>
      <p:sp>
        <p:nvSpPr>
          <p:cNvPr id="5" name="Slide Number Placeholder 4">
            <a:extLst>
              <a:ext uri="{FF2B5EF4-FFF2-40B4-BE49-F238E27FC236}">
                <a16:creationId xmlns:a16="http://schemas.microsoft.com/office/drawing/2014/main" id="{2A8D1C5B-99DC-47FF-9F9B-8CA206ED89AD}"/>
              </a:ext>
            </a:extLst>
          </p:cNvPr>
          <p:cNvSpPr>
            <a:spLocks noGrp="1"/>
          </p:cNvSpPr>
          <p:nvPr>
            <p:ph type="sldNum" sz="quarter" idx="12"/>
          </p:nvPr>
        </p:nvSpPr>
        <p:spPr/>
        <p:txBody>
          <a:bodyPr/>
          <a:lstStyle/>
          <a:p>
            <a:fld id="{A68F81FF-A8B7-8E49-9D5B-3CAD5ADFEE36}" type="slidenum">
              <a:rPr lang="en-US" smtClean="0"/>
              <a:pPr/>
              <a:t>14</a:t>
            </a:fld>
            <a:endParaRPr lang="en-US" dirty="0"/>
          </a:p>
        </p:txBody>
      </p:sp>
    </p:spTree>
    <p:extLst>
      <p:ext uri="{BB962C8B-B14F-4D97-AF65-F5344CB8AC3E}">
        <p14:creationId xmlns:p14="http://schemas.microsoft.com/office/powerpoint/2010/main" val="27417740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BB1DC-5355-4E29-89B5-6E2D819D774A}"/>
              </a:ext>
            </a:extLst>
          </p:cNvPr>
          <p:cNvSpPr>
            <a:spLocks noGrp="1"/>
          </p:cNvSpPr>
          <p:nvPr>
            <p:ph type="title"/>
          </p:nvPr>
        </p:nvSpPr>
        <p:spPr/>
        <p:txBody>
          <a:bodyPr>
            <a:normAutofit/>
          </a:bodyPr>
          <a:lstStyle/>
          <a:p>
            <a:r>
              <a:rPr lang="en-US" dirty="0">
                <a:latin typeface="Product Sans Thin" panose="020B0203030502040203"/>
              </a:rPr>
              <a:t>Recap: NAS Revisions (Apr 2021)</a:t>
            </a:r>
          </a:p>
        </p:txBody>
      </p:sp>
      <p:sp>
        <p:nvSpPr>
          <p:cNvPr id="5" name="TextBox 4">
            <a:extLst>
              <a:ext uri="{FF2B5EF4-FFF2-40B4-BE49-F238E27FC236}">
                <a16:creationId xmlns:a16="http://schemas.microsoft.com/office/drawing/2014/main" id="{8CECC23D-F70F-489E-AE20-9585511E1A77}"/>
              </a:ext>
            </a:extLst>
          </p:cNvPr>
          <p:cNvSpPr txBox="1"/>
          <p:nvPr/>
        </p:nvSpPr>
        <p:spPr>
          <a:xfrm>
            <a:off x="812099" y="1557181"/>
            <a:ext cx="5977666" cy="35394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sz="2800" b="0" u="none" strike="noStrike" cap="none" spc="0" normalizeH="0" baseline="0" dirty="0">
                <a:ln>
                  <a:noFill/>
                </a:ln>
                <a:effectLst/>
                <a:uFillTx/>
                <a:latin typeface="Product Sans Thin" panose="020B0203030502040203"/>
                <a:ea typeface="Arial"/>
                <a:cs typeface="Arial"/>
                <a:sym typeface="Arial"/>
              </a:rPr>
              <a:t>“</a:t>
            </a:r>
            <a:r>
              <a:rPr kumimoji="0" lang="en-US" sz="2800" b="0" i="1" u="none" strike="noStrike" cap="none" spc="0" normalizeH="0" baseline="0" dirty="0">
                <a:ln>
                  <a:noFill/>
                </a:ln>
                <a:effectLst/>
                <a:uFillTx/>
                <a:latin typeface="Product Sans Thin" panose="020B0203030502040203"/>
                <a:ea typeface="Arial"/>
                <a:cs typeface="Arial"/>
                <a:sym typeface="Arial"/>
              </a:rPr>
              <a:t>New business practices, the evolution of financial markets and changes in </a:t>
            </a:r>
            <a:r>
              <a:rPr kumimoji="0" lang="en-US" sz="2800" b="1" i="1" u="none" strike="noStrike" cap="none" spc="0" normalizeH="0" baseline="0" dirty="0">
                <a:ln>
                  <a:noFill/>
                </a:ln>
                <a:solidFill>
                  <a:schemeClr val="accent1"/>
                </a:solidFill>
                <a:effectLst/>
                <a:uFillTx/>
                <a:latin typeface="Product Sans Thin" panose="020B0203030502040203"/>
                <a:ea typeface="Arial"/>
                <a:cs typeface="Arial"/>
                <a:sym typeface="Arial"/>
              </a:rPr>
              <a:t>technology</a:t>
            </a:r>
            <a:r>
              <a:rPr kumimoji="0" lang="en-US" sz="2800" b="0" i="1" u="none" strike="noStrike" cap="none" spc="0" normalizeH="0" baseline="0" dirty="0">
                <a:ln>
                  <a:noFill/>
                </a:ln>
                <a:effectLst/>
                <a:uFillTx/>
                <a:latin typeface="Product Sans Thin" panose="020B0203030502040203"/>
                <a:ea typeface="Arial"/>
                <a:cs typeface="Arial"/>
                <a:sym typeface="Arial"/>
              </a:rPr>
              <a:t> are some developments that make it impossible to draw up an all-inclusive list of NAS that firms and network firms might provide to an audit client…</a:t>
            </a:r>
            <a:r>
              <a:rPr kumimoji="0" lang="en-US" sz="2800" b="0" u="none" strike="noStrike" cap="none" spc="0" normalizeH="0" baseline="0" dirty="0">
                <a:ln>
                  <a:noFill/>
                </a:ln>
                <a:effectLst/>
                <a:uFillTx/>
                <a:latin typeface="Product Sans Thin" panose="020B0203030502040203"/>
                <a:ea typeface="Arial"/>
                <a:cs typeface="Arial"/>
                <a:sym typeface="Arial"/>
              </a:rPr>
              <a:t>” </a:t>
            </a:r>
            <a:r>
              <a:rPr kumimoji="0" lang="en-US" sz="2800" b="0" i="1" u="none" strike="noStrike" cap="none" spc="0" normalizeH="0" baseline="0" dirty="0">
                <a:ln>
                  <a:noFill/>
                </a:ln>
                <a:effectLst/>
                <a:uFillTx/>
                <a:latin typeface="Product Sans Thin" panose="020B0203030502040203"/>
                <a:ea typeface="Arial"/>
                <a:cs typeface="Arial"/>
                <a:sym typeface="Symbol" panose="05050102010706020507" pitchFamily="18" charset="2"/>
              </a:rPr>
              <a:t></a:t>
            </a:r>
            <a:r>
              <a:rPr kumimoji="0" lang="en-US" sz="2800" b="0" i="1" u="none" strike="noStrike" cap="none" spc="0" normalizeH="0" baseline="0" dirty="0">
                <a:ln>
                  <a:noFill/>
                </a:ln>
                <a:effectLst/>
                <a:uFillTx/>
                <a:latin typeface="Product Sans Thin" panose="020B0203030502040203"/>
                <a:ea typeface="Arial"/>
                <a:cs typeface="Arial"/>
                <a:sym typeface="Arial"/>
              </a:rPr>
              <a:t> </a:t>
            </a:r>
            <a:r>
              <a:rPr kumimoji="0" lang="en-US" sz="2800" b="0" u="none" strike="noStrike" cap="none" spc="0" normalizeH="0" baseline="0" dirty="0">
                <a:ln>
                  <a:noFill/>
                </a:ln>
                <a:effectLst/>
                <a:uFillTx/>
                <a:latin typeface="Product Sans Thin" panose="020B0203030502040203"/>
                <a:ea typeface="Arial"/>
                <a:cs typeface="Arial"/>
                <a:sym typeface="Arial"/>
              </a:rPr>
              <a:t>Para. </a:t>
            </a:r>
            <a:r>
              <a:rPr lang="en-US" sz="2800" dirty="0">
                <a:latin typeface="Product Sans Thin" panose="020B0203030502040203"/>
              </a:rPr>
              <a:t>600.5</a:t>
            </a:r>
            <a:endParaRPr kumimoji="0" lang="en-US" sz="2800" b="0" u="none" strike="noStrike" cap="none" spc="0" normalizeH="0" baseline="0" dirty="0">
              <a:ln>
                <a:noFill/>
              </a:ln>
              <a:effectLst/>
              <a:uFillTx/>
              <a:latin typeface="Product Sans Thin" panose="020B0203030502040203"/>
              <a:ea typeface="Arial"/>
              <a:cs typeface="Arial"/>
              <a:sym typeface="Arial"/>
            </a:endParaRPr>
          </a:p>
          <a:p>
            <a:pPr marL="0" marR="0" indent="0" algn="l" defTabSz="914400" rtl="0" fontAlgn="auto" latinLnBrk="0" hangingPunct="0">
              <a:lnSpc>
                <a:spcPct val="100000"/>
              </a:lnSpc>
              <a:spcBef>
                <a:spcPts val="0"/>
              </a:spcBef>
              <a:spcAft>
                <a:spcPts val="0"/>
              </a:spcAft>
              <a:buClrTx/>
              <a:buSzTx/>
              <a:buFontTx/>
              <a:buNone/>
              <a:tabLst/>
            </a:pPr>
            <a:endParaRPr kumimoji="0" lang="en-US" sz="2800" b="0" i="0" u="none" strike="noStrike" cap="none" spc="0" normalizeH="0" baseline="0" dirty="0">
              <a:ln>
                <a:noFill/>
              </a:ln>
              <a:effectLst/>
              <a:uFillTx/>
              <a:latin typeface="Product Sans Thin" panose="020B0203030502040203"/>
              <a:ea typeface="Arial"/>
              <a:cs typeface="Arial"/>
              <a:sym typeface="Arial"/>
            </a:endParaRPr>
          </a:p>
        </p:txBody>
      </p:sp>
      <p:pic>
        <p:nvPicPr>
          <p:cNvPr id="6" name="Graphic 5" descr="Qr Code with solid fill">
            <a:extLst>
              <a:ext uri="{FF2B5EF4-FFF2-40B4-BE49-F238E27FC236}">
                <a16:creationId xmlns:a16="http://schemas.microsoft.com/office/drawing/2014/main" id="{3AFA9C98-007E-414A-B798-FC3D3FFE7F4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279712" y="3715018"/>
            <a:ext cx="1464874" cy="1464874"/>
          </a:xfrm>
          <a:prstGeom prst="rect">
            <a:avLst/>
          </a:prstGeom>
        </p:spPr>
      </p:pic>
      <p:pic>
        <p:nvPicPr>
          <p:cNvPr id="7" name="Graphic 6" descr="Quadcopter with solid fill">
            <a:extLst>
              <a:ext uri="{FF2B5EF4-FFF2-40B4-BE49-F238E27FC236}">
                <a16:creationId xmlns:a16="http://schemas.microsoft.com/office/drawing/2014/main" id="{5AFDCFCE-347F-469C-970E-8612EBE97C7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279712" y="1755049"/>
            <a:ext cx="1464874" cy="1464874"/>
          </a:xfrm>
          <a:prstGeom prst="rect">
            <a:avLst/>
          </a:prstGeom>
        </p:spPr>
      </p:pic>
      <p:pic>
        <p:nvPicPr>
          <p:cNvPr id="8" name="Graphic 7" descr="Internet Of Things with solid fill">
            <a:extLst>
              <a:ext uri="{FF2B5EF4-FFF2-40B4-BE49-F238E27FC236}">
                <a16:creationId xmlns:a16="http://schemas.microsoft.com/office/drawing/2014/main" id="{D3C80B09-550C-4CC0-BBF0-99184875782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764968" y="1755049"/>
            <a:ext cx="1464874" cy="1464874"/>
          </a:xfrm>
          <a:prstGeom prst="rect">
            <a:avLst/>
          </a:prstGeom>
        </p:spPr>
      </p:pic>
      <p:pic>
        <p:nvPicPr>
          <p:cNvPr id="9" name="Graphic 8" descr="Robot with solid fill">
            <a:extLst>
              <a:ext uri="{FF2B5EF4-FFF2-40B4-BE49-F238E27FC236}">
                <a16:creationId xmlns:a16="http://schemas.microsoft.com/office/drawing/2014/main" id="{97284151-44E6-44C5-B234-6107700B7CA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9764968" y="3715018"/>
            <a:ext cx="1464874" cy="1464874"/>
          </a:xfrm>
          <a:prstGeom prst="rect">
            <a:avLst/>
          </a:prstGeom>
        </p:spPr>
      </p:pic>
      <p:pic>
        <p:nvPicPr>
          <p:cNvPr id="10" name="Graphic 9" descr="Artificial Intelligence with solid fill">
            <a:extLst>
              <a:ext uri="{FF2B5EF4-FFF2-40B4-BE49-F238E27FC236}">
                <a16:creationId xmlns:a16="http://schemas.microsoft.com/office/drawing/2014/main" id="{54914CF3-B4B2-4CB6-B30F-DB030CC4B943}"/>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8522340" y="2783811"/>
            <a:ext cx="1464874" cy="1464874"/>
          </a:xfrm>
          <a:prstGeom prst="rect">
            <a:avLst/>
          </a:prstGeom>
        </p:spPr>
      </p:pic>
      <p:sp>
        <p:nvSpPr>
          <p:cNvPr id="11" name="TextBox 10">
            <a:extLst>
              <a:ext uri="{FF2B5EF4-FFF2-40B4-BE49-F238E27FC236}">
                <a16:creationId xmlns:a16="http://schemas.microsoft.com/office/drawing/2014/main" id="{D0DF6BE4-7895-4CD5-8AF6-E7761DBD9A56}"/>
              </a:ext>
            </a:extLst>
          </p:cNvPr>
          <p:cNvSpPr txBox="1"/>
          <p:nvPr/>
        </p:nvSpPr>
        <p:spPr>
          <a:xfrm>
            <a:off x="7805430" y="5835619"/>
            <a:ext cx="3952679" cy="3385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sz="1600" b="0" u="none" strike="noStrike" cap="small" spc="0" normalizeH="0" dirty="0">
                <a:ln>
                  <a:noFill/>
                </a:ln>
                <a:solidFill>
                  <a:srgbClr val="000000"/>
                </a:solidFill>
                <a:effectLst/>
                <a:uFillTx/>
                <a:latin typeface="Product Sans Thin" panose="020B0203030502040203"/>
                <a:ea typeface="Arial"/>
                <a:cs typeface="Arial"/>
                <a:sym typeface="Arial"/>
              </a:rPr>
              <a:t>Click </a:t>
            </a:r>
            <a:r>
              <a:rPr kumimoji="0" lang="en-US" sz="1600" b="0" u="none" strike="noStrike" cap="small" spc="0" normalizeH="0" dirty="0">
                <a:ln>
                  <a:noFill/>
                </a:ln>
                <a:solidFill>
                  <a:srgbClr val="000000"/>
                </a:solidFill>
                <a:effectLst/>
                <a:uFillTx/>
                <a:latin typeface="Product Sans Thin" panose="020B0203030502040203"/>
                <a:ea typeface="Arial"/>
                <a:cs typeface="Arial"/>
                <a:sym typeface="Arial"/>
                <a:hlinkClick r:id="rId13"/>
              </a:rPr>
              <a:t>here</a:t>
            </a:r>
            <a:r>
              <a:rPr kumimoji="0" lang="en-US" sz="1600" b="0" u="none" strike="noStrike" cap="small" spc="0" normalizeH="0" dirty="0">
                <a:ln>
                  <a:noFill/>
                </a:ln>
                <a:solidFill>
                  <a:srgbClr val="000000"/>
                </a:solidFill>
                <a:effectLst/>
                <a:uFillTx/>
                <a:latin typeface="Product Sans Thin" panose="020B0203030502040203"/>
                <a:ea typeface="Arial"/>
                <a:cs typeface="Arial"/>
                <a:sym typeface="Arial"/>
              </a:rPr>
              <a:t> for a 3-minute video to learn more</a:t>
            </a:r>
          </a:p>
        </p:txBody>
      </p:sp>
      <p:pic>
        <p:nvPicPr>
          <p:cNvPr id="12" name="Graphic 11" descr="Clapper board outline">
            <a:extLst>
              <a:ext uri="{FF2B5EF4-FFF2-40B4-BE49-F238E27FC236}">
                <a16:creationId xmlns:a16="http://schemas.microsoft.com/office/drawing/2014/main" id="{74B43824-2B2E-48D7-831F-2FF97B77AD41}"/>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7356548" y="5805278"/>
            <a:ext cx="448882" cy="448882"/>
          </a:xfrm>
          <a:prstGeom prst="rect">
            <a:avLst/>
          </a:prstGeom>
        </p:spPr>
      </p:pic>
      <p:sp>
        <p:nvSpPr>
          <p:cNvPr id="14" name="Rectangle: Rounded Corners 13">
            <a:extLst>
              <a:ext uri="{FF2B5EF4-FFF2-40B4-BE49-F238E27FC236}">
                <a16:creationId xmlns:a16="http://schemas.microsoft.com/office/drawing/2014/main" id="{5379DE49-B17D-41C6-AB8F-5DA27A59BC34}"/>
              </a:ext>
            </a:extLst>
          </p:cNvPr>
          <p:cNvSpPr/>
          <p:nvPr/>
        </p:nvSpPr>
        <p:spPr>
          <a:xfrm>
            <a:off x="721946" y="5192346"/>
            <a:ext cx="5696029" cy="1225865"/>
          </a:xfrm>
          <a:prstGeom prst="roundRect">
            <a:avLst/>
          </a:prstGeom>
          <a:solidFill>
            <a:srgbClr val="0000FF"/>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hangingPunct="0"/>
            <a:r>
              <a:rPr lang="en-US" sz="2200" dirty="0">
                <a:solidFill>
                  <a:schemeClr val="bg1"/>
                </a:solidFill>
                <a:latin typeface="Product Sans Thin" panose="020B0203030502040203"/>
              </a:rPr>
              <a:t>The ge</a:t>
            </a:r>
            <a:r>
              <a:rPr kumimoji="0" lang="en-US" sz="2200" b="0" i="0" u="none" strike="noStrike" cap="none" spc="0" normalizeH="0" baseline="0" dirty="0">
                <a:ln>
                  <a:noFill/>
                </a:ln>
                <a:solidFill>
                  <a:schemeClr val="bg1"/>
                </a:solidFill>
                <a:effectLst/>
                <a:uFillTx/>
                <a:latin typeface="Product Sans Thin" panose="020B0203030502040203"/>
                <a:ea typeface="Arial"/>
                <a:cs typeface="Arial"/>
                <a:sym typeface="Arial"/>
              </a:rPr>
              <a:t>neral NAS </a:t>
            </a:r>
            <a:r>
              <a:rPr lang="en-US" sz="2200" dirty="0">
                <a:solidFill>
                  <a:schemeClr val="bg1"/>
                </a:solidFill>
                <a:latin typeface="Product Sans Thin" panose="020B0203030502040203"/>
                <a:ea typeface="Arial"/>
                <a:cs typeface="Arial"/>
                <a:sym typeface="Arial"/>
              </a:rPr>
              <a:t>provisions (p. 600.1 to 600.27 A1) </a:t>
            </a:r>
            <a:r>
              <a:rPr kumimoji="0" lang="en-US" sz="2200" b="0" i="0" u="none" strike="noStrike" cap="none" spc="0" normalizeH="0" baseline="0" dirty="0">
                <a:ln>
                  <a:noFill/>
                </a:ln>
                <a:solidFill>
                  <a:schemeClr val="bg1"/>
                </a:solidFill>
                <a:effectLst/>
                <a:uFillTx/>
                <a:latin typeface="Product Sans Thin" panose="020B0203030502040203"/>
                <a:ea typeface="Arial"/>
                <a:cs typeface="Arial"/>
                <a:sym typeface="Arial"/>
              </a:rPr>
              <a:t>are relevant when a NAS is not explicitly addressed in the Code  </a:t>
            </a:r>
          </a:p>
        </p:txBody>
      </p:sp>
    </p:spTree>
    <p:extLst>
      <p:ext uri="{BB962C8B-B14F-4D97-AF65-F5344CB8AC3E}">
        <p14:creationId xmlns:p14="http://schemas.microsoft.com/office/powerpoint/2010/main" val="34081669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8" name="Rectangle 47">
            <a:extLst>
              <a:ext uri="{FF2B5EF4-FFF2-40B4-BE49-F238E27FC236}">
                <a16:creationId xmlns:a16="http://schemas.microsoft.com/office/drawing/2014/main" id="{12609869-9E80-471B-A487-A53288E0E7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C2BB1DC-5355-4E29-89B5-6E2D819D774A}"/>
              </a:ext>
            </a:extLst>
          </p:cNvPr>
          <p:cNvSpPr>
            <a:spLocks noGrp="1"/>
          </p:cNvSpPr>
          <p:nvPr>
            <p:ph type="title"/>
          </p:nvPr>
        </p:nvSpPr>
        <p:spPr>
          <a:xfrm>
            <a:off x="244021" y="80924"/>
            <a:ext cx="7355629" cy="817201"/>
          </a:xfrm>
        </p:spPr>
        <p:txBody>
          <a:bodyPr vert="horz" lIns="91440" tIns="45720" rIns="91440" bIns="45720" rtlCol="0" anchor="b">
            <a:normAutofit/>
          </a:bodyPr>
          <a:lstStyle/>
          <a:p>
            <a:pPr hangingPunct="1">
              <a:lnSpc>
                <a:spcPct val="90000"/>
              </a:lnSpc>
            </a:pPr>
            <a:r>
              <a:rPr lang="en-US" sz="4000" b="1" kern="1200" dirty="0">
                <a:solidFill>
                  <a:schemeClr val="tx1"/>
                </a:solidFill>
                <a:latin typeface="Product Sans Thin" panose="020B0203030502040203"/>
              </a:rPr>
              <a:t>Recap: NAS Revisions (Apr 2021)</a:t>
            </a:r>
          </a:p>
        </p:txBody>
      </p:sp>
      <p:sp>
        <p:nvSpPr>
          <p:cNvPr id="13" name="TextBox 12">
            <a:extLst>
              <a:ext uri="{FF2B5EF4-FFF2-40B4-BE49-F238E27FC236}">
                <a16:creationId xmlns:a16="http://schemas.microsoft.com/office/drawing/2014/main" id="{850DB746-4EAB-4CBF-99CD-4EB7DF63F328}"/>
              </a:ext>
            </a:extLst>
          </p:cNvPr>
          <p:cNvSpPr txBox="1"/>
          <p:nvPr/>
        </p:nvSpPr>
        <p:spPr>
          <a:xfrm>
            <a:off x="321517" y="1108130"/>
            <a:ext cx="7480299" cy="3535083"/>
          </a:xfrm>
          <a:prstGeom prst="rect">
            <a:avLst/>
          </a:prstGeom>
        </p:spPr>
        <p:style>
          <a:lnRef idx="0">
            <a:scrgbClr r="0" g="0" b="0"/>
          </a:lnRef>
          <a:fillRef idx="0">
            <a:scrgbClr r="0" g="0" b="0"/>
          </a:fillRef>
          <a:effectRef idx="0">
            <a:scrgbClr r="0" g="0" b="0"/>
          </a:effectRef>
          <a:fontRef idx="none"/>
        </p:style>
        <p:txBody>
          <a:bodyPr vert="horz" lIns="91440" tIns="45720" rIns="91440" bIns="45720" rtlCol="0" anchor="t">
            <a:noAutofit/>
          </a:bodyPr>
          <a:lstStyle/>
          <a:p>
            <a:pPr marR="0" lvl="0" fontAlgn="auto">
              <a:lnSpc>
                <a:spcPct val="90000"/>
              </a:lnSpc>
              <a:spcBef>
                <a:spcPts val="0"/>
              </a:spcBef>
              <a:spcAft>
                <a:spcPts val="0"/>
              </a:spcAft>
              <a:buClrTx/>
              <a:buSzTx/>
              <a:tabLst/>
              <a:defRPr/>
            </a:pPr>
            <a:r>
              <a:rPr kumimoji="0" lang="en-US" sz="2600" b="0" i="0" u="none" cap="none" spc="0" normalizeH="0" baseline="0" noProof="0" dirty="0">
                <a:ln>
                  <a:noFill/>
                </a:ln>
                <a:effectLst/>
                <a:uLnTx/>
                <a:uFillTx/>
                <a:latin typeface="Product Sans Thin" panose="020B0203030502040203"/>
                <a:sym typeface="Arial"/>
              </a:rPr>
              <a:t>U</a:t>
            </a:r>
            <a:r>
              <a:rPr lang="en-US" sz="2600" dirty="0" err="1">
                <a:latin typeface="Product Sans Thin" panose="020B0203030502040203"/>
                <a:sym typeface="Arial"/>
              </a:rPr>
              <a:t>nder</a:t>
            </a:r>
            <a:r>
              <a:rPr lang="en-US" sz="2600" dirty="0">
                <a:latin typeface="Product Sans Thin" panose="020B0203030502040203"/>
                <a:sym typeface="Arial"/>
              </a:rPr>
              <a:t> revised </a:t>
            </a:r>
            <a:r>
              <a:rPr kumimoji="0" lang="en-US" sz="2600" b="0" i="0" u="none" strike="noStrike" cap="none" spc="0" normalizeH="0" baseline="0" noProof="0" dirty="0">
                <a:ln>
                  <a:noFill/>
                </a:ln>
                <a:effectLst/>
                <a:uLnTx/>
                <a:uFillTx/>
                <a:latin typeface="Product Sans Thin" panose="020B0203030502040203"/>
                <a:sym typeface="Arial"/>
              </a:rPr>
              <a:t>NAS provisions:</a:t>
            </a:r>
          </a:p>
          <a:p>
            <a:pPr marL="457200" marR="0" lvl="0" indent="-228600" fontAlgn="auto">
              <a:lnSpc>
                <a:spcPct val="90000"/>
              </a:lnSpc>
              <a:spcBef>
                <a:spcPts val="400"/>
              </a:spcBef>
              <a:spcAft>
                <a:spcPts val="400"/>
              </a:spcAft>
              <a:buClrTx/>
              <a:buSzTx/>
              <a:buFont typeface="Arial" panose="020B0604020202020204" pitchFamily="34" charset="0"/>
              <a:buChar char="•"/>
              <a:tabLst/>
              <a:defRPr/>
            </a:pPr>
            <a:r>
              <a:rPr kumimoji="0" lang="en-US" sz="2600" b="0" i="0" u="none" strike="noStrike" cap="none" spc="0" normalizeH="0" baseline="0" noProof="0" dirty="0">
                <a:ln>
                  <a:noFill/>
                </a:ln>
                <a:effectLst/>
                <a:uLnTx/>
                <a:uFillTx/>
                <a:latin typeface="Product Sans Thin" panose="020B0203030502040203"/>
                <a:sym typeface="Arial"/>
              </a:rPr>
              <a:t>Firms to consider the </a:t>
            </a:r>
            <a:r>
              <a:rPr kumimoji="0" lang="en-US" sz="2600" b="1" i="0" u="none" strike="noStrike" cap="none" spc="0" normalizeH="0" baseline="0" noProof="0" dirty="0">
                <a:ln>
                  <a:noFill/>
                </a:ln>
                <a:solidFill>
                  <a:schemeClr val="accent1"/>
                </a:solidFill>
                <a:effectLst/>
                <a:uLnTx/>
                <a:uFillTx/>
                <a:latin typeface="Product Sans Thin" panose="020B0203030502040203"/>
                <a:sym typeface="Arial"/>
              </a:rPr>
              <a:t>manner</a:t>
            </a:r>
            <a:r>
              <a:rPr kumimoji="0" lang="en-US" sz="2600" b="0" i="0" u="none" strike="noStrike" cap="none" spc="0" normalizeH="0" baseline="0" noProof="0" dirty="0">
                <a:ln>
                  <a:noFill/>
                </a:ln>
                <a:effectLst/>
                <a:uLnTx/>
                <a:uFillTx/>
                <a:latin typeface="Product Sans Thin" panose="020B0203030502040203"/>
                <a:sym typeface="Arial"/>
              </a:rPr>
              <a:t> in which a NAS is to be provided in identifying and evaluating</a:t>
            </a:r>
            <a:r>
              <a:rPr lang="en-US" sz="2600" dirty="0">
                <a:latin typeface="Product Sans Thin" panose="020B0203030502040203"/>
                <a:sym typeface="Arial"/>
              </a:rPr>
              <a:t> threats to independence </a:t>
            </a:r>
          </a:p>
          <a:p>
            <a:pPr marL="457200" marR="0" lvl="0" indent="-228600" fontAlgn="auto">
              <a:lnSpc>
                <a:spcPct val="90000"/>
              </a:lnSpc>
              <a:spcBef>
                <a:spcPts val="400"/>
              </a:spcBef>
              <a:spcAft>
                <a:spcPts val="400"/>
              </a:spcAft>
              <a:buClrTx/>
              <a:buSzTx/>
              <a:buFont typeface="Arial" panose="020B0604020202020204" pitchFamily="34" charset="0"/>
              <a:buChar char="•"/>
              <a:tabLst/>
              <a:defRPr/>
            </a:pPr>
            <a:r>
              <a:rPr kumimoji="0" lang="en-US" sz="2600" b="0" i="0" u="none" strike="noStrike" cap="none" spc="0" normalizeH="0" baseline="0" noProof="0" dirty="0">
                <a:ln>
                  <a:noFill/>
                </a:ln>
                <a:effectLst/>
                <a:uLnTx/>
                <a:uFillTx/>
                <a:latin typeface="Product Sans Thin" panose="020B0203030502040203"/>
                <a:sym typeface="Arial"/>
              </a:rPr>
              <a:t>New guidance explains accounting and bookkeeping services that are </a:t>
            </a:r>
            <a:r>
              <a:rPr kumimoji="0" lang="en-US" sz="2600" b="1" i="0" u="none" strike="noStrike" cap="none" spc="0" normalizeH="0" baseline="0" noProof="0" dirty="0">
                <a:ln>
                  <a:noFill/>
                </a:ln>
                <a:solidFill>
                  <a:schemeClr val="accent1"/>
                </a:solidFill>
                <a:effectLst/>
                <a:uLnTx/>
                <a:uFillTx/>
                <a:latin typeface="Product Sans Thin" panose="020B0203030502040203"/>
                <a:sym typeface="Arial"/>
              </a:rPr>
              <a:t>“routine or mechanical”</a:t>
            </a:r>
          </a:p>
          <a:p>
            <a:pPr marL="457200" indent="-228600">
              <a:lnSpc>
                <a:spcPct val="90000"/>
              </a:lnSpc>
              <a:spcBef>
                <a:spcPts val="400"/>
              </a:spcBef>
              <a:spcAft>
                <a:spcPts val="400"/>
              </a:spcAft>
              <a:buFont typeface="Arial" panose="020B0604020202020204" pitchFamily="34" charset="0"/>
              <a:buChar char="•"/>
              <a:defRPr/>
            </a:pPr>
            <a:r>
              <a:rPr lang="en-US" sz="2600" dirty="0">
                <a:latin typeface="Product Sans Thin" panose="020B0203030502040203"/>
                <a:sym typeface="Arial"/>
              </a:rPr>
              <a:t>Prohibition on </a:t>
            </a:r>
            <a:r>
              <a:rPr lang="en-US" sz="2600" b="1" dirty="0">
                <a:solidFill>
                  <a:schemeClr val="accent1"/>
                </a:solidFill>
                <a:latin typeface="Product Sans Thin" panose="020B0203030502040203"/>
                <a:sym typeface="Arial"/>
              </a:rPr>
              <a:t>services involving designing or implementing IT systems </a:t>
            </a:r>
            <a:r>
              <a:rPr lang="en-US" sz="2600" dirty="0">
                <a:latin typeface="Product Sans Thin" panose="020B0203030502040203"/>
                <a:sym typeface="Arial"/>
              </a:rPr>
              <a:t>that: </a:t>
            </a:r>
          </a:p>
          <a:p>
            <a:pPr marL="1143000" indent="-457200">
              <a:lnSpc>
                <a:spcPct val="90000"/>
              </a:lnSpc>
              <a:spcBef>
                <a:spcPts val="400"/>
              </a:spcBef>
              <a:spcAft>
                <a:spcPts val="400"/>
              </a:spcAft>
              <a:buAutoNum type="arabicParenBoth"/>
              <a:defRPr/>
            </a:pPr>
            <a:r>
              <a:rPr lang="en-US" sz="2600" dirty="0">
                <a:latin typeface="Product Sans Thin" panose="020B0203030502040203"/>
                <a:sym typeface="Arial"/>
              </a:rPr>
              <a:t>Form part of the internal control over financial reporting; or  </a:t>
            </a:r>
          </a:p>
          <a:p>
            <a:pPr marL="1143000" indent="-457200">
              <a:lnSpc>
                <a:spcPct val="90000"/>
              </a:lnSpc>
              <a:spcBef>
                <a:spcPts val="400"/>
              </a:spcBef>
              <a:spcAft>
                <a:spcPts val="400"/>
              </a:spcAft>
              <a:buAutoNum type="arabicParenBoth"/>
              <a:defRPr/>
            </a:pPr>
            <a:r>
              <a:rPr lang="en-US" sz="2600" dirty="0">
                <a:latin typeface="Product Sans Thin" panose="020B0203030502040203"/>
                <a:sym typeface="Arial"/>
              </a:rPr>
              <a:t>Generate information for the client’s accounting records or f/s  for PIE audit clients</a:t>
            </a:r>
          </a:p>
        </p:txBody>
      </p:sp>
      <p:sp>
        <p:nvSpPr>
          <p:cNvPr id="50" name="Rectangle 49">
            <a:extLst>
              <a:ext uri="{FF2B5EF4-FFF2-40B4-BE49-F238E27FC236}">
                <a16:creationId xmlns:a16="http://schemas.microsoft.com/office/drawing/2014/main" id="{7004738A-9D34-43E8-97D2-CA0EED4F8B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3333" y="-5"/>
            <a:ext cx="4092521" cy="6858000"/>
          </a:xfrm>
          <a:prstGeom prst="rect">
            <a:avLst/>
          </a:prstGeom>
          <a:gradFill>
            <a:gsLst>
              <a:gs pos="8000">
                <a:srgbClr val="000000">
                  <a:alpha val="94000"/>
                </a:srgbClr>
              </a:gs>
              <a:gs pos="100000">
                <a:schemeClr val="accent1"/>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B8B8D07F-F13E-443E-BA68-2D26672D76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3333" y="-2"/>
            <a:ext cx="4092521" cy="6400369"/>
          </a:xfrm>
          <a:prstGeom prst="rect">
            <a:avLst/>
          </a:prstGeom>
          <a:gradFill>
            <a:gsLst>
              <a:gs pos="31000">
                <a:schemeClr val="accent1">
                  <a:lumMod val="50000"/>
                  <a:alpha val="0"/>
                </a:schemeClr>
              </a:gs>
              <a:gs pos="100000">
                <a:schemeClr val="accent1">
                  <a:lumMod val="50000"/>
                  <a:alpha val="26000"/>
                </a:schemeClr>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Rectangle 53">
            <a:extLst>
              <a:ext uri="{FF2B5EF4-FFF2-40B4-BE49-F238E27FC236}">
                <a16:creationId xmlns:a16="http://schemas.microsoft.com/office/drawing/2014/main" id="{2813A4FA-24A5-41ED-A534-3807D1B2F3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3333" y="-22"/>
            <a:ext cx="4068667" cy="6400389"/>
          </a:xfrm>
          <a:prstGeom prst="rect">
            <a:avLst/>
          </a:prstGeom>
          <a:gradFill>
            <a:gsLst>
              <a:gs pos="0">
                <a:schemeClr val="accent1">
                  <a:alpha val="0"/>
                </a:schemeClr>
              </a:gs>
              <a:gs pos="72000">
                <a:srgbClr val="000000">
                  <a:alpha val="21000"/>
                </a:srgb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Rectangle 55">
            <a:extLst>
              <a:ext uri="{FF2B5EF4-FFF2-40B4-BE49-F238E27FC236}">
                <a16:creationId xmlns:a16="http://schemas.microsoft.com/office/drawing/2014/main" id="{C3944F27-CA70-4E84-A51A-E6BF895589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3333" y="-10"/>
            <a:ext cx="3611467" cy="6857997"/>
          </a:xfrm>
          <a:prstGeom prst="rect">
            <a:avLst/>
          </a:prstGeom>
          <a:gradFill>
            <a:gsLst>
              <a:gs pos="0">
                <a:schemeClr val="accent1">
                  <a:alpha val="0"/>
                </a:schemeClr>
              </a:gs>
              <a:gs pos="93000">
                <a:srgbClr val="000000">
                  <a:alpha val="29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Graphic 14" descr="Information with solid fill">
            <a:extLst>
              <a:ext uri="{FF2B5EF4-FFF2-40B4-BE49-F238E27FC236}">
                <a16:creationId xmlns:a16="http://schemas.microsoft.com/office/drawing/2014/main" id="{E3837875-D484-40DB-B741-C659ED666EB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075967" y="1359681"/>
            <a:ext cx="4170530" cy="4170530"/>
          </a:xfrm>
          <a:prstGeom prst="rect">
            <a:avLst/>
          </a:prstGeom>
        </p:spPr>
      </p:pic>
    </p:spTree>
    <p:extLst>
      <p:ext uri="{BB962C8B-B14F-4D97-AF65-F5344CB8AC3E}">
        <p14:creationId xmlns:p14="http://schemas.microsoft.com/office/powerpoint/2010/main" val="39948439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A5BD868-710C-4E0E-B54C-DA80CF6535A6}"/>
              </a:ext>
            </a:extLst>
          </p:cNvPr>
          <p:cNvSpPr>
            <a:spLocks noGrp="1"/>
          </p:cNvSpPr>
          <p:nvPr>
            <p:ph type="sldNum" sz="quarter" idx="12"/>
          </p:nvPr>
        </p:nvSpPr>
        <p:spPr/>
        <p:txBody>
          <a:bodyPr/>
          <a:lstStyle/>
          <a:p>
            <a:fld id="{A68F81FF-A8B7-8E49-9D5B-3CAD5ADFEE36}" type="slidenum">
              <a:rPr lang="en-US" smtClean="0"/>
              <a:pPr/>
              <a:t>17</a:t>
            </a:fld>
            <a:endParaRPr lang="en-US" dirty="0"/>
          </a:p>
        </p:txBody>
      </p:sp>
      <p:sp>
        <p:nvSpPr>
          <p:cNvPr id="4" name="Title 3">
            <a:extLst>
              <a:ext uri="{FF2B5EF4-FFF2-40B4-BE49-F238E27FC236}">
                <a16:creationId xmlns:a16="http://schemas.microsoft.com/office/drawing/2014/main" id="{46961DEB-F39D-40F2-926A-A190DEEB1C49}"/>
              </a:ext>
            </a:extLst>
          </p:cNvPr>
          <p:cNvSpPr>
            <a:spLocks noGrp="1"/>
          </p:cNvSpPr>
          <p:nvPr>
            <p:ph type="title"/>
          </p:nvPr>
        </p:nvSpPr>
        <p:spPr/>
        <p:txBody>
          <a:bodyPr/>
          <a:lstStyle/>
          <a:p>
            <a:r>
              <a:rPr lang="en-US" dirty="0"/>
              <a:t>Parts 1, 2 and 3 of the Code</a:t>
            </a:r>
          </a:p>
        </p:txBody>
      </p:sp>
    </p:spTree>
    <p:extLst>
      <p:ext uri="{BB962C8B-B14F-4D97-AF65-F5344CB8AC3E}">
        <p14:creationId xmlns:p14="http://schemas.microsoft.com/office/powerpoint/2010/main" val="40709403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03BB02-7C21-4914-8566-18A9C703DEA5}"/>
              </a:ext>
            </a:extLst>
          </p:cNvPr>
          <p:cNvSpPr>
            <a:spLocks noGrp="1"/>
          </p:cNvSpPr>
          <p:nvPr>
            <p:ph type="title"/>
          </p:nvPr>
        </p:nvSpPr>
        <p:spPr/>
        <p:txBody>
          <a:bodyPr/>
          <a:lstStyle/>
          <a:p>
            <a:r>
              <a:rPr lang="en-US" dirty="0"/>
              <a:t>Potential revisions to the IESBA Code</a:t>
            </a:r>
          </a:p>
        </p:txBody>
      </p:sp>
      <p:sp>
        <p:nvSpPr>
          <p:cNvPr id="3" name="Content Placeholder 2">
            <a:extLst>
              <a:ext uri="{FF2B5EF4-FFF2-40B4-BE49-F238E27FC236}">
                <a16:creationId xmlns:a16="http://schemas.microsoft.com/office/drawing/2014/main" id="{2F408182-731C-4594-97DD-67F965228366}"/>
              </a:ext>
            </a:extLst>
          </p:cNvPr>
          <p:cNvSpPr>
            <a:spLocks noGrp="1"/>
          </p:cNvSpPr>
          <p:nvPr>
            <p:ph idx="1"/>
          </p:nvPr>
        </p:nvSpPr>
        <p:spPr>
          <a:xfrm>
            <a:off x="838200" y="1635126"/>
            <a:ext cx="10515600" cy="4762500"/>
          </a:xfrm>
        </p:spPr>
        <p:txBody>
          <a:bodyPr>
            <a:normAutofit fontScale="92500" lnSpcReduction="20000"/>
          </a:bodyPr>
          <a:lstStyle/>
          <a:p>
            <a:pPr marL="0" lvl="0" indent="0">
              <a:buNone/>
            </a:pPr>
            <a:endParaRPr kumimoji="0" lang="en-US" b="0" i="0" u="none" strike="noStrike" cap="none" spc="0" normalizeH="0" baseline="0" noProof="0" dirty="0">
              <a:ln>
                <a:noFill/>
              </a:ln>
              <a:solidFill>
                <a:srgbClr val="494949">
                  <a:lumMod val="50000"/>
                </a:srgbClr>
              </a:solidFill>
              <a:effectLst/>
              <a:uLnTx/>
              <a:uFillTx/>
              <a:latin typeface="Product Sans Thin" panose="020B0203030502040203"/>
              <a:ea typeface="+mn-ea"/>
              <a:cs typeface="+mn-cs"/>
            </a:endParaRPr>
          </a:p>
          <a:p>
            <a:r>
              <a:rPr lang="en-US" dirty="0"/>
              <a:t>Expand guidance to acknowledge technology in describing fundamental principles (FPs):</a:t>
            </a:r>
          </a:p>
          <a:p>
            <a:pPr marL="914400" indent="-165100"/>
            <a:r>
              <a:rPr lang="en-US" dirty="0"/>
              <a:t>Professional Competence &amp; Due Care – highlight professional skills needed; prompt PAs to consider the sufficiency of information provided about a service or activity</a:t>
            </a:r>
          </a:p>
          <a:p>
            <a:pPr marL="914400" indent="-165100"/>
            <a:r>
              <a:rPr lang="en-US" dirty="0"/>
              <a:t>Confidentiality – emphasize how to maintain confidentiality over entire data governance cycle and definition provided</a:t>
            </a:r>
          </a:p>
          <a:p>
            <a:r>
              <a:rPr lang="en-US" dirty="0"/>
              <a:t>Highlight complexity as a factor when applying the conceptual framework (CF)</a:t>
            </a:r>
          </a:p>
          <a:p>
            <a:r>
              <a:rPr lang="en-US" dirty="0"/>
              <a:t>Provide technology-related guidance when identifying threats to CF</a:t>
            </a:r>
          </a:p>
          <a:p>
            <a:r>
              <a:rPr lang="en-US" dirty="0"/>
              <a:t>Highlight factors PAs should consider when relying on technology</a:t>
            </a:r>
          </a:p>
          <a:p>
            <a:endParaRPr lang="en-US" dirty="0"/>
          </a:p>
        </p:txBody>
      </p:sp>
      <p:sp>
        <p:nvSpPr>
          <p:cNvPr id="4" name="Rectangle: Top Corners Rounded 3">
            <a:extLst>
              <a:ext uri="{FF2B5EF4-FFF2-40B4-BE49-F238E27FC236}">
                <a16:creationId xmlns:a16="http://schemas.microsoft.com/office/drawing/2014/main" id="{3B7C4793-FA4C-426A-B2D8-91A2BE4D1771}"/>
              </a:ext>
            </a:extLst>
          </p:cNvPr>
          <p:cNvSpPr/>
          <p:nvPr/>
        </p:nvSpPr>
        <p:spPr>
          <a:xfrm>
            <a:off x="838200" y="1193800"/>
            <a:ext cx="2857500" cy="736600"/>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solidFill>
                  <a:schemeClr val="bg1"/>
                </a:solidFill>
                <a:latin typeface="Product Sans Thin" panose="020B0203030502040203"/>
              </a:rPr>
              <a:t>FPs and CF</a:t>
            </a:r>
          </a:p>
        </p:txBody>
      </p:sp>
      <p:cxnSp>
        <p:nvCxnSpPr>
          <p:cNvPr id="6" name="Straight Connector 5">
            <a:extLst>
              <a:ext uri="{FF2B5EF4-FFF2-40B4-BE49-F238E27FC236}">
                <a16:creationId xmlns:a16="http://schemas.microsoft.com/office/drawing/2014/main" id="{15F1B43F-FDF1-406E-AAAA-FD90F4F878F9}"/>
              </a:ext>
            </a:extLst>
          </p:cNvPr>
          <p:cNvCxnSpPr/>
          <p:nvPr/>
        </p:nvCxnSpPr>
        <p:spPr>
          <a:xfrm>
            <a:off x="3695700" y="1917700"/>
            <a:ext cx="7759700" cy="0"/>
          </a:xfrm>
          <a:prstGeom prst="line">
            <a:avLst/>
          </a:prstGeom>
        </p:spPr>
        <p:style>
          <a:lnRef idx="1">
            <a:schemeClr val="accent2"/>
          </a:lnRef>
          <a:fillRef idx="0">
            <a:schemeClr val="accent2"/>
          </a:fillRef>
          <a:effectRef idx="0">
            <a:schemeClr val="accent2"/>
          </a:effectRef>
          <a:fontRef idx="minor">
            <a:schemeClr val="tx1"/>
          </a:fontRef>
        </p:style>
      </p:cxnSp>
      <p:sp>
        <p:nvSpPr>
          <p:cNvPr id="7" name="TextBox 6">
            <a:extLst>
              <a:ext uri="{FF2B5EF4-FFF2-40B4-BE49-F238E27FC236}">
                <a16:creationId xmlns:a16="http://schemas.microsoft.com/office/drawing/2014/main" id="{ACEFFE32-727D-4ABF-9A27-69A19743AE93}"/>
              </a:ext>
            </a:extLst>
          </p:cNvPr>
          <p:cNvSpPr txBox="1"/>
          <p:nvPr/>
        </p:nvSpPr>
        <p:spPr>
          <a:xfrm>
            <a:off x="3695700" y="1435095"/>
            <a:ext cx="6261100" cy="469897"/>
          </a:xfrm>
          <a:prstGeom prst="rect">
            <a:avLst/>
          </a:prstGeom>
        </p:spPr>
        <p:txBody>
          <a:bodyPr vert="horz" wrap="square" lIns="91440" tIns="45720" rIns="91440" bIns="45720" rtlCol="0" anchor="b">
            <a:noAutofit/>
          </a:bodyPr>
          <a:lstStyle/>
          <a:p>
            <a:pPr algn="l"/>
            <a:r>
              <a:rPr lang="en-US" sz="3000" dirty="0">
                <a:solidFill>
                  <a:srgbClr val="0B5494"/>
                </a:solidFill>
                <a:latin typeface="Product Sans Thin" panose="020B0203030502040203"/>
              </a:rPr>
              <a:t>Key areas of focus</a:t>
            </a:r>
          </a:p>
        </p:txBody>
      </p:sp>
    </p:spTree>
    <p:extLst>
      <p:ext uri="{BB962C8B-B14F-4D97-AF65-F5344CB8AC3E}">
        <p14:creationId xmlns:p14="http://schemas.microsoft.com/office/powerpoint/2010/main" val="19022343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E2F41B-6E7B-4239-9D73-75BD63D2666C}"/>
              </a:ext>
            </a:extLst>
          </p:cNvPr>
          <p:cNvSpPr>
            <a:spLocks noGrp="1"/>
          </p:cNvSpPr>
          <p:nvPr>
            <p:ph type="title"/>
          </p:nvPr>
        </p:nvSpPr>
        <p:spPr/>
        <p:txBody>
          <a:bodyPr/>
          <a:lstStyle/>
          <a:p>
            <a:r>
              <a:rPr lang="en-US" dirty="0"/>
              <a:t>Professional Skills Needed</a:t>
            </a:r>
          </a:p>
        </p:txBody>
      </p:sp>
      <p:sp>
        <p:nvSpPr>
          <p:cNvPr id="3" name="Content Placeholder 2">
            <a:extLst>
              <a:ext uri="{FF2B5EF4-FFF2-40B4-BE49-F238E27FC236}">
                <a16:creationId xmlns:a16="http://schemas.microsoft.com/office/drawing/2014/main" id="{D777FD20-8092-456A-AAD5-12AA85BBDBD4}"/>
              </a:ext>
            </a:extLst>
          </p:cNvPr>
          <p:cNvSpPr>
            <a:spLocks noGrp="1"/>
          </p:cNvSpPr>
          <p:nvPr>
            <p:ph idx="1"/>
          </p:nvPr>
        </p:nvSpPr>
        <p:spPr>
          <a:xfrm>
            <a:off x="838200" y="1414463"/>
            <a:ext cx="5346700" cy="4762500"/>
          </a:xfrm>
          <a:solidFill>
            <a:schemeClr val="bg1">
              <a:lumMod val="95000"/>
            </a:schemeClr>
          </a:solidFill>
        </p:spPr>
        <p:txBody>
          <a:bodyPr>
            <a:normAutofit/>
          </a:bodyPr>
          <a:lstStyle/>
          <a:p>
            <a:pPr marL="0" indent="0">
              <a:buNone/>
            </a:pPr>
            <a:r>
              <a:rPr lang="en-US" dirty="0"/>
              <a:t>113.1 A1 </a:t>
            </a:r>
            <a:endParaRPr lang="en-US" sz="2600" u="sng" dirty="0"/>
          </a:p>
          <a:p>
            <a:pPr marL="0" indent="0">
              <a:buNone/>
            </a:pPr>
            <a:r>
              <a:rPr lang="en-US" dirty="0"/>
              <a:t>Serving clients and employing organizations with professional competence requires</a:t>
            </a:r>
            <a:r>
              <a:rPr lang="en-US" u="sng" dirty="0">
                <a:solidFill>
                  <a:srgbClr val="0070C0"/>
                </a:solidFill>
              </a:rPr>
              <a:t>:</a:t>
            </a:r>
          </a:p>
          <a:p>
            <a:pPr marL="0" indent="0">
              <a:buNone/>
            </a:pPr>
            <a:r>
              <a:rPr lang="en-US" u="sng" dirty="0">
                <a:solidFill>
                  <a:srgbClr val="0070C0"/>
                </a:solidFill>
              </a:rPr>
              <a:t>(a) </a:t>
            </a:r>
            <a:r>
              <a:rPr lang="en-US" strike="sngStrike" dirty="0" err="1">
                <a:solidFill>
                  <a:srgbClr val="0070C0"/>
                </a:solidFill>
              </a:rPr>
              <a:t>t</a:t>
            </a:r>
            <a:r>
              <a:rPr lang="en-US" u="sng" dirty="0" err="1">
                <a:solidFill>
                  <a:srgbClr val="0070C0"/>
                </a:solidFill>
              </a:rPr>
              <a:t>T</a:t>
            </a:r>
            <a:r>
              <a:rPr lang="en-US" dirty="0" err="1"/>
              <a:t>he</a:t>
            </a:r>
            <a:r>
              <a:rPr lang="en-US" dirty="0"/>
              <a:t> exercise of sound judgment in applying professional knowledge and skills</a:t>
            </a:r>
            <a:r>
              <a:rPr lang="en-US" u="sng" dirty="0">
                <a:solidFill>
                  <a:srgbClr val="0070C0"/>
                </a:solidFill>
              </a:rPr>
              <a:t>;</a:t>
            </a:r>
          </a:p>
          <a:p>
            <a:pPr marL="0" indent="0">
              <a:buNone/>
            </a:pPr>
            <a:r>
              <a:rPr lang="en-US" u="sng" dirty="0">
                <a:solidFill>
                  <a:srgbClr val="0070C0"/>
                </a:solidFill>
              </a:rPr>
              <a:t>(b) Interpersonal, communication and organizational skills</a:t>
            </a:r>
            <a:r>
              <a:rPr lang="en-US" dirty="0"/>
              <a:t> </a:t>
            </a:r>
            <a:r>
              <a:rPr lang="en-US" strike="sngStrike" dirty="0">
                <a:solidFill>
                  <a:srgbClr val="0070C0"/>
                </a:solidFill>
              </a:rPr>
              <a:t>when undertaking professional activities</a:t>
            </a:r>
            <a:r>
              <a:rPr lang="en-US" dirty="0"/>
              <a:t>. </a:t>
            </a:r>
          </a:p>
          <a:p>
            <a:pPr marL="0" indent="0">
              <a:buNone/>
            </a:pPr>
            <a:endParaRPr lang="en-US" dirty="0"/>
          </a:p>
        </p:txBody>
      </p:sp>
      <p:sp>
        <p:nvSpPr>
          <p:cNvPr id="6" name="TextBox 5">
            <a:extLst>
              <a:ext uri="{FF2B5EF4-FFF2-40B4-BE49-F238E27FC236}">
                <a16:creationId xmlns:a16="http://schemas.microsoft.com/office/drawing/2014/main" id="{ABBDC6FD-214B-40AC-8297-2FBE3E91A628}"/>
              </a:ext>
            </a:extLst>
          </p:cNvPr>
          <p:cNvSpPr txBox="1"/>
          <p:nvPr/>
        </p:nvSpPr>
        <p:spPr>
          <a:xfrm>
            <a:off x="6652591" y="1326659"/>
            <a:ext cx="5539409" cy="5102086"/>
          </a:xfrm>
          <a:prstGeom prst="rect">
            <a:avLst/>
          </a:prstGeom>
        </p:spPr>
        <p:txBody>
          <a:bodyPr vert="horz" wrap="square" lIns="91440" tIns="45720" rIns="91440" bIns="45720" rtlCol="0" anchor="b">
            <a:noAutofit/>
          </a:bodyPr>
          <a:lstStyle/>
          <a:p>
            <a:pPr algn="l"/>
            <a:r>
              <a:rPr lang="en-US" sz="3000" b="1" dirty="0">
                <a:latin typeface="Product Sans Thin" panose="020B0203030502040203"/>
              </a:rPr>
              <a:t>Rationale</a:t>
            </a:r>
          </a:p>
          <a:p>
            <a:pPr marL="342900" indent="-342900" algn="l">
              <a:buFont typeface="Arial" panose="020B0604020202020204" pitchFamily="34" charset="0"/>
              <a:buChar char="•"/>
            </a:pPr>
            <a:r>
              <a:rPr lang="en-US" sz="3000" dirty="0">
                <a:latin typeface="Product Sans Thin" panose="020B0203030502040203"/>
              </a:rPr>
              <a:t>Emphasizes the types of professional skills needed by PAs in the digital age </a:t>
            </a:r>
          </a:p>
          <a:p>
            <a:pPr marL="342900" indent="-342900" algn="l">
              <a:buFont typeface="Arial" panose="020B0604020202020204" pitchFamily="34" charset="0"/>
              <a:buChar char="•"/>
            </a:pPr>
            <a:r>
              <a:rPr lang="en-US" sz="3000" dirty="0">
                <a:latin typeface="Product Sans Thin" panose="020B0203030502040203"/>
              </a:rPr>
              <a:t>Builds on Role &amp; Mindset technology revisions</a:t>
            </a:r>
          </a:p>
          <a:p>
            <a:pPr marL="342900" indent="-342900" algn="l">
              <a:buFont typeface="Arial" panose="020B0604020202020204" pitchFamily="34" charset="0"/>
              <a:buChar char="•"/>
            </a:pPr>
            <a:r>
              <a:rPr lang="en-US" sz="3000" dirty="0">
                <a:latin typeface="Product Sans Thin" panose="020B0203030502040203"/>
              </a:rPr>
              <a:t>Based on specific learning outcomes of the International Education Standards recently revised to reflect skills needed by PAs in the digital age</a:t>
            </a:r>
          </a:p>
        </p:txBody>
      </p:sp>
    </p:spTree>
    <p:extLst>
      <p:ext uri="{BB962C8B-B14F-4D97-AF65-F5344CB8AC3E}">
        <p14:creationId xmlns:p14="http://schemas.microsoft.com/office/powerpoint/2010/main" val="5140311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990A01B-9410-46DE-86E6-BC599D019C4A}"/>
              </a:ext>
            </a:extLst>
          </p:cNvPr>
          <p:cNvSpPr>
            <a:spLocks noGrp="1"/>
          </p:cNvSpPr>
          <p:nvPr>
            <p:ph sz="half" idx="2"/>
          </p:nvPr>
        </p:nvSpPr>
        <p:spPr>
          <a:xfrm>
            <a:off x="838200" y="1250075"/>
            <a:ext cx="7517524" cy="4922543"/>
          </a:xfrm>
        </p:spPr>
        <p:txBody>
          <a:bodyPr>
            <a:noAutofit/>
          </a:bodyPr>
          <a:lstStyle/>
          <a:p>
            <a:pPr>
              <a:lnSpc>
                <a:spcPct val="100000"/>
              </a:lnSpc>
              <a:spcBef>
                <a:spcPts val="0"/>
              </a:spcBef>
              <a:buFont typeface="+mj-lt"/>
              <a:buAutoNum type="arabicPeriod"/>
            </a:pPr>
            <a:r>
              <a:rPr lang="en-US" dirty="0"/>
              <a:t>To receive an update on the Technology Working Group’s activities</a:t>
            </a:r>
          </a:p>
          <a:p>
            <a:pPr marL="914400" indent="-400050">
              <a:lnSpc>
                <a:spcPct val="100000"/>
              </a:lnSpc>
              <a:spcBef>
                <a:spcPts val="0"/>
              </a:spcBef>
              <a:buFont typeface="Arial" panose="020B0604020202020204" pitchFamily="34" charset="0"/>
              <a:buChar char="•"/>
            </a:pPr>
            <a:r>
              <a:rPr lang="en-US" sz="2000" dirty="0"/>
              <a:t>Agenda Item C-1 summarizes activities since March 2021</a:t>
            </a:r>
          </a:p>
          <a:p>
            <a:pPr marL="914400" indent="-400050">
              <a:lnSpc>
                <a:spcPct val="100000"/>
              </a:lnSpc>
              <a:spcBef>
                <a:spcPts val="0"/>
              </a:spcBef>
              <a:buFont typeface="Arial" panose="020B0604020202020204" pitchFamily="34" charset="0"/>
              <a:buChar char="•"/>
            </a:pPr>
            <a:r>
              <a:rPr lang="en-US" sz="2000" dirty="0"/>
              <a:t>Views and reactions on the proposed way forward welcome</a:t>
            </a:r>
          </a:p>
          <a:p>
            <a:pPr>
              <a:lnSpc>
                <a:spcPct val="100000"/>
              </a:lnSpc>
              <a:spcBef>
                <a:spcPts val="0"/>
              </a:spcBef>
              <a:buFont typeface="+mj-lt"/>
              <a:buAutoNum type="arabicPeriod"/>
            </a:pPr>
            <a:endParaRPr lang="en-US" sz="2000" dirty="0"/>
          </a:p>
          <a:p>
            <a:pPr>
              <a:lnSpc>
                <a:spcPct val="100000"/>
              </a:lnSpc>
              <a:spcBef>
                <a:spcPts val="0"/>
              </a:spcBef>
              <a:buFont typeface="+mj-lt"/>
              <a:buAutoNum type="arabicPeriod" startAt="2"/>
            </a:pPr>
            <a:r>
              <a:rPr lang="en-US" dirty="0"/>
              <a:t>To obtain views and reactions on key issues in relation to the proposed technology-related revisions to the IESBA Code:</a:t>
            </a:r>
          </a:p>
          <a:p>
            <a:pPr marL="914400" indent="-400050">
              <a:lnSpc>
                <a:spcPct val="100000"/>
              </a:lnSpc>
              <a:spcBef>
                <a:spcPts val="0"/>
              </a:spcBef>
              <a:buFont typeface="Arial" panose="020B0604020202020204" pitchFamily="34" charset="0"/>
              <a:buChar char="•"/>
            </a:pPr>
            <a:r>
              <a:rPr lang="en-US" sz="2000" dirty="0"/>
              <a:t>Agenda Item C-3 is the proposed revisions to the Code (Mark up from extant)</a:t>
            </a:r>
          </a:p>
          <a:p>
            <a:pPr marL="914400" indent="-400050">
              <a:lnSpc>
                <a:spcPct val="100000"/>
              </a:lnSpc>
              <a:spcBef>
                <a:spcPts val="0"/>
              </a:spcBef>
              <a:buFont typeface="Arial" panose="020B0604020202020204" pitchFamily="34" charset="0"/>
              <a:buChar char="•"/>
            </a:pPr>
            <a:r>
              <a:rPr lang="en-US" sz="2000" dirty="0">
                <a:effectLst/>
                <a:latin typeface="Calibri" panose="020F0502020204030204" pitchFamily="34" charset="0"/>
                <a:ea typeface="Times New Roman" panose="02020603050405020304" pitchFamily="18" charset="0"/>
              </a:rPr>
              <a:t>IESBA anticipates approving Technology ED in December 2021</a:t>
            </a:r>
          </a:p>
          <a:p>
            <a:pPr indent="0">
              <a:lnSpc>
                <a:spcPct val="100000"/>
              </a:lnSpc>
              <a:spcBef>
                <a:spcPts val="0"/>
              </a:spcBef>
              <a:buNone/>
            </a:pPr>
            <a:endParaRPr lang="en-US" sz="2000" dirty="0"/>
          </a:p>
          <a:p>
            <a:pPr>
              <a:lnSpc>
                <a:spcPct val="100000"/>
              </a:lnSpc>
              <a:spcBef>
                <a:spcPts val="0"/>
              </a:spcBef>
              <a:buFont typeface="+mj-lt"/>
              <a:buAutoNum type="arabicPeriod" startAt="3"/>
            </a:pPr>
            <a:r>
              <a:rPr lang="en-US" dirty="0"/>
              <a:t>To report back on the CAG’s March 2021 discussion</a:t>
            </a:r>
          </a:p>
        </p:txBody>
      </p:sp>
      <p:sp>
        <p:nvSpPr>
          <p:cNvPr id="3" name="Title 2">
            <a:extLst>
              <a:ext uri="{FF2B5EF4-FFF2-40B4-BE49-F238E27FC236}">
                <a16:creationId xmlns:a16="http://schemas.microsoft.com/office/drawing/2014/main" id="{03B2F23A-FB75-4D3B-9DFB-1CF1472600A0}"/>
              </a:ext>
            </a:extLst>
          </p:cNvPr>
          <p:cNvSpPr>
            <a:spLocks noGrp="1"/>
          </p:cNvSpPr>
          <p:nvPr>
            <p:ph type="title"/>
          </p:nvPr>
        </p:nvSpPr>
        <p:spPr/>
        <p:txBody>
          <a:bodyPr/>
          <a:lstStyle/>
          <a:p>
            <a:r>
              <a:rPr lang="en-US" dirty="0"/>
              <a:t>Objectives </a:t>
            </a:r>
          </a:p>
        </p:txBody>
      </p:sp>
    </p:spTree>
    <p:extLst>
      <p:ext uri="{BB962C8B-B14F-4D97-AF65-F5344CB8AC3E}">
        <p14:creationId xmlns:p14="http://schemas.microsoft.com/office/powerpoint/2010/main" val="3878283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E2F41B-6E7B-4239-9D73-75BD63D2666C}"/>
              </a:ext>
            </a:extLst>
          </p:cNvPr>
          <p:cNvSpPr>
            <a:spLocks noGrp="1"/>
          </p:cNvSpPr>
          <p:nvPr>
            <p:ph type="title"/>
          </p:nvPr>
        </p:nvSpPr>
        <p:spPr/>
        <p:txBody>
          <a:bodyPr>
            <a:normAutofit/>
          </a:bodyPr>
          <a:lstStyle/>
          <a:p>
            <a:r>
              <a:rPr lang="en-US" dirty="0"/>
              <a:t>Sufficiency of information provided</a:t>
            </a:r>
          </a:p>
        </p:txBody>
      </p:sp>
      <p:sp>
        <p:nvSpPr>
          <p:cNvPr id="3" name="Content Placeholder 2">
            <a:extLst>
              <a:ext uri="{FF2B5EF4-FFF2-40B4-BE49-F238E27FC236}">
                <a16:creationId xmlns:a16="http://schemas.microsoft.com/office/drawing/2014/main" id="{D777FD20-8092-456A-AAD5-12AA85BBDBD4}"/>
              </a:ext>
            </a:extLst>
          </p:cNvPr>
          <p:cNvSpPr>
            <a:spLocks noGrp="1"/>
          </p:cNvSpPr>
          <p:nvPr>
            <p:ph idx="1"/>
          </p:nvPr>
        </p:nvSpPr>
        <p:spPr>
          <a:xfrm>
            <a:off x="838200" y="1215679"/>
            <a:ext cx="5257800" cy="5407163"/>
          </a:xfrm>
          <a:solidFill>
            <a:schemeClr val="bg1">
              <a:lumMod val="95000"/>
            </a:schemeClr>
          </a:solidFill>
        </p:spPr>
        <p:txBody>
          <a:bodyPr>
            <a:noAutofit/>
          </a:bodyPr>
          <a:lstStyle/>
          <a:p>
            <a:pPr marL="0" indent="0">
              <a:buNone/>
            </a:pPr>
            <a:r>
              <a:rPr lang="en-US" u="sng" dirty="0">
                <a:solidFill>
                  <a:srgbClr val="0070C0"/>
                </a:solidFill>
              </a:rPr>
              <a:t>113.3 A1</a:t>
            </a:r>
          </a:p>
          <a:p>
            <a:pPr marL="0" indent="0">
              <a:buNone/>
            </a:pPr>
            <a:r>
              <a:rPr lang="en-US" u="sng" dirty="0">
                <a:solidFill>
                  <a:srgbClr val="0070C0"/>
                </a:solidFill>
              </a:rPr>
              <a:t>A professional accountant might use the reasonable and informed third party test to evaluate whether the information to be provided about a professional service or activity would be sufficient to enable the recipient of that information to understand the nature of such services or activities and any limitations inherent therein. </a:t>
            </a:r>
          </a:p>
        </p:txBody>
      </p:sp>
      <p:sp>
        <p:nvSpPr>
          <p:cNvPr id="4" name="TextBox 3">
            <a:extLst>
              <a:ext uri="{FF2B5EF4-FFF2-40B4-BE49-F238E27FC236}">
                <a16:creationId xmlns:a16="http://schemas.microsoft.com/office/drawing/2014/main" id="{D25E4F5F-1A57-44D5-9114-1DF9F87AE182}"/>
              </a:ext>
            </a:extLst>
          </p:cNvPr>
          <p:cNvSpPr txBox="1"/>
          <p:nvPr/>
        </p:nvSpPr>
        <p:spPr>
          <a:xfrm>
            <a:off x="6639340" y="1215679"/>
            <a:ext cx="5035826" cy="4794042"/>
          </a:xfrm>
          <a:prstGeom prst="rect">
            <a:avLst/>
          </a:prstGeom>
        </p:spPr>
        <p:txBody>
          <a:bodyPr vert="horz" wrap="square" lIns="91440" tIns="45720" rIns="91440" bIns="45720" rtlCol="0" anchor="b">
            <a:noAutofit/>
          </a:bodyPr>
          <a:lstStyle/>
          <a:p>
            <a:pPr algn="l"/>
            <a:r>
              <a:rPr lang="en-US" sz="3000" b="1" dirty="0">
                <a:latin typeface="Product Sans Thin" panose="020B0203030502040203"/>
              </a:rPr>
              <a:t>Rationale</a:t>
            </a:r>
          </a:p>
          <a:p>
            <a:pPr marL="342900" indent="-342900" algn="l">
              <a:buFont typeface="Arial" panose="020B0604020202020204" pitchFamily="34" charset="0"/>
              <a:buChar char="•"/>
            </a:pPr>
            <a:r>
              <a:rPr lang="en-US" sz="3000" dirty="0">
                <a:latin typeface="Product Sans Thin" panose="020B0203030502040203"/>
              </a:rPr>
              <a:t>Addresses implicit tension between “transparency” and “confidentiality”</a:t>
            </a:r>
          </a:p>
          <a:p>
            <a:pPr marL="342900" indent="-342900" algn="l">
              <a:buFont typeface="Arial" panose="020B0604020202020204" pitchFamily="34" charset="0"/>
              <a:buChar char="•"/>
            </a:pPr>
            <a:r>
              <a:rPr lang="en-US" sz="3000" dirty="0">
                <a:latin typeface="Product Sans Thin" panose="020B0203030502040203"/>
              </a:rPr>
              <a:t>Emphasizes the relevance of the reasonable and informed third party test (similar to approach taken in NOCLAR provisions)</a:t>
            </a:r>
          </a:p>
        </p:txBody>
      </p:sp>
    </p:spTree>
    <p:extLst>
      <p:ext uri="{BB962C8B-B14F-4D97-AF65-F5344CB8AC3E}">
        <p14:creationId xmlns:p14="http://schemas.microsoft.com/office/powerpoint/2010/main" val="13749475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E2F41B-6E7B-4239-9D73-75BD63D2666C}"/>
              </a:ext>
            </a:extLst>
          </p:cNvPr>
          <p:cNvSpPr>
            <a:spLocks noGrp="1"/>
          </p:cNvSpPr>
          <p:nvPr>
            <p:ph type="title"/>
          </p:nvPr>
        </p:nvSpPr>
        <p:spPr/>
        <p:txBody>
          <a:bodyPr>
            <a:normAutofit/>
          </a:bodyPr>
          <a:lstStyle/>
          <a:p>
            <a:r>
              <a:rPr lang="en-US" dirty="0"/>
              <a:t>Confidentiality and data governance</a:t>
            </a:r>
          </a:p>
        </p:txBody>
      </p:sp>
      <p:sp>
        <p:nvSpPr>
          <p:cNvPr id="3" name="Content Placeholder 2">
            <a:extLst>
              <a:ext uri="{FF2B5EF4-FFF2-40B4-BE49-F238E27FC236}">
                <a16:creationId xmlns:a16="http://schemas.microsoft.com/office/drawing/2014/main" id="{D777FD20-8092-456A-AAD5-12AA85BBDBD4}"/>
              </a:ext>
            </a:extLst>
          </p:cNvPr>
          <p:cNvSpPr>
            <a:spLocks noGrp="1"/>
          </p:cNvSpPr>
          <p:nvPr>
            <p:ph idx="1"/>
          </p:nvPr>
        </p:nvSpPr>
        <p:spPr>
          <a:xfrm>
            <a:off x="838200" y="1215679"/>
            <a:ext cx="5257800" cy="5407163"/>
          </a:xfrm>
          <a:solidFill>
            <a:schemeClr val="bg1">
              <a:lumMod val="95000"/>
            </a:schemeClr>
          </a:solidFill>
        </p:spPr>
        <p:txBody>
          <a:bodyPr>
            <a:noAutofit/>
          </a:bodyPr>
          <a:lstStyle/>
          <a:p>
            <a:pPr marL="0" indent="0">
              <a:buNone/>
            </a:pPr>
            <a:r>
              <a:rPr lang="en-US" dirty="0">
                <a:solidFill>
                  <a:schemeClr val="tx1"/>
                </a:solidFill>
              </a:rPr>
              <a:t>114.1 A2</a:t>
            </a:r>
          </a:p>
          <a:p>
            <a:pPr marL="0" indent="0">
              <a:buNone/>
            </a:pPr>
            <a:r>
              <a:rPr lang="en-US" u="sng" dirty="0">
                <a:solidFill>
                  <a:srgbClr val="0070C0"/>
                </a:solidFill>
              </a:rPr>
              <a:t>Maintaining the confidentiality of information acquired in the course of professional and business relationships involves the professional accountant taking appropriate action to secure such information, including in the course of its collection, use, storage, dissemination and lawful destruction. </a:t>
            </a:r>
          </a:p>
        </p:txBody>
      </p:sp>
      <p:sp>
        <p:nvSpPr>
          <p:cNvPr id="4" name="TextBox 3">
            <a:extLst>
              <a:ext uri="{FF2B5EF4-FFF2-40B4-BE49-F238E27FC236}">
                <a16:creationId xmlns:a16="http://schemas.microsoft.com/office/drawing/2014/main" id="{D25E4F5F-1A57-44D5-9114-1DF9F87AE182}"/>
              </a:ext>
            </a:extLst>
          </p:cNvPr>
          <p:cNvSpPr txBox="1"/>
          <p:nvPr/>
        </p:nvSpPr>
        <p:spPr>
          <a:xfrm>
            <a:off x="6639340" y="1215679"/>
            <a:ext cx="5035826" cy="4794042"/>
          </a:xfrm>
          <a:prstGeom prst="rect">
            <a:avLst/>
          </a:prstGeom>
        </p:spPr>
        <p:txBody>
          <a:bodyPr vert="horz" wrap="square" lIns="91440" tIns="45720" rIns="91440" bIns="45720" rtlCol="0" anchor="b">
            <a:noAutofit/>
          </a:bodyPr>
          <a:lstStyle/>
          <a:p>
            <a:pPr algn="l"/>
            <a:r>
              <a:rPr lang="en-US" sz="3000" b="1" dirty="0">
                <a:latin typeface="Product Sans Thin" panose="020B0203030502040203"/>
              </a:rPr>
              <a:t>Rationale</a:t>
            </a:r>
          </a:p>
          <a:p>
            <a:pPr marL="342900" indent="-342900" algn="l">
              <a:buFont typeface="Arial" panose="020B0604020202020204" pitchFamily="34" charset="0"/>
              <a:buChar char="•"/>
            </a:pPr>
            <a:r>
              <a:rPr lang="en-US" sz="3000" dirty="0">
                <a:latin typeface="Product Sans Thin" panose="020B0203030502040203"/>
              </a:rPr>
              <a:t>Builds off extant requirement to “maintain confidentiality of information” acquired</a:t>
            </a:r>
          </a:p>
          <a:p>
            <a:pPr marL="342900" indent="-342900" algn="l">
              <a:buFont typeface="Arial" panose="020B0604020202020204" pitchFamily="34" charset="0"/>
              <a:buChar char="•"/>
            </a:pPr>
            <a:r>
              <a:rPr lang="en-US" sz="3000" dirty="0">
                <a:latin typeface="Product Sans Thin" panose="020B0203030502040203"/>
              </a:rPr>
              <a:t>Provides guidance to explain how a PA might do so</a:t>
            </a:r>
          </a:p>
          <a:p>
            <a:pPr marL="342900" indent="-342900" algn="l">
              <a:buFont typeface="Arial" panose="020B0604020202020204" pitchFamily="34" charset="0"/>
              <a:buChar char="•"/>
            </a:pPr>
            <a:r>
              <a:rPr lang="en-US" sz="3000" dirty="0">
                <a:latin typeface="Product Sans Thin" panose="020B0203030502040203"/>
              </a:rPr>
              <a:t>Highlight that it is relevant across the data governance cycle</a:t>
            </a:r>
          </a:p>
        </p:txBody>
      </p:sp>
    </p:spTree>
    <p:extLst>
      <p:ext uri="{BB962C8B-B14F-4D97-AF65-F5344CB8AC3E}">
        <p14:creationId xmlns:p14="http://schemas.microsoft.com/office/powerpoint/2010/main" val="4272054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E2F41B-6E7B-4239-9D73-75BD63D2666C}"/>
              </a:ext>
            </a:extLst>
          </p:cNvPr>
          <p:cNvSpPr>
            <a:spLocks noGrp="1"/>
          </p:cNvSpPr>
          <p:nvPr>
            <p:ph type="title"/>
          </p:nvPr>
        </p:nvSpPr>
        <p:spPr/>
        <p:txBody>
          <a:bodyPr>
            <a:normAutofit/>
          </a:bodyPr>
          <a:lstStyle/>
          <a:p>
            <a:r>
              <a:rPr lang="en-US" dirty="0"/>
              <a:t>Confidentiality definition</a:t>
            </a:r>
          </a:p>
        </p:txBody>
      </p:sp>
      <p:sp>
        <p:nvSpPr>
          <p:cNvPr id="3" name="Content Placeholder 2">
            <a:extLst>
              <a:ext uri="{FF2B5EF4-FFF2-40B4-BE49-F238E27FC236}">
                <a16:creationId xmlns:a16="http://schemas.microsoft.com/office/drawing/2014/main" id="{D777FD20-8092-456A-AAD5-12AA85BBDBD4}"/>
              </a:ext>
            </a:extLst>
          </p:cNvPr>
          <p:cNvSpPr>
            <a:spLocks noGrp="1"/>
          </p:cNvSpPr>
          <p:nvPr>
            <p:ph idx="1"/>
          </p:nvPr>
        </p:nvSpPr>
        <p:spPr>
          <a:xfrm>
            <a:off x="838200" y="1695234"/>
            <a:ext cx="5257800" cy="3467532"/>
          </a:xfrm>
          <a:solidFill>
            <a:schemeClr val="bg1">
              <a:lumMod val="95000"/>
            </a:schemeClr>
          </a:solidFill>
        </p:spPr>
        <p:txBody>
          <a:bodyPr>
            <a:noAutofit/>
          </a:bodyPr>
          <a:lstStyle/>
          <a:p>
            <a:pPr marL="0" indent="0">
              <a:buNone/>
            </a:pPr>
            <a:r>
              <a:rPr lang="en-US" dirty="0">
                <a:solidFill>
                  <a:schemeClr val="tx1"/>
                </a:solidFill>
              </a:rPr>
              <a:t>Glossary</a:t>
            </a:r>
          </a:p>
          <a:p>
            <a:pPr marL="0" indent="0">
              <a:buNone/>
            </a:pPr>
            <a:r>
              <a:rPr lang="en-US" u="sng" dirty="0">
                <a:solidFill>
                  <a:srgbClr val="0070C0"/>
                </a:solidFill>
              </a:rPr>
              <a:t>Confidential information: Any information, data or other material in whatever form or medium (including written, electronic, visual or oral) that is not in the public domain.</a:t>
            </a:r>
          </a:p>
        </p:txBody>
      </p:sp>
      <p:sp>
        <p:nvSpPr>
          <p:cNvPr id="4" name="TextBox 3">
            <a:extLst>
              <a:ext uri="{FF2B5EF4-FFF2-40B4-BE49-F238E27FC236}">
                <a16:creationId xmlns:a16="http://schemas.microsoft.com/office/drawing/2014/main" id="{D25E4F5F-1A57-44D5-9114-1DF9F87AE182}"/>
              </a:ext>
            </a:extLst>
          </p:cNvPr>
          <p:cNvSpPr txBox="1"/>
          <p:nvPr/>
        </p:nvSpPr>
        <p:spPr>
          <a:xfrm>
            <a:off x="6667443" y="1695234"/>
            <a:ext cx="5035826" cy="3854391"/>
          </a:xfrm>
          <a:prstGeom prst="rect">
            <a:avLst/>
          </a:prstGeom>
        </p:spPr>
        <p:txBody>
          <a:bodyPr vert="horz" wrap="square" lIns="91440" tIns="45720" rIns="91440" bIns="45720" rtlCol="0" anchor="b">
            <a:noAutofit/>
          </a:bodyPr>
          <a:lstStyle/>
          <a:p>
            <a:pPr algn="l"/>
            <a:r>
              <a:rPr lang="en-US" sz="3000" b="1" dirty="0">
                <a:latin typeface="Product Sans Thin" panose="020B0203030502040203"/>
              </a:rPr>
              <a:t>Rationale</a:t>
            </a:r>
          </a:p>
          <a:p>
            <a:pPr marL="342900" indent="-342900">
              <a:buFont typeface="Arial" panose="020B0604020202020204" pitchFamily="34" charset="0"/>
              <a:buChar char="•"/>
            </a:pPr>
            <a:r>
              <a:rPr lang="en-US" sz="3000" dirty="0">
                <a:latin typeface="Product Sans Thin" panose="020B0203030502040203"/>
              </a:rPr>
              <a:t>Definition of Confidential information being proposed to assist readers of the Code</a:t>
            </a:r>
          </a:p>
          <a:p>
            <a:pPr marL="342900" indent="-342900">
              <a:buFont typeface="Arial" panose="020B0604020202020204" pitchFamily="34" charset="0"/>
              <a:buChar char="•"/>
            </a:pPr>
            <a:r>
              <a:rPr lang="en-US" sz="3000" dirty="0">
                <a:latin typeface="Product Sans Thin" panose="020B0203030502040203"/>
              </a:rPr>
              <a:t>Recognizes the increase in data across all mediums, and ease of access to such data </a:t>
            </a:r>
          </a:p>
          <a:p>
            <a:pPr marL="342900" indent="-342900" algn="l">
              <a:buFont typeface="Arial" panose="020B0604020202020204" pitchFamily="34" charset="0"/>
              <a:buChar char="•"/>
            </a:pPr>
            <a:endParaRPr lang="en-US" sz="3000" dirty="0">
              <a:latin typeface="Product Sans Thin" panose="020B0203030502040203"/>
            </a:endParaRPr>
          </a:p>
        </p:txBody>
      </p:sp>
    </p:spTree>
    <p:extLst>
      <p:ext uri="{BB962C8B-B14F-4D97-AF65-F5344CB8AC3E}">
        <p14:creationId xmlns:p14="http://schemas.microsoft.com/office/powerpoint/2010/main" val="17839522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7" name="Rectangle 26">
            <a:extLst>
              <a:ext uri="{FF2B5EF4-FFF2-40B4-BE49-F238E27FC236}">
                <a16:creationId xmlns:a16="http://schemas.microsoft.com/office/drawing/2014/main" id="{327D73B4-9F5C-4A64-A179-51B9500CB8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AE2F41B-6E7B-4239-9D73-75BD63D2666C}"/>
              </a:ext>
            </a:extLst>
          </p:cNvPr>
          <p:cNvSpPr>
            <a:spLocks noGrp="1"/>
          </p:cNvSpPr>
          <p:nvPr>
            <p:ph type="title"/>
          </p:nvPr>
        </p:nvSpPr>
        <p:spPr>
          <a:xfrm>
            <a:off x="7041470" y="474761"/>
            <a:ext cx="4195674" cy="957097"/>
          </a:xfrm>
        </p:spPr>
        <p:txBody>
          <a:bodyPr vert="horz" lIns="91440" tIns="45720" rIns="91440" bIns="45720" rtlCol="0" anchor="b">
            <a:normAutofit/>
          </a:bodyPr>
          <a:lstStyle/>
          <a:p>
            <a:pPr hangingPunct="1">
              <a:lnSpc>
                <a:spcPct val="90000"/>
              </a:lnSpc>
            </a:pPr>
            <a:r>
              <a:rPr lang="en-US" sz="5600" dirty="0">
                <a:solidFill>
                  <a:schemeClr val="tx1"/>
                </a:solidFill>
                <a:latin typeface="Product Sans Thin" panose="020B0203030502040203"/>
              </a:rPr>
              <a:t>Complexity</a:t>
            </a:r>
          </a:p>
        </p:txBody>
      </p:sp>
      <p:sp>
        <p:nvSpPr>
          <p:cNvPr id="29" name="Oval 28">
            <a:extLst>
              <a:ext uri="{FF2B5EF4-FFF2-40B4-BE49-F238E27FC236}">
                <a16:creationId xmlns:a16="http://schemas.microsoft.com/office/drawing/2014/main" id="{C1F06963-6374-4B48-844F-071A9BAAAE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2965" y="554152"/>
            <a:ext cx="5742189" cy="5742189"/>
          </a:xfrm>
          <a:prstGeom prst="ellipse">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icture containing text, athletic game, sport, basketball&#10;&#10;Description automatically generated">
            <a:extLst>
              <a:ext uri="{FF2B5EF4-FFF2-40B4-BE49-F238E27FC236}">
                <a16:creationId xmlns:a16="http://schemas.microsoft.com/office/drawing/2014/main" id="{40EC82D3-BD8B-48E7-922B-6752B7277136}"/>
              </a:ext>
            </a:extLst>
          </p:cNvPr>
          <p:cNvPicPr>
            <a:picLocks noChangeAspect="1"/>
          </p:cNvPicPr>
          <p:nvPr/>
        </p:nvPicPr>
        <p:blipFill rotWithShape="1">
          <a:blip r:embed="rId3">
            <a:extLst>
              <a:ext uri="{837473B0-CC2E-450A-ABE3-18F120FF3D39}">
                <a1611:picAttrSrcUrl xmlns:a1611="http://schemas.microsoft.com/office/drawing/2016/11/main" r:id="rId4"/>
              </a:ext>
            </a:extLst>
          </a:blip>
          <a:srcRect l="18490" r="11759" b="-2"/>
          <a:stretch/>
        </p:blipFill>
        <p:spPr>
          <a:xfrm>
            <a:off x="505418" y="554151"/>
            <a:ext cx="5742189" cy="5742189"/>
          </a:xfrm>
          <a:custGeom>
            <a:avLst/>
            <a:gdLst/>
            <a:ahLst/>
            <a:cxnLst/>
            <a:rect l="l" t="t" r="r" b="b"/>
            <a:pathLst>
              <a:path w="1838528" h="1838528">
                <a:moveTo>
                  <a:pt x="919264" y="0"/>
                </a:moveTo>
                <a:cubicBezTo>
                  <a:pt x="1426959" y="0"/>
                  <a:pt x="1838528" y="411569"/>
                  <a:pt x="1838528" y="919264"/>
                </a:cubicBezTo>
                <a:cubicBezTo>
                  <a:pt x="1838528" y="1426959"/>
                  <a:pt x="1426959" y="1838528"/>
                  <a:pt x="919264" y="1838528"/>
                </a:cubicBezTo>
                <a:cubicBezTo>
                  <a:pt x="411569" y="1838528"/>
                  <a:pt x="0" y="1426959"/>
                  <a:pt x="0" y="919264"/>
                </a:cubicBezTo>
                <a:cubicBezTo>
                  <a:pt x="0" y="411569"/>
                  <a:pt x="411569" y="0"/>
                  <a:pt x="919264" y="0"/>
                </a:cubicBezTo>
                <a:close/>
              </a:path>
            </a:pathLst>
          </a:custGeom>
        </p:spPr>
      </p:pic>
      <p:sp>
        <p:nvSpPr>
          <p:cNvPr id="31" name="!!plus graphic">
            <a:extLst>
              <a:ext uri="{FF2B5EF4-FFF2-40B4-BE49-F238E27FC236}">
                <a16:creationId xmlns:a16="http://schemas.microsoft.com/office/drawing/2014/main" id="{6CB927A4-E432-4310-9CD5-E89FF50631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4956" y="703679"/>
            <a:ext cx="171515" cy="171515"/>
          </a:xfrm>
          <a:custGeom>
            <a:avLst/>
            <a:gdLst>
              <a:gd name="connsiteX0" fmla="*/ 159874 w 171515"/>
              <a:gd name="connsiteY0" fmla="*/ 74116 h 171515"/>
              <a:gd name="connsiteX1" fmla="*/ 97399 w 171515"/>
              <a:gd name="connsiteY1" fmla="*/ 74116 h 171515"/>
              <a:gd name="connsiteX2" fmla="*/ 97399 w 171515"/>
              <a:gd name="connsiteY2" fmla="*/ 11641 h 171515"/>
              <a:gd name="connsiteX3" fmla="*/ 85758 w 171515"/>
              <a:gd name="connsiteY3" fmla="*/ 0 h 171515"/>
              <a:gd name="connsiteX4" fmla="*/ 74116 w 171515"/>
              <a:gd name="connsiteY4" fmla="*/ 11641 h 171515"/>
              <a:gd name="connsiteX5" fmla="*/ 74116 w 171515"/>
              <a:gd name="connsiteY5" fmla="*/ 74116 h 171515"/>
              <a:gd name="connsiteX6" fmla="*/ 11641 w 171515"/>
              <a:gd name="connsiteY6" fmla="*/ 74116 h 171515"/>
              <a:gd name="connsiteX7" fmla="*/ 0 w 171515"/>
              <a:gd name="connsiteY7" fmla="*/ 85758 h 171515"/>
              <a:gd name="connsiteX8" fmla="*/ 11641 w 171515"/>
              <a:gd name="connsiteY8" fmla="*/ 97399 h 171515"/>
              <a:gd name="connsiteX9" fmla="*/ 74116 w 171515"/>
              <a:gd name="connsiteY9" fmla="*/ 97399 h 171515"/>
              <a:gd name="connsiteX10" fmla="*/ 74116 w 171515"/>
              <a:gd name="connsiteY10" fmla="*/ 159874 h 171515"/>
              <a:gd name="connsiteX11" fmla="*/ 85758 w 171515"/>
              <a:gd name="connsiteY11" fmla="*/ 171515 h 171515"/>
              <a:gd name="connsiteX12" fmla="*/ 97399 w 171515"/>
              <a:gd name="connsiteY12" fmla="*/ 159874 h 171515"/>
              <a:gd name="connsiteX13" fmla="*/ 97399 w 171515"/>
              <a:gd name="connsiteY13" fmla="*/ 97399 h 171515"/>
              <a:gd name="connsiteX14" fmla="*/ 159874 w 171515"/>
              <a:gd name="connsiteY14" fmla="*/ 97399 h 171515"/>
              <a:gd name="connsiteX15" fmla="*/ 171515 w 171515"/>
              <a:gd name="connsiteY15" fmla="*/ 85758 h 171515"/>
              <a:gd name="connsiteX16" fmla="*/ 159874 w 171515"/>
              <a:gd name="connsiteY16" fmla="*/ 74116 h 17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1515" h="171515">
                <a:moveTo>
                  <a:pt x="159874" y="74116"/>
                </a:moveTo>
                <a:lnTo>
                  <a:pt x="97399" y="74116"/>
                </a:lnTo>
                <a:lnTo>
                  <a:pt x="97399" y="11641"/>
                </a:lnTo>
                <a:cubicBezTo>
                  <a:pt x="97399" y="5212"/>
                  <a:pt x="92187" y="0"/>
                  <a:pt x="85758" y="0"/>
                </a:cubicBezTo>
                <a:cubicBezTo>
                  <a:pt x="79328" y="0"/>
                  <a:pt x="74116" y="5212"/>
                  <a:pt x="74116" y="11641"/>
                </a:cubicBezTo>
                <a:lnTo>
                  <a:pt x="74116" y="74116"/>
                </a:lnTo>
                <a:lnTo>
                  <a:pt x="11641" y="74116"/>
                </a:lnTo>
                <a:cubicBezTo>
                  <a:pt x="5212" y="74116"/>
                  <a:pt x="0" y="79328"/>
                  <a:pt x="0" y="85758"/>
                </a:cubicBezTo>
                <a:cubicBezTo>
                  <a:pt x="0" y="92187"/>
                  <a:pt x="5212" y="97399"/>
                  <a:pt x="11641" y="97399"/>
                </a:cubicBezTo>
                <a:lnTo>
                  <a:pt x="74116" y="97399"/>
                </a:lnTo>
                <a:lnTo>
                  <a:pt x="74116" y="159874"/>
                </a:lnTo>
                <a:cubicBezTo>
                  <a:pt x="74116" y="166303"/>
                  <a:pt x="79328" y="171515"/>
                  <a:pt x="85758" y="171515"/>
                </a:cubicBezTo>
                <a:cubicBezTo>
                  <a:pt x="92187" y="171515"/>
                  <a:pt x="97399" y="166303"/>
                  <a:pt x="97399" y="159874"/>
                </a:cubicBezTo>
                <a:lnTo>
                  <a:pt x="97399" y="97399"/>
                </a:lnTo>
                <a:lnTo>
                  <a:pt x="159874" y="97399"/>
                </a:lnTo>
                <a:cubicBezTo>
                  <a:pt x="166303" y="97399"/>
                  <a:pt x="171515" y="92187"/>
                  <a:pt x="171515" y="85758"/>
                </a:cubicBezTo>
                <a:cubicBezTo>
                  <a:pt x="171515" y="79328"/>
                  <a:pt x="166303" y="74116"/>
                  <a:pt x="159874" y="74116"/>
                </a:cubicBezTo>
                <a:close/>
              </a:path>
            </a:pathLst>
          </a:custGeom>
          <a:solidFill>
            <a:schemeClr val="accent1"/>
          </a:solidFill>
          <a:ln w="776" cap="flat">
            <a:noFill/>
            <a:prstDash val="solid"/>
            <a:miter/>
          </a:ln>
        </p:spPr>
        <p:txBody>
          <a:bodyPr rtlCol="0" anchor="ctr"/>
          <a:lstStyle/>
          <a:p>
            <a:endParaRPr lang="en-US"/>
          </a:p>
        </p:txBody>
      </p:sp>
      <p:sp>
        <p:nvSpPr>
          <p:cNvPr id="33" name="!!circle graphic">
            <a:extLst>
              <a:ext uri="{FF2B5EF4-FFF2-40B4-BE49-F238E27FC236}">
                <a16:creationId xmlns:a16="http://schemas.microsoft.com/office/drawing/2014/main" id="{1453BF6C-B012-48B7-B4E8-6D7AC7C27D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2753" y="1562696"/>
            <a:ext cx="157545" cy="157545"/>
          </a:xfrm>
          <a:custGeom>
            <a:avLst/>
            <a:gdLst>
              <a:gd name="connsiteX0" fmla="*/ 78773 w 157545"/>
              <a:gd name="connsiteY0" fmla="*/ 23283 h 157545"/>
              <a:gd name="connsiteX1" fmla="*/ 134262 w 157545"/>
              <a:gd name="connsiteY1" fmla="*/ 78773 h 157545"/>
              <a:gd name="connsiteX2" fmla="*/ 78773 w 157545"/>
              <a:gd name="connsiteY2" fmla="*/ 134262 h 157545"/>
              <a:gd name="connsiteX3" fmla="*/ 23283 w 157545"/>
              <a:gd name="connsiteY3" fmla="*/ 78773 h 157545"/>
              <a:gd name="connsiteX4" fmla="*/ 78773 w 157545"/>
              <a:gd name="connsiteY4" fmla="*/ 23283 h 157545"/>
              <a:gd name="connsiteX5" fmla="*/ 78773 w 157545"/>
              <a:gd name="connsiteY5" fmla="*/ 0 h 157545"/>
              <a:gd name="connsiteX6" fmla="*/ 0 w 157545"/>
              <a:gd name="connsiteY6" fmla="*/ 78773 h 157545"/>
              <a:gd name="connsiteX7" fmla="*/ 78773 w 157545"/>
              <a:gd name="connsiteY7" fmla="*/ 157545 h 157545"/>
              <a:gd name="connsiteX8" fmla="*/ 157545 w 157545"/>
              <a:gd name="connsiteY8" fmla="*/ 78773 h 157545"/>
              <a:gd name="connsiteX9" fmla="*/ 78773 w 157545"/>
              <a:gd name="connsiteY9" fmla="*/ 0 h 15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7545" h="157545">
                <a:moveTo>
                  <a:pt x="78773" y="23283"/>
                </a:moveTo>
                <a:cubicBezTo>
                  <a:pt x="109419" y="23283"/>
                  <a:pt x="134262" y="48126"/>
                  <a:pt x="134262" y="78773"/>
                </a:cubicBezTo>
                <a:cubicBezTo>
                  <a:pt x="134262" y="109419"/>
                  <a:pt x="109419" y="134262"/>
                  <a:pt x="78773" y="134262"/>
                </a:cubicBezTo>
                <a:cubicBezTo>
                  <a:pt x="48126" y="134262"/>
                  <a:pt x="23283" y="109419"/>
                  <a:pt x="23283" y="78773"/>
                </a:cubicBezTo>
                <a:cubicBezTo>
                  <a:pt x="23312" y="48139"/>
                  <a:pt x="48139" y="23312"/>
                  <a:pt x="78773" y="23283"/>
                </a:cubicBezTo>
                <a:moveTo>
                  <a:pt x="78773" y="0"/>
                </a:moveTo>
                <a:cubicBezTo>
                  <a:pt x="35268" y="0"/>
                  <a:pt x="0" y="35268"/>
                  <a:pt x="0" y="78773"/>
                </a:cubicBezTo>
                <a:cubicBezTo>
                  <a:pt x="0" y="122277"/>
                  <a:pt x="35268" y="157545"/>
                  <a:pt x="78773" y="157545"/>
                </a:cubicBezTo>
                <a:cubicBezTo>
                  <a:pt x="122277" y="157545"/>
                  <a:pt x="157545" y="122277"/>
                  <a:pt x="157545" y="78773"/>
                </a:cubicBezTo>
                <a:cubicBezTo>
                  <a:pt x="157545" y="35268"/>
                  <a:pt x="122277" y="0"/>
                  <a:pt x="78773" y="0"/>
                </a:cubicBezTo>
                <a:close/>
              </a:path>
            </a:pathLst>
          </a:custGeom>
          <a:solidFill>
            <a:schemeClr val="accent1"/>
          </a:solidFill>
          <a:ln w="751" cap="flat">
            <a:noFill/>
            <a:prstDash val="solid"/>
            <a:miter/>
          </a:ln>
        </p:spPr>
        <p:txBody>
          <a:bodyPr rtlCol="0" anchor="ctr"/>
          <a:lstStyle/>
          <a:p>
            <a:endParaRPr lang="en-US"/>
          </a:p>
        </p:txBody>
      </p:sp>
      <p:sp>
        <p:nvSpPr>
          <p:cNvPr id="4" name="TextBox 3">
            <a:extLst>
              <a:ext uri="{FF2B5EF4-FFF2-40B4-BE49-F238E27FC236}">
                <a16:creationId xmlns:a16="http://schemas.microsoft.com/office/drawing/2014/main" id="{D25E4F5F-1A57-44D5-9114-1DF9F87AE182}"/>
              </a:ext>
            </a:extLst>
          </p:cNvPr>
          <p:cNvSpPr txBox="1"/>
          <p:nvPr/>
        </p:nvSpPr>
        <p:spPr>
          <a:xfrm>
            <a:off x="6865485" y="1641468"/>
            <a:ext cx="4343730" cy="2913872"/>
          </a:xfrm>
          <a:prstGeom prst="rect">
            <a:avLst/>
          </a:prstGeom>
        </p:spPr>
        <p:txBody>
          <a:bodyPr vert="horz" lIns="91440" tIns="45720" rIns="91440" bIns="45720" rtlCol="0" anchor="t">
            <a:noAutofit/>
          </a:bodyPr>
          <a:lstStyle/>
          <a:p>
            <a:pPr marL="457200" indent="-228600">
              <a:lnSpc>
                <a:spcPct val="90000"/>
              </a:lnSpc>
              <a:spcAft>
                <a:spcPts val="600"/>
              </a:spcAft>
              <a:buFont typeface="Arial" panose="020B0604020202020204" pitchFamily="34" charset="0"/>
              <a:buChar char="•"/>
            </a:pPr>
            <a:r>
              <a:rPr lang="en-US" sz="2800" dirty="0">
                <a:solidFill>
                  <a:schemeClr val="tx1">
                    <a:alpha val="80000"/>
                  </a:schemeClr>
                </a:solidFill>
                <a:latin typeface="Product Sans Thin" panose="020B0203030502040203"/>
              </a:rPr>
              <a:t>New paragraphs 120.13 A1 to A3 of </a:t>
            </a:r>
            <a:r>
              <a:rPr lang="en-US" sz="2800" b="1" dirty="0">
                <a:solidFill>
                  <a:schemeClr val="tx1">
                    <a:alpha val="80000"/>
                  </a:schemeClr>
                </a:solidFill>
                <a:latin typeface="Product Sans Thin" panose="020B0203030502040203"/>
              </a:rPr>
              <a:t>Agenda Item C3</a:t>
            </a:r>
          </a:p>
          <a:p>
            <a:pPr marL="457200" indent="-228600">
              <a:lnSpc>
                <a:spcPct val="90000"/>
              </a:lnSpc>
              <a:spcAft>
                <a:spcPts val="600"/>
              </a:spcAft>
              <a:buFont typeface="Arial" panose="020B0604020202020204" pitchFamily="34" charset="0"/>
              <a:buChar char="•"/>
            </a:pPr>
            <a:r>
              <a:rPr lang="en-US" sz="2800" dirty="0">
                <a:solidFill>
                  <a:schemeClr val="tx1">
                    <a:alpha val="80000"/>
                  </a:schemeClr>
                </a:solidFill>
                <a:latin typeface="Product Sans Thin" panose="020B0203030502040203"/>
              </a:rPr>
              <a:t>Highlights the concept of complexity as a factor in </a:t>
            </a:r>
            <a:r>
              <a:rPr lang="en-US" sz="2800" dirty="0" err="1">
                <a:solidFill>
                  <a:schemeClr val="tx1">
                    <a:alpha val="80000"/>
                  </a:schemeClr>
                </a:solidFill>
                <a:latin typeface="Product Sans Thin" panose="020B0203030502040203"/>
              </a:rPr>
              <a:t>PAs’</a:t>
            </a:r>
            <a:r>
              <a:rPr lang="en-US" sz="2800" dirty="0">
                <a:solidFill>
                  <a:schemeClr val="tx1">
                    <a:alpha val="80000"/>
                  </a:schemeClr>
                </a:solidFill>
                <a:latin typeface="Product Sans Thin" panose="020B0203030502040203"/>
              </a:rPr>
              <a:t> decision making while applying the conceptual framework </a:t>
            </a:r>
          </a:p>
          <a:p>
            <a:pPr marL="457200" indent="-228600">
              <a:lnSpc>
                <a:spcPct val="90000"/>
              </a:lnSpc>
              <a:spcAft>
                <a:spcPts val="600"/>
              </a:spcAft>
              <a:buFont typeface="Arial" panose="020B0604020202020204" pitchFamily="34" charset="0"/>
              <a:buChar char="•"/>
            </a:pPr>
            <a:r>
              <a:rPr lang="en-US" sz="2800" dirty="0">
                <a:solidFill>
                  <a:schemeClr val="tx1">
                    <a:alpha val="80000"/>
                  </a:schemeClr>
                </a:solidFill>
                <a:latin typeface="Product Sans Thin" panose="020B0203030502040203"/>
              </a:rPr>
              <a:t>Responsive to Survey Results: 82% support from ~100 respondents</a:t>
            </a:r>
          </a:p>
        </p:txBody>
      </p:sp>
      <p:sp>
        <p:nvSpPr>
          <p:cNvPr id="35" name="!!dot graphic">
            <a:extLst>
              <a:ext uri="{FF2B5EF4-FFF2-40B4-BE49-F238E27FC236}">
                <a16:creationId xmlns:a16="http://schemas.microsoft.com/office/drawing/2014/main" id="{E3020543-B24B-4EC4-8FFC-8DD88EEA91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54149" y="5775082"/>
            <a:ext cx="112426" cy="112426"/>
          </a:xfrm>
          <a:custGeom>
            <a:avLst/>
            <a:gdLst>
              <a:gd name="connsiteX0" fmla="*/ 112426 w 112426"/>
              <a:gd name="connsiteY0" fmla="*/ 56213 h 112426"/>
              <a:gd name="connsiteX1" fmla="*/ 56213 w 112426"/>
              <a:gd name="connsiteY1" fmla="*/ 112426 h 112426"/>
              <a:gd name="connsiteX2" fmla="*/ 0 w 112426"/>
              <a:gd name="connsiteY2" fmla="*/ 56213 h 112426"/>
              <a:gd name="connsiteX3" fmla="*/ 56213 w 112426"/>
              <a:gd name="connsiteY3" fmla="*/ 0 h 112426"/>
              <a:gd name="connsiteX4" fmla="*/ 112426 w 112426"/>
              <a:gd name="connsiteY4" fmla="*/ 56213 h 112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426" h="112426">
                <a:moveTo>
                  <a:pt x="112426" y="56213"/>
                </a:moveTo>
                <a:cubicBezTo>
                  <a:pt x="112426" y="87259"/>
                  <a:pt x="87259" y="112426"/>
                  <a:pt x="56213" y="112426"/>
                </a:cubicBezTo>
                <a:cubicBezTo>
                  <a:pt x="25167" y="112426"/>
                  <a:pt x="0" y="87259"/>
                  <a:pt x="0" y="56213"/>
                </a:cubicBezTo>
                <a:cubicBezTo>
                  <a:pt x="0" y="25167"/>
                  <a:pt x="25167" y="0"/>
                  <a:pt x="56213" y="0"/>
                </a:cubicBezTo>
                <a:cubicBezTo>
                  <a:pt x="87259" y="0"/>
                  <a:pt x="112426" y="25167"/>
                  <a:pt x="112426" y="56213"/>
                </a:cubicBezTo>
                <a:close/>
              </a:path>
            </a:pathLst>
          </a:custGeom>
          <a:solidFill>
            <a:schemeClr val="accent1"/>
          </a:solidFill>
          <a:ln w="516" cap="flat">
            <a:noFill/>
            <a:prstDash val="solid"/>
            <a:miter/>
          </a:ln>
        </p:spPr>
        <p:txBody>
          <a:bodyPr rtlCol="0" anchor="ctr"/>
          <a:lstStyle/>
          <a:p>
            <a:endParaRPr lang="en-US"/>
          </a:p>
        </p:txBody>
      </p:sp>
      <p:cxnSp>
        <p:nvCxnSpPr>
          <p:cNvPr id="37" name="!!Straight Connector">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586162" y="3619272"/>
            <a:ext cx="0" cy="3238728"/>
          </a:xfrm>
          <a:prstGeom prst="line">
            <a:avLst/>
          </a:prstGeom>
          <a:ln w="25400" cap="sq">
            <a:gradFill flip="none" rotWithShape="1">
              <a:gsLst>
                <a:gs pos="0">
                  <a:schemeClr val="accent1"/>
                </a:gs>
                <a:gs pos="100000">
                  <a:schemeClr val="accent2"/>
                </a:gs>
              </a:gsLst>
              <a:lin ang="16200000" scaled="1"/>
              <a:tileRect/>
            </a:gradFill>
            <a:bevel/>
          </a:ln>
        </p:spPr>
        <p:style>
          <a:lnRef idx="1">
            <a:schemeClr val="accent1"/>
          </a:lnRef>
          <a:fillRef idx="0">
            <a:schemeClr val="accent1"/>
          </a:fillRef>
          <a:effectRef idx="0">
            <a:schemeClr val="accent1"/>
          </a:effectRef>
          <a:fontRef idx="minor">
            <a:schemeClr val="tx1"/>
          </a:fontRef>
        </p:style>
      </p:cxnSp>
      <p:sp>
        <p:nvSpPr>
          <p:cNvPr id="9" name="Oval 8">
            <a:extLst>
              <a:ext uri="{FF2B5EF4-FFF2-40B4-BE49-F238E27FC236}">
                <a16:creationId xmlns:a16="http://schemas.microsoft.com/office/drawing/2014/main" id="{6149C167-A5D7-4B1C-B93E-9F47B15FC890}"/>
              </a:ext>
            </a:extLst>
          </p:cNvPr>
          <p:cNvSpPr/>
          <p:nvPr/>
        </p:nvSpPr>
        <p:spPr>
          <a:xfrm>
            <a:off x="6636595" y="4820491"/>
            <a:ext cx="4654255" cy="1475849"/>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2141279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4C4F4B1-5017-4F49-8F74-092164CEDA95}"/>
              </a:ext>
            </a:extLst>
          </p:cNvPr>
          <p:cNvSpPr>
            <a:spLocks noGrp="1"/>
          </p:cNvSpPr>
          <p:nvPr>
            <p:ph type="sldNum" sz="quarter" idx="12"/>
          </p:nvPr>
        </p:nvSpPr>
        <p:spPr/>
        <p:txBody>
          <a:bodyPr/>
          <a:lstStyle/>
          <a:p>
            <a:fld id="{A68F81FF-A8B7-8E49-9D5B-3CAD5ADFEE36}" type="slidenum">
              <a:rPr lang="en-US" smtClean="0"/>
              <a:t>24</a:t>
            </a:fld>
            <a:endParaRPr lang="en-US"/>
          </a:p>
        </p:txBody>
      </p:sp>
      <p:sp>
        <p:nvSpPr>
          <p:cNvPr id="6" name="Title 5">
            <a:extLst>
              <a:ext uri="{FF2B5EF4-FFF2-40B4-BE49-F238E27FC236}">
                <a16:creationId xmlns:a16="http://schemas.microsoft.com/office/drawing/2014/main" id="{3FEE9E51-8851-4D8A-8933-6ACA33B0BF4C}"/>
              </a:ext>
            </a:extLst>
          </p:cNvPr>
          <p:cNvSpPr>
            <a:spLocks noGrp="1"/>
          </p:cNvSpPr>
          <p:nvPr>
            <p:ph type="title"/>
          </p:nvPr>
        </p:nvSpPr>
        <p:spPr/>
        <p:txBody>
          <a:bodyPr/>
          <a:lstStyle/>
          <a:p>
            <a:r>
              <a:rPr lang="en-US" dirty="0"/>
              <a:t>Technology and the Conceptual Framework</a:t>
            </a:r>
          </a:p>
        </p:txBody>
      </p:sp>
      <p:sp>
        <p:nvSpPr>
          <p:cNvPr id="7" name="Rectangle 6">
            <a:extLst>
              <a:ext uri="{FF2B5EF4-FFF2-40B4-BE49-F238E27FC236}">
                <a16:creationId xmlns:a16="http://schemas.microsoft.com/office/drawing/2014/main" id="{BDD848DF-2A1C-4DE8-9200-AD23DA8F40C3}"/>
              </a:ext>
            </a:extLst>
          </p:cNvPr>
          <p:cNvSpPr/>
          <p:nvPr/>
        </p:nvSpPr>
        <p:spPr>
          <a:xfrm>
            <a:off x="5551855" y="1406404"/>
            <a:ext cx="6328087" cy="4893647"/>
          </a:xfrm>
          <a:prstGeom prst="rect">
            <a:avLst/>
          </a:prstGeom>
        </p:spPr>
        <p:txBody>
          <a:bodyPr wrap="square">
            <a:spAutoFit/>
          </a:bodyPr>
          <a:lstStyle/>
          <a:p>
            <a:pPr marL="0" indent="0">
              <a:buNone/>
            </a:pPr>
            <a:r>
              <a:rPr lang="en-US" sz="2400" u="sng" dirty="0">
                <a:solidFill>
                  <a:srgbClr val="0070C0"/>
                </a:solidFill>
                <a:latin typeface="Product Sans Thin" panose="020B0203030502040203"/>
              </a:rPr>
              <a:t>120.6 A5</a:t>
            </a:r>
          </a:p>
          <a:p>
            <a:pPr marL="0" indent="0">
              <a:buNone/>
            </a:pPr>
            <a:r>
              <a:rPr lang="en-US" sz="2400" u="sng" dirty="0">
                <a:solidFill>
                  <a:srgbClr val="0070C0"/>
                </a:solidFill>
                <a:latin typeface="Product Sans Thin" panose="020B0203030502040203"/>
              </a:rPr>
              <a:t>Factors that are relevant when identifying threats to compliance with the fundamental principles….</a:t>
            </a:r>
          </a:p>
          <a:p>
            <a:pPr marL="571500" indent="-571500">
              <a:buFont typeface="Arial" panose="020B0604020202020204" pitchFamily="34" charset="0"/>
              <a:buChar char="•"/>
            </a:pPr>
            <a:r>
              <a:rPr lang="en-US" sz="2400" u="sng" dirty="0">
                <a:solidFill>
                  <a:srgbClr val="0070C0"/>
                </a:solidFill>
                <a:latin typeface="Product Sans Thin" panose="020B0203030502040203"/>
              </a:rPr>
              <a:t>How the technology functions.</a:t>
            </a:r>
          </a:p>
          <a:p>
            <a:pPr marL="571500" indent="-571500">
              <a:buFont typeface="Arial" panose="020B0604020202020204" pitchFamily="34" charset="0"/>
              <a:buChar char="•"/>
            </a:pPr>
            <a:r>
              <a:rPr lang="en-US" sz="2400" u="sng" dirty="0">
                <a:solidFill>
                  <a:srgbClr val="0070C0"/>
                </a:solidFill>
                <a:latin typeface="Product Sans Thin" panose="020B0203030502040203"/>
              </a:rPr>
              <a:t>Whether the technology is appropriate for the purpose for which it is to be used. </a:t>
            </a:r>
          </a:p>
          <a:p>
            <a:pPr marL="571500" indent="-571500">
              <a:buFont typeface="Arial" panose="020B0604020202020204" pitchFamily="34" charset="0"/>
              <a:buChar char="•"/>
            </a:pPr>
            <a:r>
              <a:rPr lang="en-US" sz="2400" u="sng" dirty="0">
                <a:solidFill>
                  <a:srgbClr val="0070C0"/>
                </a:solidFill>
                <a:latin typeface="Product Sans Thin" panose="020B0203030502040203"/>
              </a:rPr>
              <a:t>Whether the accountant has the expertise to understand, use and explain the output from the technology.</a:t>
            </a:r>
          </a:p>
          <a:p>
            <a:pPr marL="571500" indent="-571500">
              <a:buFont typeface="Arial" panose="020B0604020202020204" pitchFamily="34" charset="0"/>
              <a:buChar char="•"/>
            </a:pPr>
            <a:r>
              <a:rPr lang="en-US" sz="2400" u="sng" dirty="0">
                <a:solidFill>
                  <a:srgbClr val="0070C0"/>
                </a:solidFill>
                <a:latin typeface="Product Sans Thin" panose="020B0203030502040203"/>
              </a:rPr>
              <a:t>Whether the technology uses expertise or judgment attributable to the firm or employing organization and might create self-review or self-interest threats.</a:t>
            </a:r>
          </a:p>
        </p:txBody>
      </p:sp>
      <p:grpSp>
        <p:nvGrpSpPr>
          <p:cNvPr id="10" name="Group 9">
            <a:extLst>
              <a:ext uri="{FF2B5EF4-FFF2-40B4-BE49-F238E27FC236}">
                <a16:creationId xmlns:a16="http://schemas.microsoft.com/office/drawing/2014/main" id="{1C90F2B9-2F36-4281-B54B-8B17AD483D8C}"/>
              </a:ext>
            </a:extLst>
          </p:cNvPr>
          <p:cNvGrpSpPr/>
          <p:nvPr/>
        </p:nvGrpSpPr>
        <p:grpSpPr>
          <a:xfrm>
            <a:off x="312058" y="1321889"/>
            <a:ext cx="4954815" cy="5218611"/>
            <a:chOff x="807358" y="2616200"/>
            <a:chExt cx="4954815" cy="2959870"/>
          </a:xfrm>
        </p:grpSpPr>
        <p:graphicFrame>
          <p:nvGraphicFramePr>
            <p:cNvPr id="11" name="Content Placeholder 3">
              <a:extLst>
                <a:ext uri="{FF2B5EF4-FFF2-40B4-BE49-F238E27FC236}">
                  <a16:creationId xmlns:a16="http://schemas.microsoft.com/office/drawing/2014/main" id="{2EFE0B7F-937E-4B6C-89C5-0AF5E5B60469}"/>
                </a:ext>
              </a:extLst>
            </p:cNvPr>
            <p:cNvGraphicFramePr>
              <a:graphicFrameLocks/>
            </p:cNvGraphicFramePr>
            <p:nvPr>
              <p:extLst>
                <p:ext uri="{D42A27DB-BD31-4B8C-83A1-F6EECF244321}">
                  <p14:modId xmlns:p14="http://schemas.microsoft.com/office/powerpoint/2010/main" val="168029174"/>
                </p:ext>
              </p:extLst>
            </p:nvPr>
          </p:nvGraphicFramePr>
          <p:xfrm>
            <a:off x="987114" y="2616200"/>
            <a:ext cx="4775059" cy="29598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TextBox 11">
              <a:extLst>
                <a:ext uri="{FF2B5EF4-FFF2-40B4-BE49-F238E27FC236}">
                  <a16:creationId xmlns:a16="http://schemas.microsoft.com/office/drawing/2014/main" id="{10A53169-50FC-4584-9089-5B2DEDB93FC4}"/>
                </a:ext>
              </a:extLst>
            </p:cNvPr>
            <p:cNvSpPr txBox="1"/>
            <p:nvPr/>
          </p:nvSpPr>
          <p:spPr>
            <a:xfrm>
              <a:off x="807358" y="4898547"/>
              <a:ext cx="4804228" cy="541146"/>
            </a:xfrm>
            <a:prstGeom prst="rect">
              <a:avLst/>
            </a:prstGeom>
            <a:noFill/>
          </p:spPr>
          <p:txBody>
            <a:bodyPr wrap="square" rtlCol="0">
              <a:spAutoFit/>
            </a:bodyPr>
            <a:lstStyle/>
            <a:p>
              <a:pPr algn="ctr"/>
              <a:r>
                <a:rPr lang="en-US" sz="2800" b="1" dirty="0">
                  <a:latin typeface="Product Sans Light"/>
                </a:rPr>
                <a:t>Technology cuts across </a:t>
              </a:r>
            </a:p>
            <a:p>
              <a:pPr algn="ctr"/>
              <a:r>
                <a:rPr lang="en-US" sz="2800" b="1" dirty="0">
                  <a:latin typeface="Product Sans Light"/>
                </a:rPr>
                <a:t>all FPs and CF</a:t>
              </a:r>
            </a:p>
          </p:txBody>
        </p:sp>
      </p:grpSp>
    </p:spTree>
    <p:extLst>
      <p:ext uri="{BB962C8B-B14F-4D97-AF65-F5344CB8AC3E}">
        <p14:creationId xmlns:p14="http://schemas.microsoft.com/office/powerpoint/2010/main" val="13103621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0AE2110B-4D0A-4791-A657-41ABBA2ED638}"/>
              </a:ext>
            </a:extLst>
          </p:cNvPr>
          <p:cNvSpPr>
            <a:spLocks noGrp="1"/>
          </p:cNvSpPr>
          <p:nvPr>
            <p:ph idx="1"/>
          </p:nvPr>
        </p:nvSpPr>
        <p:spPr>
          <a:xfrm>
            <a:off x="187187" y="1171152"/>
            <a:ext cx="11531600" cy="5538926"/>
          </a:xfrm>
          <a:solidFill>
            <a:schemeClr val="bg1">
              <a:lumMod val="95000"/>
            </a:schemeClr>
          </a:solidFill>
        </p:spPr>
        <p:txBody>
          <a:bodyPr>
            <a:noAutofit/>
          </a:bodyPr>
          <a:lstStyle/>
          <a:p>
            <a:pPr marL="0" indent="0">
              <a:buNone/>
            </a:pPr>
            <a:r>
              <a:rPr lang="en-US" sz="2300" u="sng" dirty="0">
                <a:solidFill>
                  <a:srgbClr val="0070C0"/>
                </a:solidFill>
              </a:rPr>
              <a:t>220.7 A2 </a:t>
            </a:r>
          </a:p>
          <a:p>
            <a:pPr marL="0" indent="0">
              <a:buNone/>
            </a:pPr>
            <a:r>
              <a:rPr lang="en-US" sz="2300" u="sng" dirty="0">
                <a:solidFill>
                  <a:srgbClr val="0070C0"/>
                </a:solidFill>
              </a:rPr>
              <a:t>Factors to consider when determining whether reliance on technology is reasonable include:</a:t>
            </a:r>
          </a:p>
          <a:p>
            <a:r>
              <a:rPr lang="en-US" sz="2300" u="sng" dirty="0">
                <a:solidFill>
                  <a:srgbClr val="0070C0"/>
                </a:solidFill>
              </a:rPr>
              <a:t>The reputation of the developer of the technology if acquired or developed by an external vendor.</a:t>
            </a:r>
          </a:p>
          <a:p>
            <a:r>
              <a:rPr lang="en-US" sz="2300" u="sng" dirty="0">
                <a:solidFill>
                  <a:srgbClr val="0070C0"/>
                </a:solidFill>
              </a:rPr>
              <a:t>The organization’s oversight of the design, development, implementation, operation, maintenance, monitoring or updating of the technology.</a:t>
            </a:r>
          </a:p>
          <a:p>
            <a:r>
              <a:rPr lang="en-US" sz="2300" u="sng" dirty="0">
                <a:solidFill>
                  <a:srgbClr val="0070C0"/>
                </a:solidFill>
              </a:rPr>
              <a:t>The nature of the activity to be performed by the technology.</a:t>
            </a:r>
          </a:p>
          <a:p>
            <a:r>
              <a:rPr lang="en-US" sz="2300" u="sng" dirty="0">
                <a:solidFill>
                  <a:srgbClr val="0070C0"/>
                </a:solidFill>
              </a:rPr>
              <a:t>The expected use of, or extent of reliance on, the output from the technology.</a:t>
            </a:r>
          </a:p>
          <a:p>
            <a:r>
              <a:rPr lang="en-US" sz="2300" u="sng" dirty="0">
                <a:solidFill>
                  <a:srgbClr val="0070C0"/>
                </a:solidFill>
              </a:rPr>
              <a:t>Whether the technology has been successfully used in similar circumstances by the organization or others. If not, the outcome of any testing or other evaluation of the effectiveness of the technology</a:t>
            </a:r>
          </a:p>
          <a:p>
            <a:r>
              <a:rPr lang="en-US" sz="2300" u="sng" dirty="0">
                <a:solidFill>
                  <a:srgbClr val="0070C0"/>
                </a:solidFill>
              </a:rPr>
              <a:t>The professional accountant’s ability to understand the output from the technology in the context for which it is to be used. </a:t>
            </a:r>
          </a:p>
          <a:p>
            <a:endParaRPr lang="en-US" sz="2300" u="sng" dirty="0">
              <a:solidFill>
                <a:srgbClr val="0070C0"/>
              </a:solidFill>
            </a:endParaRPr>
          </a:p>
        </p:txBody>
      </p:sp>
      <p:sp>
        <p:nvSpPr>
          <p:cNvPr id="7" name="Oval 6">
            <a:extLst>
              <a:ext uri="{FF2B5EF4-FFF2-40B4-BE49-F238E27FC236}">
                <a16:creationId xmlns:a16="http://schemas.microsoft.com/office/drawing/2014/main" id="{803EE41F-8A5C-4998-AED0-A58431FEF41B}"/>
              </a:ext>
            </a:extLst>
          </p:cNvPr>
          <p:cNvSpPr/>
          <p:nvPr/>
        </p:nvSpPr>
        <p:spPr>
          <a:xfrm>
            <a:off x="10194324" y="3429000"/>
            <a:ext cx="1997676" cy="1340708"/>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 name="TextBox 2">
            <a:extLst>
              <a:ext uri="{FF2B5EF4-FFF2-40B4-BE49-F238E27FC236}">
                <a16:creationId xmlns:a16="http://schemas.microsoft.com/office/drawing/2014/main" id="{1C3D2F88-47BF-4049-847A-C9561BA6667F}"/>
              </a:ext>
            </a:extLst>
          </p:cNvPr>
          <p:cNvSpPr txBox="1"/>
          <p:nvPr/>
        </p:nvSpPr>
        <p:spPr>
          <a:xfrm>
            <a:off x="10151075" y="3652669"/>
            <a:ext cx="2084173" cy="893370"/>
          </a:xfrm>
          <a:prstGeom prst="rect">
            <a:avLst/>
          </a:prstGeom>
          <a:noFill/>
        </p:spPr>
        <p:txBody>
          <a:bodyPr vert="horz" wrap="square" lIns="91440" tIns="45720" rIns="91440" bIns="45720" rtlCol="0" anchor="b">
            <a:normAutofit/>
          </a:bodyPr>
          <a:lstStyle/>
          <a:p>
            <a:pPr algn="ctr"/>
            <a:r>
              <a:rPr lang="en-US" sz="2200" dirty="0">
                <a:solidFill>
                  <a:schemeClr val="accent4"/>
                </a:solidFill>
                <a:latin typeface="Product Sans Light"/>
              </a:rPr>
              <a:t>Similar guidance in Section 320</a:t>
            </a:r>
          </a:p>
        </p:txBody>
      </p:sp>
      <p:sp>
        <p:nvSpPr>
          <p:cNvPr id="2" name="Title 1">
            <a:extLst>
              <a:ext uri="{FF2B5EF4-FFF2-40B4-BE49-F238E27FC236}">
                <a16:creationId xmlns:a16="http://schemas.microsoft.com/office/drawing/2014/main" id="{EAE2F41B-6E7B-4239-9D73-75BD63D2666C}"/>
              </a:ext>
            </a:extLst>
          </p:cNvPr>
          <p:cNvSpPr>
            <a:spLocks noGrp="1"/>
          </p:cNvSpPr>
          <p:nvPr>
            <p:ph type="title"/>
          </p:nvPr>
        </p:nvSpPr>
        <p:spPr>
          <a:xfrm>
            <a:off x="187187" y="102634"/>
            <a:ext cx="10515600" cy="1068518"/>
          </a:xfrm>
        </p:spPr>
        <p:txBody>
          <a:bodyPr>
            <a:normAutofit/>
          </a:bodyPr>
          <a:lstStyle/>
          <a:p>
            <a:r>
              <a:rPr lang="en-US" dirty="0"/>
              <a:t>Relying on technology</a:t>
            </a:r>
          </a:p>
        </p:txBody>
      </p:sp>
    </p:spTree>
    <p:extLst>
      <p:ext uri="{BB962C8B-B14F-4D97-AF65-F5344CB8AC3E}">
        <p14:creationId xmlns:p14="http://schemas.microsoft.com/office/powerpoint/2010/main" val="33969118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5">
            <a:extLst>
              <a:ext uri="{FF2B5EF4-FFF2-40B4-BE49-F238E27FC236}">
                <a16:creationId xmlns:a16="http://schemas.microsoft.com/office/drawing/2014/main" id="{3DC72957-9C13-4EB9-98D8-263E8DA6A10D}"/>
              </a:ext>
            </a:extLst>
          </p:cNvPr>
          <p:cNvSpPr>
            <a:spLocks noGrp="1"/>
          </p:cNvSpPr>
          <p:nvPr>
            <p:ph type="title"/>
          </p:nvPr>
        </p:nvSpPr>
        <p:spPr>
          <a:xfrm>
            <a:off x="892818" y="1370171"/>
            <a:ext cx="5085580" cy="2387600"/>
          </a:xfrm>
        </p:spPr>
        <p:txBody>
          <a:bodyPr vert="horz" lIns="91440" tIns="45720" rIns="91440" bIns="45720" rtlCol="0" anchor="b">
            <a:normAutofit/>
          </a:bodyPr>
          <a:lstStyle/>
          <a:p>
            <a:pPr hangingPunct="1">
              <a:lnSpc>
                <a:spcPct val="90000"/>
              </a:lnSpc>
            </a:pPr>
            <a:r>
              <a:rPr lang="en-US" sz="6000" kern="1200">
                <a:solidFill>
                  <a:schemeClr val="tx1"/>
                </a:solidFill>
                <a:latin typeface="+mj-lt"/>
                <a:ea typeface="+mj-ea"/>
                <a:cs typeface="+mj-cs"/>
              </a:rPr>
              <a:t>Questions/ Comments</a:t>
            </a:r>
          </a:p>
        </p:txBody>
      </p:sp>
      <p:pic>
        <p:nvPicPr>
          <p:cNvPr id="9" name="Picture Placeholder 6" descr="Yellow and blue symbols">
            <a:extLst>
              <a:ext uri="{FF2B5EF4-FFF2-40B4-BE49-F238E27FC236}">
                <a16:creationId xmlns:a16="http://schemas.microsoft.com/office/drawing/2014/main" id="{E9FC0857-66B1-4DB4-B67A-D4CD6EE8F20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6041841" y="413674"/>
            <a:ext cx="4123157" cy="4123157"/>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pic>
        <p:nvPicPr>
          <p:cNvPr id="7" name="Picture Placeholder 6" descr="Yellow and blue symbols">
            <a:extLst>
              <a:ext uri="{FF2B5EF4-FFF2-40B4-BE49-F238E27FC236}">
                <a16:creationId xmlns:a16="http://schemas.microsoft.com/office/drawing/2014/main" id="{350957DB-EDA6-480E-B057-A87416A937F1}"/>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8695537" y="3158548"/>
            <a:ext cx="3047542" cy="3047542"/>
          </a:xfrm>
          <a:custGeom>
            <a:avLst/>
            <a:gdLst/>
            <a:ahLst/>
            <a:cxnLst/>
            <a:rect l="l" t="t" r="r" b="b"/>
            <a:pathLst>
              <a:path w="2283868" h="2283868">
                <a:moveTo>
                  <a:pt x="1141934" y="0"/>
                </a:moveTo>
                <a:cubicBezTo>
                  <a:pt x="1772607" y="0"/>
                  <a:pt x="2283868" y="511261"/>
                  <a:pt x="2283868" y="1141934"/>
                </a:cubicBezTo>
                <a:cubicBezTo>
                  <a:pt x="2283868" y="1772607"/>
                  <a:pt x="1772607" y="2283868"/>
                  <a:pt x="1141934" y="2283868"/>
                </a:cubicBezTo>
                <a:cubicBezTo>
                  <a:pt x="511261" y="2283868"/>
                  <a:pt x="0" y="1772607"/>
                  <a:pt x="0" y="1141934"/>
                </a:cubicBezTo>
                <a:cubicBezTo>
                  <a:pt x="0" y="511261"/>
                  <a:pt x="511261" y="0"/>
                  <a:pt x="114193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4" name="Slide Number Placeholder 3">
            <a:extLst>
              <a:ext uri="{FF2B5EF4-FFF2-40B4-BE49-F238E27FC236}">
                <a16:creationId xmlns:a16="http://schemas.microsoft.com/office/drawing/2014/main" id="{B40D6AE9-9328-4F5C-99C2-6AB1D3EFEDB2}"/>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marR="0" lvl="0" indent="0" fontAlgn="auto">
              <a:spcBef>
                <a:spcPts val="0"/>
              </a:spcBef>
              <a:spcAft>
                <a:spcPts val="600"/>
              </a:spcAft>
              <a:buClrTx/>
              <a:buSzTx/>
              <a:buFontTx/>
              <a:buNone/>
              <a:tabLst/>
              <a:defRPr/>
            </a:pPr>
            <a:fld id="{A68F81FF-A8B7-8E49-9D5B-3CAD5ADFEE36}" type="slidenum">
              <a:rPr kumimoji="0" lang="en-US" b="0" i="0" u="none" strike="noStrike" cap="none" spc="0" normalizeH="0" baseline="0" noProof="0">
                <a:ln>
                  <a:noFill/>
                </a:ln>
                <a:solidFill>
                  <a:schemeClr val="tx1">
                    <a:lumMod val="50000"/>
                    <a:lumOff val="50000"/>
                  </a:schemeClr>
                </a:solidFill>
                <a:effectLst/>
                <a:uLnTx/>
                <a:uFillTx/>
                <a:latin typeface="+mn-lt"/>
              </a:rPr>
              <a:pPr marR="0" lvl="0" indent="0" fontAlgn="auto">
                <a:spcBef>
                  <a:spcPts val="0"/>
                </a:spcBef>
                <a:spcAft>
                  <a:spcPts val="600"/>
                </a:spcAft>
                <a:buClrTx/>
                <a:buSzTx/>
                <a:buFontTx/>
                <a:buNone/>
                <a:tabLst/>
                <a:defRPr/>
              </a:pPr>
              <a:t>26</a:t>
            </a:fld>
            <a:endParaRPr kumimoji="0" lang="en-US" b="0" i="0" u="none" strike="noStrike" cap="none" spc="0" normalizeH="0" baseline="0" noProof="0">
              <a:ln>
                <a:noFill/>
              </a:ln>
              <a:solidFill>
                <a:schemeClr val="tx1">
                  <a:lumMod val="50000"/>
                  <a:lumOff val="50000"/>
                </a:schemeClr>
              </a:solidFill>
              <a:effectLst/>
              <a:uLnTx/>
              <a:uFillTx/>
              <a:latin typeface="+mn-lt"/>
            </a:endParaRPr>
          </a:p>
        </p:txBody>
      </p:sp>
    </p:spTree>
    <p:extLst>
      <p:ext uri="{BB962C8B-B14F-4D97-AF65-F5344CB8AC3E}">
        <p14:creationId xmlns:p14="http://schemas.microsoft.com/office/powerpoint/2010/main" val="25755457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A5BD868-710C-4E0E-B54C-DA80CF6535A6}"/>
              </a:ext>
            </a:extLst>
          </p:cNvPr>
          <p:cNvSpPr>
            <a:spLocks noGrp="1"/>
          </p:cNvSpPr>
          <p:nvPr>
            <p:ph type="sldNum" sz="quarter" idx="12"/>
          </p:nvPr>
        </p:nvSpPr>
        <p:spPr/>
        <p:txBody>
          <a:bodyPr/>
          <a:lstStyle/>
          <a:p>
            <a:fld id="{A68F81FF-A8B7-8E49-9D5B-3CAD5ADFEE36}" type="slidenum">
              <a:rPr lang="en-US" smtClean="0"/>
              <a:pPr/>
              <a:t>27</a:t>
            </a:fld>
            <a:endParaRPr lang="en-US" dirty="0"/>
          </a:p>
        </p:txBody>
      </p:sp>
      <p:sp>
        <p:nvSpPr>
          <p:cNvPr id="4" name="Title 3">
            <a:extLst>
              <a:ext uri="{FF2B5EF4-FFF2-40B4-BE49-F238E27FC236}">
                <a16:creationId xmlns:a16="http://schemas.microsoft.com/office/drawing/2014/main" id="{46961DEB-F39D-40F2-926A-A190DEEB1C49}"/>
              </a:ext>
            </a:extLst>
          </p:cNvPr>
          <p:cNvSpPr>
            <a:spLocks noGrp="1"/>
          </p:cNvSpPr>
          <p:nvPr>
            <p:ph type="title"/>
          </p:nvPr>
        </p:nvSpPr>
        <p:spPr/>
        <p:txBody>
          <a:bodyPr>
            <a:normAutofit/>
          </a:bodyPr>
          <a:lstStyle/>
          <a:p>
            <a:r>
              <a:rPr lang="en-US" dirty="0"/>
              <a:t>Part 4A of the Code</a:t>
            </a:r>
          </a:p>
        </p:txBody>
      </p:sp>
    </p:spTree>
    <p:extLst>
      <p:ext uri="{BB962C8B-B14F-4D97-AF65-F5344CB8AC3E}">
        <p14:creationId xmlns:p14="http://schemas.microsoft.com/office/powerpoint/2010/main" val="9790993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03BB02-7C21-4914-8566-18A9C703DEA5}"/>
              </a:ext>
            </a:extLst>
          </p:cNvPr>
          <p:cNvSpPr>
            <a:spLocks noGrp="1"/>
          </p:cNvSpPr>
          <p:nvPr>
            <p:ph type="title"/>
          </p:nvPr>
        </p:nvSpPr>
        <p:spPr/>
        <p:txBody>
          <a:bodyPr/>
          <a:lstStyle/>
          <a:p>
            <a:r>
              <a:rPr lang="en-US" dirty="0"/>
              <a:t>Potential revisions to the IESBA Code</a:t>
            </a:r>
          </a:p>
        </p:txBody>
      </p:sp>
      <p:sp>
        <p:nvSpPr>
          <p:cNvPr id="3" name="Content Placeholder 2">
            <a:extLst>
              <a:ext uri="{FF2B5EF4-FFF2-40B4-BE49-F238E27FC236}">
                <a16:creationId xmlns:a16="http://schemas.microsoft.com/office/drawing/2014/main" id="{2F408182-731C-4594-97DD-67F965228366}"/>
              </a:ext>
            </a:extLst>
          </p:cNvPr>
          <p:cNvSpPr>
            <a:spLocks noGrp="1"/>
          </p:cNvSpPr>
          <p:nvPr>
            <p:ph idx="1"/>
          </p:nvPr>
        </p:nvSpPr>
        <p:spPr>
          <a:xfrm>
            <a:off x="838200" y="1635126"/>
            <a:ext cx="10515600" cy="4762500"/>
          </a:xfrm>
        </p:spPr>
        <p:txBody>
          <a:bodyPr>
            <a:normAutofit fontScale="92500" lnSpcReduction="20000"/>
          </a:bodyPr>
          <a:lstStyle/>
          <a:p>
            <a:pPr marL="0" lvl="0" indent="0">
              <a:buNone/>
            </a:pPr>
            <a:endParaRPr kumimoji="0" lang="en-US" sz="2800" b="0" i="0" u="none" strike="noStrike" cap="none" spc="0" normalizeH="0" baseline="0" noProof="0" dirty="0">
              <a:ln>
                <a:noFill/>
              </a:ln>
              <a:solidFill>
                <a:srgbClr val="494949">
                  <a:lumMod val="50000"/>
                </a:srgbClr>
              </a:solidFill>
              <a:effectLst/>
              <a:uLnTx/>
              <a:uFillTx/>
              <a:latin typeface="Product Sans Thin" panose="020B0203030502040203"/>
              <a:ea typeface="+mn-ea"/>
              <a:cs typeface="+mn-cs"/>
            </a:endParaRPr>
          </a:p>
          <a:p>
            <a:pPr lvl="0"/>
            <a:r>
              <a:rPr kumimoji="0" lang="en-US" sz="2800" b="0" i="0" u="none" strike="noStrike" cap="none" spc="0" normalizeH="0" baseline="0" noProof="0" dirty="0">
                <a:ln>
                  <a:noFill/>
                </a:ln>
                <a:solidFill>
                  <a:srgbClr val="494949">
                    <a:lumMod val="50000"/>
                  </a:srgbClr>
                </a:solidFill>
                <a:effectLst/>
                <a:uLnTx/>
                <a:uFillTx/>
                <a:latin typeface="Product Sans Thin" panose="020B0203030502040203"/>
                <a:ea typeface="+mn-ea"/>
                <a:cs typeface="+mn-cs"/>
              </a:rPr>
              <a:t>Enhanced guidance on when technology might increase risk of assuming management responsibility</a:t>
            </a:r>
            <a:endParaRPr lang="en-US" sz="2800" dirty="0">
              <a:latin typeface="Product Sans Thin" panose="020B0203030502040203"/>
            </a:endParaRPr>
          </a:p>
          <a:p>
            <a:pPr lvl="0"/>
            <a:r>
              <a:rPr kumimoji="0" lang="en-US" sz="2800" b="0" i="0" u="none" strike="noStrike" cap="none" spc="0" normalizeH="0" baseline="0" noProof="0" dirty="0">
                <a:ln>
                  <a:noFill/>
                </a:ln>
                <a:solidFill>
                  <a:srgbClr val="494949">
                    <a:lumMod val="50000"/>
                  </a:srgbClr>
                </a:solidFill>
                <a:effectLst/>
                <a:uLnTx/>
                <a:uFillTx/>
                <a:latin typeface="Product Sans Thin" panose="020B0203030502040203"/>
                <a:ea typeface="+mn-ea"/>
                <a:cs typeface="+mn-cs"/>
              </a:rPr>
              <a:t>Enhanced guidance on when sale or licensing of technology creates a close business relationship</a:t>
            </a:r>
            <a:endParaRPr lang="en-US" sz="2800" dirty="0">
              <a:latin typeface="Product Sans Thin" panose="020B0203030502040203"/>
            </a:endParaRPr>
          </a:p>
          <a:p>
            <a:pPr lvl="0"/>
            <a:r>
              <a:rPr lang="en-US" sz="2800" dirty="0">
                <a:latin typeface="Product Sans Thin" panose="020B0203030502040203"/>
              </a:rPr>
              <a:t>Clarifying that NAS provisions apply </a:t>
            </a:r>
            <a:r>
              <a:rPr kumimoji="0" lang="en-US" sz="2800" b="0" i="0" u="none" strike="noStrike" cap="none" spc="0" normalizeH="0" baseline="0" noProof="0" dirty="0">
                <a:ln>
                  <a:noFill/>
                </a:ln>
                <a:solidFill>
                  <a:srgbClr val="494949">
                    <a:lumMod val="50000"/>
                  </a:srgbClr>
                </a:solidFill>
                <a:effectLst/>
                <a:uLnTx/>
                <a:uFillTx/>
                <a:latin typeface="Product Sans Thin" panose="020B0203030502040203"/>
                <a:ea typeface="+mn-ea"/>
                <a:cs typeface="+mn-cs"/>
              </a:rPr>
              <a:t>whether the NAS is performed by individuals or technology</a:t>
            </a:r>
            <a:endParaRPr lang="en-US" sz="2800" dirty="0">
              <a:latin typeface="Product Sans Thin" panose="020B0203030502040203"/>
            </a:endParaRPr>
          </a:p>
          <a:p>
            <a:pPr lvl="0"/>
            <a:r>
              <a:rPr lang="en-US" sz="2800" dirty="0">
                <a:latin typeface="Product Sans Thin" panose="020B0203030502040203"/>
              </a:rPr>
              <a:t>Enhanced guidance regarding </a:t>
            </a:r>
            <a:r>
              <a:rPr kumimoji="0" lang="en-US" sz="2800" b="0" i="0" u="none" strike="noStrike" cap="none" spc="0" normalizeH="0" baseline="0" noProof="0" dirty="0">
                <a:ln>
                  <a:noFill/>
                </a:ln>
                <a:solidFill>
                  <a:srgbClr val="494949">
                    <a:lumMod val="50000"/>
                  </a:srgbClr>
                </a:solidFill>
                <a:effectLst/>
                <a:uLnTx/>
                <a:uFillTx/>
                <a:latin typeface="Product Sans Thin" panose="020B0203030502040203"/>
                <a:ea typeface="+mn-ea"/>
                <a:cs typeface="+mn-cs"/>
              </a:rPr>
              <a:t>whether automated services are “routine or mechanical”</a:t>
            </a:r>
            <a:endParaRPr lang="en-US" sz="2800" dirty="0">
              <a:latin typeface="Product Sans Thin" panose="020B0203030502040203"/>
            </a:endParaRPr>
          </a:p>
          <a:p>
            <a:pPr lvl="0"/>
            <a:r>
              <a:rPr kumimoji="0" lang="en-US" sz="2800" b="0" i="0" u="none" strike="noStrike" cap="none" spc="0" normalizeH="0" baseline="0" noProof="0" dirty="0">
                <a:ln>
                  <a:noFill/>
                </a:ln>
                <a:solidFill>
                  <a:srgbClr val="494949">
                    <a:lumMod val="50000"/>
                  </a:srgbClr>
                </a:solidFill>
                <a:effectLst/>
                <a:uLnTx/>
                <a:uFillTx/>
                <a:latin typeface="Product Sans Thin" panose="020B0203030502040203"/>
                <a:ea typeface="+mn-ea"/>
                <a:cs typeface="+mn-cs"/>
              </a:rPr>
              <a:t>Expanded examples of IT services that might create a self-review threat</a:t>
            </a:r>
            <a:endParaRPr lang="en-US" sz="2800" dirty="0">
              <a:latin typeface="Product Sans Thin" panose="020B0203030502040203"/>
            </a:endParaRPr>
          </a:p>
          <a:p>
            <a:pPr lvl="0"/>
            <a:r>
              <a:rPr kumimoji="0" lang="en-US" sz="2800" b="0" i="0" u="none" strike="noStrike" cap="none" spc="0" normalizeH="0" baseline="0" noProof="0" dirty="0">
                <a:ln>
                  <a:noFill/>
                </a:ln>
                <a:solidFill>
                  <a:srgbClr val="494949">
                    <a:lumMod val="50000"/>
                  </a:srgbClr>
                </a:solidFill>
                <a:effectLst/>
                <a:uLnTx/>
                <a:uFillTx/>
                <a:latin typeface="Product Sans Thin" panose="020B0203030502040203"/>
                <a:ea typeface="+mn-ea"/>
                <a:cs typeface="+mn-cs"/>
              </a:rPr>
              <a:t>Prohibition on hosting services </a:t>
            </a:r>
            <a:endParaRPr lang="en-US" sz="2800" dirty="0">
              <a:latin typeface="Product Sans Thin" panose="020B0203030502040203"/>
            </a:endParaRPr>
          </a:p>
          <a:p>
            <a:endParaRPr lang="en-US" dirty="0"/>
          </a:p>
        </p:txBody>
      </p:sp>
      <p:sp>
        <p:nvSpPr>
          <p:cNvPr id="4" name="Rectangle: Top Corners Rounded 3">
            <a:extLst>
              <a:ext uri="{FF2B5EF4-FFF2-40B4-BE49-F238E27FC236}">
                <a16:creationId xmlns:a16="http://schemas.microsoft.com/office/drawing/2014/main" id="{3B7C4793-FA4C-426A-B2D8-91A2BE4D1771}"/>
              </a:ext>
            </a:extLst>
          </p:cNvPr>
          <p:cNvSpPr/>
          <p:nvPr/>
        </p:nvSpPr>
        <p:spPr>
          <a:xfrm>
            <a:off x="838200" y="1193800"/>
            <a:ext cx="2857500" cy="736600"/>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solidFill>
                  <a:schemeClr val="bg1"/>
                </a:solidFill>
                <a:latin typeface="Product Sans Thin" panose="020B0203030502040203"/>
              </a:rPr>
              <a:t>Independence</a:t>
            </a:r>
          </a:p>
        </p:txBody>
      </p:sp>
      <p:cxnSp>
        <p:nvCxnSpPr>
          <p:cNvPr id="6" name="Straight Connector 5">
            <a:extLst>
              <a:ext uri="{FF2B5EF4-FFF2-40B4-BE49-F238E27FC236}">
                <a16:creationId xmlns:a16="http://schemas.microsoft.com/office/drawing/2014/main" id="{15F1B43F-FDF1-406E-AAAA-FD90F4F878F9}"/>
              </a:ext>
            </a:extLst>
          </p:cNvPr>
          <p:cNvCxnSpPr/>
          <p:nvPr/>
        </p:nvCxnSpPr>
        <p:spPr>
          <a:xfrm>
            <a:off x="3695700" y="1917700"/>
            <a:ext cx="7759700" cy="0"/>
          </a:xfrm>
          <a:prstGeom prst="line">
            <a:avLst/>
          </a:prstGeom>
        </p:spPr>
        <p:style>
          <a:lnRef idx="1">
            <a:schemeClr val="accent2"/>
          </a:lnRef>
          <a:fillRef idx="0">
            <a:schemeClr val="accent2"/>
          </a:fillRef>
          <a:effectRef idx="0">
            <a:schemeClr val="accent2"/>
          </a:effectRef>
          <a:fontRef idx="minor">
            <a:schemeClr val="tx1"/>
          </a:fontRef>
        </p:style>
      </p:cxnSp>
      <p:sp>
        <p:nvSpPr>
          <p:cNvPr id="7" name="TextBox 6">
            <a:extLst>
              <a:ext uri="{FF2B5EF4-FFF2-40B4-BE49-F238E27FC236}">
                <a16:creationId xmlns:a16="http://schemas.microsoft.com/office/drawing/2014/main" id="{ACEFFE32-727D-4ABF-9A27-69A19743AE93}"/>
              </a:ext>
            </a:extLst>
          </p:cNvPr>
          <p:cNvSpPr txBox="1"/>
          <p:nvPr/>
        </p:nvSpPr>
        <p:spPr>
          <a:xfrm>
            <a:off x="3695700" y="1435095"/>
            <a:ext cx="6261100" cy="469897"/>
          </a:xfrm>
          <a:prstGeom prst="rect">
            <a:avLst/>
          </a:prstGeom>
        </p:spPr>
        <p:txBody>
          <a:bodyPr vert="horz" wrap="square" lIns="91440" tIns="45720" rIns="91440" bIns="45720" rtlCol="0" anchor="b">
            <a:noAutofit/>
          </a:bodyPr>
          <a:lstStyle/>
          <a:p>
            <a:pPr algn="l"/>
            <a:r>
              <a:rPr lang="en-US" sz="3000" dirty="0">
                <a:solidFill>
                  <a:srgbClr val="0B5494"/>
                </a:solidFill>
                <a:latin typeface="Product Sans Thin" panose="020B0203030502040203"/>
              </a:rPr>
              <a:t>Key areas of focus</a:t>
            </a:r>
          </a:p>
        </p:txBody>
      </p:sp>
    </p:spTree>
    <p:extLst>
      <p:ext uri="{BB962C8B-B14F-4D97-AF65-F5344CB8AC3E}">
        <p14:creationId xmlns:p14="http://schemas.microsoft.com/office/powerpoint/2010/main" val="26128235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E2F41B-6E7B-4239-9D73-75BD63D2666C}"/>
              </a:ext>
            </a:extLst>
          </p:cNvPr>
          <p:cNvSpPr>
            <a:spLocks noGrp="1"/>
          </p:cNvSpPr>
          <p:nvPr>
            <p:ph type="title"/>
          </p:nvPr>
        </p:nvSpPr>
        <p:spPr/>
        <p:txBody>
          <a:bodyPr/>
          <a:lstStyle/>
          <a:p>
            <a:r>
              <a:rPr lang="en-US" dirty="0"/>
              <a:t>Technology and management responsibility</a:t>
            </a:r>
          </a:p>
        </p:txBody>
      </p:sp>
      <p:sp>
        <p:nvSpPr>
          <p:cNvPr id="3" name="Content Placeholder 2">
            <a:extLst>
              <a:ext uri="{FF2B5EF4-FFF2-40B4-BE49-F238E27FC236}">
                <a16:creationId xmlns:a16="http://schemas.microsoft.com/office/drawing/2014/main" id="{D777FD20-8092-456A-AAD5-12AA85BBDBD4}"/>
              </a:ext>
            </a:extLst>
          </p:cNvPr>
          <p:cNvSpPr>
            <a:spLocks noGrp="1"/>
          </p:cNvSpPr>
          <p:nvPr>
            <p:ph idx="1"/>
          </p:nvPr>
        </p:nvSpPr>
        <p:spPr>
          <a:xfrm>
            <a:off x="838200" y="1414463"/>
            <a:ext cx="5346700" cy="4762500"/>
          </a:xfrm>
          <a:solidFill>
            <a:schemeClr val="bg1">
              <a:lumMod val="95000"/>
            </a:schemeClr>
          </a:solidFill>
        </p:spPr>
        <p:txBody>
          <a:bodyPr/>
          <a:lstStyle/>
          <a:p>
            <a:pPr marL="0" indent="0">
              <a:buNone/>
            </a:pPr>
            <a:r>
              <a:rPr lang="en-US" u="sng" dirty="0">
                <a:solidFill>
                  <a:srgbClr val="0070C0"/>
                </a:solidFill>
              </a:rPr>
              <a:t>400.14 A1</a:t>
            </a:r>
          </a:p>
          <a:p>
            <a:pPr marL="0" indent="0">
              <a:buNone/>
            </a:pPr>
            <a:r>
              <a:rPr lang="en-US" u="sng" dirty="0">
                <a:solidFill>
                  <a:srgbClr val="0070C0"/>
                </a:solidFill>
              </a:rPr>
              <a:t>Regardless of the extent to which technology is used in the provision of a professional service or activity to an audit client, the requirements in paragraphs R400.13 and R400.14 apply.</a:t>
            </a:r>
          </a:p>
        </p:txBody>
      </p:sp>
      <p:sp>
        <p:nvSpPr>
          <p:cNvPr id="6" name="TextBox 5">
            <a:extLst>
              <a:ext uri="{FF2B5EF4-FFF2-40B4-BE49-F238E27FC236}">
                <a16:creationId xmlns:a16="http://schemas.microsoft.com/office/drawing/2014/main" id="{ABBDC6FD-214B-40AC-8297-2FBE3E91A628}"/>
              </a:ext>
            </a:extLst>
          </p:cNvPr>
          <p:cNvSpPr txBox="1"/>
          <p:nvPr/>
        </p:nvSpPr>
        <p:spPr>
          <a:xfrm>
            <a:off x="6664466" y="1806348"/>
            <a:ext cx="5346699" cy="4623696"/>
          </a:xfrm>
          <a:prstGeom prst="rect">
            <a:avLst/>
          </a:prstGeom>
        </p:spPr>
        <p:txBody>
          <a:bodyPr vert="horz" wrap="square" lIns="91440" tIns="45720" rIns="91440" bIns="45720" rtlCol="0" anchor="b">
            <a:noAutofit/>
          </a:bodyPr>
          <a:lstStyle/>
          <a:p>
            <a:pPr algn="l"/>
            <a:r>
              <a:rPr lang="en-US" sz="3000" b="1" dirty="0">
                <a:latin typeface="Product Sans Thin" panose="020B0203030502040203"/>
              </a:rPr>
              <a:t>Rationale</a:t>
            </a:r>
          </a:p>
          <a:p>
            <a:pPr marL="344488" indent="-344488" algn="l">
              <a:buFont typeface="Arial" panose="020B0604020202020204" pitchFamily="34" charset="0"/>
              <a:buChar char="•"/>
            </a:pPr>
            <a:r>
              <a:rPr lang="en-US" sz="3000" dirty="0">
                <a:latin typeface="Product Sans Thin" panose="020B0203030502040203"/>
              </a:rPr>
              <a:t>Acknowledges that use of technology (e.g. intelligent agents) could, in substance, assume management responsibility</a:t>
            </a:r>
          </a:p>
          <a:p>
            <a:pPr marL="342900" indent="-342900" algn="l">
              <a:buFont typeface="Arial" panose="020B0604020202020204" pitchFamily="34" charset="0"/>
              <a:buChar char="•"/>
            </a:pPr>
            <a:r>
              <a:rPr lang="en-US" sz="3000" dirty="0">
                <a:latin typeface="Product Sans Thin" panose="020B0203030502040203"/>
              </a:rPr>
              <a:t>Reminder that the prohibition on assuming management responsibility applies, regardless of the extent to which technology is used</a:t>
            </a:r>
          </a:p>
        </p:txBody>
      </p:sp>
      <p:grpSp>
        <p:nvGrpSpPr>
          <p:cNvPr id="5" name="Group 4">
            <a:extLst>
              <a:ext uri="{FF2B5EF4-FFF2-40B4-BE49-F238E27FC236}">
                <a16:creationId xmlns:a16="http://schemas.microsoft.com/office/drawing/2014/main" id="{6E093F56-0ED1-4013-838C-1CD63DDF9D59}"/>
              </a:ext>
            </a:extLst>
          </p:cNvPr>
          <p:cNvGrpSpPr/>
          <p:nvPr/>
        </p:nvGrpSpPr>
        <p:grpSpPr>
          <a:xfrm>
            <a:off x="0" y="5443537"/>
            <a:ext cx="5006548" cy="1366802"/>
            <a:chOff x="6534663" y="5498756"/>
            <a:chExt cx="5006548" cy="1366802"/>
          </a:xfrm>
        </p:grpSpPr>
        <p:sp>
          <p:nvSpPr>
            <p:cNvPr id="7" name="Oval 6">
              <a:extLst>
                <a:ext uri="{FF2B5EF4-FFF2-40B4-BE49-F238E27FC236}">
                  <a16:creationId xmlns:a16="http://schemas.microsoft.com/office/drawing/2014/main" id="{6B8CA34B-A878-46EC-904F-C784AA916D74}"/>
                </a:ext>
              </a:extLst>
            </p:cNvPr>
            <p:cNvSpPr/>
            <p:nvPr/>
          </p:nvSpPr>
          <p:spPr>
            <a:xfrm>
              <a:off x="6534663" y="5548185"/>
              <a:ext cx="5006548" cy="1317373"/>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TextBox 7">
              <a:extLst>
                <a:ext uri="{FF2B5EF4-FFF2-40B4-BE49-F238E27FC236}">
                  <a16:creationId xmlns:a16="http://schemas.microsoft.com/office/drawing/2014/main" id="{49F1EB0E-981D-4378-B6CD-A29F3F740888}"/>
                </a:ext>
              </a:extLst>
            </p:cNvPr>
            <p:cNvSpPr txBox="1"/>
            <p:nvPr/>
          </p:nvSpPr>
          <p:spPr>
            <a:xfrm>
              <a:off x="7268860" y="5498756"/>
              <a:ext cx="3538153" cy="1217141"/>
            </a:xfrm>
            <a:prstGeom prst="rect">
              <a:avLst/>
            </a:prstGeom>
            <a:noFill/>
          </p:spPr>
          <p:txBody>
            <a:bodyPr vert="horz" wrap="square" lIns="91440" tIns="45720" rIns="91440" bIns="45720" rtlCol="0" anchor="b">
              <a:normAutofit fontScale="92500"/>
            </a:bodyPr>
            <a:lstStyle/>
            <a:p>
              <a:pPr algn="ctr"/>
              <a:r>
                <a:rPr lang="en-US" sz="2200" dirty="0">
                  <a:solidFill>
                    <a:schemeClr val="accent4"/>
                  </a:solidFill>
                  <a:latin typeface="Product Sans Light"/>
                </a:rPr>
                <a:t>Similar guidance for assurance engagements other than audit and review in Section 900</a:t>
              </a:r>
            </a:p>
          </p:txBody>
        </p:sp>
      </p:grpSp>
    </p:spTree>
    <p:extLst>
      <p:ext uri="{BB962C8B-B14F-4D97-AF65-F5344CB8AC3E}">
        <p14:creationId xmlns:p14="http://schemas.microsoft.com/office/powerpoint/2010/main" val="33710262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F9CD309-49A3-4277-8F1C-88E92466E7AE}"/>
              </a:ext>
            </a:extLst>
          </p:cNvPr>
          <p:cNvSpPr>
            <a:spLocks noGrp="1"/>
          </p:cNvSpPr>
          <p:nvPr>
            <p:ph sz="half" idx="2"/>
          </p:nvPr>
        </p:nvSpPr>
        <p:spPr>
          <a:xfrm>
            <a:off x="806670" y="1451833"/>
            <a:ext cx="7769772" cy="641197"/>
          </a:xfrm>
        </p:spPr>
        <p:txBody>
          <a:bodyPr>
            <a:normAutofit/>
          </a:bodyPr>
          <a:lstStyle/>
          <a:p>
            <a:pPr marL="0" indent="0">
              <a:buNone/>
            </a:pPr>
            <a:r>
              <a:rPr lang="en-US" b="1" u="sng" dirty="0">
                <a:solidFill>
                  <a:srgbClr val="0070C0"/>
                </a:solidFill>
                <a:latin typeface="Product Sans Thin" panose="020B0203030502040203"/>
                <a:cs typeface="Arial" panose="020B0604020202020204" pitchFamily="34" charset="0"/>
              </a:rPr>
              <a:t>Agile and accelerated responses to market needs</a:t>
            </a:r>
            <a:endParaRPr lang="en-US" dirty="0">
              <a:latin typeface="Product Sans Thin" panose="020B0203030502040203"/>
            </a:endParaRPr>
          </a:p>
        </p:txBody>
      </p:sp>
      <p:sp>
        <p:nvSpPr>
          <p:cNvPr id="3" name="Title 2">
            <a:extLst>
              <a:ext uri="{FF2B5EF4-FFF2-40B4-BE49-F238E27FC236}">
                <a16:creationId xmlns:a16="http://schemas.microsoft.com/office/drawing/2014/main" id="{BC7B6B82-C59A-4A28-B9A3-17AED562406A}"/>
              </a:ext>
            </a:extLst>
          </p:cNvPr>
          <p:cNvSpPr>
            <a:spLocks noGrp="1"/>
          </p:cNvSpPr>
          <p:nvPr>
            <p:ph type="title"/>
          </p:nvPr>
        </p:nvSpPr>
        <p:spPr/>
        <p:txBody>
          <a:bodyPr>
            <a:normAutofit/>
          </a:bodyPr>
          <a:lstStyle/>
          <a:p>
            <a:r>
              <a:rPr lang="en-NZ" dirty="0">
                <a:latin typeface="Product Sans Thin" panose="020B0203030502040203"/>
              </a:rPr>
              <a:t>Recap: IESBA</a:t>
            </a:r>
            <a:r>
              <a:rPr lang="en-NZ" sz="3600" dirty="0">
                <a:latin typeface="+mj-lt"/>
              </a:rPr>
              <a:t> Technology Workstreams</a:t>
            </a:r>
            <a:endParaRPr lang="en-US" sz="3600" dirty="0">
              <a:latin typeface="+mj-lt"/>
            </a:endParaRPr>
          </a:p>
        </p:txBody>
      </p:sp>
      <p:sp>
        <p:nvSpPr>
          <p:cNvPr id="4" name="Content Placeholder 1">
            <a:extLst>
              <a:ext uri="{FF2B5EF4-FFF2-40B4-BE49-F238E27FC236}">
                <a16:creationId xmlns:a16="http://schemas.microsoft.com/office/drawing/2014/main" id="{D950D813-D69D-4EB5-8F67-2D4877B962F0}"/>
              </a:ext>
            </a:extLst>
          </p:cNvPr>
          <p:cNvSpPr txBox="1">
            <a:spLocks/>
          </p:cNvSpPr>
          <p:nvPr/>
        </p:nvSpPr>
        <p:spPr bwMode="auto">
          <a:xfrm>
            <a:off x="795956" y="2026124"/>
            <a:ext cx="3271544" cy="3962400"/>
          </a:xfrm>
          <a:prstGeom prst="rect">
            <a:avLst/>
          </a:prstGeom>
          <a:noFill/>
          <a:ln w="9525">
            <a:noFill/>
            <a:prstDash val="sysDot"/>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txBody>
          <a:bodyPr vert="horz" wrap="square" lIns="121920" tIns="60960" rIns="121920" bIns="60960" numCol="1" anchor="t" anchorCtr="0" compatLnSpc="1">
            <a:prstTxWarp prst="textNoShape">
              <a:avLst/>
            </a:prstTxWarp>
          </a:bodyPr>
          <a:lstStyle>
            <a:lvl1pPr marL="342900" indent="-342900" algn="l" rtl="0" eaLnBrk="1" fontAlgn="base" hangingPunct="1">
              <a:spcBef>
                <a:spcPts val="776"/>
              </a:spcBef>
              <a:spcAft>
                <a:spcPct val="0"/>
              </a:spcAft>
              <a:buChar char="•"/>
              <a:defRPr lang="en-US" sz="2400" dirty="0" smtClean="0">
                <a:solidFill>
                  <a:schemeClr val="tx2">
                    <a:lumMod val="65000"/>
                    <a:lumOff val="35000"/>
                  </a:schemeClr>
                </a:solidFill>
                <a:latin typeface="+mn-lt"/>
                <a:ea typeface="ＭＳ Ｐゴシック" charset="0"/>
                <a:cs typeface="ＭＳ Ｐゴシック" charset="0"/>
              </a:defRPr>
            </a:lvl1pPr>
            <a:lvl2pPr marL="694944" indent="-347472" algn="l" rtl="0" eaLnBrk="1" fontAlgn="base" hangingPunct="1">
              <a:spcBef>
                <a:spcPts val="776"/>
              </a:spcBef>
              <a:spcAft>
                <a:spcPct val="0"/>
              </a:spcAft>
              <a:buChar char="–"/>
              <a:defRPr lang="en-US" sz="2000" dirty="0" smtClean="0">
                <a:solidFill>
                  <a:schemeClr val="tx2">
                    <a:lumMod val="65000"/>
                    <a:lumOff val="35000"/>
                  </a:schemeClr>
                </a:solidFill>
                <a:latin typeface="+mn-lt"/>
                <a:ea typeface="ＭＳ Ｐゴシック" charset="0"/>
                <a:cs typeface="+mn-cs"/>
              </a:defRPr>
            </a:lvl2pPr>
            <a:lvl3pPr marL="1042416" indent="-347472" algn="l" rtl="0" eaLnBrk="1" fontAlgn="base" hangingPunct="1">
              <a:spcBef>
                <a:spcPts val="776"/>
              </a:spcBef>
              <a:spcAft>
                <a:spcPct val="0"/>
              </a:spcAft>
              <a:buChar char="•"/>
              <a:defRPr lang="en-US" sz="1800" dirty="0" smtClean="0">
                <a:solidFill>
                  <a:schemeClr val="tx2">
                    <a:lumMod val="65000"/>
                    <a:lumOff val="35000"/>
                  </a:schemeClr>
                </a:solidFill>
                <a:latin typeface="+mn-lt"/>
                <a:ea typeface="ＭＳ Ｐゴシック" charset="0"/>
                <a:cs typeface="+mn-cs"/>
              </a:defRPr>
            </a:lvl3pPr>
            <a:lvl4pPr marL="1389888" indent="-347472" algn="l" rtl="0" eaLnBrk="1" fontAlgn="base" hangingPunct="1">
              <a:spcBef>
                <a:spcPts val="776"/>
              </a:spcBef>
              <a:spcAft>
                <a:spcPct val="0"/>
              </a:spcAft>
              <a:buChar char="–"/>
              <a:defRPr lang="en-US" sz="1600" dirty="0" smtClean="0">
                <a:solidFill>
                  <a:schemeClr val="tx2">
                    <a:lumMod val="65000"/>
                    <a:lumOff val="35000"/>
                  </a:schemeClr>
                </a:solidFill>
                <a:latin typeface="+mn-lt"/>
                <a:ea typeface="ＭＳ Ｐゴシック" charset="0"/>
                <a:cs typeface="+mn-cs"/>
              </a:defRPr>
            </a:lvl4pPr>
            <a:lvl5pPr marL="1737360" indent="-347472" algn="l" rtl="0" eaLnBrk="1" fontAlgn="base" hangingPunct="1">
              <a:spcBef>
                <a:spcPts val="776"/>
              </a:spcBef>
              <a:spcAft>
                <a:spcPct val="0"/>
              </a:spcAft>
              <a:buChar char="»"/>
              <a:defRPr lang="en-US" sz="1400" dirty="0">
                <a:solidFill>
                  <a:schemeClr val="tx2">
                    <a:lumMod val="65000"/>
                    <a:lumOff val="35000"/>
                  </a:schemeClr>
                </a:solidFill>
                <a:latin typeface="+mn-lt"/>
                <a:ea typeface="ＭＳ Ｐゴシック" charset="0"/>
                <a:cs typeface="+mn-cs"/>
              </a:defRPr>
            </a:lvl5pPr>
            <a:lvl6pPr marL="2514600" indent="-228600" algn="l" rtl="0" eaLnBrk="1" fontAlgn="base" hangingPunct="1">
              <a:spcBef>
                <a:spcPct val="20000"/>
              </a:spcBef>
              <a:spcAft>
                <a:spcPct val="0"/>
              </a:spcAft>
              <a:buChar char="»"/>
              <a:defRPr sz="1800">
                <a:solidFill>
                  <a:schemeClr val="tx1"/>
                </a:solidFill>
                <a:latin typeface="+mn-lt"/>
                <a:ea typeface="+mn-ea"/>
                <a:cs typeface="+mn-cs"/>
              </a:defRPr>
            </a:lvl6pPr>
            <a:lvl7pPr marL="2971800" indent="-228600" algn="l" rtl="0" eaLnBrk="1" fontAlgn="base" hangingPunct="1">
              <a:spcBef>
                <a:spcPct val="20000"/>
              </a:spcBef>
              <a:spcAft>
                <a:spcPct val="0"/>
              </a:spcAft>
              <a:buChar char="»"/>
              <a:defRPr sz="1800">
                <a:solidFill>
                  <a:schemeClr val="tx1"/>
                </a:solidFill>
                <a:latin typeface="+mn-lt"/>
                <a:ea typeface="+mn-ea"/>
                <a:cs typeface="+mn-cs"/>
              </a:defRPr>
            </a:lvl7pPr>
            <a:lvl8pPr marL="3429000" indent="-228600" algn="l" rtl="0" eaLnBrk="1" fontAlgn="base" hangingPunct="1">
              <a:spcBef>
                <a:spcPct val="20000"/>
              </a:spcBef>
              <a:spcAft>
                <a:spcPct val="0"/>
              </a:spcAft>
              <a:buChar char="»"/>
              <a:defRPr sz="1800">
                <a:solidFill>
                  <a:schemeClr val="tx1"/>
                </a:solidFill>
                <a:latin typeface="+mn-lt"/>
                <a:ea typeface="+mn-ea"/>
                <a:cs typeface="+mn-cs"/>
              </a:defRPr>
            </a:lvl8pPr>
            <a:lvl9pPr marL="3886200" indent="-228600" algn="l" rtl="0" eaLnBrk="1" fontAlgn="base" hangingPunct="1">
              <a:spcBef>
                <a:spcPct val="20000"/>
              </a:spcBef>
              <a:spcAft>
                <a:spcPct val="0"/>
              </a:spcAft>
              <a:buChar char="»"/>
              <a:defRPr sz="1800">
                <a:solidFill>
                  <a:schemeClr val="tx1"/>
                </a:solidFill>
                <a:latin typeface="+mn-lt"/>
                <a:ea typeface="+mn-ea"/>
                <a:cs typeface="+mn-cs"/>
              </a:defRPr>
            </a:lvl9pPr>
          </a:lstStyle>
          <a:p>
            <a:pPr marL="0" marR="0" lvl="0" indent="0" algn="l" defTabSz="914400" rtl="0" eaLnBrk="1" fontAlgn="base" latinLnBrk="0" hangingPunct="1">
              <a:lnSpc>
                <a:spcPct val="100000"/>
              </a:lnSpc>
              <a:spcBef>
                <a:spcPts val="776"/>
              </a:spcBef>
              <a:spcAft>
                <a:spcPct val="0"/>
              </a:spcAft>
              <a:buClrTx/>
              <a:buSzTx/>
              <a:buFontTx/>
              <a:buNone/>
              <a:tabLst/>
              <a:defRPr/>
            </a:pPr>
            <a:r>
              <a:rPr kumimoji="0" lang="en-US" b="0" i="1" u="none" strike="noStrike" kern="1200" cap="none" spc="0" normalizeH="0" baseline="0" noProof="0" dirty="0">
                <a:ln>
                  <a:noFill/>
                </a:ln>
                <a:solidFill>
                  <a:srgbClr val="005BAA"/>
                </a:solidFill>
                <a:effectLst/>
                <a:uLnTx/>
                <a:uFillTx/>
                <a:latin typeface="Product Sans Thin" panose="020B0203030502040203"/>
              </a:rPr>
              <a:t>Led by Working Group</a:t>
            </a:r>
          </a:p>
          <a:p>
            <a:pPr marL="0" marR="0" lvl="0" indent="0" algn="l" defTabSz="914400" rtl="0" eaLnBrk="1" fontAlgn="base" latinLnBrk="0" hangingPunct="1">
              <a:lnSpc>
                <a:spcPct val="100000"/>
              </a:lnSpc>
              <a:spcBef>
                <a:spcPts val="776"/>
              </a:spcBef>
              <a:spcAft>
                <a:spcPct val="0"/>
              </a:spcAft>
              <a:buClrTx/>
              <a:buSzTx/>
              <a:buFontTx/>
              <a:buNone/>
              <a:tabLst/>
              <a:defRPr/>
            </a:pPr>
            <a:r>
              <a:rPr lang="en-US" sz="2000" b="1" kern="0" dirty="0">
                <a:solidFill>
                  <a:schemeClr val="accent5">
                    <a:lumMod val="75000"/>
                  </a:schemeClr>
                </a:solidFill>
                <a:latin typeface="Product Sans Thin" panose="020B0203030502040203"/>
              </a:rPr>
              <a:t>1. Non-Authoritative Materials (NAM)</a:t>
            </a:r>
          </a:p>
          <a:p>
            <a:pPr>
              <a:buClr>
                <a:schemeClr val="accent5"/>
              </a:buClr>
              <a:buFont typeface="Wingdings" panose="05000000000000000000" pitchFamily="2" charset="2"/>
              <a:buChar char="ü"/>
              <a:defRPr/>
            </a:pPr>
            <a:r>
              <a:rPr lang="en-US" sz="2000" dirty="0">
                <a:solidFill>
                  <a:srgbClr val="000000">
                    <a:lumMod val="65000"/>
                    <a:lumOff val="35000"/>
                  </a:srgbClr>
                </a:solidFill>
                <a:latin typeface="Product Sans Thin" panose="020B0203030502040203"/>
                <a:cs typeface="+mn-cs"/>
              </a:rPr>
              <a:t>Responsive to stakeholder calls for guidance</a:t>
            </a:r>
          </a:p>
          <a:p>
            <a:pPr>
              <a:buClr>
                <a:schemeClr val="accent5"/>
              </a:buClr>
              <a:buFont typeface="Wingdings" panose="05000000000000000000" pitchFamily="2" charset="2"/>
              <a:buChar char="ü"/>
              <a:defRPr/>
            </a:pPr>
            <a:r>
              <a:rPr lang="en-US" sz="2000" dirty="0">
                <a:solidFill>
                  <a:srgbClr val="000000">
                    <a:lumMod val="65000"/>
                    <a:lumOff val="35000"/>
                  </a:srgbClr>
                </a:solidFill>
                <a:latin typeface="Product Sans Thin" panose="020B0203030502040203"/>
                <a:cs typeface="+mn-cs"/>
              </a:rPr>
              <a:t>Involves collaboration with others</a:t>
            </a:r>
          </a:p>
          <a:p>
            <a:pPr marL="0" marR="0" lvl="0" indent="0" algn="l" defTabSz="914400" rtl="0" eaLnBrk="1" fontAlgn="base" latinLnBrk="0" hangingPunct="1">
              <a:lnSpc>
                <a:spcPct val="100000"/>
              </a:lnSpc>
              <a:spcBef>
                <a:spcPts val="776"/>
              </a:spcBef>
              <a:spcAft>
                <a:spcPct val="0"/>
              </a:spcAft>
              <a:buClrTx/>
              <a:buSzTx/>
              <a:buFontTx/>
              <a:buNone/>
              <a:tabLst/>
              <a:defRPr/>
            </a:pPr>
            <a:r>
              <a:rPr lang="en-US" sz="2000" b="1" kern="0" dirty="0">
                <a:solidFill>
                  <a:schemeClr val="accent5">
                    <a:lumMod val="75000"/>
                  </a:schemeClr>
                </a:solidFill>
                <a:latin typeface="Product Sans Thin" panose="020B0203030502040203"/>
              </a:rPr>
              <a:t>2. Fact Finding to feed into Exposure Draft (ED) development &amp; NAM</a:t>
            </a:r>
            <a:endParaRPr kumimoji="0" lang="en-US" sz="1867" b="0" i="0" u="none" strike="noStrike" kern="0" cap="none" spc="0" normalizeH="0" baseline="0" noProof="0" dirty="0">
              <a:ln>
                <a:noFill/>
              </a:ln>
              <a:solidFill>
                <a:srgbClr val="000000">
                  <a:lumMod val="65000"/>
                  <a:lumOff val="35000"/>
                </a:srgbClr>
              </a:solidFill>
              <a:effectLst/>
              <a:uLnTx/>
              <a:uFillTx/>
              <a:latin typeface="Product Sans Thin" panose="020B0203030502040203"/>
            </a:endParaRPr>
          </a:p>
        </p:txBody>
      </p:sp>
      <p:sp>
        <p:nvSpPr>
          <p:cNvPr id="5" name="Content Placeholder 1">
            <a:extLst>
              <a:ext uri="{FF2B5EF4-FFF2-40B4-BE49-F238E27FC236}">
                <a16:creationId xmlns:a16="http://schemas.microsoft.com/office/drawing/2014/main" id="{3305E0E4-403F-43CD-8A02-42E3B8E35171}"/>
              </a:ext>
            </a:extLst>
          </p:cNvPr>
          <p:cNvSpPr txBox="1">
            <a:spLocks/>
          </p:cNvSpPr>
          <p:nvPr/>
        </p:nvSpPr>
        <p:spPr bwMode="auto">
          <a:xfrm>
            <a:off x="4143700" y="2026124"/>
            <a:ext cx="3052932" cy="3962400"/>
          </a:xfrm>
          <a:prstGeom prst="rect">
            <a:avLst/>
          </a:prstGeom>
          <a:noFill/>
          <a:ln w="9525">
            <a:noFill/>
            <a:prstDash val="sysDot"/>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txBody>
          <a:bodyPr vert="horz" wrap="square" lIns="121920" tIns="60960" rIns="121920" bIns="60960" numCol="1" anchor="t" anchorCtr="0" compatLnSpc="1">
            <a:prstTxWarp prst="textNoShape">
              <a:avLst/>
            </a:prstTxWarp>
          </a:bodyPr>
          <a:lstStyle>
            <a:lvl1pPr marL="342900" indent="-342900" algn="l" rtl="0" eaLnBrk="1" fontAlgn="base" hangingPunct="1">
              <a:spcBef>
                <a:spcPts val="776"/>
              </a:spcBef>
              <a:spcAft>
                <a:spcPct val="0"/>
              </a:spcAft>
              <a:buChar char="•"/>
              <a:defRPr lang="en-US" sz="2400" dirty="0" smtClean="0">
                <a:solidFill>
                  <a:schemeClr val="tx2">
                    <a:lumMod val="65000"/>
                    <a:lumOff val="35000"/>
                  </a:schemeClr>
                </a:solidFill>
                <a:latin typeface="+mn-lt"/>
                <a:ea typeface="ＭＳ Ｐゴシック" charset="0"/>
                <a:cs typeface="ＭＳ Ｐゴシック" charset="0"/>
              </a:defRPr>
            </a:lvl1pPr>
            <a:lvl2pPr marL="694944" indent="-347472" algn="l" rtl="0" eaLnBrk="1" fontAlgn="base" hangingPunct="1">
              <a:spcBef>
                <a:spcPts val="776"/>
              </a:spcBef>
              <a:spcAft>
                <a:spcPct val="0"/>
              </a:spcAft>
              <a:buChar char="–"/>
              <a:defRPr lang="en-US" sz="2000" dirty="0" smtClean="0">
                <a:solidFill>
                  <a:schemeClr val="tx2">
                    <a:lumMod val="65000"/>
                    <a:lumOff val="35000"/>
                  </a:schemeClr>
                </a:solidFill>
                <a:latin typeface="+mn-lt"/>
                <a:ea typeface="ＭＳ Ｐゴシック" charset="0"/>
                <a:cs typeface="+mn-cs"/>
              </a:defRPr>
            </a:lvl2pPr>
            <a:lvl3pPr marL="1042416" indent="-347472" algn="l" rtl="0" eaLnBrk="1" fontAlgn="base" hangingPunct="1">
              <a:spcBef>
                <a:spcPts val="776"/>
              </a:spcBef>
              <a:spcAft>
                <a:spcPct val="0"/>
              </a:spcAft>
              <a:buChar char="•"/>
              <a:defRPr lang="en-US" sz="1800" dirty="0" smtClean="0">
                <a:solidFill>
                  <a:schemeClr val="tx2">
                    <a:lumMod val="65000"/>
                    <a:lumOff val="35000"/>
                  </a:schemeClr>
                </a:solidFill>
                <a:latin typeface="+mn-lt"/>
                <a:ea typeface="ＭＳ Ｐゴシック" charset="0"/>
                <a:cs typeface="+mn-cs"/>
              </a:defRPr>
            </a:lvl3pPr>
            <a:lvl4pPr marL="1389888" indent="-347472" algn="l" rtl="0" eaLnBrk="1" fontAlgn="base" hangingPunct="1">
              <a:spcBef>
                <a:spcPts val="776"/>
              </a:spcBef>
              <a:spcAft>
                <a:spcPct val="0"/>
              </a:spcAft>
              <a:buChar char="–"/>
              <a:defRPr lang="en-US" sz="1600" dirty="0" smtClean="0">
                <a:solidFill>
                  <a:schemeClr val="tx2">
                    <a:lumMod val="65000"/>
                    <a:lumOff val="35000"/>
                  </a:schemeClr>
                </a:solidFill>
                <a:latin typeface="+mn-lt"/>
                <a:ea typeface="ＭＳ Ｐゴシック" charset="0"/>
                <a:cs typeface="+mn-cs"/>
              </a:defRPr>
            </a:lvl4pPr>
            <a:lvl5pPr marL="1737360" indent="-347472" algn="l" rtl="0" eaLnBrk="1" fontAlgn="base" hangingPunct="1">
              <a:spcBef>
                <a:spcPts val="776"/>
              </a:spcBef>
              <a:spcAft>
                <a:spcPct val="0"/>
              </a:spcAft>
              <a:buChar char="»"/>
              <a:defRPr lang="en-US" sz="1400" dirty="0">
                <a:solidFill>
                  <a:schemeClr val="tx2">
                    <a:lumMod val="65000"/>
                    <a:lumOff val="35000"/>
                  </a:schemeClr>
                </a:solidFill>
                <a:latin typeface="+mn-lt"/>
                <a:ea typeface="ＭＳ Ｐゴシック" charset="0"/>
                <a:cs typeface="+mn-cs"/>
              </a:defRPr>
            </a:lvl5pPr>
            <a:lvl6pPr marL="2514600" indent="-228600" algn="l" rtl="0" eaLnBrk="1" fontAlgn="base" hangingPunct="1">
              <a:spcBef>
                <a:spcPct val="20000"/>
              </a:spcBef>
              <a:spcAft>
                <a:spcPct val="0"/>
              </a:spcAft>
              <a:buChar char="»"/>
              <a:defRPr sz="1800">
                <a:solidFill>
                  <a:schemeClr val="tx1"/>
                </a:solidFill>
                <a:latin typeface="+mn-lt"/>
                <a:ea typeface="+mn-ea"/>
                <a:cs typeface="+mn-cs"/>
              </a:defRPr>
            </a:lvl6pPr>
            <a:lvl7pPr marL="2971800" indent="-228600" algn="l" rtl="0" eaLnBrk="1" fontAlgn="base" hangingPunct="1">
              <a:spcBef>
                <a:spcPct val="20000"/>
              </a:spcBef>
              <a:spcAft>
                <a:spcPct val="0"/>
              </a:spcAft>
              <a:buChar char="»"/>
              <a:defRPr sz="1800">
                <a:solidFill>
                  <a:schemeClr val="tx1"/>
                </a:solidFill>
                <a:latin typeface="+mn-lt"/>
                <a:ea typeface="+mn-ea"/>
                <a:cs typeface="+mn-cs"/>
              </a:defRPr>
            </a:lvl7pPr>
            <a:lvl8pPr marL="3429000" indent="-228600" algn="l" rtl="0" eaLnBrk="1" fontAlgn="base" hangingPunct="1">
              <a:spcBef>
                <a:spcPct val="20000"/>
              </a:spcBef>
              <a:spcAft>
                <a:spcPct val="0"/>
              </a:spcAft>
              <a:buChar char="»"/>
              <a:defRPr sz="1800">
                <a:solidFill>
                  <a:schemeClr val="tx1"/>
                </a:solidFill>
                <a:latin typeface="+mn-lt"/>
                <a:ea typeface="+mn-ea"/>
                <a:cs typeface="+mn-cs"/>
              </a:defRPr>
            </a:lvl8pPr>
            <a:lvl9pPr marL="3886200" indent="-228600" algn="l" rtl="0" eaLnBrk="1" fontAlgn="base" hangingPunct="1">
              <a:spcBef>
                <a:spcPct val="20000"/>
              </a:spcBef>
              <a:spcAft>
                <a:spcPct val="0"/>
              </a:spcAft>
              <a:buChar char="»"/>
              <a:defRPr sz="1800">
                <a:solidFill>
                  <a:schemeClr val="tx1"/>
                </a:solidFill>
                <a:latin typeface="+mn-lt"/>
                <a:ea typeface="+mn-ea"/>
                <a:cs typeface="+mn-cs"/>
              </a:defRPr>
            </a:lvl9pPr>
          </a:lstStyle>
          <a:p>
            <a:pPr marL="461422" marR="0" lvl="0" indent="-461422" algn="l" defTabSz="914400" rtl="0" eaLnBrk="1" fontAlgn="base" latinLnBrk="0" hangingPunct="1">
              <a:lnSpc>
                <a:spcPct val="100000"/>
              </a:lnSpc>
              <a:spcBef>
                <a:spcPts val="776"/>
              </a:spcBef>
              <a:spcAft>
                <a:spcPct val="0"/>
              </a:spcAft>
              <a:buClrTx/>
              <a:buSzTx/>
              <a:buFontTx/>
              <a:buNone/>
              <a:tabLst/>
              <a:defRPr/>
            </a:pPr>
            <a:r>
              <a:rPr kumimoji="0" lang="en-US" b="0" i="1" u="none" strike="noStrike" kern="1200" cap="none" spc="0" normalizeH="0" baseline="0" noProof="0" dirty="0">
                <a:ln>
                  <a:noFill/>
                </a:ln>
                <a:solidFill>
                  <a:srgbClr val="005BAA"/>
                </a:solidFill>
                <a:effectLst/>
                <a:uLnTx/>
                <a:uFillTx/>
                <a:latin typeface="Product Sans Thin" panose="020B0203030502040203"/>
              </a:rPr>
              <a:t>Led by Task Force</a:t>
            </a:r>
            <a:endParaRPr lang="en-US" i="1" dirty="0">
              <a:solidFill>
                <a:srgbClr val="005BAA"/>
              </a:solidFill>
              <a:latin typeface="Product Sans Thin" panose="020B0203030502040203"/>
            </a:endParaRPr>
          </a:p>
          <a:p>
            <a:pPr marL="0" marR="0" lvl="0" indent="0" algn="l" defTabSz="914400" rtl="0" eaLnBrk="1" fontAlgn="base" latinLnBrk="0" hangingPunct="1">
              <a:lnSpc>
                <a:spcPct val="100000"/>
              </a:lnSpc>
              <a:spcBef>
                <a:spcPts val="776"/>
              </a:spcBef>
              <a:spcAft>
                <a:spcPct val="0"/>
              </a:spcAft>
              <a:buClrTx/>
              <a:buSzTx/>
              <a:buFontTx/>
              <a:buNone/>
              <a:tabLst/>
              <a:defRPr/>
            </a:pPr>
            <a:r>
              <a:rPr kumimoji="0" lang="en-US" sz="2000" b="1" i="0" u="none" strike="noStrike" kern="0" cap="none" spc="0" normalizeH="0" baseline="0" noProof="0" dirty="0">
                <a:ln>
                  <a:noFill/>
                </a:ln>
                <a:solidFill>
                  <a:schemeClr val="accent5">
                    <a:lumMod val="75000"/>
                  </a:schemeClr>
                </a:solidFill>
                <a:effectLst/>
                <a:uLnTx/>
                <a:uFillTx/>
                <a:latin typeface="Product Sans Thin" panose="020B0203030502040203"/>
              </a:rPr>
              <a:t>3. Holistic Tech-related revisions to the Code</a:t>
            </a:r>
          </a:p>
          <a:p>
            <a:pPr marL="342900" marR="0" lvl="1" indent="-342900" algn="l" defTabSz="914400" rtl="0" eaLnBrk="1" fontAlgn="base" latinLnBrk="0" hangingPunct="1">
              <a:lnSpc>
                <a:spcPct val="100000"/>
              </a:lnSpc>
              <a:spcBef>
                <a:spcPts val="776"/>
              </a:spcBef>
              <a:spcAft>
                <a:spcPct val="0"/>
              </a:spcAft>
              <a:buClr>
                <a:schemeClr val="accent5"/>
              </a:buClr>
              <a:buSzTx/>
              <a:buFont typeface="Wingdings" panose="05000000000000000000" pitchFamily="2" charset="2"/>
              <a:buChar char="ü"/>
              <a:tabLst/>
              <a:defRPr/>
            </a:pPr>
            <a:r>
              <a:rPr kumimoji="0" lang="en-US" sz="2000" b="0" i="0" u="none" strike="noStrike" kern="1200" cap="none" spc="0" normalizeH="0" baseline="0" noProof="0" dirty="0">
                <a:ln>
                  <a:noFill/>
                </a:ln>
                <a:solidFill>
                  <a:srgbClr val="000000">
                    <a:lumMod val="65000"/>
                    <a:lumOff val="35000"/>
                  </a:srgbClr>
                </a:solidFill>
                <a:effectLst/>
                <a:uLnTx/>
                <a:uFillTx/>
                <a:latin typeface="Product Sans Thin" panose="020B0203030502040203"/>
              </a:rPr>
              <a:t>Principles-based</a:t>
            </a:r>
          </a:p>
          <a:p>
            <a:pPr marL="342900" marR="0" lvl="1" indent="-342900" algn="l" defTabSz="914400" rtl="0" eaLnBrk="1" fontAlgn="base" latinLnBrk="0" hangingPunct="1">
              <a:lnSpc>
                <a:spcPct val="100000"/>
              </a:lnSpc>
              <a:spcBef>
                <a:spcPts val="776"/>
              </a:spcBef>
              <a:spcAft>
                <a:spcPct val="0"/>
              </a:spcAft>
              <a:buClr>
                <a:schemeClr val="accent5"/>
              </a:buClr>
              <a:buSzTx/>
              <a:buFont typeface="Wingdings" panose="05000000000000000000" pitchFamily="2" charset="2"/>
              <a:buChar char="ü"/>
              <a:tabLst/>
              <a:defRPr/>
            </a:pPr>
            <a:r>
              <a:rPr lang="en-US" dirty="0">
                <a:solidFill>
                  <a:srgbClr val="000000">
                    <a:lumMod val="65000"/>
                    <a:lumOff val="35000"/>
                  </a:srgbClr>
                </a:solidFill>
                <a:latin typeface="Product Sans Thin" panose="020B0203030502040203"/>
              </a:rPr>
              <a:t>Potential revisions </a:t>
            </a:r>
            <a:r>
              <a:rPr kumimoji="0" lang="en-US" sz="2000" b="0" i="0" u="none" strike="noStrike" kern="1200" cap="none" spc="0" normalizeH="0" baseline="0" noProof="0" dirty="0">
                <a:ln>
                  <a:noFill/>
                </a:ln>
                <a:solidFill>
                  <a:srgbClr val="000000">
                    <a:lumMod val="65000"/>
                    <a:lumOff val="35000"/>
                  </a:srgbClr>
                </a:solidFill>
                <a:effectLst/>
                <a:uLnTx/>
                <a:uFillTx/>
                <a:latin typeface="Product Sans Thin" panose="020B0203030502040203"/>
              </a:rPr>
              <a:t>remain relevant and fit for purpose</a:t>
            </a:r>
          </a:p>
          <a:p>
            <a:pPr marL="342900" marR="0" lvl="1" indent="-342900" algn="l" defTabSz="914400" rtl="0" eaLnBrk="1" fontAlgn="base" latinLnBrk="0" hangingPunct="1">
              <a:lnSpc>
                <a:spcPct val="100000"/>
              </a:lnSpc>
              <a:spcBef>
                <a:spcPts val="776"/>
              </a:spcBef>
              <a:spcAft>
                <a:spcPct val="0"/>
              </a:spcAft>
              <a:buClr>
                <a:schemeClr val="accent5"/>
              </a:buClr>
              <a:buSzTx/>
              <a:buFont typeface="Wingdings" panose="05000000000000000000" pitchFamily="2" charset="2"/>
              <a:buChar char="ü"/>
              <a:tabLst/>
              <a:defRPr/>
            </a:pPr>
            <a:r>
              <a:rPr lang="en-US" dirty="0">
                <a:solidFill>
                  <a:srgbClr val="000000">
                    <a:lumMod val="65000"/>
                    <a:lumOff val="35000"/>
                  </a:srgbClr>
                </a:solidFill>
                <a:latin typeface="Product Sans Thin" panose="020B0203030502040203"/>
              </a:rPr>
              <a:t>ED targeted for Q4 2021 approval</a:t>
            </a:r>
            <a:endParaRPr kumimoji="0" lang="en-US" sz="1867" b="0" i="0" u="none" strike="noStrike" kern="0" cap="none" spc="0" normalizeH="0" baseline="0" noProof="0" dirty="0">
              <a:ln>
                <a:noFill/>
              </a:ln>
              <a:solidFill>
                <a:srgbClr val="000000">
                  <a:lumMod val="65000"/>
                  <a:lumOff val="35000"/>
                </a:srgbClr>
              </a:solidFill>
              <a:effectLst/>
              <a:uLnTx/>
              <a:uFillTx/>
              <a:latin typeface="Product Sans Thin" panose="020B0203030502040203"/>
            </a:endParaRPr>
          </a:p>
        </p:txBody>
      </p:sp>
      <p:sp>
        <p:nvSpPr>
          <p:cNvPr id="9" name="Slide Number Placeholder 8">
            <a:extLst>
              <a:ext uri="{FF2B5EF4-FFF2-40B4-BE49-F238E27FC236}">
                <a16:creationId xmlns:a16="http://schemas.microsoft.com/office/drawing/2014/main" id="{9371B3A5-7506-459C-B579-D5D538A30CCB}"/>
              </a:ext>
            </a:extLst>
          </p:cNvPr>
          <p:cNvSpPr>
            <a:spLocks noGrp="1"/>
          </p:cNvSpPr>
          <p:nvPr>
            <p:ph type="sldNum" sz="quarter" idx="12"/>
          </p:nvPr>
        </p:nvSpPr>
        <p:spPr/>
        <p:txBody>
          <a:bodyPr/>
          <a:lstStyle/>
          <a:p>
            <a:fld id="{A68F81FF-A8B7-8E49-9D5B-3CAD5ADFEE36}" type="slidenum">
              <a:rPr lang="en-US" smtClean="0"/>
              <a:pPr/>
              <a:t>3</a:t>
            </a:fld>
            <a:endParaRPr lang="en-US" dirty="0"/>
          </a:p>
        </p:txBody>
      </p:sp>
      <p:sp>
        <p:nvSpPr>
          <p:cNvPr id="6" name="TextBox 5">
            <a:extLst>
              <a:ext uri="{FF2B5EF4-FFF2-40B4-BE49-F238E27FC236}">
                <a16:creationId xmlns:a16="http://schemas.microsoft.com/office/drawing/2014/main" id="{47B276B9-1168-4B83-B4A2-38987BBABC1E}"/>
              </a:ext>
            </a:extLst>
          </p:cNvPr>
          <p:cNvSpPr txBox="1"/>
          <p:nvPr/>
        </p:nvSpPr>
        <p:spPr>
          <a:xfrm>
            <a:off x="699247" y="5787614"/>
            <a:ext cx="8358692" cy="933861"/>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Tree>
    <p:extLst>
      <p:ext uri="{BB962C8B-B14F-4D97-AF65-F5344CB8AC3E}">
        <p14:creationId xmlns:p14="http://schemas.microsoft.com/office/powerpoint/2010/main" val="37372162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E2F41B-6E7B-4239-9D73-75BD63D2666C}"/>
              </a:ext>
            </a:extLst>
          </p:cNvPr>
          <p:cNvSpPr>
            <a:spLocks noGrp="1"/>
          </p:cNvSpPr>
          <p:nvPr>
            <p:ph type="title"/>
          </p:nvPr>
        </p:nvSpPr>
        <p:spPr/>
        <p:txBody>
          <a:bodyPr/>
          <a:lstStyle/>
          <a:p>
            <a:r>
              <a:rPr lang="en-US" dirty="0"/>
              <a:t>Examples of close business relationships</a:t>
            </a:r>
          </a:p>
        </p:txBody>
      </p:sp>
      <p:sp>
        <p:nvSpPr>
          <p:cNvPr id="3" name="Content Placeholder 2">
            <a:extLst>
              <a:ext uri="{FF2B5EF4-FFF2-40B4-BE49-F238E27FC236}">
                <a16:creationId xmlns:a16="http://schemas.microsoft.com/office/drawing/2014/main" id="{D777FD20-8092-456A-AAD5-12AA85BBDBD4}"/>
              </a:ext>
            </a:extLst>
          </p:cNvPr>
          <p:cNvSpPr>
            <a:spLocks noGrp="1"/>
          </p:cNvSpPr>
          <p:nvPr>
            <p:ph idx="1"/>
          </p:nvPr>
        </p:nvSpPr>
        <p:spPr>
          <a:xfrm>
            <a:off x="284205" y="1204396"/>
            <a:ext cx="6685006" cy="5567801"/>
          </a:xfrm>
          <a:solidFill>
            <a:schemeClr val="bg1">
              <a:lumMod val="95000"/>
            </a:schemeClr>
          </a:solidFill>
        </p:spPr>
        <p:txBody>
          <a:bodyPr>
            <a:noAutofit/>
          </a:bodyPr>
          <a:lstStyle/>
          <a:p>
            <a:pPr marL="0" indent="0">
              <a:buNone/>
            </a:pPr>
            <a:r>
              <a:rPr lang="en-US" dirty="0">
                <a:solidFill>
                  <a:schemeClr val="tx1"/>
                </a:solidFill>
              </a:rPr>
              <a:t>520.3 A2 Examples of a close business relationship: …</a:t>
            </a:r>
          </a:p>
          <a:p>
            <a:r>
              <a:rPr lang="en-US" u="sng" strike="sngStrike" dirty="0">
                <a:solidFill>
                  <a:srgbClr val="0070C0"/>
                </a:solidFill>
              </a:rPr>
              <a:t>Distribution or marketing </a:t>
            </a:r>
            <a:r>
              <a:rPr lang="en-US" u="sng" strike="sngStrike" dirty="0" err="1">
                <a:solidFill>
                  <a:srgbClr val="0070C0"/>
                </a:solidFill>
              </a:rPr>
              <a:t>a</a:t>
            </a:r>
            <a:r>
              <a:rPr lang="en-US" u="sng" dirty="0" err="1">
                <a:solidFill>
                  <a:srgbClr val="0070C0"/>
                </a:solidFill>
              </a:rPr>
              <a:t>A</a:t>
            </a:r>
            <a:r>
              <a:rPr lang="en-US" dirty="0" err="1">
                <a:solidFill>
                  <a:schemeClr val="tx1"/>
                </a:solidFill>
              </a:rPr>
              <a:t>rrangements</a:t>
            </a:r>
            <a:r>
              <a:rPr lang="en-US" dirty="0">
                <a:solidFill>
                  <a:schemeClr val="tx1"/>
                </a:solidFill>
              </a:rPr>
              <a:t> under which the firm or a network firm </a:t>
            </a:r>
            <a:r>
              <a:rPr lang="en-US" u="sng" dirty="0">
                <a:solidFill>
                  <a:srgbClr val="0070C0"/>
                </a:solidFill>
              </a:rPr>
              <a:t>sells,</a:t>
            </a:r>
            <a:r>
              <a:rPr lang="en-US" dirty="0">
                <a:solidFill>
                  <a:schemeClr val="tx1"/>
                </a:solidFill>
              </a:rPr>
              <a:t> distributes or markets the client's products or services, or the client </a:t>
            </a:r>
            <a:r>
              <a:rPr lang="en-US" u="sng" dirty="0">
                <a:solidFill>
                  <a:srgbClr val="0070C0"/>
                </a:solidFill>
              </a:rPr>
              <a:t>sells, </a:t>
            </a:r>
            <a:r>
              <a:rPr lang="en-US" dirty="0">
                <a:solidFill>
                  <a:schemeClr val="tx1"/>
                </a:solidFill>
              </a:rPr>
              <a:t>distributes or markets the firm or a network firm's products or services. </a:t>
            </a:r>
          </a:p>
          <a:p>
            <a:r>
              <a:rPr lang="en-US" u="sng" dirty="0">
                <a:solidFill>
                  <a:srgbClr val="0070C0"/>
                </a:solidFill>
              </a:rPr>
              <a:t>Arrangements under which a firm or network firm develops jointly with an audit client, products or solutions which one or both parties sell or license to third parties. </a:t>
            </a:r>
          </a:p>
        </p:txBody>
      </p:sp>
      <p:sp>
        <p:nvSpPr>
          <p:cNvPr id="6" name="TextBox 5">
            <a:extLst>
              <a:ext uri="{FF2B5EF4-FFF2-40B4-BE49-F238E27FC236}">
                <a16:creationId xmlns:a16="http://schemas.microsoft.com/office/drawing/2014/main" id="{ABBDC6FD-214B-40AC-8297-2FBE3E91A628}"/>
              </a:ext>
            </a:extLst>
          </p:cNvPr>
          <p:cNvSpPr txBox="1"/>
          <p:nvPr/>
        </p:nvSpPr>
        <p:spPr>
          <a:xfrm>
            <a:off x="7381158" y="1250417"/>
            <a:ext cx="4333048" cy="4204407"/>
          </a:xfrm>
          <a:prstGeom prst="rect">
            <a:avLst/>
          </a:prstGeom>
        </p:spPr>
        <p:txBody>
          <a:bodyPr vert="horz" wrap="square" lIns="91440" tIns="45720" rIns="91440" bIns="45720" rtlCol="0" anchor="b">
            <a:noAutofit/>
          </a:bodyPr>
          <a:lstStyle/>
          <a:p>
            <a:pPr algn="l"/>
            <a:r>
              <a:rPr lang="en-US" sz="3000" b="1" dirty="0">
                <a:latin typeface="Product Sans Thin" panose="020B0203030502040203"/>
              </a:rPr>
              <a:t>Rationale</a:t>
            </a:r>
          </a:p>
          <a:p>
            <a:pPr marL="344488" indent="-344488" algn="l">
              <a:buFont typeface="Arial" panose="020B0604020202020204" pitchFamily="34" charset="0"/>
              <a:buChar char="•"/>
            </a:pPr>
            <a:r>
              <a:rPr lang="en-US" sz="3000" dirty="0">
                <a:latin typeface="Product Sans Thin" panose="020B0203030502040203"/>
              </a:rPr>
              <a:t>New material to deal with sale and licensing of technology and business relationships</a:t>
            </a:r>
          </a:p>
          <a:p>
            <a:pPr marL="344488" indent="-344488" algn="l">
              <a:buFont typeface="Arial" panose="020B0604020202020204" pitchFamily="34" charset="0"/>
              <a:buChar char="•"/>
            </a:pPr>
            <a:r>
              <a:rPr lang="en-US" sz="3000" dirty="0">
                <a:latin typeface="Product Sans Thin" panose="020B0203030502040203"/>
              </a:rPr>
              <a:t>Responsive to suggestions made by some survey respondents</a:t>
            </a:r>
          </a:p>
        </p:txBody>
      </p:sp>
      <p:grpSp>
        <p:nvGrpSpPr>
          <p:cNvPr id="7" name="Group 6">
            <a:extLst>
              <a:ext uri="{FF2B5EF4-FFF2-40B4-BE49-F238E27FC236}">
                <a16:creationId xmlns:a16="http://schemas.microsoft.com/office/drawing/2014/main" id="{FE2D47F4-92A1-424C-941B-2B30162ABC83}"/>
              </a:ext>
            </a:extLst>
          </p:cNvPr>
          <p:cNvGrpSpPr/>
          <p:nvPr/>
        </p:nvGrpSpPr>
        <p:grpSpPr>
          <a:xfrm>
            <a:off x="7185452" y="5405395"/>
            <a:ext cx="5006548" cy="1366802"/>
            <a:chOff x="6534663" y="5498756"/>
            <a:chExt cx="5006548" cy="1366802"/>
          </a:xfrm>
        </p:grpSpPr>
        <p:sp>
          <p:nvSpPr>
            <p:cNvPr id="8" name="Oval 7">
              <a:extLst>
                <a:ext uri="{FF2B5EF4-FFF2-40B4-BE49-F238E27FC236}">
                  <a16:creationId xmlns:a16="http://schemas.microsoft.com/office/drawing/2014/main" id="{D1786BDE-E96B-4A6F-BA2E-263A4BC19507}"/>
                </a:ext>
              </a:extLst>
            </p:cNvPr>
            <p:cNvSpPr/>
            <p:nvPr/>
          </p:nvSpPr>
          <p:spPr>
            <a:xfrm>
              <a:off x="6534663" y="5548185"/>
              <a:ext cx="5006548" cy="1317373"/>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TextBox 8">
              <a:extLst>
                <a:ext uri="{FF2B5EF4-FFF2-40B4-BE49-F238E27FC236}">
                  <a16:creationId xmlns:a16="http://schemas.microsoft.com/office/drawing/2014/main" id="{7E5268AA-EF2F-4A59-8697-C3D59364F6B4}"/>
                </a:ext>
              </a:extLst>
            </p:cNvPr>
            <p:cNvSpPr txBox="1"/>
            <p:nvPr/>
          </p:nvSpPr>
          <p:spPr>
            <a:xfrm>
              <a:off x="7268860" y="5498756"/>
              <a:ext cx="3538153" cy="1217141"/>
            </a:xfrm>
            <a:prstGeom prst="rect">
              <a:avLst/>
            </a:prstGeom>
            <a:noFill/>
          </p:spPr>
          <p:txBody>
            <a:bodyPr vert="horz" wrap="square" lIns="91440" tIns="45720" rIns="91440" bIns="45720" rtlCol="0" anchor="b">
              <a:normAutofit fontScale="92500"/>
            </a:bodyPr>
            <a:lstStyle/>
            <a:p>
              <a:pPr algn="ctr"/>
              <a:r>
                <a:rPr lang="en-US" sz="2200" dirty="0">
                  <a:solidFill>
                    <a:schemeClr val="accent4"/>
                  </a:solidFill>
                  <a:latin typeface="Product Sans Light"/>
                </a:rPr>
                <a:t>Similar guidance for assurance engagements other than audit and review in Section 920</a:t>
              </a:r>
            </a:p>
          </p:txBody>
        </p:sp>
      </p:grpSp>
    </p:spTree>
    <p:extLst>
      <p:ext uri="{BB962C8B-B14F-4D97-AF65-F5344CB8AC3E}">
        <p14:creationId xmlns:p14="http://schemas.microsoft.com/office/powerpoint/2010/main" val="12326676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E2F41B-6E7B-4239-9D73-75BD63D2666C}"/>
              </a:ext>
            </a:extLst>
          </p:cNvPr>
          <p:cNvSpPr>
            <a:spLocks noGrp="1"/>
          </p:cNvSpPr>
          <p:nvPr>
            <p:ph type="title"/>
          </p:nvPr>
        </p:nvSpPr>
        <p:spPr>
          <a:xfrm>
            <a:off x="306858" y="36374"/>
            <a:ext cx="10515600" cy="1068518"/>
          </a:xfrm>
        </p:spPr>
        <p:txBody>
          <a:bodyPr/>
          <a:lstStyle/>
          <a:p>
            <a:r>
              <a:rPr lang="en-US" dirty="0"/>
              <a:t>NAS that involve Technology</a:t>
            </a:r>
          </a:p>
        </p:txBody>
      </p:sp>
      <p:sp>
        <p:nvSpPr>
          <p:cNvPr id="3" name="Content Placeholder 2">
            <a:extLst>
              <a:ext uri="{FF2B5EF4-FFF2-40B4-BE49-F238E27FC236}">
                <a16:creationId xmlns:a16="http://schemas.microsoft.com/office/drawing/2014/main" id="{D777FD20-8092-456A-AAD5-12AA85BBDBD4}"/>
              </a:ext>
            </a:extLst>
          </p:cNvPr>
          <p:cNvSpPr>
            <a:spLocks noGrp="1"/>
          </p:cNvSpPr>
          <p:nvPr>
            <p:ph idx="1"/>
          </p:nvPr>
        </p:nvSpPr>
        <p:spPr>
          <a:xfrm>
            <a:off x="306857" y="1352049"/>
            <a:ext cx="7638537" cy="5307365"/>
          </a:xfrm>
          <a:solidFill>
            <a:schemeClr val="bg1">
              <a:lumMod val="95000"/>
            </a:schemeClr>
          </a:solidFill>
        </p:spPr>
        <p:txBody>
          <a:bodyPr>
            <a:noAutofit/>
          </a:bodyPr>
          <a:lstStyle/>
          <a:p>
            <a:pPr marL="0" indent="0">
              <a:buNone/>
            </a:pPr>
            <a:r>
              <a:rPr lang="en-US" sz="2700" u="sng" dirty="0">
                <a:solidFill>
                  <a:srgbClr val="0070C0"/>
                </a:solidFill>
              </a:rPr>
              <a:t>520.7 A1 If a firm or network firm sells or licenses to an audit client hardware or software that has been designed or developed by the firm, the requirements and application material of section 600 apply.</a:t>
            </a:r>
          </a:p>
          <a:p>
            <a:pPr marL="0" indent="0">
              <a:buNone/>
            </a:pPr>
            <a:endParaRPr lang="en-US" sz="2700" u="sng" dirty="0">
              <a:solidFill>
                <a:srgbClr val="0070C0"/>
              </a:solidFill>
            </a:endParaRPr>
          </a:p>
          <a:p>
            <a:pPr marL="0" indent="0">
              <a:buNone/>
            </a:pPr>
            <a:r>
              <a:rPr lang="en-US" sz="2700" u="sng" dirty="0">
                <a:solidFill>
                  <a:srgbClr val="0070C0"/>
                </a:solidFill>
              </a:rPr>
              <a:t>600.6 The requirements and application material in this section apply in circumstances where:</a:t>
            </a:r>
          </a:p>
          <a:p>
            <a:pPr marL="0" indent="0">
              <a:buNone/>
            </a:pPr>
            <a:r>
              <a:rPr lang="en-US" sz="2700" u="sng" dirty="0">
                <a:solidFill>
                  <a:srgbClr val="0070C0"/>
                </a:solidFill>
              </a:rPr>
              <a:t>(a) A firm or network firm uses technology to provide a professional service to an audit client; or </a:t>
            </a:r>
          </a:p>
          <a:p>
            <a:pPr marL="0" indent="0">
              <a:buNone/>
            </a:pPr>
            <a:r>
              <a:rPr lang="en-US" sz="2700" u="sng" dirty="0">
                <a:solidFill>
                  <a:srgbClr val="0070C0"/>
                </a:solidFill>
              </a:rPr>
              <a:t>(b) An audit client uses technology that has been sold or licensed to it by the firm or a network firm. </a:t>
            </a:r>
          </a:p>
          <a:p>
            <a:pPr marL="0" indent="0">
              <a:buNone/>
            </a:pPr>
            <a:endParaRPr lang="en-US" sz="2700" u="sng" dirty="0">
              <a:solidFill>
                <a:srgbClr val="0070C0"/>
              </a:solidFill>
            </a:endParaRPr>
          </a:p>
        </p:txBody>
      </p:sp>
      <p:sp>
        <p:nvSpPr>
          <p:cNvPr id="6" name="TextBox 5">
            <a:extLst>
              <a:ext uri="{FF2B5EF4-FFF2-40B4-BE49-F238E27FC236}">
                <a16:creationId xmlns:a16="http://schemas.microsoft.com/office/drawing/2014/main" id="{ABBDC6FD-214B-40AC-8297-2FBE3E91A628}"/>
              </a:ext>
            </a:extLst>
          </p:cNvPr>
          <p:cNvSpPr txBox="1"/>
          <p:nvPr/>
        </p:nvSpPr>
        <p:spPr>
          <a:xfrm>
            <a:off x="8237838" y="1585410"/>
            <a:ext cx="3377513" cy="3687179"/>
          </a:xfrm>
          <a:prstGeom prst="rect">
            <a:avLst/>
          </a:prstGeom>
        </p:spPr>
        <p:txBody>
          <a:bodyPr vert="horz" wrap="square" lIns="91440" tIns="45720" rIns="91440" bIns="45720" rtlCol="0" anchor="b">
            <a:noAutofit/>
          </a:bodyPr>
          <a:lstStyle/>
          <a:p>
            <a:pPr algn="l"/>
            <a:r>
              <a:rPr lang="en-US" sz="2600" b="1" dirty="0">
                <a:latin typeface="Product Sans Thin" panose="020B0203030502040203"/>
              </a:rPr>
              <a:t>Rationale</a:t>
            </a:r>
          </a:p>
          <a:p>
            <a:pPr marL="344488" indent="-344488" algn="l">
              <a:buFont typeface="Arial" panose="020B0604020202020204" pitchFamily="34" charset="0"/>
              <a:buChar char="•"/>
            </a:pPr>
            <a:r>
              <a:rPr lang="en-US" sz="2600" dirty="0">
                <a:latin typeface="Product Sans Thin" panose="020B0203030502040203"/>
              </a:rPr>
              <a:t>Explicit clarification provided due to the fact that 24% of survey respondents did not think that NAS provisions are relevant when a firm licenses technology that performs a NAS</a:t>
            </a:r>
          </a:p>
        </p:txBody>
      </p:sp>
      <p:grpSp>
        <p:nvGrpSpPr>
          <p:cNvPr id="5" name="Group 4">
            <a:extLst>
              <a:ext uri="{FF2B5EF4-FFF2-40B4-BE49-F238E27FC236}">
                <a16:creationId xmlns:a16="http://schemas.microsoft.com/office/drawing/2014/main" id="{7F18F110-C8D2-4767-AD2D-71145530980B}"/>
              </a:ext>
            </a:extLst>
          </p:cNvPr>
          <p:cNvGrpSpPr/>
          <p:nvPr/>
        </p:nvGrpSpPr>
        <p:grpSpPr>
          <a:xfrm>
            <a:off x="7945394" y="5204446"/>
            <a:ext cx="3939750" cy="1617180"/>
            <a:chOff x="6534663" y="5548185"/>
            <a:chExt cx="5006548" cy="1317373"/>
          </a:xfrm>
        </p:grpSpPr>
        <p:sp>
          <p:nvSpPr>
            <p:cNvPr id="7" name="Oval 6">
              <a:extLst>
                <a:ext uri="{FF2B5EF4-FFF2-40B4-BE49-F238E27FC236}">
                  <a16:creationId xmlns:a16="http://schemas.microsoft.com/office/drawing/2014/main" id="{3E5217E1-A4E3-40BB-98E7-D41BB5B6CA2D}"/>
                </a:ext>
              </a:extLst>
            </p:cNvPr>
            <p:cNvSpPr/>
            <p:nvPr/>
          </p:nvSpPr>
          <p:spPr>
            <a:xfrm>
              <a:off x="6534663" y="5548185"/>
              <a:ext cx="5006548" cy="1317373"/>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TextBox 7">
              <a:extLst>
                <a:ext uri="{FF2B5EF4-FFF2-40B4-BE49-F238E27FC236}">
                  <a16:creationId xmlns:a16="http://schemas.microsoft.com/office/drawing/2014/main" id="{EFFE243D-F798-4EFA-BB7A-317455F8F172}"/>
                </a:ext>
              </a:extLst>
            </p:cNvPr>
            <p:cNvSpPr txBox="1"/>
            <p:nvPr/>
          </p:nvSpPr>
          <p:spPr>
            <a:xfrm>
              <a:off x="6906294" y="5642199"/>
              <a:ext cx="4467263" cy="892154"/>
            </a:xfrm>
            <a:prstGeom prst="rect">
              <a:avLst/>
            </a:prstGeom>
            <a:noFill/>
          </p:spPr>
          <p:txBody>
            <a:bodyPr vert="horz" wrap="square" lIns="91440" tIns="45720" rIns="91440" bIns="45720" rtlCol="0" anchor="b">
              <a:noAutofit/>
            </a:bodyPr>
            <a:lstStyle/>
            <a:p>
              <a:pPr algn="ctr"/>
              <a:r>
                <a:rPr lang="en-US" dirty="0">
                  <a:solidFill>
                    <a:schemeClr val="accent4"/>
                  </a:solidFill>
                  <a:latin typeface="Product Sans Light"/>
                </a:rPr>
                <a:t>Similar guidance for assurance engagements other than audit and review in Sections 920 and 950</a:t>
              </a:r>
            </a:p>
          </p:txBody>
        </p:sp>
      </p:grpSp>
    </p:spTree>
    <p:extLst>
      <p:ext uri="{BB962C8B-B14F-4D97-AF65-F5344CB8AC3E}">
        <p14:creationId xmlns:p14="http://schemas.microsoft.com/office/powerpoint/2010/main" val="29066622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E2F41B-6E7B-4239-9D73-75BD63D2666C}"/>
              </a:ext>
            </a:extLst>
          </p:cNvPr>
          <p:cNvSpPr>
            <a:spLocks noGrp="1"/>
          </p:cNvSpPr>
          <p:nvPr>
            <p:ph type="title"/>
          </p:nvPr>
        </p:nvSpPr>
        <p:spPr/>
        <p:txBody>
          <a:bodyPr/>
          <a:lstStyle/>
          <a:p>
            <a:r>
              <a:rPr lang="en-US" dirty="0"/>
              <a:t>Routine or mechanical</a:t>
            </a:r>
          </a:p>
        </p:txBody>
      </p:sp>
      <p:sp>
        <p:nvSpPr>
          <p:cNvPr id="3" name="Content Placeholder 2">
            <a:extLst>
              <a:ext uri="{FF2B5EF4-FFF2-40B4-BE49-F238E27FC236}">
                <a16:creationId xmlns:a16="http://schemas.microsoft.com/office/drawing/2014/main" id="{D777FD20-8092-456A-AAD5-12AA85BBDBD4}"/>
              </a:ext>
            </a:extLst>
          </p:cNvPr>
          <p:cNvSpPr>
            <a:spLocks noGrp="1"/>
          </p:cNvSpPr>
          <p:nvPr>
            <p:ph idx="1"/>
          </p:nvPr>
        </p:nvSpPr>
        <p:spPr>
          <a:xfrm>
            <a:off x="162910" y="1178462"/>
            <a:ext cx="8600090" cy="5569661"/>
          </a:xfrm>
          <a:solidFill>
            <a:schemeClr val="bg1">
              <a:lumMod val="95000"/>
            </a:schemeClr>
          </a:solidFill>
        </p:spPr>
        <p:txBody>
          <a:bodyPr>
            <a:noAutofit/>
          </a:bodyPr>
          <a:lstStyle/>
          <a:p>
            <a:pPr marL="0" indent="0">
              <a:spcBef>
                <a:spcPts val="0"/>
              </a:spcBef>
              <a:buNone/>
            </a:pPr>
            <a:r>
              <a:rPr lang="en-US" sz="2400" dirty="0">
                <a:solidFill>
                  <a:schemeClr val="tx1"/>
                </a:solidFill>
              </a:rPr>
              <a:t>601.5 A1	</a:t>
            </a:r>
          </a:p>
          <a:p>
            <a:pPr marL="0" indent="0">
              <a:spcBef>
                <a:spcPts val="0"/>
              </a:spcBef>
              <a:buNone/>
            </a:pPr>
            <a:r>
              <a:rPr lang="en-US" sz="2400" dirty="0">
                <a:solidFill>
                  <a:schemeClr val="tx1"/>
                </a:solidFill>
              </a:rPr>
              <a:t>Accounting and bookkeeping services that are routine or mechanical:</a:t>
            </a:r>
          </a:p>
          <a:p>
            <a:pPr marL="0" indent="0">
              <a:spcBef>
                <a:spcPts val="0"/>
              </a:spcBef>
              <a:buNone/>
            </a:pPr>
            <a:r>
              <a:rPr lang="en-US" sz="2400" dirty="0">
                <a:solidFill>
                  <a:schemeClr val="tx1"/>
                </a:solidFill>
              </a:rPr>
              <a:t>(a) Involve information, data or material in relation to which the client has made any judgments or decisions that might be necessary; and</a:t>
            </a:r>
          </a:p>
          <a:p>
            <a:pPr marL="0" indent="0">
              <a:spcBef>
                <a:spcPts val="0"/>
              </a:spcBef>
              <a:buNone/>
            </a:pPr>
            <a:r>
              <a:rPr lang="en-US" sz="2400" dirty="0">
                <a:solidFill>
                  <a:schemeClr val="tx1"/>
                </a:solidFill>
              </a:rPr>
              <a:t>(b) Require little or no professional judgment.</a:t>
            </a:r>
          </a:p>
          <a:p>
            <a:pPr marL="0" indent="0">
              <a:buNone/>
            </a:pPr>
            <a:endParaRPr lang="en-US" sz="2400" u="sng" dirty="0">
              <a:solidFill>
                <a:srgbClr val="0070C0"/>
              </a:solidFill>
            </a:endParaRPr>
          </a:p>
          <a:p>
            <a:pPr marL="0" indent="0">
              <a:buNone/>
            </a:pPr>
            <a:r>
              <a:rPr lang="en-US" sz="2400" u="sng" dirty="0">
                <a:solidFill>
                  <a:srgbClr val="0070C0"/>
                </a:solidFill>
              </a:rPr>
              <a:t>601.5 A2</a:t>
            </a:r>
          </a:p>
          <a:p>
            <a:pPr marL="0" indent="0">
              <a:buNone/>
            </a:pPr>
            <a:r>
              <a:rPr lang="en-US" sz="2400" u="sng" dirty="0">
                <a:solidFill>
                  <a:srgbClr val="0070C0"/>
                </a:solidFill>
              </a:rPr>
              <a:t>Accounting and bookkeeping services can either be manual or automated. In determining whether an automated service is routine or mechanical, factors to be considered include how the technology functions and whether the technology uses expertise or judgment attributable to the firm or the network firm. </a:t>
            </a:r>
          </a:p>
        </p:txBody>
      </p:sp>
      <p:sp>
        <p:nvSpPr>
          <p:cNvPr id="6" name="TextBox 5">
            <a:extLst>
              <a:ext uri="{FF2B5EF4-FFF2-40B4-BE49-F238E27FC236}">
                <a16:creationId xmlns:a16="http://schemas.microsoft.com/office/drawing/2014/main" id="{ABBDC6FD-214B-40AC-8297-2FBE3E91A628}"/>
              </a:ext>
            </a:extLst>
          </p:cNvPr>
          <p:cNvSpPr txBox="1"/>
          <p:nvPr/>
        </p:nvSpPr>
        <p:spPr>
          <a:xfrm>
            <a:off x="8918028" y="1119468"/>
            <a:ext cx="2932386" cy="5569661"/>
          </a:xfrm>
          <a:prstGeom prst="rect">
            <a:avLst/>
          </a:prstGeom>
        </p:spPr>
        <p:txBody>
          <a:bodyPr vert="horz" wrap="square" lIns="91440" tIns="45720" rIns="91440" bIns="45720" rtlCol="0" anchor="b">
            <a:noAutofit/>
          </a:bodyPr>
          <a:lstStyle/>
          <a:p>
            <a:pPr algn="l"/>
            <a:r>
              <a:rPr lang="en-US" sz="3000" b="1" dirty="0">
                <a:latin typeface="Product Sans Thin" panose="020B0203030502040203"/>
              </a:rPr>
              <a:t>Rationale</a:t>
            </a:r>
          </a:p>
          <a:p>
            <a:pPr marL="344488" indent="-344488" algn="l">
              <a:buFont typeface="Arial" panose="020B0604020202020204" pitchFamily="34" charset="0"/>
              <a:buChar char="•"/>
            </a:pPr>
            <a:r>
              <a:rPr lang="en-US" sz="3000" dirty="0">
                <a:latin typeface="Product Sans Thin" panose="020B0203030502040203"/>
              </a:rPr>
              <a:t>Builds on NAS revisions</a:t>
            </a:r>
          </a:p>
          <a:p>
            <a:pPr marL="344488" indent="-344488" algn="l">
              <a:buFont typeface="Arial" panose="020B0604020202020204" pitchFamily="34" charset="0"/>
              <a:buChar char="•"/>
            </a:pPr>
            <a:r>
              <a:rPr lang="en-US" sz="3000" dirty="0">
                <a:latin typeface="Product Sans Thin" panose="020B0203030502040203"/>
              </a:rPr>
              <a:t>Assists readers of the Code understand that automated NAS are not necessarily routine or mechanical</a:t>
            </a:r>
          </a:p>
        </p:txBody>
      </p:sp>
    </p:spTree>
    <p:extLst>
      <p:ext uri="{BB962C8B-B14F-4D97-AF65-F5344CB8AC3E}">
        <p14:creationId xmlns:p14="http://schemas.microsoft.com/office/powerpoint/2010/main" val="28839931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E2F41B-6E7B-4239-9D73-75BD63D2666C}"/>
              </a:ext>
            </a:extLst>
          </p:cNvPr>
          <p:cNvSpPr>
            <a:spLocks noGrp="1"/>
          </p:cNvSpPr>
          <p:nvPr>
            <p:ph type="title"/>
          </p:nvPr>
        </p:nvSpPr>
        <p:spPr/>
        <p:txBody>
          <a:bodyPr/>
          <a:lstStyle/>
          <a:p>
            <a:r>
              <a:rPr lang="en-US" dirty="0"/>
              <a:t>IT systems services</a:t>
            </a:r>
          </a:p>
        </p:txBody>
      </p:sp>
      <p:sp>
        <p:nvSpPr>
          <p:cNvPr id="3" name="Content Placeholder 2">
            <a:extLst>
              <a:ext uri="{FF2B5EF4-FFF2-40B4-BE49-F238E27FC236}">
                <a16:creationId xmlns:a16="http://schemas.microsoft.com/office/drawing/2014/main" id="{D777FD20-8092-456A-AAD5-12AA85BBDBD4}"/>
              </a:ext>
            </a:extLst>
          </p:cNvPr>
          <p:cNvSpPr>
            <a:spLocks noGrp="1"/>
          </p:cNvSpPr>
          <p:nvPr>
            <p:ph idx="1"/>
          </p:nvPr>
        </p:nvSpPr>
        <p:spPr>
          <a:xfrm>
            <a:off x="234778" y="1209583"/>
            <a:ext cx="7315199" cy="5592470"/>
          </a:xfrm>
          <a:solidFill>
            <a:schemeClr val="bg1">
              <a:lumMod val="95000"/>
            </a:schemeClr>
          </a:solidFill>
        </p:spPr>
        <p:txBody>
          <a:bodyPr>
            <a:noAutofit/>
          </a:bodyPr>
          <a:lstStyle/>
          <a:p>
            <a:pPr marL="0" indent="0">
              <a:buNone/>
            </a:pPr>
            <a:r>
              <a:rPr lang="en-US" sz="2600" u="sng" dirty="0">
                <a:solidFill>
                  <a:srgbClr val="0070C0"/>
                </a:solidFill>
              </a:rPr>
              <a:t>606.2 A1    </a:t>
            </a:r>
          </a:p>
          <a:p>
            <a:pPr marL="0" indent="0">
              <a:buNone/>
            </a:pPr>
            <a:r>
              <a:rPr lang="en-US" sz="2600" u="sng" dirty="0">
                <a:solidFill>
                  <a:srgbClr val="0070C0"/>
                </a:solidFill>
              </a:rPr>
              <a:t>IT systems services comprise a broad range of services including:</a:t>
            </a:r>
          </a:p>
          <a:p>
            <a:r>
              <a:rPr lang="en-US" sz="2600" u="sng" dirty="0">
                <a:solidFill>
                  <a:srgbClr val="0070C0"/>
                </a:solidFill>
              </a:rPr>
              <a:t>Designing or developing hardware or software IT systems (IT systems). </a:t>
            </a:r>
          </a:p>
          <a:p>
            <a:r>
              <a:rPr lang="en-US" sz="2600" u="sng" dirty="0">
                <a:solidFill>
                  <a:srgbClr val="0070C0"/>
                </a:solidFill>
              </a:rPr>
              <a:t>Implementing, which includes installing, configuring, interfacing or customizing, IT systems.</a:t>
            </a:r>
          </a:p>
          <a:p>
            <a:r>
              <a:rPr lang="en-US" sz="2600" u="sng" dirty="0">
                <a:solidFill>
                  <a:srgbClr val="0070C0"/>
                </a:solidFill>
              </a:rPr>
              <a:t>Operating, maintaining, monitoring, or updating IT systems.</a:t>
            </a:r>
          </a:p>
          <a:p>
            <a:r>
              <a:rPr lang="en-US" sz="2600" u="sng" dirty="0">
                <a:solidFill>
                  <a:srgbClr val="0070C0"/>
                </a:solidFill>
              </a:rPr>
              <a:t>Collecting or storing data as a specific service or managing (directly or indirectly) the hosting of data.</a:t>
            </a:r>
          </a:p>
        </p:txBody>
      </p:sp>
      <p:sp>
        <p:nvSpPr>
          <p:cNvPr id="6" name="TextBox 5">
            <a:extLst>
              <a:ext uri="{FF2B5EF4-FFF2-40B4-BE49-F238E27FC236}">
                <a16:creationId xmlns:a16="http://schemas.microsoft.com/office/drawing/2014/main" id="{ABBDC6FD-214B-40AC-8297-2FBE3E91A628}"/>
              </a:ext>
            </a:extLst>
          </p:cNvPr>
          <p:cNvSpPr txBox="1"/>
          <p:nvPr/>
        </p:nvSpPr>
        <p:spPr>
          <a:xfrm>
            <a:off x="7875429" y="2407303"/>
            <a:ext cx="4081794" cy="2043394"/>
          </a:xfrm>
          <a:prstGeom prst="rect">
            <a:avLst/>
          </a:prstGeom>
        </p:spPr>
        <p:txBody>
          <a:bodyPr vert="horz" wrap="square" lIns="91440" tIns="45720" rIns="91440" bIns="45720" rtlCol="0" anchor="b">
            <a:noAutofit/>
          </a:bodyPr>
          <a:lstStyle/>
          <a:p>
            <a:pPr algn="l"/>
            <a:r>
              <a:rPr lang="en-US" sz="3000" b="1" dirty="0">
                <a:latin typeface="Product Sans Thin" panose="020B0203030502040203"/>
              </a:rPr>
              <a:t>Rationale</a:t>
            </a:r>
          </a:p>
          <a:p>
            <a:pPr marL="344488" indent="-344488" algn="l">
              <a:buFont typeface="Arial" panose="020B0604020202020204" pitchFamily="34" charset="0"/>
              <a:buChar char="•"/>
            </a:pPr>
            <a:r>
              <a:rPr lang="en-US" sz="3000" dirty="0">
                <a:latin typeface="Product Sans Thin" panose="020B0203030502040203"/>
              </a:rPr>
              <a:t>Clarifies the range of IT systems services where sub-section 606 is applicable</a:t>
            </a:r>
          </a:p>
        </p:txBody>
      </p:sp>
    </p:spTree>
    <p:extLst>
      <p:ext uri="{BB962C8B-B14F-4D97-AF65-F5344CB8AC3E}">
        <p14:creationId xmlns:p14="http://schemas.microsoft.com/office/powerpoint/2010/main" val="301854708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777FD20-8092-456A-AAD5-12AA85BBDBD4}"/>
              </a:ext>
            </a:extLst>
          </p:cNvPr>
          <p:cNvSpPr>
            <a:spLocks noGrp="1"/>
          </p:cNvSpPr>
          <p:nvPr>
            <p:ph idx="1"/>
          </p:nvPr>
        </p:nvSpPr>
        <p:spPr>
          <a:xfrm>
            <a:off x="234778" y="1209583"/>
            <a:ext cx="7315199" cy="5592470"/>
          </a:xfrm>
          <a:solidFill>
            <a:schemeClr val="bg1">
              <a:lumMod val="95000"/>
            </a:schemeClr>
          </a:solidFill>
        </p:spPr>
        <p:txBody>
          <a:bodyPr>
            <a:noAutofit/>
          </a:bodyPr>
          <a:lstStyle/>
          <a:p>
            <a:pPr marL="0" indent="0">
              <a:buNone/>
            </a:pPr>
            <a:r>
              <a:rPr lang="en-US" sz="2600" u="sng" dirty="0">
                <a:solidFill>
                  <a:srgbClr val="0070C0"/>
                </a:solidFill>
              </a:rPr>
              <a:t>606.3 A1</a:t>
            </a:r>
          </a:p>
          <a:p>
            <a:pPr marL="0" indent="0">
              <a:buNone/>
            </a:pPr>
            <a:r>
              <a:rPr lang="en-US" sz="2600" u="sng" dirty="0">
                <a:solidFill>
                  <a:srgbClr val="0070C0"/>
                </a:solidFill>
              </a:rPr>
              <a:t>An example of an IT system service that would result in the assumption of a management responsibility is where a firm or network firm arranges or provides facilities to host an audit client’s data and such data is accessible only through the firm or network firm. </a:t>
            </a:r>
          </a:p>
          <a:p>
            <a:pPr marL="0" indent="0">
              <a:buNone/>
            </a:pPr>
            <a:endParaRPr lang="en-US" sz="2600" u="sng" dirty="0">
              <a:solidFill>
                <a:srgbClr val="0070C0"/>
              </a:solidFill>
            </a:endParaRPr>
          </a:p>
          <a:p>
            <a:pPr marL="0" indent="0">
              <a:buNone/>
            </a:pPr>
            <a:r>
              <a:rPr lang="en-US" sz="2600" u="sng" dirty="0">
                <a:solidFill>
                  <a:srgbClr val="0070C0"/>
                </a:solidFill>
              </a:rPr>
              <a:t>606.3 A2</a:t>
            </a:r>
          </a:p>
          <a:p>
            <a:pPr marL="0" indent="0">
              <a:buNone/>
            </a:pPr>
            <a:r>
              <a:rPr lang="en-US" sz="2600" u="sng" dirty="0">
                <a:solidFill>
                  <a:srgbClr val="0070C0"/>
                </a:solidFill>
              </a:rPr>
              <a:t>The receipt and retention of data provided by an audit client in the course of providing a permissible service to that client does not result in an assumption of management responsibility.</a:t>
            </a:r>
          </a:p>
        </p:txBody>
      </p:sp>
      <p:sp>
        <p:nvSpPr>
          <p:cNvPr id="2" name="Title 1">
            <a:extLst>
              <a:ext uri="{FF2B5EF4-FFF2-40B4-BE49-F238E27FC236}">
                <a16:creationId xmlns:a16="http://schemas.microsoft.com/office/drawing/2014/main" id="{EAE2F41B-6E7B-4239-9D73-75BD63D2666C}"/>
              </a:ext>
            </a:extLst>
          </p:cNvPr>
          <p:cNvSpPr>
            <a:spLocks noGrp="1"/>
          </p:cNvSpPr>
          <p:nvPr>
            <p:ph type="title"/>
          </p:nvPr>
        </p:nvSpPr>
        <p:spPr/>
        <p:txBody>
          <a:bodyPr/>
          <a:lstStyle/>
          <a:p>
            <a:r>
              <a:rPr lang="en-US" dirty="0"/>
              <a:t>Hosting services</a:t>
            </a:r>
          </a:p>
        </p:txBody>
      </p:sp>
      <p:sp>
        <p:nvSpPr>
          <p:cNvPr id="6" name="TextBox 5">
            <a:extLst>
              <a:ext uri="{FF2B5EF4-FFF2-40B4-BE49-F238E27FC236}">
                <a16:creationId xmlns:a16="http://schemas.microsoft.com/office/drawing/2014/main" id="{ABBDC6FD-214B-40AC-8297-2FBE3E91A628}"/>
              </a:ext>
            </a:extLst>
          </p:cNvPr>
          <p:cNvSpPr txBox="1"/>
          <p:nvPr/>
        </p:nvSpPr>
        <p:spPr>
          <a:xfrm>
            <a:off x="7648831" y="1309815"/>
            <a:ext cx="4407245" cy="4188941"/>
          </a:xfrm>
          <a:prstGeom prst="rect">
            <a:avLst/>
          </a:prstGeom>
        </p:spPr>
        <p:txBody>
          <a:bodyPr vert="horz" wrap="square" lIns="91440" tIns="45720" rIns="91440" bIns="45720" rtlCol="0" anchor="b">
            <a:noAutofit/>
          </a:bodyPr>
          <a:lstStyle/>
          <a:p>
            <a:pPr algn="l"/>
            <a:r>
              <a:rPr lang="en-US" sz="2700" b="1" dirty="0">
                <a:latin typeface="Product Sans Thin" panose="020B0203030502040203"/>
              </a:rPr>
              <a:t>Rationale</a:t>
            </a:r>
          </a:p>
          <a:p>
            <a:pPr marL="344488" indent="-344488" algn="l">
              <a:buFont typeface="Arial" panose="020B0604020202020204" pitchFamily="34" charset="0"/>
              <a:buChar char="•"/>
            </a:pPr>
            <a:r>
              <a:rPr lang="en-US" sz="2700" dirty="0">
                <a:latin typeface="Product Sans Thin" panose="020B0203030502040203"/>
              </a:rPr>
              <a:t>Prohibits hosting services for all audit clients due to  assumption of management responsibility</a:t>
            </a:r>
          </a:p>
          <a:p>
            <a:pPr marL="344488" indent="-344488" algn="l">
              <a:buFont typeface="Arial" panose="020B0604020202020204" pitchFamily="34" charset="0"/>
              <a:buChar char="•"/>
            </a:pPr>
            <a:r>
              <a:rPr lang="en-US" sz="2700" dirty="0">
                <a:latin typeface="Product Sans Thin" panose="020B0203030502040203"/>
              </a:rPr>
              <a:t>Distinguishes the receipt and retention of data provided by an audit client in the course of providing a permissible service</a:t>
            </a:r>
          </a:p>
        </p:txBody>
      </p:sp>
      <p:grpSp>
        <p:nvGrpSpPr>
          <p:cNvPr id="8" name="Group 7">
            <a:extLst>
              <a:ext uri="{FF2B5EF4-FFF2-40B4-BE49-F238E27FC236}">
                <a16:creationId xmlns:a16="http://schemas.microsoft.com/office/drawing/2014/main" id="{34CD15C3-5CC5-4132-998F-46C9128CCAE7}"/>
              </a:ext>
            </a:extLst>
          </p:cNvPr>
          <p:cNvGrpSpPr/>
          <p:nvPr/>
        </p:nvGrpSpPr>
        <p:grpSpPr>
          <a:xfrm>
            <a:off x="6534663" y="5498756"/>
            <a:ext cx="5006548" cy="1366802"/>
            <a:chOff x="6534663" y="5498756"/>
            <a:chExt cx="5006548" cy="1366802"/>
          </a:xfrm>
        </p:grpSpPr>
        <p:sp>
          <p:nvSpPr>
            <p:cNvPr id="4" name="Oval 3">
              <a:extLst>
                <a:ext uri="{FF2B5EF4-FFF2-40B4-BE49-F238E27FC236}">
                  <a16:creationId xmlns:a16="http://schemas.microsoft.com/office/drawing/2014/main" id="{DE2CC075-B44B-4B1B-AA10-BDD982D10802}"/>
                </a:ext>
              </a:extLst>
            </p:cNvPr>
            <p:cNvSpPr/>
            <p:nvPr/>
          </p:nvSpPr>
          <p:spPr>
            <a:xfrm>
              <a:off x="6534663" y="5548185"/>
              <a:ext cx="5006548" cy="1317373"/>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TextBox 4">
              <a:extLst>
                <a:ext uri="{FF2B5EF4-FFF2-40B4-BE49-F238E27FC236}">
                  <a16:creationId xmlns:a16="http://schemas.microsoft.com/office/drawing/2014/main" id="{23E22650-801D-47AF-89E0-03560F5CC919}"/>
                </a:ext>
              </a:extLst>
            </p:cNvPr>
            <p:cNvSpPr txBox="1"/>
            <p:nvPr/>
          </p:nvSpPr>
          <p:spPr>
            <a:xfrm>
              <a:off x="7268860" y="5498756"/>
              <a:ext cx="3538153" cy="1217141"/>
            </a:xfrm>
            <a:prstGeom prst="rect">
              <a:avLst/>
            </a:prstGeom>
            <a:noFill/>
          </p:spPr>
          <p:txBody>
            <a:bodyPr vert="horz" wrap="square" lIns="91440" tIns="45720" rIns="91440" bIns="45720" rtlCol="0" anchor="b">
              <a:normAutofit fontScale="92500"/>
            </a:bodyPr>
            <a:lstStyle/>
            <a:p>
              <a:pPr algn="ctr"/>
              <a:r>
                <a:rPr lang="en-US" sz="2200" dirty="0">
                  <a:solidFill>
                    <a:schemeClr val="accent4"/>
                  </a:solidFill>
                  <a:latin typeface="Product Sans Light"/>
                </a:rPr>
                <a:t>Similar guidance for assurance engagements other than audit and review in Section 900</a:t>
              </a:r>
            </a:p>
          </p:txBody>
        </p:sp>
      </p:grpSp>
    </p:spTree>
    <p:extLst>
      <p:ext uri="{BB962C8B-B14F-4D97-AF65-F5344CB8AC3E}">
        <p14:creationId xmlns:p14="http://schemas.microsoft.com/office/powerpoint/2010/main" val="29498336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E2F41B-6E7B-4239-9D73-75BD63D2666C}"/>
              </a:ext>
            </a:extLst>
          </p:cNvPr>
          <p:cNvSpPr>
            <a:spLocks noGrp="1"/>
          </p:cNvSpPr>
          <p:nvPr>
            <p:ph type="title"/>
          </p:nvPr>
        </p:nvSpPr>
        <p:spPr/>
        <p:txBody>
          <a:bodyPr/>
          <a:lstStyle/>
          <a:p>
            <a:r>
              <a:rPr lang="en-US" dirty="0"/>
              <a:t>Off-the-shelf software</a:t>
            </a:r>
          </a:p>
        </p:txBody>
      </p:sp>
      <p:sp>
        <p:nvSpPr>
          <p:cNvPr id="3" name="Content Placeholder 2">
            <a:extLst>
              <a:ext uri="{FF2B5EF4-FFF2-40B4-BE49-F238E27FC236}">
                <a16:creationId xmlns:a16="http://schemas.microsoft.com/office/drawing/2014/main" id="{D777FD20-8092-456A-AAD5-12AA85BBDBD4}"/>
              </a:ext>
            </a:extLst>
          </p:cNvPr>
          <p:cNvSpPr>
            <a:spLocks noGrp="1"/>
          </p:cNvSpPr>
          <p:nvPr>
            <p:ph idx="1"/>
          </p:nvPr>
        </p:nvSpPr>
        <p:spPr>
          <a:xfrm>
            <a:off x="328405" y="1283992"/>
            <a:ext cx="8212480" cy="5252995"/>
          </a:xfrm>
          <a:solidFill>
            <a:schemeClr val="bg1">
              <a:lumMod val="95000"/>
            </a:schemeClr>
          </a:solidFill>
        </p:spPr>
        <p:txBody>
          <a:bodyPr>
            <a:noAutofit/>
          </a:bodyPr>
          <a:lstStyle/>
          <a:p>
            <a:pPr marL="0" indent="0">
              <a:buNone/>
            </a:pPr>
            <a:r>
              <a:rPr lang="en-US" dirty="0">
                <a:solidFill>
                  <a:schemeClr val="tx1"/>
                </a:solidFill>
              </a:rPr>
              <a:t>606.4 A2	</a:t>
            </a:r>
          </a:p>
          <a:p>
            <a:pPr marL="0" indent="0">
              <a:buNone/>
            </a:pPr>
            <a:r>
              <a:rPr lang="en-US" dirty="0">
                <a:solidFill>
                  <a:schemeClr val="tx1"/>
                </a:solidFill>
              </a:rPr>
              <a:t>Providing </a:t>
            </a:r>
            <a:r>
              <a:rPr lang="en-US" strike="sngStrike" dirty="0">
                <a:solidFill>
                  <a:srgbClr val="0070C0"/>
                </a:solidFill>
              </a:rPr>
              <a:t>the following</a:t>
            </a:r>
            <a:r>
              <a:rPr lang="en-US" dirty="0">
                <a:solidFill>
                  <a:schemeClr val="tx1"/>
                </a:solidFill>
              </a:rPr>
              <a:t> </a:t>
            </a:r>
            <a:r>
              <a:rPr lang="en-US" b="1" dirty="0">
                <a:solidFill>
                  <a:schemeClr val="tx1"/>
                </a:solidFill>
              </a:rPr>
              <a:t>IT systems services to an audit client does not usually create a threat </a:t>
            </a:r>
            <a:r>
              <a:rPr lang="en-US" dirty="0">
                <a:solidFill>
                  <a:schemeClr val="tx1"/>
                </a:solidFill>
              </a:rPr>
              <a:t>as long as individuals within the firm or network firm do not assume a management responsibility: </a:t>
            </a:r>
          </a:p>
          <a:p>
            <a:pPr marL="0" indent="0">
              <a:buNone/>
            </a:pPr>
            <a:r>
              <a:rPr lang="en-US" dirty="0">
                <a:solidFill>
                  <a:schemeClr val="tx1"/>
                </a:solidFill>
              </a:rPr>
              <a:t>…</a:t>
            </a:r>
          </a:p>
          <a:p>
            <a:pPr marL="0" indent="0">
              <a:buNone/>
            </a:pPr>
            <a:r>
              <a:rPr lang="en-US" strike="sngStrike" dirty="0">
                <a:solidFill>
                  <a:srgbClr val="0070C0"/>
                </a:solidFill>
              </a:rPr>
              <a:t>(c)	Implementing “off-the-shelf” accounting or financial information reporting software that was not developed by the firm or network firm, if the customization required to meet the client’s needs is not significant. </a:t>
            </a:r>
            <a:endParaRPr lang="en-US" sz="2600" strike="sngStrike" dirty="0">
              <a:solidFill>
                <a:srgbClr val="0070C0"/>
              </a:solidFill>
            </a:endParaRPr>
          </a:p>
        </p:txBody>
      </p:sp>
      <p:sp>
        <p:nvSpPr>
          <p:cNvPr id="6" name="TextBox 5">
            <a:extLst>
              <a:ext uri="{FF2B5EF4-FFF2-40B4-BE49-F238E27FC236}">
                <a16:creationId xmlns:a16="http://schemas.microsoft.com/office/drawing/2014/main" id="{ABBDC6FD-214B-40AC-8297-2FBE3E91A628}"/>
              </a:ext>
            </a:extLst>
          </p:cNvPr>
          <p:cNvSpPr txBox="1"/>
          <p:nvPr/>
        </p:nvSpPr>
        <p:spPr>
          <a:xfrm>
            <a:off x="8618705" y="2295727"/>
            <a:ext cx="3085289" cy="2004137"/>
          </a:xfrm>
          <a:prstGeom prst="rect">
            <a:avLst/>
          </a:prstGeom>
        </p:spPr>
        <p:txBody>
          <a:bodyPr vert="horz" wrap="square" lIns="91440" tIns="45720" rIns="91440" bIns="45720" rtlCol="0" anchor="b">
            <a:noAutofit/>
          </a:bodyPr>
          <a:lstStyle/>
          <a:p>
            <a:pPr algn="l"/>
            <a:r>
              <a:rPr lang="en-US" sz="2500" b="1" dirty="0">
                <a:latin typeface="Product Sans Thin" panose="020B0203030502040203"/>
              </a:rPr>
              <a:t>Rationale</a:t>
            </a:r>
          </a:p>
          <a:p>
            <a:pPr marL="344488" indent="-344488">
              <a:buFont typeface="Arial" panose="020B0604020202020204" pitchFamily="34" charset="0"/>
              <a:buChar char="•"/>
            </a:pPr>
            <a:r>
              <a:rPr lang="en-US" sz="2500" dirty="0">
                <a:latin typeface="Product Sans Thin" panose="020B0203030502040203"/>
              </a:rPr>
              <a:t>Withdraws the presumption that implementing “off-the-shelf” software does not usually create a threat</a:t>
            </a:r>
          </a:p>
        </p:txBody>
      </p:sp>
    </p:spTree>
    <p:extLst>
      <p:ext uri="{BB962C8B-B14F-4D97-AF65-F5344CB8AC3E}">
        <p14:creationId xmlns:p14="http://schemas.microsoft.com/office/powerpoint/2010/main" val="19758805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E2F41B-6E7B-4239-9D73-75BD63D2666C}"/>
              </a:ext>
            </a:extLst>
          </p:cNvPr>
          <p:cNvSpPr>
            <a:spLocks noGrp="1"/>
          </p:cNvSpPr>
          <p:nvPr>
            <p:ph type="title"/>
          </p:nvPr>
        </p:nvSpPr>
        <p:spPr/>
        <p:txBody>
          <a:bodyPr/>
          <a:lstStyle/>
          <a:p>
            <a:r>
              <a:rPr lang="en-US" dirty="0"/>
              <a:t>Off-the-shelf software</a:t>
            </a:r>
          </a:p>
        </p:txBody>
      </p:sp>
      <p:sp>
        <p:nvSpPr>
          <p:cNvPr id="3" name="Content Placeholder 2">
            <a:extLst>
              <a:ext uri="{FF2B5EF4-FFF2-40B4-BE49-F238E27FC236}">
                <a16:creationId xmlns:a16="http://schemas.microsoft.com/office/drawing/2014/main" id="{D777FD20-8092-456A-AAD5-12AA85BBDBD4}"/>
              </a:ext>
            </a:extLst>
          </p:cNvPr>
          <p:cNvSpPr>
            <a:spLocks noGrp="1"/>
          </p:cNvSpPr>
          <p:nvPr>
            <p:ph idx="1"/>
          </p:nvPr>
        </p:nvSpPr>
        <p:spPr>
          <a:xfrm>
            <a:off x="834243" y="1352086"/>
            <a:ext cx="5465378" cy="5036838"/>
          </a:xfrm>
          <a:solidFill>
            <a:schemeClr val="bg1">
              <a:lumMod val="95000"/>
            </a:schemeClr>
          </a:solidFill>
        </p:spPr>
        <p:txBody>
          <a:bodyPr>
            <a:noAutofit/>
          </a:bodyPr>
          <a:lstStyle/>
          <a:p>
            <a:pPr marL="0" indent="0">
              <a:buNone/>
            </a:pPr>
            <a:r>
              <a:rPr lang="en-US" u="sng" dirty="0">
                <a:solidFill>
                  <a:srgbClr val="0070C0"/>
                </a:solidFill>
              </a:rPr>
              <a:t>606.4 A4 </a:t>
            </a:r>
          </a:p>
          <a:p>
            <a:pPr marL="0" indent="0">
              <a:buNone/>
            </a:pPr>
            <a:r>
              <a:rPr lang="en-US" u="sng" dirty="0">
                <a:solidFill>
                  <a:srgbClr val="0070C0"/>
                </a:solidFill>
              </a:rPr>
              <a:t>Examples of IT systems services that might create a self-review threat...:</a:t>
            </a:r>
          </a:p>
          <a:p>
            <a:pPr marL="0" indent="0">
              <a:buNone/>
            </a:pPr>
            <a:r>
              <a:rPr lang="en-US" u="sng" dirty="0">
                <a:solidFill>
                  <a:srgbClr val="0070C0"/>
                </a:solidFill>
              </a:rPr>
              <a:t>…</a:t>
            </a:r>
          </a:p>
          <a:p>
            <a:r>
              <a:rPr lang="en-US" u="sng" dirty="0">
                <a:solidFill>
                  <a:srgbClr val="0070C0"/>
                </a:solidFill>
              </a:rPr>
              <a:t>The installation or customization, of “off-the-shelf” accounting or financial information reporting software that was not developed by the firm or network in order to meet an audit client’s needs. </a:t>
            </a:r>
            <a:endParaRPr lang="en-US" sz="2600" u="sng" dirty="0">
              <a:solidFill>
                <a:srgbClr val="0070C0"/>
              </a:solidFill>
            </a:endParaRPr>
          </a:p>
        </p:txBody>
      </p:sp>
      <p:sp>
        <p:nvSpPr>
          <p:cNvPr id="6" name="TextBox 5">
            <a:extLst>
              <a:ext uri="{FF2B5EF4-FFF2-40B4-BE49-F238E27FC236}">
                <a16:creationId xmlns:a16="http://schemas.microsoft.com/office/drawing/2014/main" id="{ABBDC6FD-214B-40AC-8297-2FBE3E91A628}"/>
              </a:ext>
            </a:extLst>
          </p:cNvPr>
          <p:cNvSpPr txBox="1"/>
          <p:nvPr/>
        </p:nvSpPr>
        <p:spPr>
          <a:xfrm>
            <a:off x="7078684" y="2036103"/>
            <a:ext cx="4275116" cy="2851326"/>
          </a:xfrm>
          <a:prstGeom prst="rect">
            <a:avLst/>
          </a:prstGeom>
        </p:spPr>
        <p:txBody>
          <a:bodyPr vert="horz" wrap="square" lIns="91440" tIns="45720" rIns="91440" bIns="45720" rtlCol="0" anchor="b">
            <a:noAutofit/>
          </a:bodyPr>
          <a:lstStyle/>
          <a:p>
            <a:pPr algn="l"/>
            <a:r>
              <a:rPr lang="en-US" sz="2500" b="1" dirty="0">
                <a:latin typeface="Product Sans Thin" panose="020B0203030502040203"/>
              </a:rPr>
              <a:t>Rationale</a:t>
            </a:r>
          </a:p>
          <a:p>
            <a:pPr marL="344488" indent="-344488">
              <a:buFont typeface="Arial" panose="020B0604020202020204" pitchFamily="34" charset="0"/>
              <a:buChar char="•"/>
            </a:pPr>
            <a:r>
              <a:rPr lang="en-US" sz="2500" dirty="0">
                <a:latin typeface="Product Sans Thin" panose="020B0203030502040203"/>
              </a:rPr>
              <a:t>Strengthens the provision by removing the extant qualifying language “if the customization required to meet the client’s needs is not significant”</a:t>
            </a:r>
          </a:p>
          <a:p>
            <a:pPr marL="344488" indent="-344488">
              <a:buFont typeface="Arial" panose="020B0604020202020204" pitchFamily="34" charset="0"/>
              <a:buChar char="•"/>
            </a:pPr>
            <a:r>
              <a:rPr lang="en-US" sz="2500" dirty="0">
                <a:latin typeface="Product Sans Thin" panose="020B0203030502040203"/>
              </a:rPr>
              <a:t>Will drive more consistent application of the Code</a:t>
            </a:r>
          </a:p>
        </p:txBody>
      </p:sp>
      <p:grpSp>
        <p:nvGrpSpPr>
          <p:cNvPr id="5" name="Group 4">
            <a:extLst>
              <a:ext uri="{FF2B5EF4-FFF2-40B4-BE49-F238E27FC236}">
                <a16:creationId xmlns:a16="http://schemas.microsoft.com/office/drawing/2014/main" id="{490BC6E3-7203-42DF-A4F7-DC2FBF9061A0}"/>
              </a:ext>
            </a:extLst>
          </p:cNvPr>
          <p:cNvGrpSpPr/>
          <p:nvPr/>
        </p:nvGrpSpPr>
        <p:grpSpPr>
          <a:xfrm>
            <a:off x="7078684" y="4925614"/>
            <a:ext cx="4654255" cy="1253869"/>
            <a:chOff x="6636595" y="4820491"/>
            <a:chExt cx="4654255" cy="1475849"/>
          </a:xfrm>
        </p:grpSpPr>
        <p:sp>
          <p:nvSpPr>
            <p:cNvPr id="7" name="Oval 6">
              <a:extLst>
                <a:ext uri="{FF2B5EF4-FFF2-40B4-BE49-F238E27FC236}">
                  <a16:creationId xmlns:a16="http://schemas.microsoft.com/office/drawing/2014/main" id="{6C24B1F1-E965-4B1D-9DFF-09976BD3E8A2}"/>
                </a:ext>
              </a:extLst>
            </p:cNvPr>
            <p:cNvSpPr/>
            <p:nvPr/>
          </p:nvSpPr>
          <p:spPr>
            <a:xfrm>
              <a:off x="6636595" y="4820491"/>
              <a:ext cx="4654255" cy="1475849"/>
            </a:xfrm>
            <a:prstGeom prst="ellipse">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TextBox 7">
              <a:extLst>
                <a:ext uri="{FF2B5EF4-FFF2-40B4-BE49-F238E27FC236}">
                  <a16:creationId xmlns:a16="http://schemas.microsoft.com/office/drawing/2014/main" id="{D461DC24-B056-4923-96B8-EE911FAE4B85}"/>
                </a:ext>
              </a:extLst>
            </p:cNvPr>
            <p:cNvSpPr txBox="1"/>
            <p:nvPr/>
          </p:nvSpPr>
          <p:spPr>
            <a:xfrm>
              <a:off x="7092778" y="5029316"/>
              <a:ext cx="3954162" cy="1013254"/>
            </a:xfrm>
            <a:prstGeom prst="rect">
              <a:avLst/>
            </a:prstGeom>
          </p:spPr>
          <p:txBody>
            <a:bodyPr vert="horz" wrap="square" lIns="91440" tIns="45720" rIns="91440" bIns="45720" rtlCol="0" anchor="b">
              <a:normAutofit/>
            </a:bodyPr>
            <a:lstStyle/>
            <a:p>
              <a:pPr algn="ctr"/>
              <a:r>
                <a:rPr lang="en-US" sz="2200" b="1" dirty="0">
                  <a:solidFill>
                    <a:schemeClr val="accent5"/>
                  </a:solidFill>
                  <a:latin typeface="Product Sans Light"/>
                </a:rPr>
                <a:t>Self-review threat prohibition </a:t>
              </a:r>
              <a:r>
                <a:rPr lang="en-US" sz="2200" b="1" u="sng" dirty="0">
                  <a:solidFill>
                    <a:schemeClr val="accent5"/>
                  </a:solidFill>
                  <a:latin typeface="Product Sans Light"/>
                </a:rPr>
                <a:t>applies</a:t>
              </a:r>
              <a:r>
                <a:rPr lang="en-US" sz="2200" b="1" dirty="0">
                  <a:solidFill>
                    <a:schemeClr val="accent5"/>
                  </a:solidFill>
                  <a:latin typeface="Product Sans Light"/>
                </a:rPr>
                <a:t> for PIE audit clients</a:t>
              </a:r>
            </a:p>
          </p:txBody>
        </p:sp>
      </p:grpSp>
    </p:spTree>
    <p:extLst>
      <p:ext uri="{BB962C8B-B14F-4D97-AF65-F5344CB8AC3E}">
        <p14:creationId xmlns:p14="http://schemas.microsoft.com/office/powerpoint/2010/main" val="12065344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E2F41B-6E7B-4239-9D73-75BD63D2666C}"/>
              </a:ext>
            </a:extLst>
          </p:cNvPr>
          <p:cNvSpPr>
            <a:spLocks noGrp="1"/>
          </p:cNvSpPr>
          <p:nvPr>
            <p:ph type="title"/>
          </p:nvPr>
        </p:nvSpPr>
        <p:spPr>
          <a:xfrm>
            <a:off x="98854" y="55947"/>
            <a:ext cx="11957222" cy="1068518"/>
          </a:xfrm>
        </p:spPr>
        <p:txBody>
          <a:bodyPr>
            <a:normAutofit/>
          </a:bodyPr>
          <a:lstStyle/>
          <a:p>
            <a:r>
              <a:rPr lang="en-US" dirty="0"/>
              <a:t>Examples that might create a self-review threat</a:t>
            </a:r>
          </a:p>
        </p:txBody>
      </p:sp>
      <p:sp>
        <p:nvSpPr>
          <p:cNvPr id="3" name="Content Placeholder 2">
            <a:extLst>
              <a:ext uri="{FF2B5EF4-FFF2-40B4-BE49-F238E27FC236}">
                <a16:creationId xmlns:a16="http://schemas.microsoft.com/office/drawing/2014/main" id="{D777FD20-8092-456A-AAD5-12AA85BBDBD4}"/>
              </a:ext>
            </a:extLst>
          </p:cNvPr>
          <p:cNvSpPr>
            <a:spLocks noGrp="1"/>
          </p:cNvSpPr>
          <p:nvPr>
            <p:ph idx="1"/>
          </p:nvPr>
        </p:nvSpPr>
        <p:spPr>
          <a:xfrm>
            <a:off x="234778" y="1209583"/>
            <a:ext cx="11541211" cy="4062808"/>
          </a:xfrm>
          <a:solidFill>
            <a:schemeClr val="bg1">
              <a:lumMod val="95000"/>
            </a:schemeClr>
          </a:solidFill>
        </p:spPr>
        <p:txBody>
          <a:bodyPr>
            <a:noAutofit/>
          </a:bodyPr>
          <a:lstStyle/>
          <a:p>
            <a:pPr marL="0" indent="0">
              <a:buNone/>
            </a:pPr>
            <a:r>
              <a:rPr lang="en-US" sz="2600" u="sng" dirty="0">
                <a:solidFill>
                  <a:srgbClr val="0070C0"/>
                </a:solidFill>
              </a:rPr>
              <a:t>606.4 A4  Examples of IT systems services that might create a self-review threat…:</a:t>
            </a:r>
          </a:p>
          <a:p>
            <a:r>
              <a:rPr lang="en-US" sz="2600" u="sng" dirty="0">
                <a:solidFill>
                  <a:srgbClr val="0070C0"/>
                </a:solidFill>
              </a:rPr>
              <a:t>Designing, developing, implementing, operating, maintaining, monitoring or updating IT systems.</a:t>
            </a:r>
          </a:p>
          <a:p>
            <a:r>
              <a:rPr lang="en-US" sz="2600" u="sng" dirty="0">
                <a:solidFill>
                  <a:srgbClr val="0070C0"/>
                </a:solidFill>
              </a:rPr>
              <a:t>Providing and maintaining network security services, business continuity or disaster recovery to an audit client.</a:t>
            </a:r>
          </a:p>
          <a:p>
            <a:r>
              <a:rPr lang="en-US" sz="2600" u="sng" dirty="0">
                <a:solidFill>
                  <a:srgbClr val="0070C0"/>
                </a:solidFill>
              </a:rPr>
              <a:t>Supporting software applications that relate to an audit client’s financial systems or internal controls.</a:t>
            </a:r>
          </a:p>
          <a:p>
            <a:r>
              <a:rPr lang="en-US" sz="2600" u="sng" dirty="0">
                <a:solidFill>
                  <a:srgbClr val="0070C0"/>
                </a:solidFill>
              </a:rPr>
              <a:t>Supporting an audit client’s IT systems or network performance.</a:t>
            </a:r>
          </a:p>
          <a:p>
            <a:r>
              <a:rPr lang="en-US" sz="2600" u="sng" dirty="0">
                <a:solidFill>
                  <a:srgbClr val="0070C0"/>
                </a:solidFill>
              </a:rPr>
              <a:t>…</a:t>
            </a:r>
          </a:p>
        </p:txBody>
      </p:sp>
      <p:grpSp>
        <p:nvGrpSpPr>
          <p:cNvPr id="13" name="Group 12">
            <a:extLst>
              <a:ext uri="{FF2B5EF4-FFF2-40B4-BE49-F238E27FC236}">
                <a16:creationId xmlns:a16="http://schemas.microsoft.com/office/drawing/2014/main" id="{5FECD03B-CA1E-48C9-A29B-BFBD44D99CDA}"/>
              </a:ext>
            </a:extLst>
          </p:cNvPr>
          <p:cNvGrpSpPr/>
          <p:nvPr/>
        </p:nvGrpSpPr>
        <p:grpSpPr>
          <a:xfrm>
            <a:off x="7401821" y="5246626"/>
            <a:ext cx="4654255" cy="1253869"/>
            <a:chOff x="6636595" y="4820491"/>
            <a:chExt cx="4654255" cy="1475849"/>
          </a:xfrm>
        </p:grpSpPr>
        <p:sp>
          <p:nvSpPr>
            <p:cNvPr id="11" name="Oval 10">
              <a:extLst>
                <a:ext uri="{FF2B5EF4-FFF2-40B4-BE49-F238E27FC236}">
                  <a16:creationId xmlns:a16="http://schemas.microsoft.com/office/drawing/2014/main" id="{8C1604C2-2704-4949-88E8-2742E3E7C366}"/>
                </a:ext>
              </a:extLst>
            </p:cNvPr>
            <p:cNvSpPr/>
            <p:nvPr/>
          </p:nvSpPr>
          <p:spPr>
            <a:xfrm>
              <a:off x="6636595" y="4820491"/>
              <a:ext cx="4654255" cy="1475849"/>
            </a:xfrm>
            <a:prstGeom prst="ellipse">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TextBox 11">
              <a:extLst>
                <a:ext uri="{FF2B5EF4-FFF2-40B4-BE49-F238E27FC236}">
                  <a16:creationId xmlns:a16="http://schemas.microsoft.com/office/drawing/2014/main" id="{6A912864-9708-4724-BBBA-0CA606C40909}"/>
                </a:ext>
              </a:extLst>
            </p:cNvPr>
            <p:cNvSpPr txBox="1"/>
            <p:nvPr/>
          </p:nvSpPr>
          <p:spPr>
            <a:xfrm>
              <a:off x="7092778" y="5029316"/>
              <a:ext cx="3954162" cy="1013254"/>
            </a:xfrm>
            <a:prstGeom prst="rect">
              <a:avLst/>
            </a:prstGeom>
          </p:spPr>
          <p:txBody>
            <a:bodyPr vert="horz" wrap="square" lIns="91440" tIns="45720" rIns="91440" bIns="45720" rtlCol="0" anchor="b">
              <a:normAutofit/>
            </a:bodyPr>
            <a:lstStyle/>
            <a:p>
              <a:pPr algn="ctr"/>
              <a:r>
                <a:rPr lang="en-US" sz="2200" b="1" dirty="0">
                  <a:solidFill>
                    <a:schemeClr val="accent5"/>
                  </a:solidFill>
                  <a:latin typeface="Product Sans Light"/>
                </a:rPr>
                <a:t>Self-review threat prohibition </a:t>
              </a:r>
              <a:r>
                <a:rPr lang="en-US" sz="2200" b="1" u="sng" dirty="0">
                  <a:solidFill>
                    <a:schemeClr val="accent5"/>
                  </a:solidFill>
                  <a:latin typeface="Product Sans Light"/>
                </a:rPr>
                <a:t>applies</a:t>
              </a:r>
              <a:r>
                <a:rPr lang="en-US" sz="2200" b="1" dirty="0">
                  <a:solidFill>
                    <a:schemeClr val="accent5"/>
                  </a:solidFill>
                  <a:latin typeface="Product Sans Light"/>
                </a:rPr>
                <a:t> for PIE audit clients</a:t>
              </a:r>
            </a:p>
          </p:txBody>
        </p:sp>
      </p:grpSp>
    </p:spTree>
    <p:extLst>
      <p:ext uri="{BB962C8B-B14F-4D97-AF65-F5344CB8AC3E}">
        <p14:creationId xmlns:p14="http://schemas.microsoft.com/office/powerpoint/2010/main" val="40960480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5">
            <a:extLst>
              <a:ext uri="{FF2B5EF4-FFF2-40B4-BE49-F238E27FC236}">
                <a16:creationId xmlns:a16="http://schemas.microsoft.com/office/drawing/2014/main" id="{3DC72957-9C13-4EB9-98D8-263E8DA6A10D}"/>
              </a:ext>
            </a:extLst>
          </p:cNvPr>
          <p:cNvSpPr>
            <a:spLocks noGrp="1"/>
          </p:cNvSpPr>
          <p:nvPr>
            <p:ph type="title"/>
          </p:nvPr>
        </p:nvSpPr>
        <p:spPr>
          <a:xfrm>
            <a:off x="892818" y="1370171"/>
            <a:ext cx="5085580" cy="2387600"/>
          </a:xfrm>
        </p:spPr>
        <p:txBody>
          <a:bodyPr vert="horz" lIns="91440" tIns="45720" rIns="91440" bIns="45720" rtlCol="0" anchor="b">
            <a:normAutofit/>
          </a:bodyPr>
          <a:lstStyle/>
          <a:p>
            <a:pPr hangingPunct="1">
              <a:lnSpc>
                <a:spcPct val="90000"/>
              </a:lnSpc>
            </a:pPr>
            <a:r>
              <a:rPr lang="en-US" sz="6000" kern="1200">
                <a:solidFill>
                  <a:schemeClr val="tx1"/>
                </a:solidFill>
                <a:latin typeface="+mj-lt"/>
                <a:ea typeface="+mj-ea"/>
                <a:cs typeface="+mj-cs"/>
              </a:rPr>
              <a:t>Questions/ Comments</a:t>
            </a:r>
          </a:p>
        </p:txBody>
      </p:sp>
      <p:pic>
        <p:nvPicPr>
          <p:cNvPr id="9" name="Picture Placeholder 6" descr="Yellow and blue symbols">
            <a:extLst>
              <a:ext uri="{FF2B5EF4-FFF2-40B4-BE49-F238E27FC236}">
                <a16:creationId xmlns:a16="http://schemas.microsoft.com/office/drawing/2014/main" id="{E9FC0857-66B1-4DB4-B67A-D4CD6EE8F20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6041841" y="413674"/>
            <a:ext cx="4123157" cy="4123157"/>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pic>
        <p:nvPicPr>
          <p:cNvPr id="7" name="Picture Placeholder 6" descr="Yellow and blue symbols">
            <a:extLst>
              <a:ext uri="{FF2B5EF4-FFF2-40B4-BE49-F238E27FC236}">
                <a16:creationId xmlns:a16="http://schemas.microsoft.com/office/drawing/2014/main" id="{350957DB-EDA6-480E-B057-A87416A937F1}"/>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8695537" y="3158548"/>
            <a:ext cx="3047542" cy="3047542"/>
          </a:xfrm>
          <a:custGeom>
            <a:avLst/>
            <a:gdLst/>
            <a:ahLst/>
            <a:cxnLst/>
            <a:rect l="l" t="t" r="r" b="b"/>
            <a:pathLst>
              <a:path w="2283868" h="2283868">
                <a:moveTo>
                  <a:pt x="1141934" y="0"/>
                </a:moveTo>
                <a:cubicBezTo>
                  <a:pt x="1772607" y="0"/>
                  <a:pt x="2283868" y="511261"/>
                  <a:pt x="2283868" y="1141934"/>
                </a:cubicBezTo>
                <a:cubicBezTo>
                  <a:pt x="2283868" y="1772607"/>
                  <a:pt x="1772607" y="2283868"/>
                  <a:pt x="1141934" y="2283868"/>
                </a:cubicBezTo>
                <a:cubicBezTo>
                  <a:pt x="511261" y="2283868"/>
                  <a:pt x="0" y="1772607"/>
                  <a:pt x="0" y="1141934"/>
                </a:cubicBezTo>
                <a:cubicBezTo>
                  <a:pt x="0" y="511261"/>
                  <a:pt x="511261" y="0"/>
                  <a:pt x="114193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4" name="Slide Number Placeholder 3">
            <a:extLst>
              <a:ext uri="{FF2B5EF4-FFF2-40B4-BE49-F238E27FC236}">
                <a16:creationId xmlns:a16="http://schemas.microsoft.com/office/drawing/2014/main" id="{B40D6AE9-9328-4F5C-99C2-6AB1D3EFEDB2}"/>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marR="0" lvl="0" indent="0" fontAlgn="auto">
              <a:spcBef>
                <a:spcPts val="0"/>
              </a:spcBef>
              <a:spcAft>
                <a:spcPts val="600"/>
              </a:spcAft>
              <a:buClrTx/>
              <a:buSzTx/>
              <a:buFontTx/>
              <a:buNone/>
              <a:tabLst/>
              <a:defRPr/>
            </a:pPr>
            <a:fld id="{A68F81FF-A8B7-8E49-9D5B-3CAD5ADFEE36}" type="slidenum">
              <a:rPr kumimoji="0" lang="en-US" b="0" i="0" u="none" strike="noStrike" cap="none" spc="0" normalizeH="0" baseline="0" noProof="0">
                <a:ln>
                  <a:noFill/>
                </a:ln>
                <a:solidFill>
                  <a:schemeClr val="tx1">
                    <a:lumMod val="50000"/>
                    <a:lumOff val="50000"/>
                  </a:schemeClr>
                </a:solidFill>
                <a:effectLst/>
                <a:uLnTx/>
                <a:uFillTx/>
                <a:latin typeface="+mn-lt"/>
              </a:rPr>
              <a:pPr marR="0" lvl="0" indent="0" fontAlgn="auto">
                <a:spcBef>
                  <a:spcPts val="0"/>
                </a:spcBef>
                <a:spcAft>
                  <a:spcPts val="600"/>
                </a:spcAft>
                <a:buClrTx/>
                <a:buSzTx/>
                <a:buFontTx/>
                <a:buNone/>
                <a:tabLst/>
                <a:defRPr/>
              </a:pPr>
              <a:t>38</a:t>
            </a:fld>
            <a:endParaRPr kumimoji="0" lang="en-US" b="0" i="0" u="none" strike="noStrike" cap="none" spc="0" normalizeH="0" baseline="0" noProof="0">
              <a:ln>
                <a:noFill/>
              </a:ln>
              <a:solidFill>
                <a:schemeClr val="tx1">
                  <a:lumMod val="50000"/>
                  <a:lumOff val="50000"/>
                </a:schemeClr>
              </a:solidFill>
              <a:effectLst/>
              <a:uLnTx/>
              <a:uFillTx/>
              <a:latin typeface="+mn-lt"/>
            </a:endParaRPr>
          </a:p>
        </p:txBody>
      </p:sp>
    </p:spTree>
    <p:extLst>
      <p:ext uri="{BB962C8B-B14F-4D97-AF65-F5344CB8AC3E}">
        <p14:creationId xmlns:p14="http://schemas.microsoft.com/office/powerpoint/2010/main" val="5057201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A5BD868-710C-4E0E-B54C-DA80CF6535A6}"/>
              </a:ext>
            </a:extLst>
          </p:cNvPr>
          <p:cNvSpPr>
            <a:spLocks noGrp="1"/>
          </p:cNvSpPr>
          <p:nvPr>
            <p:ph type="sldNum" sz="quarter" idx="12"/>
          </p:nvPr>
        </p:nvSpPr>
        <p:spPr/>
        <p:txBody>
          <a:bodyPr/>
          <a:lstStyle/>
          <a:p>
            <a:fld id="{A68F81FF-A8B7-8E49-9D5B-3CAD5ADFEE36}" type="slidenum">
              <a:rPr lang="en-US" smtClean="0"/>
              <a:pPr/>
              <a:t>39</a:t>
            </a:fld>
            <a:endParaRPr lang="en-US" dirty="0"/>
          </a:p>
        </p:txBody>
      </p:sp>
      <p:sp>
        <p:nvSpPr>
          <p:cNvPr id="4" name="Title 3">
            <a:extLst>
              <a:ext uri="{FF2B5EF4-FFF2-40B4-BE49-F238E27FC236}">
                <a16:creationId xmlns:a16="http://schemas.microsoft.com/office/drawing/2014/main" id="{46961DEB-F39D-40F2-926A-A190DEEB1C49}"/>
              </a:ext>
            </a:extLst>
          </p:cNvPr>
          <p:cNvSpPr>
            <a:spLocks noGrp="1"/>
          </p:cNvSpPr>
          <p:nvPr>
            <p:ph type="title"/>
          </p:nvPr>
        </p:nvSpPr>
        <p:spPr>
          <a:xfrm>
            <a:off x="831850" y="2962763"/>
            <a:ext cx="9967955" cy="1115179"/>
          </a:xfrm>
        </p:spPr>
        <p:txBody>
          <a:bodyPr>
            <a:normAutofit/>
          </a:bodyPr>
          <a:lstStyle/>
          <a:p>
            <a:r>
              <a:rPr lang="en-US" dirty="0"/>
              <a:t>Part 4B of the Code</a:t>
            </a:r>
          </a:p>
        </p:txBody>
      </p:sp>
    </p:spTree>
    <p:extLst>
      <p:ext uri="{BB962C8B-B14F-4D97-AF65-F5344CB8AC3E}">
        <p14:creationId xmlns:p14="http://schemas.microsoft.com/office/powerpoint/2010/main" val="17796967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A5BD868-710C-4E0E-B54C-DA80CF6535A6}"/>
              </a:ext>
            </a:extLst>
          </p:cNvPr>
          <p:cNvSpPr>
            <a:spLocks noGrp="1"/>
          </p:cNvSpPr>
          <p:nvPr>
            <p:ph type="sldNum" sz="quarter" idx="12"/>
          </p:nvPr>
        </p:nvSpPr>
        <p:spPr/>
        <p:txBody>
          <a:bodyPr/>
          <a:lstStyle/>
          <a:p>
            <a:fld id="{A68F81FF-A8B7-8E49-9D5B-3CAD5ADFEE36}" type="slidenum">
              <a:rPr lang="en-US" smtClean="0"/>
              <a:pPr/>
              <a:t>4</a:t>
            </a:fld>
            <a:endParaRPr lang="en-US" dirty="0"/>
          </a:p>
        </p:txBody>
      </p:sp>
      <p:sp>
        <p:nvSpPr>
          <p:cNvPr id="4" name="Title 3">
            <a:extLst>
              <a:ext uri="{FF2B5EF4-FFF2-40B4-BE49-F238E27FC236}">
                <a16:creationId xmlns:a16="http://schemas.microsoft.com/office/drawing/2014/main" id="{46961DEB-F39D-40F2-926A-A190DEEB1C49}"/>
              </a:ext>
            </a:extLst>
          </p:cNvPr>
          <p:cNvSpPr>
            <a:spLocks noGrp="1"/>
          </p:cNvSpPr>
          <p:nvPr>
            <p:ph type="title"/>
          </p:nvPr>
        </p:nvSpPr>
        <p:spPr/>
        <p:txBody>
          <a:bodyPr/>
          <a:lstStyle/>
          <a:p>
            <a:r>
              <a:rPr lang="en-US" dirty="0"/>
              <a:t>Working Group Activities</a:t>
            </a:r>
          </a:p>
        </p:txBody>
      </p:sp>
    </p:spTree>
    <p:extLst>
      <p:ext uri="{BB962C8B-B14F-4D97-AF65-F5344CB8AC3E}">
        <p14:creationId xmlns:p14="http://schemas.microsoft.com/office/powerpoint/2010/main" val="392492215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E2F41B-6E7B-4239-9D73-75BD63D2666C}"/>
              </a:ext>
            </a:extLst>
          </p:cNvPr>
          <p:cNvSpPr>
            <a:spLocks noGrp="1"/>
          </p:cNvSpPr>
          <p:nvPr>
            <p:ph type="title"/>
          </p:nvPr>
        </p:nvSpPr>
        <p:spPr/>
        <p:txBody>
          <a:bodyPr>
            <a:normAutofit fontScale="90000"/>
          </a:bodyPr>
          <a:lstStyle/>
          <a:p>
            <a:r>
              <a:rPr lang="en-US" dirty="0"/>
              <a:t>Assurance engagements other than audit engagements and review engagements</a:t>
            </a:r>
          </a:p>
        </p:txBody>
      </p:sp>
      <p:sp>
        <p:nvSpPr>
          <p:cNvPr id="3" name="Content Placeholder 2">
            <a:extLst>
              <a:ext uri="{FF2B5EF4-FFF2-40B4-BE49-F238E27FC236}">
                <a16:creationId xmlns:a16="http://schemas.microsoft.com/office/drawing/2014/main" id="{D777FD20-8092-456A-AAD5-12AA85BBDBD4}"/>
              </a:ext>
            </a:extLst>
          </p:cNvPr>
          <p:cNvSpPr>
            <a:spLocks noGrp="1"/>
          </p:cNvSpPr>
          <p:nvPr>
            <p:ph idx="1"/>
          </p:nvPr>
        </p:nvSpPr>
        <p:spPr>
          <a:xfrm>
            <a:off x="834243" y="1352086"/>
            <a:ext cx="5465378" cy="5036838"/>
          </a:xfrm>
          <a:solidFill>
            <a:schemeClr val="bg1">
              <a:lumMod val="95000"/>
            </a:schemeClr>
          </a:solidFill>
        </p:spPr>
        <p:txBody>
          <a:bodyPr>
            <a:noAutofit/>
          </a:bodyPr>
          <a:lstStyle/>
          <a:p>
            <a:pPr marL="0" indent="0">
              <a:buNone/>
            </a:pPr>
            <a:r>
              <a:rPr lang="en-US" dirty="0">
                <a:solidFill>
                  <a:schemeClr val="tx1"/>
                </a:solidFill>
              </a:rPr>
              <a:t>900.1	This Part applies to assurance engagements other than audit engagements and review engagements. Examples of such engagements include: …</a:t>
            </a:r>
          </a:p>
          <a:p>
            <a:r>
              <a:rPr lang="en-US" dirty="0">
                <a:solidFill>
                  <a:schemeClr val="tx1"/>
                </a:solidFill>
              </a:rPr>
              <a:t>Assurance on an entity’s </a:t>
            </a:r>
            <a:r>
              <a:rPr lang="en-US" u="sng" dirty="0">
                <a:solidFill>
                  <a:srgbClr val="0070C0"/>
                </a:solidFill>
              </a:rPr>
              <a:t>non-financial information, for example, environmental and sustainability disclosures, including </a:t>
            </a:r>
            <a:r>
              <a:rPr lang="en-US" dirty="0">
                <a:solidFill>
                  <a:schemeClr val="tx1"/>
                </a:solidFill>
              </a:rPr>
              <a:t>greenhouse gas statement</a:t>
            </a:r>
            <a:r>
              <a:rPr lang="en-US" u="sng" dirty="0">
                <a:solidFill>
                  <a:srgbClr val="0070C0"/>
                </a:solidFill>
              </a:rPr>
              <a:t>s.</a:t>
            </a:r>
          </a:p>
          <a:p>
            <a:r>
              <a:rPr lang="en-US" dirty="0">
                <a:solidFill>
                  <a:schemeClr val="tx1"/>
                </a:solidFill>
              </a:rPr>
              <a:t>…</a:t>
            </a:r>
          </a:p>
        </p:txBody>
      </p:sp>
      <p:sp>
        <p:nvSpPr>
          <p:cNvPr id="6" name="TextBox 5">
            <a:extLst>
              <a:ext uri="{FF2B5EF4-FFF2-40B4-BE49-F238E27FC236}">
                <a16:creationId xmlns:a16="http://schemas.microsoft.com/office/drawing/2014/main" id="{ABBDC6FD-214B-40AC-8297-2FBE3E91A628}"/>
              </a:ext>
            </a:extLst>
          </p:cNvPr>
          <p:cNvSpPr txBox="1"/>
          <p:nvPr/>
        </p:nvSpPr>
        <p:spPr>
          <a:xfrm>
            <a:off x="6959904" y="3126260"/>
            <a:ext cx="4275116" cy="1718885"/>
          </a:xfrm>
          <a:prstGeom prst="rect">
            <a:avLst/>
          </a:prstGeom>
        </p:spPr>
        <p:txBody>
          <a:bodyPr vert="horz" wrap="square" lIns="91440" tIns="45720" rIns="91440" bIns="45720" rtlCol="0" anchor="b">
            <a:noAutofit/>
          </a:bodyPr>
          <a:lstStyle/>
          <a:p>
            <a:pPr algn="l"/>
            <a:r>
              <a:rPr lang="en-US" sz="2700" b="1" dirty="0">
                <a:latin typeface="Product Sans Thin" panose="020B0203030502040203"/>
              </a:rPr>
              <a:t>Rationale</a:t>
            </a:r>
          </a:p>
          <a:p>
            <a:pPr marL="344488" indent="-344488" algn="l">
              <a:buFont typeface="Arial" panose="020B0604020202020204" pitchFamily="34" charset="0"/>
              <a:buChar char="•"/>
            </a:pPr>
            <a:r>
              <a:rPr lang="en-US" sz="2700" dirty="0">
                <a:latin typeface="Product Sans Thin" panose="020B0203030502040203"/>
              </a:rPr>
              <a:t>Responsive to survey respondents asking to deal with non-financial reporting</a:t>
            </a:r>
          </a:p>
        </p:txBody>
      </p:sp>
    </p:spTree>
    <p:extLst>
      <p:ext uri="{BB962C8B-B14F-4D97-AF65-F5344CB8AC3E}">
        <p14:creationId xmlns:p14="http://schemas.microsoft.com/office/powerpoint/2010/main" val="116071465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E2F41B-6E7B-4239-9D73-75BD63D2666C}"/>
              </a:ext>
            </a:extLst>
          </p:cNvPr>
          <p:cNvSpPr>
            <a:spLocks noGrp="1"/>
          </p:cNvSpPr>
          <p:nvPr>
            <p:ph type="title"/>
          </p:nvPr>
        </p:nvSpPr>
        <p:spPr/>
        <p:txBody>
          <a:bodyPr>
            <a:normAutofit fontScale="90000"/>
          </a:bodyPr>
          <a:lstStyle/>
          <a:p>
            <a:r>
              <a:rPr lang="en-US" dirty="0"/>
              <a:t>Assurance engagements other than audit engagements and review engagements</a:t>
            </a:r>
          </a:p>
        </p:txBody>
      </p:sp>
      <p:sp>
        <p:nvSpPr>
          <p:cNvPr id="3" name="Content Placeholder 2">
            <a:extLst>
              <a:ext uri="{FF2B5EF4-FFF2-40B4-BE49-F238E27FC236}">
                <a16:creationId xmlns:a16="http://schemas.microsoft.com/office/drawing/2014/main" id="{D777FD20-8092-456A-AAD5-12AA85BBDBD4}"/>
              </a:ext>
            </a:extLst>
          </p:cNvPr>
          <p:cNvSpPr>
            <a:spLocks noGrp="1"/>
          </p:cNvSpPr>
          <p:nvPr>
            <p:ph idx="1"/>
          </p:nvPr>
        </p:nvSpPr>
        <p:spPr>
          <a:xfrm>
            <a:off x="389400" y="1775764"/>
            <a:ext cx="8569248" cy="4374988"/>
          </a:xfrm>
          <a:solidFill>
            <a:schemeClr val="bg1">
              <a:lumMod val="95000"/>
            </a:schemeClr>
          </a:solidFill>
        </p:spPr>
        <p:txBody>
          <a:bodyPr>
            <a:noAutofit/>
          </a:bodyPr>
          <a:lstStyle/>
          <a:p>
            <a:pPr marL="0" indent="0">
              <a:buNone/>
            </a:pPr>
            <a:r>
              <a:rPr lang="en-US" dirty="0">
                <a:solidFill>
                  <a:schemeClr val="tx1"/>
                </a:solidFill>
              </a:rPr>
              <a:t>Self-Review Threats </a:t>
            </a:r>
          </a:p>
          <a:p>
            <a:pPr marL="0" indent="0">
              <a:buNone/>
            </a:pPr>
            <a:r>
              <a:rPr lang="en-US" dirty="0">
                <a:solidFill>
                  <a:schemeClr val="tx1"/>
                </a:solidFill>
              </a:rPr>
              <a:t>950.10 A1	…Examples of non-assurance services that might create such self-review threats when providing services related to the subject matter information of an assurance engagement include: …</a:t>
            </a:r>
          </a:p>
          <a:p>
            <a:pPr marL="0" indent="0">
              <a:buNone/>
            </a:pPr>
            <a:r>
              <a:rPr lang="en-US" u="sng" dirty="0">
                <a:solidFill>
                  <a:srgbClr val="0070C0"/>
                </a:solidFill>
              </a:rPr>
              <a:t>(c) Providing an assurance report on information generated from IT systems designed, developed, implemented, operated, maintained, monitored, or updated by the firm or network firm.</a:t>
            </a:r>
          </a:p>
        </p:txBody>
      </p:sp>
      <p:sp>
        <p:nvSpPr>
          <p:cNvPr id="6" name="TextBox 5">
            <a:extLst>
              <a:ext uri="{FF2B5EF4-FFF2-40B4-BE49-F238E27FC236}">
                <a16:creationId xmlns:a16="http://schemas.microsoft.com/office/drawing/2014/main" id="{ABBDC6FD-214B-40AC-8297-2FBE3E91A628}"/>
              </a:ext>
            </a:extLst>
          </p:cNvPr>
          <p:cNvSpPr txBox="1"/>
          <p:nvPr/>
        </p:nvSpPr>
        <p:spPr>
          <a:xfrm>
            <a:off x="8958648" y="3103816"/>
            <a:ext cx="3016946" cy="1718885"/>
          </a:xfrm>
          <a:prstGeom prst="rect">
            <a:avLst/>
          </a:prstGeom>
        </p:spPr>
        <p:txBody>
          <a:bodyPr vert="horz" wrap="square" lIns="91440" tIns="45720" rIns="91440" bIns="45720" rtlCol="0" anchor="b">
            <a:noAutofit/>
          </a:bodyPr>
          <a:lstStyle/>
          <a:p>
            <a:pPr algn="l"/>
            <a:r>
              <a:rPr lang="en-US" sz="2500" b="1" dirty="0">
                <a:latin typeface="Product Sans Thin" panose="020B0203030502040203"/>
              </a:rPr>
              <a:t>Rationale</a:t>
            </a:r>
          </a:p>
          <a:p>
            <a:pPr marL="344488" indent="-344488" algn="l">
              <a:buFont typeface="Arial" panose="020B0604020202020204" pitchFamily="34" charset="0"/>
              <a:buChar char="•"/>
            </a:pPr>
            <a:r>
              <a:rPr lang="en-US" sz="2500" dirty="0">
                <a:latin typeface="Product Sans Thin" panose="020B0203030502040203"/>
              </a:rPr>
              <a:t>Responsive to survey respondents asking to deal with non-financial reporting</a:t>
            </a:r>
          </a:p>
        </p:txBody>
      </p:sp>
    </p:spTree>
    <p:extLst>
      <p:ext uri="{BB962C8B-B14F-4D97-AF65-F5344CB8AC3E}">
        <p14:creationId xmlns:p14="http://schemas.microsoft.com/office/powerpoint/2010/main" val="273652331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B819A166-7571-4003-A6B8-B62034C3ED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09320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AE2F41B-6E7B-4239-9D73-75BD63D2666C}"/>
              </a:ext>
            </a:extLst>
          </p:cNvPr>
          <p:cNvSpPr>
            <a:spLocks noGrp="1"/>
          </p:cNvSpPr>
          <p:nvPr>
            <p:ph type="title"/>
          </p:nvPr>
        </p:nvSpPr>
        <p:spPr>
          <a:xfrm>
            <a:off x="524741" y="620392"/>
            <a:ext cx="3808268" cy="5504688"/>
          </a:xfrm>
        </p:spPr>
        <p:txBody>
          <a:bodyPr vert="horz" lIns="91440" tIns="45720" rIns="91440" bIns="45720" rtlCol="0" anchor="ctr">
            <a:normAutofit/>
          </a:bodyPr>
          <a:lstStyle/>
          <a:p>
            <a:pPr hangingPunct="1">
              <a:lnSpc>
                <a:spcPct val="90000"/>
              </a:lnSpc>
            </a:pPr>
            <a:r>
              <a:rPr lang="en-US" sz="4700" kern="1200" dirty="0">
                <a:latin typeface="Product Sans Light"/>
              </a:rPr>
              <a:t>Assurance engagements other than audit engagements and review engagements</a:t>
            </a:r>
          </a:p>
        </p:txBody>
      </p:sp>
      <p:graphicFrame>
        <p:nvGraphicFramePr>
          <p:cNvPr id="28" name="TextBox 5">
            <a:extLst>
              <a:ext uri="{FF2B5EF4-FFF2-40B4-BE49-F238E27FC236}">
                <a16:creationId xmlns:a16="http://schemas.microsoft.com/office/drawing/2014/main" id="{BF2E0905-E235-41AE-B93C-7D4BC80384BF}"/>
              </a:ext>
            </a:extLst>
          </p:cNvPr>
          <p:cNvGraphicFramePr/>
          <p:nvPr>
            <p:extLst>
              <p:ext uri="{D42A27DB-BD31-4B8C-83A1-F6EECF244321}">
                <p14:modId xmlns:p14="http://schemas.microsoft.com/office/powerpoint/2010/main" val="999460227"/>
              </p:ext>
            </p:extLst>
          </p:nvPr>
        </p:nvGraphicFramePr>
        <p:xfrm>
          <a:off x="5468389" y="620392"/>
          <a:ext cx="6263640" cy="55046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0651616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92FEB64-6EEA-4759-B4A4-BD2C1E660B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B10BB131-AC8E-4A8E-A5D1-36260F720C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07393" y="847600"/>
            <a:ext cx="4619938" cy="46199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43F5713-9492-4549-B5E3-46F0186764D3}"/>
              </a:ext>
            </a:extLst>
          </p:cNvPr>
          <p:cNvSpPr>
            <a:spLocks noGrp="1"/>
          </p:cNvSpPr>
          <p:nvPr>
            <p:ph type="title"/>
          </p:nvPr>
        </p:nvSpPr>
        <p:spPr>
          <a:xfrm>
            <a:off x="1389278" y="1233241"/>
            <a:ext cx="3240506" cy="4064628"/>
          </a:xfrm>
        </p:spPr>
        <p:txBody>
          <a:bodyPr>
            <a:normAutofit/>
          </a:bodyPr>
          <a:lstStyle/>
          <a:p>
            <a:r>
              <a:rPr lang="en-US">
                <a:solidFill>
                  <a:srgbClr val="FFFFFF"/>
                </a:solidFill>
              </a:rPr>
              <a:t>Next Steps</a:t>
            </a:r>
          </a:p>
        </p:txBody>
      </p:sp>
      <p:sp>
        <p:nvSpPr>
          <p:cNvPr id="28" name="Freeform: Shape 13">
            <a:extLst>
              <a:ext uri="{FF2B5EF4-FFF2-40B4-BE49-F238E27FC236}">
                <a16:creationId xmlns:a16="http://schemas.microsoft.com/office/drawing/2014/main" id="{14847E93-7DC1-4D4B-8829-B19AA7137C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30529" y="0"/>
            <a:ext cx="1155142" cy="591009"/>
          </a:xfrm>
          <a:custGeom>
            <a:avLst/>
            <a:gdLst>
              <a:gd name="connsiteX0" fmla="*/ 1355 w 1155142"/>
              <a:gd name="connsiteY0" fmla="*/ 0 h 591009"/>
              <a:gd name="connsiteX1" fmla="*/ 1153787 w 1155142"/>
              <a:gd name="connsiteY1" fmla="*/ 0 h 591009"/>
              <a:gd name="connsiteX2" fmla="*/ 1155142 w 1155142"/>
              <a:gd name="connsiteY2" fmla="*/ 13438 h 591009"/>
              <a:gd name="connsiteX3" fmla="*/ 577571 w 1155142"/>
              <a:gd name="connsiteY3" fmla="*/ 591009 h 591009"/>
              <a:gd name="connsiteX4" fmla="*/ 0 w 1155142"/>
              <a:gd name="connsiteY4" fmla="*/ 13438 h 591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591009">
                <a:moveTo>
                  <a:pt x="1355" y="0"/>
                </a:moveTo>
                <a:lnTo>
                  <a:pt x="1153787" y="0"/>
                </a:lnTo>
                <a:lnTo>
                  <a:pt x="1155142" y="13438"/>
                </a:lnTo>
                <a:cubicBezTo>
                  <a:pt x="1155142" y="332422"/>
                  <a:pt x="896555" y="591009"/>
                  <a:pt x="577571" y="591009"/>
                </a:cubicBezTo>
                <a:cubicBezTo>
                  <a:pt x="258587" y="591009"/>
                  <a:pt x="0" y="332422"/>
                  <a:pt x="0" y="134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9" name="Freeform: Shape 15">
            <a:extLst>
              <a:ext uri="{FF2B5EF4-FFF2-40B4-BE49-F238E27FC236}">
                <a16:creationId xmlns:a16="http://schemas.microsoft.com/office/drawing/2014/main" id="{5566D6E1-03A1-4D73-A4E0-35D74D568A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961511" y="-1"/>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9F835A99-04AC-494A-A572-AFE8413CC9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2936831"/>
            <a:ext cx="159741" cy="552996"/>
          </a:xfrm>
          <a:custGeom>
            <a:avLst/>
            <a:gdLst>
              <a:gd name="connsiteX0" fmla="*/ 159741 w 159741"/>
              <a:gd name="connsiteY0" fmla="*/ 0 h 552996"/>
              <a:gd name="connsiteX1" fmla="*/ 159741 w 159741"/>
              <a:gd name="connsiteY1" fmla="*/ 552996 h 552996"/>
              <a:gd name="connsiteX2" fmla="*/ 141849 w 159741"/>
              <a:gd name="connsiteY2" fmla="*/ 543285 h 552996"/>
              <a:gd name="connsiteX3" fmla="*/ 0 w 159741"/>
              <a:gd name="connsiteY3" fmla="*/ 276498 h 552996"/>
              <a:gd name="connsiteX4" fmla="*/ 141849 w 159741"/>
              <a:gd name="connsiteY4" fmla="*/ 9711 h 552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41" h="552996">
                <a:moveTo>
                  <a:pt x="159741" y="0"/>
                </a:moveTo>
                <a:lnTo>
                  <a:pt x="159741" y="552996"/>
                </a:lnTo>
                <a:lnTo>
                  <a:pt x="141849" y="543285"/>
                </a:lnTo>
                <a:cubicBezTo>
                  <a:pt x="56268" y="485467"/>
                  <a:pt x="0" y="387554"/>
                  <a:pt x="0" y="276498"/>
                </a:cubicBezTo>
                <a:cubicBezTo>
                  <a:pt x="0" y="165443"/>
                  <a:pt x="56268" y="67529"/>
                  <a:pt x="141849" y="9711"/>
                </a:cubicBezTo>
                <a:close/>
              </a:path>
            </a:pathLst>
          </a:custGeom>
          <a:solidFill>
            <a:schemeClr val="accent4"/>
          </a:solidFill>
          <a:ln w="1270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Content Placeholder 2">
            <a:extLst>
              <a:ext uri="{FF2B5EF4-FFF2-40B4-BE49-F238E27FC236}">
                <a16:creationId xmlns:a16="http://schemas.microsoft.com/office/drawing/2014/main" id="{56B6B41D-656F-437F-BB4C-A5577CCAECC5}"/>
              </a:ext>
            </a:extLst>
          </p:cNvPr>
          <p:cNvSpPr>
            <a:spLocks noGrp="1"/>
          </p:cNvSpPr>
          <p:nvPr>
            <p:ph idx="1"/>
          </p:nvPr>
        </p:nvSpPr>
        <p:spPr>
          <a:xfrm>
            <a:off x="6096000" y="820880"/>
            <a:ext cx="5257799" cy="4889350"/>
          </a:xfrm>
        </p:spPr>
        <p:txBody>
          <a:bodyPr anchor="t">
            <a:noAutofit/>
          </a:bodyPr>
          <a:lstStyle/>
          <a:p>
            <a:pPr marL="0" indent="0">
              <a:spcBef>
                <a:spcPts val="1200"/>
              </a:spcBef>
              <a:spcAft>
                <a:spcPts val="1200"/>
              </a:spcAft>
              <a:buNone/>
            </a:pPr>
            <a:r>
              <a:rPr lang="en-US" b="1" dirty="0"/>
              <a:t>ED to be presented for IESBA approval in December 2021 </a:t>
            </a:r>
          </a:p>
          <a:p>
            <a:pPr>
              <a:spcBef>
                <a:spcPts val="1200"/>
              </a:spcBef>
              <a:spcAft>
                <a:spcPts val="1200"/>
              </a:spcAft>
            </a:pPr>
            <a:r>
              <a:rPr lang="en-US" dirty="0"/>
              <a:t>Consider CAG and IESBA September input and update proposed text</a:t>
            </a:r>
          </a:p>
          <a:p>
            <a:pPr>
              <a:spcBef>
                <a:spcPts val="1200"/>
              </a:spcBef>
              <a:spcAft>
                <a:spcPts val="1200"/>
              </a:spcAft>
            </a:pPr>
            <a:r>
              <a:rPr lang="en-US" dirty="0"/>
              <a:t>Q4 outreach:</a:t>
            </a:r>
          </a:p>
          <a:p>
            <a:pPr lvl="1">
              <a:spcBef>
                <a:spcPts val="0"/>
              </a:spcBef>
            </a:pPr>
            <a:r>
              <a:rPr lang="en-US" sz="2800" dirty="0"/>
              <a:t>IOSCO </a:t>
            </a:r>
          </a:p>
          <a:p>
            <a:pPr lvl="1">
              <a:spcBef>
                <a:spcPts val="0"/>
              </a:spcBef>
            </a:pPr>
            <a:r>
              <a:rPr lang="en-US" sz="2800" dirty="0"/>
              <a:t>Forum of Firms</a:t>
            </a:r>
          </a:p>
          <a:p>
            <a:pPr lvl="1">
              <a:spcBef>
                <a:spcPts val="0"/>
              </a:spcBef>
            </a:pPr>
            <a:r>
              <a:rPr lang="en-US" sz="2800" dirty="0"/>
              <a:t>IFAC’s Small Medium Practices Advisory Group</a:t>
            </a:r>
          </a:p>
          <a:p>
            <a:pPr lvl="1">
              <a:spcBef>
                <a:spcPts val="0"/>
              </a:spcBef>
            </a:pPr>
            <a:r>
              <a:rPr lang="en-US" sz="2800" dirty="0"/>
              <a:t>IESBA’s National Standard-Setters Liaison Group</a:t>
            </a:r>
          </a:p>
        </p:txBody>
      </p:sp>
      <p:sp>
        <p:nvSpPr>
          <p:cNvPr id="30" name="Freeform: Shape 19">
            <a:extLst>
              <a:ext uri="{FF2B5EF4-FFF2-40B4-BE49-F238E27FC236}">
                <a16:creationId xmlns:a16="http://schemas.microsoft.com/office/drawing/2014/main" id="{7B786209-1B0B-4CA9-9BDD-F7327066A8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5835649"/>
            <a:ext cx="1548180" cy="1022351"/>
          </a:xfrm>
          <a:custGeom>
            <a:avLst/>
            <a:gdLst>
              <a:gd name="connsiteX0" fmla="*/ 61913 w 1548180"/>
              <a:gd name="connsiteY0" fmla="*/ 0 h 1022351"/>
              <a:gd name="connsiteX1" fmla="*/ 1548180 w 1548180"/>
              <a:gd name="connsiteY1" fmla="*/ 0 h 1022351"/>
              <a:gd name="connsiteX2" fmla="*/ 1548180 w 1548180"/>
              <a:gd name="connsiteY2" fmla="*/ 123825 h 1022351"/>
              <a:gd name="connsiteX3" fmla="*/ 123825 w 1548180"/>
              <a:gd name="connsiteY3" fmla="*/ 123825 h 1022351"/>
              <a:gd name="connsiteX4" fmla="*/ 123825 w 1548180"/>
              <a:gd name="connsiteY4" fmla="*/ 1022351 h 1022351"/>
              <a:gd name="connsiteX5" fmla="*/ 0 w 1548180"/>
              <a:gd name="connsiteY5" fmla="*/ 1022351 h 1022351"/>
              <a:gd name="connsiteX6" fmla="*/ 0 w 1548180"/>
              <a:gd name="connsiteY6" fmla="*/ 61913 h 1022351"/>
              <a:gd name="connsiteX7" fmla="*/ 61913 w 1548180"/>
              <a:gd name="connsiteY7" fmla="*/ 0 h 10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8180" h="1022351">
                <a:moveTo>
                  <a:pt x="61913" y="0"/>
                </a:moveTo>
                <a:lnTo>
                  <a:pt x="1548180" y="0"/>
                </a:lnTo>
                <a:lnTo>
                  <a:pt x="1548180" y="123825"/>
                </a:lnTo>
                <a:lnTo>
                  <a:pt x="123825" y="123825"/>
                </a:lnTo>
                <a:lnTo>
                  <a:pt x="123825" y="1022351"/>
                </a:lnTo>
                <a:lnTo>
                  <a:pt x="0" y="1022351"/>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endParaRPr lang="en-US"/>
          </a:p>
        </p:txBody>
      </p:sp>
      <p:sp>
        <p:nvSpPr>
          <p:cNvPr id="31" name="Freeform: Shape 21">
            <a:extLst>
              <a:ext uri="{FF2B5EF4-FFF2-40B4-BE49-F238E27FC236}">
                <a16:creationId xmlns:a16="http://schemas.microsoft.com/office/drawing/2014/main" id="{2D2964BB-484D-45AE-AD66-D407D06296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405056" y="5717905"/>
            <a:ext cx="1771609" cy="1140095"/>
          </a:xfrm>
          <a:custGeom>
            <a:avLst/>
            <a:gdLst>
              <a:gd name="connsiteX0" fmla="*/ 1561721 w 1771609"/>
              <a:gd name="connsiteY0" fmla="*/ 763041 h 1140095"/>
              <a:gd name="connsiteX1" fmla="*/ 1623024 w 1771609"/>
              <a:gd name="connsiteY1" fmla="*/ 792810 h 1140095"/>
              <a:gd name="connsiteX2" fmla="*/ 1711735 w 1771609"/>
              <a:gd name="connsiteY2" fmla="*/ 970132 h 1140095"/>
              <a:gd name="connsiteX3" fmla="*/ 1771609 w 1771609"/>
              <a:gd name="connsiteY3" fmla="*/ 1140095 h 1140095"/>
              <a:gd name="connsiteX4" fmla="*/ 1637225 w 1771609"/>
              <a:gd name="connsiteY4" fmla="*/ 1140095 h 1140095"/>
              <a:gd name="connsiteX5" fmla="*/ 1594820 w 1771609"/>
              <a:gd name="connsiteY5" fmla="*/ 1019711 h 1140095"/>
              <a:gd name="connsiteX6" fmla="*/ 1513200 w 1771609"/>
              <a:gd name="connsiteY6" fmla="*/ 856627 h 1140095"/>
              <a:gd name="connsiteX7" fmla="*/ 1538499 w 1771609"/>
              <a:gd name="connsiteY7" fmla="*/ 770415 h 1140095"/>
              <a:gd name="connsiteX8" fmla="*/ 1561721 w 1771609"/>
              <a:gd name="connsiteY8" fmla="*/ 763041 h 1140095"/>
              <a:gd name="connsiteX9" fmla="*/ 933455 w 1771609"/>
              <a:gd name="connsiteY9" fmla="*/ 161309 h 1140095"/>
              <a:gd name="connsiteX10" fmla="*/ 957797 w 1771609"/>
              <a:gd name="connsiteY10" fmla="*/ 167970 h 1140095"/>
              <a:gd name="connsiteX11" fmla="*/ 1286982 w 1771609"/>
              <a:gd name="connsiteY11" fmla="*/ 387616 h 1140095"/>
              <a:gd name="connsiteX12" fmla="*/ 1293725 w 1771609"/>
              <a:gd name="connsiteY12" fmla="*/ 477075 h 1140095"/>
              <a:gd name="connsiteX13" fmla="*/ 1245453 w 1771609"/>
              <a:gd name="connsiteY13" fmla="*/ 499154 h 1140095"/>
              <a:gd name="connsiteX14" fmla="*/ 1245167 w 1771609"/>
              <a:gd name="connsiteY14" fmla="*/ 499154 h 1140095"/>
              <a:gd name="connsiteX15" fmla="*/ 1203638 w 1771609"/>
              <a:gd name="connsiteY15" fmla="*/ 484104 h 1140095"/>
              <a:gd name="connsiteX16" fmla="*/ 900647 w 1771609"/>
              <a:gd name="connsiteY16" fmla="*/ 281508 h 1140095"/>
              <a:gd name="connsiteX17" fmla="*/ 872454 w 1771609"/>
              <a:gd name="connsiteY17" fmla="*/ 196164 h 1140095"/>
              <a:gd name="connsiteX18" fmla="*/ 933455 w 1771609"/>
              <a:gd name="connsiteY18" fmla="*/ 161309 h 1140095"/>
              <a:gd name="connsiteX19" fmla="*/ 256260 w 1771609"/>
              <a:gd name="connsiteY19" fmla="*/ 29 h 1140095"/>
              <a:gd name="connsiteX20" fmla="*/ 454020 w 1771609"/>
              <a:gd name="connsiteY20" fmla="*/ 13474 h 1140095"/>
              <a:gd name="connsiteX21" fmla="*/ 509236 w 1771609"/>
              <a:gd name="connsiteY21" fmla="*/ 84182 h 1140095"/>
              <a:gd name="connsiteX22" fmla="*/ 445829 w 1771609"/>
              <a:gd name="connsiteY22" fmla="*/ 139871 h 1140095"/>
              <a:gd name="connsiteX23" fmla="*/ 437447 w 1771609"/>
              <a:gd name="connsiteY23" fmla="*/ 139395 h 1140095"/>
              <a:gd name="connsiteX24" fmla="*/ 73211 w 1771609"/>
              <a:gd name="connsiteY24" fmla="*/ 137204 h 1140095"/>
              <a:gd name="connsiteX25" fmla="*/ 749 w 1771609"/>
              <a:gd name="connsiteY25" fmla="*/ 84082 h 1140095"/>
              <a:gd name="connsiteX26" fmla="*/ 53871 w 1771609"/>
              <a:gd name="connsiteY26" fmla="*/ 11621 h 1140095"/>
              <a:gd name="connsiteX27" fmla="*/ 58352 w 1771609"/>
              <a:gd name="connsiteY27" fmla="*/ 11093 h 1140095"/>
              <a:gd name="connsiteX28" fmla="*/ 256260 w 1771609"/>
              <a:gd name="connsiteY28" fmla="*/ 29 h 11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1609" h="1140095">
                <a:moveTo>
                  <a:pt x="1561721" y="763041"/>
                </a:moveTo>
                <a:cubicBezTo>
                  <a:pt x="1585506" y="760324"/>
                  <a:pt x="1609722" y="771249"/>
                  <a:pt x="1623024" y="792810"/>
                </a:cubicBezTo>
                <a:cubicBezTo>
                  <a:pt x="1656300" y="850065"/>
                  <a:pt x="1685920" y="909291"/>
                  <a:pt x="1711735" y="970132"/>
                </a:cubicBezTo>
                <a:lnTo>
                  <a:pt x="1771609" y="1140095"/>
                </a:lnTo>
                <a:lnTo>
                  <a:pt x="1637225" y="1140095"/>
                </a:lnTo>
                <a:lnTo>
                  <a:pt x="1594820" y="1019711"/>
                </a:lnTo>
                <a:cubicBezTo>
                  <a:pt x="1571072" y="963753"/>
                  <a:pt x="1543818" y="909282"/>
                  <a:pt x="1513200" y="856627"/>
                </a:cubicBezTo>
                <a:cubicBezTo>
                  <a:pt x="1496379" y="825834"/>
                  <a:pt x="1507704" y="787236"/>
                  <a:pt x="1538499" y="770415"/>
                </a:cubicBezTo>
                <a:cubicBezTo>
                  <a:pt x="1545912" y="766367"/>
                  <a:pt x="1553792" y="763946"/>
                  <a:pt x="1561721" y="763041"/>
                </a:cubicBezTo>
                <a:close/>
                <a:moveTo>
                  <a:pt x="933455" y="161309"/>
                </a:moveTo>
                <a:cubicBezTo>
                  <a:pt x="941693" y="161855"/>
                  <a:pt x="949959" y="164025"/>
                  <a:pt x="957797" y="167970"/>
                </a:cubicBez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4290" y="172650"/>
                  <a:pt x="908742" y="159670"/>
                  <a:pt x="933455" y="161309"/>
                </a:cubicBezTo>
                <a:close/>
                <a:moveTo>
                  <a:pt x="256260" y="29"/>
                </a:moveTo>
                <a:cubicBezTo>
                  <a:pt x="322331" y="427"/>
                  <a:pt x="388378" y="4909"/>
                  <a:pt x="454020" y="13474"/>
                </a:cubicBezTo>
                <a:cubicBezTo>
                  <a:pt x="488793" y="17752"/>
                  <a:pt x="513514" y="49409"/>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24093" y="3319"/>
                  <a:pt x="190189" y="-369"/>
                  <a:pt x="256260" y="29"/>
                </a:cubicBezTo>
                <a:close/>
              </a:path>
            </a:pathLst>
          </a:custGeom>
          <a:solidFill>
            <a:schemeClr val="accent4"/>
          </a:solidFill>
          <a:ln w="9525" cap="flat">
            <a:noFill/>
            <a:prstDash val="solid"/>
            <a:miter/>
          </a:ln>
        </p:spPr>
        <p:txBody>
          <a:bodyPr rtlCol="0" anchor="ctr"/>
          <a:lstStyle/>
          <a:p>
            <a:endParaRPr lang="en-US"/>
          </a:p>
        </p:txBody>
      </p:sp>
      <p:sp>
        <p:nvSpPr>
          <p:cNvPr id="32" name="Freeform: Shape 23">
            <a:extLst>
              <a:ext uri="{FF2B5EF4-FFF2-40B4-BE49-F238E27FC236}">
                <a16:creationId xmlns:a16="http://schemas.microsoft.com/office/drawing/2014/main" id="{6691AC69-A76E-4DAB-B565-468B6B87AC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132972" y="6258755"/>
            <a:ext cx="1565940" cy="599245"/>
          </a:xfrm>
          <a:custGeom>
            <a:avLst/>
            <a:gdLst>
              <a:gd name="connsiteX0" fmla="*/ 782970 w 1565940"/>
              <a:gd name="connsiteY0" fmla="*/ 0 h 599245"/>
              <a:gd name="connsiteX1" fmla="*/ 1528042 w 1565940"/>
              <a:gd name="connsiteY1" fmla="*/ 480469 h 599245"/>
              <a:gd name="connsiteX2" fmla="*/ 1565940 w 1565940"/>
              <a:gd name="connsiteY2" fmla="*/ 599245 h 599245"/>
              <a:gd name="connsiteX3" fmla="*/ 0 w 1565940"/>
              <a:gd name="connsiteY3" fmla="*/ 599245 h 599245"/>
              <a:gd name="connsiteX4" fmla="*/ 37898 w 1565940"/>
              <a:gd name="connsiteY4" fmla="*/ 480469 h 599245"/>
              <a:gd name="connsiteX5" fmla="*/ 782970 w 1565940"/>
              <a:gd name="connsiteY5" fmla="*/ 0 h 59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940" h="599245">
                <a:moveTo>
                  <a:pt x="782970" y="0"/>
                </a:moveTo>
                <a:cubicBezTo>
                  <a:pt x="1117910" y="0"/>
                  <a:pt x="1405287" y="198118"/>
                  <a:pt x="1528042" y="480469"/>
                </a:cubicBezTo>
                <a:lnTo>
                  <a:pt x="1565940" y="599245"/>
                </a:lnTo>
                <a:lnTo>
                  <a:pt x="0" y="599245"/>
                </a:lnTo>
                <a:lnTo>
                  <a:pt x="37898" y="480469"/>
                </a:lnTo>
                <a:cubicBezTo>
                  <a:pt x="160653" y="198118"/>
                  <a:pt x="448030" y="0"/>
                  <a:pt x="7829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Slide Number Placeholder 4">
            <a:extLst>
              <a:ext uri="{FF2B5EF4-FFF2-40B4-BE49-F238E27FC236}">
                <a16:creationId xmlns:a16="http://schemas.microsoft.com/office/drawing/2014/main" id="{2A8D1C5B-99DC-47FF-9F9B-8CA206ED89AD}"/>
              </a:ext>
            </a:extLst>
          </p:cNvPr>
          <p:cNvSpPr>
            <a:spLocks noGrp="1"/>
          </p:cNvSpPr>
          <p:nvPr>
            <p:ph type="sldNum" sz="quarter" idx="12"/>
          </p:nvPr>
        </p:nvSpPr>
        <p:spPr>
          <a:xfrm>
            <a:off x="10506330" y="6356350"/>
            <a:ext cx="847470" cy="365125"/>
          </a:xfrm>
        </p:spPr>
        <p:txBody>
          <a:bodyPr>
            <a:normAutofit/>
          </a:bodyPr>
          <a:lstStyle/>
          <a:p>
            <a:pPr>
              <a:spcAft>
                <a:spcPts val="600"/>
              </a:spcAft>
            </a:pPr>
            <a:fld id="{A68F81FF-A8B7-8E49-9D5B-3CAD5ADFEE36}" type="slidenum">
              <a:rPr lang="en-US" smtClean="0"/>
              <a:pPr>
                <a:spcAft>
                  <a:spcPts val="600"/>
                </a:spcAft>
              </a:pPr>
              <a:t>43</a:t>
            </a:fld>
            <a:endParaRPr lang="en-US" dirty="0"/>
          </a:p>
        </p:txBody>
      </p:sp>
    </p:spTree>
    <p:extLst>
      <p:ext uri="{BB962C8B-B14F-4D97-AF65-F5344CB8AC3E}">
        <p14:creationId xmlns:p14="http://schemas.microsoft.com/office/powerpoint/2010/main" val="224503855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20">
            <a:extLst>
              <a:ext uri="{FF2B5EF4-FFF2-40B4-BE49-F238E27FC236}">
                <a16:creationId xmlns:a16="http://schemas.microsoft.com/office/drawing/2014/main" id="{4037C1C0-FADA-40C7-B923-037899A24F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Arc 22">
            <a:extLst>
              <a:ext uri="{FF2B5EF4-FFF2-40B4-BE49-F238E27FC236}">
                <a16:creationId xmlns:a16="http://schemas.microsoft.com/office/drawing/2014/main" id="{E2B33195-5BCA-4BB7-A82D-6739522687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604789">
            <a:off x="675639" y="775849"/>
            <a:ext cx="2987899" cy="2987899"/>
          </a:xfrm>
          <a:prstGeom prst="arc">
            <a:avLst>
              <a:gd name="adj1" fmla="val 14455503"/>
              <a:gd name="adj2" fmla="val 0"/>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16" name="Title 5">
            <a:extLst>
              <a:ext uri="{FF2B5EF4-FFF2-40B4-BE49-F238E27FC236}">
                <a16:creationId xmlns:a16="http://schemas.microsoft.com/office/drawing/2014/main" id="{3DC72957-9C13-4EB9-98D8-263E8DA6A10D}"/>
              </a:ext>
            </a:extLst>
          </p:cNvPr>
          <p:cNvSpPr>
            <a:spLocks noGrp="1"/>
          </p:cNvSpPr>
          <p:nvPr>
            <p:ph type="title"/>
          </p:nvPr>
        </p:nvSpPr>
        <p:spPr>
          <a:xfrm>
            <a:off x="892818" y="1370171"/>
            <a:ext cx="5085580" cy="2387600"/>
          </a:xfrm>
        </p:spPr>
        <p:txBody>
          <a:bodyPr vert="horz" lIns="91440" tIns="45720" rIns="91440" bIns="45720" rtlCol="0" anchor="b">
            <a:normAutofit/>
          </a:bodyPr>
          <a:lstStyle/>
          <a:p>
            <a:pPr hangingPunct="1">
              <a:lnSpc>
                <a:spcPct val="90000"/>
              </a:lnSpc>
            </a:pPr>
            <a:r>
              <a:rPr lang="en-US" sz="6000" kern="1200">
                <a:solidFill>
                  <a:schemeClr val="tx1"/>
                </a:solidFill>
                <a:latin typeface="+mj-lt"/>
                <a:ea typeface="+mj-ea"/>
                <a:cs typeface="+mj-cs"/>
              </a:rPr>
              <a:t>Questions/ Comments</a:t>
            </a:r>
          </a:p>
        </p:txBody>
      </p:sp>
      <p:sp>
        <p:nvSpPr>
          <p:cNvPr id="25" name="Oval 24">
            <a:extLst>
              <a:ext uri="{FF2B5EF4-FFF2-40B4-BE49-F238E27FC236}">
                <a16:creationId xmlns:a16="http://schemas.microsoft.com/office/drawing/2014/main" id="{CF8AD9F3-9AF6-494F-83A3-2F67756393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24703" y="541034"/>
            <a:ext cx="931930" cy="90664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9" name="Picture Placeholder 6" descr="Yellow and blue symbols">
            <a:extLst>
              <a:ext uri="{FF2B5EF4-FFF2-40B4-BE49-F238E27FC236}">
                <a16:creationId xmlns:a16="http://schemas.microsoft.com/office/drawing/2014/main" id="{E9FC0857-66B1-4DB4-B67A-D4CD6EE8F20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6041841" y="413674"/>
            <a:ext cx="4123157" cy="4123157"/>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27" name="Rectangle 26">
            <a:extLst>
              <a:ext uri="{FF2B5EF4-FFF2-40B4-BE49-F238E27FC236}">
                <a16:creationId xmlns:a16="http://schemas.microsoft.com/office/drawing/2014/main" id="{0DA5DB8B-7E5C-4ABC-8069-A9A8806F39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01501" y="3865664"/>
            <a:ext cx="739429" cy="739429"/>
          </a:xfrm>
          <a:prstGeom prst="rect">
            <a:avLst/>
          </a:prstGeom>
          <a:noFill/>
          <a:ln w="127000">
            <a:solidFill>
              <a:schemeClr val="accent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7" name="Picture Placeholder 6" descr="Yellow and blue symbols">
            <a:extLst>
              <a:ext uri="{FF2B5EF4-FFF2-40B4-BE49-F238E27FC236}">
                <a16:creationId xmlns:a16="http://schemas.microsoft.com/office/drawing/2014/main" id="{350957DB-EDA6-480E-B057-A87416A937F1}"/>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8695537" y="3158548"/>
            <a:ext cx="3047542" cy="3047542"/>
          </a:xfrm>
          <a:custGeom>
            <a:avLst/>
            <a:gdLst/>
            <a:ahLst/>
            <a:cxnLst/>
            <a:rect l="l" t="t" r="r" b="b"/>
            <a:pathLst>
              <a:path w="2283868" h="2283868">
                <a:moveTo>
                  <a:pt x="1141934" y="0"/>
                </a:moveTo>
                <a:cubicBezTo>
                  <a:pt x="1772607" y="0"/>
                  <a:pt x="2283868" y="511261"/>
                  <a:pt x="2283868" y="1141934"/>
                </a:cubicBezTo>
                <a:cubicBezTo>
                  <a:pt x="2283868" y="1772607"/>
                  <a:pt x="1772607" y="2283868"/>
                  <a:pt x="1141934" y="2283868"/>
                </a:cubicBezTo>
                <a:cubicBezTo>
                  <a:pt x="511261" y="2283868"/>
                  <a:pt x="0" y="1772607"/>
                  <a:pt x="0" y="1141934"/>
                </a:cubicBezTo>
                <a:cubicBezTo>
                  <a:pt x="0" y="511261"/>
                  <a:pt x="511261" y="0"/>
                  <a:pt x="114193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4" name="Slide Number Placeholder 3">
            <a:extLst>
              <a:ext uri="{FF2B5EF4-FFF2-40B4-BE49-F238E27FC236}">
                <a16:creationId xmlns:a16="http://schemas.microsoft.com/office/drawing/2014/main" id="{B40D6AE9-9328-4F5C-99C2-6AB1D3EFEDB2}"/>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marR="0" lvl="0" indent="0" fontAlgn="auto">
              <a:spcBef>
                <a:spcPts val="0"/>
              </a:spcBef>
              <a:spcAft>
                <a:spcPts val="600"/>
              </a:spcAft>
              <a:buClrTx/>
              <a:buSzTx/>
              <a:buFontTx/>
              <a:buNone/>
              <a:tabLst/>
              <a:defRPr/>
            </a:pPr>
            <a:fld id="{A68F81FF-A8B7-8E49-9D5B-3CAD5ADFEE36}" type="slidenum">
              <a:rPr kumimoji="0" lang="en-US" b="0" i="0" u="none" strike="noStrike" cap="none" spc="0" normalizeH="0" baseline="0" noProof="0">
                <a:ln>
                  <a:noFill/>
                </a:ln>
                <a:solidFill>
                  <a:schemeClr val="tx1">
                    <a:lumMod val="50000"/>
                    <a:lumOff val="50000"/>
                  </a:schemeClr>
                </a:solidFill>
                <a:effectLst/>
                <a:uLnTx/>
                <a:uFillTx/>
                <a:latin typeface="+mn-lt"/>
              </a:rPr>
              <a:pPr marR="0" lvl="0" indent="0" fontAlgn="auto">
                <a:spcBef>
                  <a:spcPts val="0"/>
                </a:spcBef>
                <a:spcAft>
                  <a:spcPts val="600"/>
                </a:spcAft>
                <a:buClrTx/>
                <a:buSzTx/>
                <a:buFontTx/>
                <a:buNone/>
                <a:tabLst/>
                <a:defRPr/>
              </a:pPr>
              <a:t>44</a:t>
            </a:fld>
            <a:endParaRPr kumimoji="0" lang="en-US" b="0" i="0" u="none" strike="noStrike" cap="none" spc="0" normalizeH="0" baseline="0" noProof="0">
              <a:ln>
                <a:noFill/>
              </a:ln>
              <a:solidFill>
                <a:schemeClr val="tx1">
                  <a:lumMod val="50000"/>
                  <a:lumOff val="50000"/>
                </a:schemeClr>
              </a:solidFill>
              <a:effectLst/>
              <a:uLnTx/>
              <a:uFillTx/>
              <a:latin typeface="+mn-lt"/>
            </a:endParaRPr>
          </a:p>
        </p:txBody>
      </p:sp>
    </p:spTree>
    <p:extLst>
      <p:ext uri="{BB962C8B-B14F-4D97-AF65-F5344CB8AC3E}">
        <p14:creationId xmlns:p14="http://schemas.microsoft.com/office/powerpoint/2010/main" val="187427299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A5BD868-710C-4E0E-B54C-DA80CF6535A6}"/>
              </a:ext>
            </a:extLst>
          </p:cNvPr>
          <p:cNvSpPr>
            <a:spLocks noGrp="1"/>
          </p:cNvSpPr>
          <p:nvPr>
            <p:ph type="sldNum" sz="quarter" idx="12"/>
          </p:nvPr>
        </p:nvSpPr>
        <p:spPr/>
        <p:txBody>
          <a:bodyPr/>
          <a:lstStyle/>
          <a:p>
            <a:fld id="{A68F81FF-A8B7-8E49-9D5B-3CAD5ADFEE36}" type="slidenum">
              <a:rPr lang="en-US" smtClean="0"/>
              <a:pPr/>
              <a:t>45</a:t>
            </a:fld>
            <a:endParaRPr lang="en-US" dirty="0"/>
          </a:p>
        </p:txBody>
      </p:sp>
      <p:sp>
        <p:nvSpPr>
          <p:cNvPr id="4" name="Title 3">
            <a:extLst>
              <a:ext uri="{FF2B5EF4-FFF2-40B4-BE49-F238E27FC236}">
                <a16:creationId xmlns:a16="http://schemas.microsoft.com/office/drawing/2014/main" id="{46961DEB-F39D-40F2-926A-A190DEEB1C49}"/>
              </a:ext>
            </a:extLst>
          </p:cNvPr>
          <p:cNvSpPr>
            <a:spLocks noGrp="1"/>
          </p:cNvSpPr>
          <p:nvPr>
            <p:ph type="title"/>
          </p:nvPr>
        </p:nvSpPr>
        <p:spPr/>
        <p:txBody>
          <a:bodyPr>
            <a:normAutofit/>
          </a:bodyPr>
          <a:lstStyle/>
          <a:p>
            <a:r>
              <a:rPr lang="en-US" dirty="0"/>
              <a:t>Appendix – Complexity</a:t>
            </a:r>
          </a:p>
        </p:txBody>
      </p:sp>
    </p:spTree>
    <p:extLst>
      <p:ext uri="{BB962C8B-B14F-4D97-AF65-F5344CB8AC3E}">
        <p14:creationId xmlns:p14="http://schemas.microsoft.com/office/powerpoint/2010/main" val="315053032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0AE2110B-4D0A-4791-A657-41ABBA2ED638}"/>
              </a:ext>
            </a:extLst>
          </p:cNvPr>
          <p:cNvSpPr>
            <a:spLocks noGrp="1"/>
          </p:cNvSpPr>
          <p:nvPr>
            <p:ph idx="1"/>
          </p:nvPr>
        </p:nvSpPr>
        <p:spPr>
          <a:xfrm>
            <a:off x="187187" y="1171152"/>
            <a:ext cx="11531600" cy="5538926"/>
          </a:xfrm>
          <a:solidFill>
            <a:schemeClr val="bg1">
              <a:lumMod val="95000"/>
            </a:schemeClr>
          </a:solidFill>
        </p:spPr>
        <p:txBody>
          <a:bodyPr>
            <a:noAutofit/>
          </a:bodyPr>
          <a:lstStyle/>
          <a:p>
            <a:pPr marL="0" indent="0">
              <a:buNone/>
            </a:pPr>
            <a:r>
              <a:rPr lang="en-US" sz="2300" i="1" u="sng" dirty="0">
                <a:solidFill>
                  <a:srgbClr val="0070C0"/>
                </a:solidFill>
              </a:rPr>
              <a:t>Complex Circumstances </a:t>
            </a:r>
          </a:p>
          <a:p>
            <a:pPr marL="0" indent="0">
              <a:buNone/>
            </a:pPr>
            <a:endParaRPr lang="en-US" sz="2300" u="sng" dirty="0">
              <a:solidFill>
                <a:srgbClr val="0070C0"/>
              </a:solidFill>
            </a:endParaRPr>
          </a:p>
          <a:p>
            <a:pPr marL="0" indent="0">
              <a:buNone/>
            </a:pPr>
            <a:r>
              <a:rPr lang="en-US" sz="2300" u="sng" dirty="0">
                <a:solidFill>
                  <a:srgbClr val="0070C0"/>
                </a:solidFill>
              </a:rPr>
              <a:t>120.13 A1</a:t>
            </a:r>
          </a:p>
          <a:p>
            <a:pPr marL="0" indent="0">
              <a:buNone/>
            </a:pPr>
            <a:r>
              <a:rPr lang="en-US" sz="2300" u="sng" dirty="0">
                <a:solidFill>
                  <a:srgbClr val="0070C0"/>
                </a:solidFill>
              </a:rPr>
              <a:t>The circumstances in which professional accountants carry out professional activities vary considerably. Some professional activities may involve complex circumstances that increases the challenges when identifying, evaluating and addressing threats to compliance with the fundamental principles.</a:t>
            </a:r>
          </a:p>
          <a:p>
            <a:pPr marL="0" indent="0">
              <a:buNone/>
            </a:pPr>
            <a:r>
              <a:rPr lang="en-US" sz="2300" u="sng" dirty="0">
                <a:solidFill>
                  <a:srgbClr val="0070C0"/>
                </a:solidFill>
              </a:rPr>
              <a:t>120.13 A2 </a:t>
            </a:r>
          </a:p>
          <a:p>
            <a:pPr marL="0" indent="0">
              <a:buNone/>
            </a:pPr>
            <a:r>
              <a:rPr lang="en-US" sz="2300" u="sng" dirty="0">
                <a:solidFill>
                  <a:srgbClr val="0070C0"/>
                </a:solidFill>
              </a:rPr>
              <a:t>Examples of when such increased challenges might arise include where the relevant facts and circumstances include interconnected or interdependent elements that are uncertain or unpredictable or involve multiple variables and assumptions.</a:t>
            </a:r>
          </a:p>
          <a:p>
            <a:endParaRPr lang="en-US" sz="2300" u="sng" dirty="0">
              <a:solidFill>
                <a:srgbClr val="0070C0"/>
              </a:solidFill>
            </a:endParaRPr>
          </a:p>
        </p:txBody>
      </p:sp>
      <p:sp>
        <p:nvSpPr>
          <p:cNvPr id="2" name="Title 1">
            <a:extLst>
              <a:ext uri="{FF2B5EF4-FFF2-40B4-BE49-F238E27FC236}">
                <a16:creationId xmlns:a16="http://schemas.microsoft.com/office/drawing/2014/main" id="{EAE2F41B-6E7B-4239-9D73-75BD63D2666C}"/>
              </a:ext>
            </a:extLst>
          </p:cNvPr>
          <p:cNvSpPr>
            <a:spLocks noGrp="1"/>
          </p:cNvSpPr>
          <p:nvPr>
            <p:ph type="title"/>
          </p:nvPr>
        </p:nvSpPr>
        <p:spPr>
          <a:xfrm>
            <a:off x="187187" y="102634"/>
            <a:ext cx="10515600" cy="1068518"/>
          </a:xfrm>
        </p:spPr>
        <p:txBody>
          <a:bodyPr>
            <a:normAutofit/>
          </a:bodyPr>
          <a:lstStyle/>
          <a:p>
            <a:r>
              <a:rPr lang="en-US" dirty="0"/>
              <a:t>New guidance on Complexity</a:t>
            </a:r>
          </a:p>
        </p:txBody>
      </p:sp>
    </p:spTree>
    <p:extLst>
      <p:ext uri="{BB962C8B-B14F-4D97-AF65-F5344CB8AC3E}">
        <p14:creationId xmlns:p14="http://schemas.microsoft.com/office/powerpoint/2010/main" val="201612694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0AE2110B-4D0A-4791-A657-41ABBA2ED638}"/>
              </a:ext>
            </a:extLst>
          </p:cNvPr>
          <p:cNvSpPr>
            <a:spLocks noGrp="1"/>
          </p:cNvSpPr>
          <p:nvPr>
            <p:ph idx="1"/>
          </p:nvPr>
        </p:nvSpPr>
        <p:spPr>
          <a:xfrm>
            <a:off x="187187" y="1171152"/>
            <a:ext cx="11531600" cy="5538926"/>
          </a:xfrm>
          <a:solidFill>
            <a:schemeClr val="bg1">
              <a:lumMod val="95000"/>
            </a:schemeClr>
          </a:solidFill>
        </p:spPr>
        <p:txBody>
          <a:bodyPr>
            <a:noAutofit/>
          </a:bodyPr>
          <a:lstStyle/>
          <a:p>
            <a:pPr marL="0" indent="0">
              <a:buNone/>
            </a:pPr>
            <a:r>
              <a:rPr lang="en-US" sz="2300" u="sng" dirty="0">
                <a:solidFill>
                  <a:srgbClr val="0070C0"/>
                </a:solidFill>
              </a:rPr>
              <a:t>120.13 A3   </a:t>
            </a:r>
          </a:p>
          <a:p>
            <a:pPr marL="0" indent="0">
              <a:buNone/>
            </a:pPr>
            <a:r>
              <a:rPr lang="en-US" sz="2300" u="sng" dirty="0">
                <a:solidFill>
                  <a:srgbClr val="0070C0"/>
                </a:solidFill>
              </a:rPr>
              <a:t>Actions that might assist a professional accountant in managing and mitigating the challenges arising from complex circumstances include:</a:t>
            </a:r>
          </a:p>
          <a:p>
            <a:r>
              <a:rPr lang="en-US" sz="2300" u="sng" dirty="0">
                <a:solidFill>
                  <a:srgbClr val="0070C0"/>
                </a:solidFill>
              </a:rPr>
              <a:t>Applying an inquiring mind to those aspects that make the circumstances especially complex.</a:t>
            </a:r>
          </a:p>
          <a:p>
            <a:r>
              <a:rPr lang="en-US" sz="2300" u="sng" dirty="0">
                <a:solidFill>
                  <a:srgbClr val="0070C0"/>
                </a:solidFill>
              </a:rPr>
              <a:t>Consulting with others, including experts, to ensure appropriate challenge and additional input as part of the evaluation process.</a:t>
            </a:r>
          </a:p>
          <a:p>
            <a:r>
              <a:rPr lang="en-US" sz="2300" u="sng" dirty="0">
                <a:solidFill>
                  <a:srgbClr val="0070C0"/>
                </a:solidFill>
              </a:rPr>
              <a:t>Using technology to provide relevant information quickly and frequently.</a:t>
            </a:r>
          </a:p>
          <a:p>
            <a:r>
              <a:rPr lang="en-US" sz="2300" u="sng" dirty="0">
                <a:solidFill>
                  <a:srgbClr val="0070C0"/>
                </a:solidFill>
              </a:rPr>
              <a:t>Discussing the inherent uncertainties or difficulties arising from the facts and circumstances or the technology involved within the firm or organization and, if appropriate, with relevant stakeholders.</a:t>
            </a:r>
          </a:p>
          <a:p>
            <a:r>
              <a:rPr lang="en-US" sz="2300" u="sng" dirty="0">
                <a:solidFill>
                  <a:srgbClr val="0070C0"/>
                </a:solidFill>
              </a:rPr>
              <a:t>Appropriate monitoring of the complex circumstances to assess whether any developments or changes in such circumstances might impact any judgments they may have made.</a:t>
            </a:r>
          </a:p>
          <a:p>
            <a:endParaRPr lang="en-US" sz="2300" u="sng" dirty="0">
              <a:solidFill>
                <a:srgbClr val="0070C0"/>
              </a:solidFill>
            </a:endParaRPr>
          </a:p>
        </p:txBody>
      </p:sp>
      <p:sp>
        <p:nvSpPr>
          <p:cNvPr id="2" name="Title 1">
            <a:extLst>
              <a:ext uri="{FF2B5EF4-FFF2-40B4-BE49-F238E27FC236}">
                <a16:creationId xmlns:a16="http://schemas.microsoft.com/office/drawing/2014/main" id="{EAE2F41B-6E7B-4239-9D73-75BD63D2666C}"/>
              </a:ext>
            </a:extLst>
          </p:cNvPr>
          <p:cNvSpPr>
            <a:spLocks noGrp="1"/>
          </p:cNvSpPr>
          <p:nvPr>
            <p:ph type="title"/>
          </p:nvPr>
        </p:nvSpPr>
        <p:spPr>
          <a:xfrm>
            <a:off x="187187" y="102634"/>
            <a:ext cx="10515600" cy="1068518"/>
          </a:xfrm>
        </p:spPr>
        <p:txBody>
          <a:bodyPr>
            <a:normAutofit/>
          </a:bodyPr>
          <a:lstStyle/>
          <a:p>
            <a:r>
              <a:rPr lang="en-US" dirty="0"/>
              <a:t>New guidance on Complexity</a:t>
            </a:r>
          </a:p>
        </p:txBody>
      </p:sp>
    </p:spTree>
    <p:extLst>
      <p:ext uri="{BB962C8B-B14F-4D97-AF65-F5344CB8AC3E}">
        <p14:creationId xmlns:p14="http://schemas.microsoft.com/office/powerpoint/2010/main" val="50082592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98661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497F1-8C69-49B1-8B8A-CF49CF5078B5}"/>
              </a:ext>
            </a:extLst>
          </p:cNvPr>
          <p:cNvSpPr>
            <a:spLocks noGrp="1"/>
          </p:cNvSpPr>
          <p:nvPr>
            <p:ph type="title"/>
          </p:nvPr>
        </p:nvSpPr>
        <p:spPr>
          <a:xfrm>
            <a:off x="359181" y="70863"/>
            <a:ext cx="10515600" cy="1068518"/>
          </a:xfrm>
        </p:spPr>
        <p:txBody>
          <a:bodyPr/>
          <a:lstStyle/>
          <a:p>
            <a:r>
              <a:rPr lang="en-US" dirty="0">
                <a:latin typeface="Product Sans Thin" panose="020B0203030502040203"/>
              </a:rPr>
              <a:t>Status of Fact Finding</a:t>
            </a:r>
            <a:endParaRPr lang="en-US" dirty="0"/>
          </a:p>
        </p:txBody>
      </p:sp>
      <p:sp>
        <p:nvSpPr>
          <p:cNvPr id="3" name="Content Placeholder 2">
            <a:extLst>
              <a:ext uri="{FF2B5EF4-FFF2-40B4-BE49-F238E27FC236}">
                <a16:creationId xmlns:a16="http://schemas.microsoft.com/office/drawing/2014/main" id="{51838DCD-2F78-401F-9AB8-E7F98650F3EC}"/>
              </a:ext>
            </a:extLst>
          </p:cNvPr>
          <p:cNvSpPr>
            <a:spLocks noGrp="1"/>
          </p:cNvSpPr>
          <p:nvPr>
            <p:ph idx="1"/>
          </p:nvPr>
        </p:nvSpPr>
        <p:spPr>
          <a:xfrm>
            <a:off x="838200" y="5208634"/>
            <a:ext cx="6307692" cy="1293184"/>
          </a:xfrm>
          <a:solidFill>
            <a:schemeClr val="tx1">
              <a:lumMod val="20000"/>
              <a:lumOff val="80000"/>
            </a:schemeClr>
          </a:solidFill>
          <a:effectLst>
            <a:outerShdw blurRad="50800" dist="38100" dir="2700000" algn="tl" rotWithShape="0">
              <a:prstClr val="black">
                <a:alpha val="40000"/>
              </a:prstClr>
            </a:outerShdw>
          </a:effectLst>
        </p:spPr>
        <p:txBody>
          <a:bodyPr>
            <a:noAutofit/>
          </a:bodyPr>
          <a:lstStyle/>
          <a:p>
            <a:pPr marL="0" indent="0" algn="ctr">
              <a:spcBef>
                <a:spcPts val="0"/>
              </a:spcBef>
              <a:buNone/>
            </a:pPr>
            <a:r>
              <a:rPr lang="en-US" sz="2500" b="1" i="1" dirty="0">
                <a:effectLst/>
              </a:rPr>
              <a:t>Informs:</a:t>
            </a:r>
          </a:p>
          <a:p>
            <a:pPr marL="514350" indent="-514350">
              <a:spcBef>
                <a:spcPts val="0"/>
              </a:spcBef>
              <a:buAutoNum type="arabicPeriod"/>
            </a:pPr>
            <a:r>
              <a:rPr lang="en-US" sz="2500" dirty="0">
                <a:effectLst/>
              </a:rPr>
              <a:t>Principles-based revisions to the Code</a:t>
            </a:r>
          </a:p>
          <a:p>
            <a:pPr marL="514350" indent="-514350">
              <a:spcBef>
                <a:spcPts val="0"/>
              </a:spcBef>
              <a:buAutoNum type="arabicPeriod"/>
            </a:pPr>
            <a:r>
              <a:rPr lang="en-US" sz="2500" dirty="0">
                <a:effectLst/>
              </a:rPr>
              <a:t>NAM topics and content</a:t>
            </a:r>
          </a:p>
        </p:txBody>
      </p:sp>
      <p:sp>
        <p:nvSpPr>
          <p:cNvPr id="5" name="Slide Number Placeholder 4">
            <a:extLst>
              <a:ext uri="{FF2B5EF4-FFF2-40B4-BE49-F238E27FC236}">
                <a16:creationId xmlns:a16="http://schemas.microsoft.com/office/drawing/2014/main" id="{7BBC4D34-1FE9-4C04-A38B-C0A5EE37A9B1}"/>
              </a:ext>
            </a:extLst>
          </p:cNvPr>
          <p:cNvSpPr>
            <a:spLocks noGrp="1"/>
          </p:cNvSpPr>
          <p:nvPr>
            <p:ph type="sldNum" sz="quarter" idx="12"/>
          </p:nvPr>
        </p:nvSpPr>
        <p:spPr/>
        <p:txBody>
          <a:bodyPr/>
          <a:lstStyle/>
          <a:p>
            <a:fld id="{A68F81FF-A8B7-8E49-9D5B-3CAD5ADFEE36}" type="slidenum">
              <a:rPr lang="en-US" smtClean="0"/>
              <a:pPr/>
              <a:t>5</a:t>
            </a:fld>
            <a:endParaRPr lang="en-US" dirty="0"/>
          </a:p>
        </p:txBody>
      </p:sp>
      <p:grpSp>
        <p:nvGrpSpPr>
          <p:cNvPr id="6" name="Group 5">
            <a:extLst>
              <a:ext uri="{FF2B5EF4-FFF2-40B4-BE49-F238E27FC236}">
                <a16:creationId xmlns:a16="http://schemas.microsoft.com/office/drawing/2014/main" id="{5A169D8E-93C2-4E47-A36E-988366510F4E}"/>
              </a:ext>
            </a:extLst>
          </p:cNvPr>
          <p:cNvGrpSpPr/>
          <p:nvPr/>
        </p:nvGrpSpPr>
        <p:grpSpPr>
          <a:xfrm>
            <a:off x="1783763" y="2334257"/>
            <a:ext cx="5435704" cy="2301568"/>
            <a:chOff x="539913" y="2034022"/>
            <a:chExt cx="4366140" cy="2037203"/>
          </a:xfrm>
        </p:grpSpPr>
        <p:sp>
          <p:nvSpPr>
            <p:cNvPr id="7" name="Freeform 5">
              <a:extLst>
                <a:ext uri="{FF2B5EF4-FFF2-40B4-BE49-F238E27FC236}">
                  <a16:creationId xmlns:a16="http://schemas.microsoft.com/office/drawing/2014/main" id="{A8E8974A-8C44-40D6-AE20-F23E91FF7202}"/>
                </a:ext>
              </a:extLst>
            </p:cNvPr>
            <p:cNvSpPr/>
            <p:nvPr/>
          </p:nvSpPr>
          <p:spPr>
            <a:xfrm>
              <a:off x="539913" y="2045620"/>
              <a:ext cx="1369878" cy="1075456"/>
            </a:xfrm>
            <a:custGeom>
              <a:avLst/>
              <a:gdLst>
                <a:gd name="connsiteX0" fmla="*/ 0 w 808004"/>
                <a:gd name="connsiteY0" fmla="*/ 351482 h 702963"/>
                <a:gd name="connsiteX1" fmla="*/ 175741 w 808004"/>
                <a:gd name="connsiteY1" fmla="*/ 0 h 702963"/>
                <a:gd name="connsiteX2" fmla="*/ 632263 w 808004"/>
                <a:gd name="connsiteY2" fmla="*/ 0 h 702963"/>
                <a:gd name="connsiteX3" fmla="*/ 808004 w 808004"/>
                <a:gd name="connsiteY3" fmla="*/ 351482 h 702963"/>
                <a:gd name="connsiteX4" fmla="*/ 632263 w 808004"/>
                <a:gd name="connsiteY4" fmla="*/ 702963 h 702963"/>
                <a:gd name="connsiteX5" fmla="*/ 175741 w 808004"/>
                <a:gd name="connsiteY5" fmla="*/ 702963 h 702963"/>
                <a:gd name="connsiteX6" fmla="*/ 0 w 808004"/>
                <a:gd name="connsiteY6" fmla="*/ 351482 h 702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8004" h="702963">
                  <a:moveTo>
                    <a:pt x="404001" y="0"/>
                  </a:moveTo>
                  <a:lnTo>
                    <a:pt x="808003" y="152895"/>
                  </a:lnTo>
                  <a:lnTo>
                    <a:pt x="808003" y="550068"/>
                  </a:lnTo>
                  <a:lnTo>
                    <a:pt x="404001" y="702963"/>
                  </a:lnTo>
                  <a:lnTo>
                    <a:pt x="1" y="550068"/>
                  </a:lnTo>
                  <a:lnTo>
                    <a:pt x="1" y="152895"/>
                  </a:lnTo>
                  <a:lnTo>
                    <a:pt x="404001" y="0"/>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1">
                <a:shade val="50000"/>
                <a:hueOff val="0"/>
                <a:satOff val="0"/>
                <a:lumOff val="0"/>
                <a:alphaOff val="0"/>
              </a:schemeClr>
            </a:fillRef>
            <a:effectRef idx="2">
              <a:schemeClr val="accent1">
                <a:shade val="50000"/>
                <a:hueOff val="0"/>
                <a:satOff val="0"/>
                <a:lumOff val="0"/>
                <a:alphaOff val="0"/>
              </a:schemeClr>
            </a:effectRef>
            <a:fontRef idx="minor">
              <a:schemeClr val="lt1"/>
            </a:fontRef>
          </p:style>
          <p:txBody>
            <a:bodyPr spcFirstLastPara="0" vert="horz" wrap="square" lIns="128595" tIns="144965" rIns="128596" bIns="144964" numCol="1" spcCol="1270" anchor="ctr" anchorCtr="0">
              <a:noAutofit/>
            </a:bodyPr>
            <a:lstStyle/>
            <a:p>
              <a:pPr marL="0" lvl="0" indent="0" algn="ctr" defTabSz="222250">
                <a:lnSpc>
                  <a:spcPct val="90000"/>
                </a:lnSpc>
                <a:spcBef>
                  <a:spcPct val="0"/>
                </a:spcBef>
                <a:spcAft>
                  <a:spcPct val="35000"/>
                </a:spcAft>
                <a:buNone/>
              </a:pPr>
              <a:r>
                <a:rPr lang="en-US" sz="2000" kern="1200" dirty="0">
                  <a:latin typeface="Product Sans Thin" panose="020B0203030502040203"/>
                </a:rPr>
                <a:t>Blockchain</a:t>
              </a:r>
            </a:p>
          </p:txBody>
        </p:sp>
        <p:sp>
          <p:nvSpPr>
            <p:cNvPr id="8" name="Freeform 8">
              <a:extLst>
                <a:ext uri="{FF2B5EF4-FFF2-40B4-BE49-F238E27FC236}">
                  <a16:creationId xmlns:a16="http://schemas.microsoft.com/office/drawing/2014/main" id="{DE582B4C-8C76-43F1-9919-9167004AA8F1}"/>
                </a:ext>
              </a:extLst>
            </p:cNvPr>
            <p:cNvSpPr/>
            <p:nvPr/>
          </p:nvSpPr>
          <p:spPr>
            <a:xfrm>
              <a:off x="2041264" y="2045620"/>
              <a:ext cx="1369878" cy="1075456"/>
            </a:xfrm>
            <a:custGeom>
              <a:avLst/>
              <a:gdLst>
                <a:gd name="connsiteX0" fmla="*/ 0 w 808004"/>
                <a:gd name="connsiteY0" fmla="*/ 351482 h 702963"/>
                <a:gd name="connsiteX1" fmla="*/ 175741 w 808004"/>
                <a:gd name="connsiteY1" fmla="*/ 0 h 702963"/>
                <a:gd name="connsiteX2" fmla="*/ 632263 w 808004"/>
                <a:gd name="connsiteY2" fmla="*/ 0 h 702963"/>
                <a:gd name="connsiteX3" fmla="*/ 808004 w 808004"/>
                <a:gd name="connsiteY3" fmla="*/ 351482 h 702963"/>
                <a:gd name="connsiteX4" fmla="*/ 632263 w 808004"/>
                <a:gd name="connsiteY4" fmla="*/ 702963 h 702963"/>
                <a:gd name="connsiteX5" fmla="*/ 175741 w 808004"/>
                <a:gd name="connsiteY5" fmla="*/ 702963 h 702963"/>
                <a:gd name="connsiteX6" fmla="*/ 0 w 808004"/>
                <a:gd name="connsiteY6" fmla="*/ 351482 h 702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8004" h="702963">
                  <a:moveTo>
                    <a:pt x="404001" y="0"/>
                  </a:moveTo>
                  <a:lnTo>
                    <a:pt x="808003" y="152895"/>
                  </a:lnTo>
                  <a:lnTo>
                    <a:pt x="808003" y="550068"/>
                  </a:lnTo>
                  <a:lnTo>
                    <a:pt x="404001" y="702963"/>
                  </a:lnTo>
                  <a:lnTo>
                    <a:pt x="1" y="550068"/>
                  </a:lnTo>
                  <a:lnTo>
                    <a:pt x="1" y="152895"/>
                  </a:lnTo>
                  <a:lnTo>
                    <a:pt x="404001" y="0"/>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1">
                <a:shade val="50000"/>
                <a:hueOff val="343210"/>
                <a:satOff val="-28086"/>
                <a:lumOff val="21085"/>
                <a:alphaOff val="0"/>
              </a:schemeClr>
            </a:fillRef>
            <a:effectRef idx="2">
              <a:schemeClr val="accent1">
                <a:shade val="50000"/>
                <a:hueOff val="343210"/>
                <a:satOff val="-28086"/>
                <a:lumOff val="21085"/>
                <a:alphaOff val="0"/>
              </a:schemeClr>
            </a:effectRef>
            <a:fontRef idx="minor">
              <a:schemeClr val="lt1"/>
            </a:fontRef>
          </p:style>
          <p:txBody>
            <a:bodyPr spcFirstLastPara="0" vert="horz" wrap="square" lIns="128595" tIns="144965" rIns="128596" bIns="144964" numCol="1" spcCol="1270" anchor="ctr" anchorCtr="0">
              <a:noAutofit/>
            </a:bodyPr>
            <a:lstStyle/>
            <a:p>
              <a:pPr marL="0" lvl="0" indent="0" algn="ctr" defTabSz="222250">
                <a:lnSpc>
                  <a:spcPct val="90000"/>
                </a:lnSpc>
                <a:spcBef>
                  <a:spcPct val="0"/>
                </a:spcBef>
                <a:spcAft>
                  <a:spcPct val="35000"/>
                </a:spcAft>
                <a:buNone/>
              </a:pPr>
              <a:r>
                <a:rPr lang="en-US" sz="2000" kern="1200" dirty="0">
                  <a:latin typeface="Product Sans Thin" panose="020B0203030502040203"/>
                </a:rPr>
                <a:t>Cybersecurity</a:t>
              </a:r>
            </a:p>
          </p:txBody>
        </p:sp>
        <p:sp>
          <p:nvSpPr>
            <p:cNvPr id="9" name="Freeform 11">
              <a:extLst>
                <a:ext uri="{FF2B5EF4-FFF2-40B4-BE49-F238E27FC236}">
                  <a16:creationId xmlns:a16="http://schemas.microsoft.com/office/drawing/2014/main" id="{FE5025BE-0AD4-4B60-BF75-5B1C9BEC0B9B}"/>
                </a:ext>
              </a:extLst>
            </p:cNvPr>
            <p:cNvSpPr/>
            <p:nvPr/>
          </p:nvSpPr>
          <p:spPr>
            <a:xfrm>
              <a:off x="3536175" y="2034022"/>
              <a:ext cx="1369878" cy="1075456"/>
            </a:xfrm>
            <a:custGeom>
              <a:avLst/>
              <a:gdLst>
                <a:gd name="connsiteX0" fmla="*/ 0 w 808004"/>
                <a:gd name="connsiteY0" fmla="*/ 351482 h 702963"/>
                <a:gd name="connsiteX1" fmla="*/ 175741 w 808004"/>
                <a:gd name="connsiteY1" fmla="*/ 0 h 702963"/>
                <a:gd name="connsiteX2" fmla="*/ 632263 w 808004"/>
                <a:gd name="connsiteY2" fmla="*/ 0 h 702963"/>
                <a:gd name="connsiteX3" fmla="*/ 808004 w 808004"/>
                <a:gd name="connsiteY3" fmla="*/ 351482 h 702963"/>
                <a:gd name="connsiteX4" fmla="*/ 632263 w 808004"/>
                <a:gd name="connsiteY4" fmla="*/ 702963 h 702963"/>
                <a:gd name="connsiteX5" fmla="*/ 175741 w 808004"/>
                <a:gd name="connsiteY5" fmla="*/ 702963 h 702963"/>
                <a:gd name="connsiteX6" fmla="*/ 0 w 808004"/>
                <a:gd name="connsiteY6" fmla="*/ 351482 h 702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8004" h="702963">
                  <a:moveTo>
                    <a:pt x="404001" y="0"/>
                  </a:moveTo>
                  <a:lnTo>
                    <a:pt x="808003" y="152895"/>
                  </a:lnTo>
                  <a:lnTo>
                    <a:pt x="808003" y="550068"/>
                  </a:lnTo>
                  <a:lnTo>
                    <a:pt x="404001" y="702963"/>
                  </a:lnTo>
                  <a:lnTo>
                    <a:pt x="1" y="550068"/>
                  </a:lnTo>
                  <a:lnTo>
                    <a:pt x="1" y="152895"/>
                  </a:lnTo>
                  <a:lnTo>
                    <a:pt x="404001" y="0"/>
                  </a:lnTo>
                  <a:close/>
                </a:path>
              </a:pathLst>
            </a:custGeom>
            <a:solidFill>
              <a:srgbClr val="00B050"/>
            </a:solidFill>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1">
                <a:shade val="50000"/>
                <a:hueOff val="686419"/>
                <a:satOff val="-56171"/>
                <a:lumOff val="42170"/>
                <a:alphaOff val="0"/>
              </a:schemeClr>
            </a:fillRef>
            <a:effectRef idx="2">
              <a:schemeClr val="accent1">
                <a:shade val="50000"/>
                <a:hueOff val="686419"/>
                <a:satOff val="-56171"/>
                <a:lumOff val="42170"/>
                <a:alphaOff val="0"/>
              </a:schemeClr>
            </a:effectRef>
            <a:fontRef idx="minor">
              <a:schemeClr val="lt1"/>
            </a:fontRef>
          </p:style>
          <p:txBody>
            <a:bodyPr spcFirstLastPara="0" vert="horz" wrap="square" lIns="128595" tIns="144965" rIns="128596" bIns="144964" numCol="1" spcCol="1270" anchor="ctr" anchorCtr="0">
              <a:noAutofit/>
            </a:bodyPr>
            <a:lstStyle/>
            <a:p>
              <a:pPr marL="0" lvl="0" indent="0" algn="ctr" defTabSz="222250">
                <a:lnSpc>
                  <a:spcPct val="90000"/>
                </a:lnSpc>
                <a:spcBef>
                  <a:spcPct val="0"/>
                </a:spcBef>
                <a:spcAft>
                  <a:spcPct val="35000"/>
                </a:spcAft>
                <a:buNone/>
              </a:pPr>
              <a:r>
                <a:rPr lang="en-US" sz="2000" kern="1200" dirty="0">
                  <a:latin typeface="Product Sans Thin" panose="020B0203030502040203"/>
                </a:rPr>
                <a:t>Cloud-based services</a:t>
              </a:r>
            </a:p>
          </p:txBody>
        </p:sp>
        <p:sp>
          <p:nvSpPr>
            <p:cNvPr id="10" name="Freeform 14">
              <a:extLst>
                <a:ext uri="{FF2B5EF4-FFF2-40B4-BE49-F238E27FC236}">
                  <a16:creationId xmlns:a16="http://schemas.microsoft.com/office/drawing/2014/main" id="{F9982DE7-441E-4D5C-B2B7-F35832301003}"/>
                </a:ext>
              </a:extLst>
            </p:cNvPr>
            <p:cNvSpPr/>
            <p:nvPr/>
          </p:nvSpPr>
          <p:spPr>
            <a:xfrm>
              <a:off x="1275316" y="2987602"/>
              <a:ext cx="1369878" cy="1075456"/>
            </a:xfrm>
            <a:custGeom>
              <a:avLst/>
              <a:gdLst>
                <a:gd name="connsiteX0" fmla="*/ 0 w 808004"/>
                <a:gd name="connsiteY0" fmla="*/ 351482 h 702963"/>
                <a:gd name="connsiteX1" fmla="*/ 175741 w 808004"/>
                <a:gd name="connsiteY1" fmla="*/ 0 h 702963"/>
                <a:gd name="connsiteX2" fmla="*/ 632263 w 808004"/>
                <a:gd name="connsiteY2" fmla="*/ 0 h 702963"/>
                <a:gd name="connsiteX3" fmla="*/ 808004 w 808004"/>
                <a:gd name="connsiteY3" fmla="*/ 351482 h 702963"/>
                <a:gd name="connsiteX4" fmla="*/ 632263 w 808004"/>
                <a:gd name="connsiteY4" fmla="*/ 702963 h 702963"/>
                <a:gd name="connsiteX5" fmla="*/ 175741 w 808004"/>
                <a:gd name="connsiteY5" fmla="*/ 702963 h 702963"/>
                <a:gd name="connsiteX6" fmla="*/ 0 w 808004"/>
                <a:gd name="connsiteY6" fmla="*/ 351482 h 702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8004" h="702963">
                  <a:moveTo>
                    <a:pt x="404001" y="0"/>
                  </a:moveTo>
                  <a:lnTo>
                    <a:pt x="808003" y="152895"/>
                  </a:lnTo>
                  <a:lnTo>
                    <a:pt x="808003" y="550068"/>
                  </a:lnTo>
                  <a:lnTo>
                    <a:pt x="404001" y="702963"/>
                  </a:lnTo>
                  <a:lnTo>
                    <a:pt x="1" y="550068"/>
                  </a:lnTo>
                  <a:lnTo>
                    <a:pt x="1" y="152895"/>
                  </a:lnTo>
                  <a:lnTo>
                    <a:pt x="404001" y="0"/>
                  </a:lnTo>
                  <a:close/>
                </a:path>
              </a:pathLst>
            </a:custGeom>
            <a:solidFill>
              <a:srgbClr val="00B050"/>
            </a:solidFill>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1">
                <a:shade val="50000"/>
                <a:hueOff val="686419"/>
                <a:satOff val="-56171"/>
                <a:lumOff val="42170"/>
                <a:alphaOff val="0"/>
              </a:schemeClr>
            </a:fillRef>
            <a:effectRef idx="2">
              <a:schemeClr val="accent1">
                <a:shade val="50000"/>
                <a:hueOff val="686419"/>
                <a:satOff val="-56171"/>
                <a:lumOff val="42170"/>
                <a:alphaOff val="0"/>
              </a:schemeClr>
            </a:effectRef>
            <a:fontRef idx="minor">
              <a:schemeClr val="lt1"/>
            </a:fontRef>
          </p:style>
          <p:txBody>
            <a:bodyPr spcFirstLastPara="0" vert="horz" wrap="square" lIns="128595" tIns="144965" rIns="128596" bIns="144964" numCol="1" spcCol="1270" anchor="ctr" anchorCtr="0">
              <a:noAutofit/>
            </a:bodyPr>
            <a:lstStyle/>
            <a:p>
              <a:pPr marL="0" lvl="0" indent="0" algn="ctr" defTabSz="222250">
                <a:lnSpc>
                  <a:spcPct val="90000"/>
                </a:lnSpc>
                <a:spcBef>
                  <a:spcPct val="0"/>
                </a:spcBef>
                <a:spcAft>
                  <a:spcPct val="35000"/>
                </a:spcAft>
                <a:buNone/>
              </a:pPr>
              <a:r>
                <a:rPr lang="en-US" sz="2000" kern="1200" dirty="0">
                  <a:latin typeface="Product Sans Thin" panose="020B0203030502040203"/>
                </a:rPr>
                <a:t>Data governance</a:t>
              </a:r>
            </a:p>
          </p:txBody>
        </p:sp>
        <p:sp>
          <p:nvSpPr>
            <p:cNvPr id="11" name="Rectangle 10">
              <a:extLst>
                <a:ext uri="{FF2B5EF4-FFF2-40B4-BE49-F238E27FC236}">
                  <a16:creationId xmlns:a16="http://schemas.microsoft.com/office/drawing/2014/main" id="{1172F219-318B-40BD-97AE-D7DC10AF7841}"/>
                </a:ext>
              </a:extLst>
            </p:cNvPr>
            <p:cNvSpPr/>
            <p:nvPr/>
          </p:nvSpPr>
          <p:spPr>
            <a:xfrm>
              <a:off x="2999898" y="3269182"/>
              <a:ext cx="872644" cy="484802"/>
            </a:xfrm>
            <a:prstGeom prst="rect">
              <a:avLst/>
            </a:prstGeom>
          </p:spPr>
          <p:style>
            <a:lnRef idx="1">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2" name="Freeform 17">
              <a:extLst>
                <a:ext uri="{FF2B5EF4-FFF2-40B4-BE49-F238E27FC236}">
                  <a16:creationId xmlns:a16="http://schemas.microsoft.com/office/drawing/2014/main" id="{2EC2A282-5320-4821-92F2-CCF600D93FF6}"/>
                </a:ext>
              </a:extLst>
            </p:cNvPr>
            <p:cNvSpPr/>
            <p:nvPr/>
          </p:nvSpPr>
          <p:spPr>
            <a:xfrm>
              <a:off x="2792912" y="2995769"/>
              <a:ext cx="1369878" cy="1075456"/>
            </a:xfrm>
            <a:custGeom>
              <a:avLst/>
              <a:gdLst>
                <a:gd name="connsiteX0" fmla="*/ 0 w 808004"/>
                <a:gd name="connsiteY0" fmla="*/ 351482 h 702963"/>
                <a:gd name="connsiteX1" fmla="*/ 175741 w 808004"/>
                <a:gd name="connsiteY1" fmla="*/ 0 h 702963"/>
                <a:gd name="connsiteX2" fmla="*/ 632263 w 808004"/>
                <a:gd name="connsiteY2" fmla="*/ 0 h 702963"/>
                <a:gd name="connsiteX3" fmla="*/ 808004 w 808004"/>
                <a:gd name="connsiteY3" fmla="*/ 351482 h 702963"/>
                <a:gd name="connsiteX4" fmla="*/ 632263 w 808004"/>
                <a:gd name="connsiteY4" fmla="*/ 702963 h 702963"/>
                <a:gd name="connsiteX5" fmla="*/ 175741 w 808004"/>
                <a:gd name="connsiteY5" fmla="*/ 702963 h 702963"/>
                <a:gd name="connsiteX6" fmla="*/ 0 w 808004"/>
                <a:gd name="connsiteY6" fmla="*/ 351482 h 702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8004" h="702963">
                  <a:moveTo>
                    <a:pt x="404001" y="0"/>
                  </a:moveTo>
                  <a:lnTo>
                    <a:pt x="808003" y="152895"/>
                  </a:lnTo>
                  <a:lnTo>
                    <a:pt x="808003" y="550068"/>
                  </a:lnTo>
                  <a:lnTo>
                    <a:pt x="404001" y="702963"/>
                  </a:lnTo>
                  <a:lnTo>
                    <a:pt x="1" y="550068"/>
                  </a:lnTo>
                  <a:lnTo>
                    <a:pt x="1" y="152895"/>
                  </a:lnTo>
                  <a:lnTo>
                    <a:pt x="404001" y="0"/>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1">
                <a:shade val="50000"/>
                <a:hueOff val="343210"/>
                <a:satOff val="-28086"/>
                <a:lumOff val="21085"/>
                <a:alphaOff val="0"/>
              </a:schemeClr>
            </a:fillRef>
            <a:effectRef idx="2">
              <a:schemeClr val="accent1">
                <a:shade val="50000"/>
                <a:hueOff val="343210"/>
                <a:satOff val="-28086"/>
                <a:lumOff val="21085"/>
                <a:alphaOff val="0"/>
              </a:schemeClr>
            </a:effectRef>
            <a:fontRef idx="minor">
              <a:schemeClr val="lt1"/>
            </a:fontRef>
          </p:style>
          <p:txBody>
            <a:bodyPr spcFirstLastPara="0" vert="horz" wrap="square" lIns="128595" tIns="144965" rIns="128596" bIns="144964" numCol="1" spcCol="1270" anchor="ctr" anchorCtr="0">
              <a:noAutofit/>
            </a:bodyPr>
            <a:lstStyle/>
            <a:p>
              <a:pPr marL="0" lvl="0" indent="0" algn="ctr" defTabSz="222250">
                <a:lnSpc>
                  <a:spcPct val="90000"/>
                </a:lnSpc>
                <a:spcBef>
                  <a:spcPct val="0"/>
                </a:spcBef>
                <a:spcAft>
                  <a:spcPct val="35000"/>
                </a:spcAft>
                <a:buNone/>
              </a:pPr>
              <a:r>
                <a:rPr lang="en-US" sz="2000" kern="1200" dirty="0">
                  <a:latin typeface="Product Sans Thin" panose="020B0203030502040203"/>
                </a:rPr>
                <a:t>Internet of Things</a:t>
              </a:r>
            </a:p>
          </p:txBody>
        </p:sp>
      </p:grpSp>
      <p:sp>
        <p:nvSpPr>
          <p:cNvPr id="13" name="Freeform 8">
            <a:extLst>
              <a:ext uri="{FF2B5EF4-FFF2-40B4-BE49-F238E27FC236}">
                <a16:creationId xmlns:a16="http://schemas.microsoft.com/office/drawing/2014/main" id="{510D5069-2DE0-422A-B288-55120EAFCB15}"/>
              </a:ext>
            </a:extLst>
          </p:cNvPr>
          <p:cNvSpPr/>
          <p:nvPr/>
        </p:nvSpPr>
        <p:spPr>
          <a:xfrm>
            <a:off x="893853" y="3425810"/>
            <a:ext cx="1705454" cy="1215016"/>
          </a:xfrm>
          <a:custGeom>
            <a:avLst/>
            <a:gdLst>
              <a:gd name="connsiteX0" fmla="*/ 0 w 808004"/>
              <a:gd name="connsiteY0" fmla="*/ 351482 h 702963"/>
              <a:gd name="connsiteX1" fmla="*/ 175741 w 808004"/>
              <a:gd name="connsiteY1" fmla="*/ 0 h 702963"/>
              <a:gd name="connsiteX2" fmla="*/ 632263 w 808004"/>
              <a:gd name="connsiteY2" fmla="*/ 0 h 702963"/>
              <a:gd name="connsiteX3" fmla="*/ 808004 w 808004"/>
              <a:gd name="connsiteY3" fmla="*/ 351482 h 702963"/>
              <a:gd name="connsiteX4" fmla="*/ 632263 w 808004"/>
              <a:gd name="connsiteY4" fmla="*/ 702963 h 702963"/>
              <a:gd name="connsiteX5" fmla="*/ 175741 w 808004"/>
              <a:gd name="connsiteY5" fmla="*/ 702963 h 702963"/>
              <a:gd name="connsiteX6" fmla="*/ 0 w 808004"/>
              <a:gd name="connsiteY6" fmla="*/ 351482 h 702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8004" h="702963">
                <a:moveTo>
                  <a:pt x="404001" y="0"/>
                </a:moveTo>
                <a:lnTo>
                  <a:pt x="808003" y="152895"/>
                </a:lnTo>
                <a:lnTo>
                  <a:pt x="808003" y="550068"/>
                </a:lnTo>
                <a:lnTo>
                  <a:pt x="404001" y="702963"/>
                </a:lnTo>
                <a:lnTo>
                  <a:pt x="1" y="550068"/>
                </a:lnTo>
                <a:lnTo>
                  <a:pt x="1" y="152895"/>
                </a:lnTo>
                <a:lnTo>
                  <a:pt x="404001" y="0"/>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1">
              <a:shade val="50000"/>
              <a:hueOff val="343210"/>
              <a:satOff val="-28086"/>
              <a:lumOff val="21085"/>
              <a:alphaOff val="0"/>
            </a:schemeClr>
          </a:fillRef>
          <a:effectRef idx="2">
            <a:schemeClr val="accent1">
              <a:shade val="50000"/>
              <a:hueOff val="343210"/>
              <a:satOff val="-28086"/>
              <a:lumOff val="21085"/>
              <a:alphaOff val="0"/>
            </a:schemeClr>
          </a:effectRef>
          <a:fontRef idx="minor">
            <a:schemeClr val="lt1"/>
          </a:fontRef>
        </p:style>
        <p:txBody>
          <a:bodyPr spcFirstLastPara="0" vert="horz" wrap="square" lIns="128595" tIns="144965" rIns="128596" bIns="144964" numCol="1" spcCol="1270" anchor="ctr" anchorCtr="0">
            <a:noAutofit/>
          </a:bodyPr>
          <a:lstStyle/>
          <a:p>
            <a:pPr marL="0" lvl="0" indent="0" algn="ctr" defTabSz="222250">
              <a:lnSpc>
                <a:spcPct val="90000"/>
              </a:lnSpc>
              <a:spcBef>
                <a:spcPct val="0"/>
              </a:spcBef>
              <a:spcAft>
                <a:spcPct val="35000"/>
              </a:spcAft>
              <a:buNone/>
            </a:pPr>
            <a:r>
              <a:rPr lang="en-US" sz="2000" kern="1200" dirty="0">
                <a:latin typeface="Product Sans Thin" panose="020B0203030502040203"/>
              </a:rPr>
              <a:t>Artificial Intelligence</a:t>
            </a:r>
          </a:p>
        </p:txBody>
      </p:sp>
      <p:sp>
        <p:nvSpPr>
          <p:cNvPr id="14" name="Shape 13">
            <a:extLst>
              <a:ext uri="{FF2B5EF4-FFF2-40B4-BE49-F238E27FC236}">
                <a16:creationId xmlns:a16="http://schemas.microsoft.com/office/drawing/2014/main" id="{552C610C-9851-4B8B-9D41-B6F9B4AACD20}"/>
              </a:ext>
            </a:extLst>
          </p:cNvPr>
          <p:cNvSpPr/>
          <p:nvPr/>
        </p:nvSpPr>
        <p:spPr>
          <a:xfrm rot="3551962">
            <a:off x="2055000" y="4250011"/>
            <a:ext cx="904935" cy="1075457"/>
          </a:xfrm>
          <a:prstGeom prst="swooshArrow">
            <a:avLst>
              <a:gd name="adj1" fmla="val 25000"/>
              <a:gd name="adj2" fmla="val 25000"/>
            </a:avLst>
          </a:prstGeom>
          <a:solidFill>
            <a:srgbClr val="00B050"/>
          </a:solidFill>
          <a:scene3d>
            <a:camera prst="perspectiveRelaxedModerately" zoom="92000"/>
            <a:lightRig rig="balanced" dir="t">
              <a:rot lat="0" lon="0" rev="12700000"/>
            </a:lightRig>
          </a:scene3d>
          <a:sp3d z="-152400" prstMaterial="plastic">
            <a:bevelT w="25400" h="25400"/>
            <a:bevelB w="25400" h="25400"/>
          </a:sp3d>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17" name="TextBox 16">
            <a:extLst>
              <a:ext uri="{FF2B5EF4-FFF2-40B4-BE49-F238E27FC236}">
                <a16:creationId xmlns:a16="http://schemas.microsoft.com/office/drawing/2014/main" id="{3ED68534-2BF9-4F4F-960A-EC3D2367C7E6}"/>
              </a:ext>
            </a:extLst>
          </p:cNvPr>
          <p:cNvSpPr txBox="1"/>
          <p:nvPr/>
        </p:nvSpPr>
        <p:spPr>
          <a:xfrm>
            <a:off x="838200" y="1418647"/>
            <a:ext cx="6307692" cy="430887"/>
          </a:xfrm>
          <a:prstGeom prst="rect">
            <a:avLst/>
          </a:prstGeom>
          <a:solidFill>
            <a:schemeClr val="bg1">
              <a:lumMod val="85000"/>
            </a:schemeClr>
          </a:solidFill>
          <a:effectLst>
            <a:outerShdw blurRad="50800" dist="38100" dir="2700000" algn="tl" rotWithShape="0">
              <a:prstClr val="black">
                <a:alpha val="40000"/>
              </a:prstClr>
            </a:outerShdw>
          </a:effectLst>
        </p:spPr>
        <p:txBody>
          <a:bodyPr wrap="square">
            <a:spAutoFit/>
          </a:bodyPr>
          <a:lstStyle/>
          <a:p>
            <a:pPr marL="0" marR="0" lvl="0" indent="0" algn="ctr" defTabSz="914400" rtl="0" eaLnBrk="1" fontAlgn="base" latinLnBrk="0" hangingPunct="1">
              <a:lnSpc>
                <a:spcPct val="100000"/>
              </a:lnSpc>
              <a:spcBef>
                <a:spcPts val="776"/>
              </a:spcBef>
              <a:spcAft>
                <a:spcPct val="0"/>
              </a:spcAft>
              <a:buClrTx/>
              <a:buSzTx/>
              <a:buFontTx/>
              <a:buNone/>
              <a:tabLst/>
              <a:defRPr/>
            </a:pPr>
            <a:r>
              <a:rPr kumimoji="0" lang="en-US" sz="2200" b="1" i="1" u="none" strike="noStrike" kern="1200" cap="none" spc="0" normalizeH="0" baseline="0" noProof="0" dirty="0">
                <a:ln>
                  <a:noFill/>
                </a:ln>
                <a:solidFill>
                  <a:srgbClr val="005BAA"/>
                </a:solidFill>
                <a:effectLst/>
                <a:uLnTx/>
                <a:uFillTx/>
                <a:latin typeface="Arial"/>
                <a:ea typeface="ＭＳ Ｐゴシック" charset="0"/>
                <a:hlinkClick r:id="rId3"/>
              </a:rPr>
              <a:t>Briefing paper</a:t>
            </a:r>
            <a:r>
              <a:rPr kumimoji="0" lang="en-US" sz="2200" b="1" i="1" u="none" strike="noStrike" kern="1200" cap="none" spc="0" normalizeH="0" baseline="0" noProof="0" dirty="0">
                <a:ln>
                  <a:noFill/>
                </a:ln>
                <a:solidFill>
                  <a:srgbClr val="005BAA"/>
                </a:solidFill>
                <a:effectLst/>
                <a:uLnTx/>
                <a:uFillTx/>
                <a:latin typeface="Arial"/>
                <a:ea typeface="ＭＳ Ｐゴシック" charset="0"/>
              </a:rPr>
              <a:t> </a:t>
            </a:r>
            <a:r>
              <a:rPr lang="en-US" sz="2200" b="1" i="1" dirty="0">
                <a:solidFill>
                  <a:srgbClr val="005BAA"/>
                </a:solidFill>
                <a:latin typeface="Arial"/>
                <a:ea typeface="ＭＳ Ｐゴシック" charset="0"/>
              </a:rPr>
              <a:t>with questions for outreach</a:t>
            </a:r>
            <a:endParaRPr kumimoji="0" lang="en-US" sz="2200" b="1" i="1" u="none" strike="noStrike" kern="1200" cap="none" spc="0" normalizeH="0" baseline="0" noProof="0" dirty="0">
              <a:ln>
                <a:noFill/>
              </a:ln>
              <a:solidFill>
                <a:srgbClr val="005BAA"/>
              </a:solidFill>
              <a:effectLst/>
              <a:uLnTx/>
              <a:uFillTx/>
              <a:latin typeface="Arial"/>
              <a:ea typeface="ＭＳ Ｐゴシック" charset="0"/>
            </a:endParaRPr>
          </a:p>
        </p:txBody>
      </p:sp>
      <p:sp>
        <p:nvSpPr>
          <p:cNvPr id="16" name="Shape 15">
            <a:extLst>
              <a:ext uri="{FF2B5EF4-FFF2-40B4-BE49-F238E27FC236}">
                <a16:creationId xmlns:a16="http://schemas.microsoft.com/office/drawing/2014/main" id="{B43BCE91-A11E-4C36-BE4D-76E4673C655B}"/>
              </a:ext>
            </a:extLst>
          </p:cNvPr>
          <p:cNvSpPr/>
          <p:nvPr/>
        </p:nvSpPr>
        <p:spPr>
          <a:xfrm rot="3551962">
            <a:off x="1504321" y="1499884"/>
            <a:ext cx="904935" cy="1075457"/>
          </a:xfrm>
          <a:prstGeom prst="swooshArrow">
            <a:avLst>
              <a:gd name="adj1" fmla="val 25000"/>
              <a:gd name="adj2" fmla="val 25000"/>
            </a:avLst>
          </a:prstGeom>
          <a:solidFill>
            <a:schemeClr val="bg2"/>
          </a:solidFill>
          <a:scene3d>
            <a:camera prst="perspectiveRelaxedModerately" zoom="92000"/>
            <a:lightRig rig="balanced" dir="t">
              <a:rot lat="0" lon="0" rev="12700000"/>
            </a:lightRig>
          </a:scene3d>
          <a:sp3d z="-152400" prstMaterial="plastic">
            <a:bevelT w="25400" h="25400"/>
            <a:bevelB w="25400" h="25400"/>
          </a:sp3d>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dirty="0"/>
          </a:p>
        </p:txBody>
      </p:sp>
      <p:pic>
        <p:nvPicPr>
          <p:cNvPr id="4" name="Picture 3">
            <a:extLst>
              <a:ext uri="{FF2B5EF4-FFF2-40B4-BE49-F238E27FC236}">
                <a16:creationId xmlns:a16="http://schemas.microsoft.com/office/drawing/2014/main" id="{4E98ACDC-334F-F542-BF6B-3B851F9EE2BF}"/>
              </a:ext>
            </a:extLst>
          </p:cNvPr>
          <p:cNvPicPr>
            <a:picLocks noChangeAspect="1"/>
          </p:cNvPicPr>
          <p:nvPr/>
        </p:nvPicPr>
        <p:blipFill>
          <a:blip r:embed="rId4"/>
          <a:stretch>
            <a:fillRect/>
          </a:stretch>
        </p:blipFill>
        <p:spPr>
          <a:xfrm>
            <a:off x="8191042" y="1845943"/>
            <a:ext cx="3162758" cy="4074809"/>
          </a:xfrm>
          <a:prstGeom prst="rect">
            <a:avLst/>
          </a:prstGeom>
        </p:spPr>
      </p:pic>
    </p:spTree>
    <p:extLst>
      <p:ext uri="{BB962C8B-B14F-4D97-AF65-F5344CB8AC3E}">
        <p14:creationId xmlns:p14="http://schemas.microsoft.com/office/powerpoint/2010/main" val="11328321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497F1-8C69-49B1-8B8A-CF49CF5078B5}"/>
              </a:ext>
            </a:extLst>
          </p:cNvPr>
          <p:cNvSpPr>
            <a:spLocks noGrp="1"/>
          </p:cNvSpPr>
          <p:nvPr>
            <p:ph type="title"/>
          </p:nvPr>
        </p:nvSpPr>
        <p:spPr>
          <a:xfrm>
            <a:off x="359181" y="70863"/>
            <a:ext cx="10515600" cy="1068518"/>
          </a:xfrm>
        </p:spPr>
        <p:txBody>
          <a:bodyPr/>
          <a:lstStyle/>
          <a:p>
            <a:r>
              <a:rPr lang="en-US" dirty="0">
                <a:latin typeface="Product Sans Thin" panose="020B0203030502040203"/>
              </a:rPr>
              <a:t>Recent Outreach Meetings</a:t>
            </a:r>
            <a:endParaRPr lang="en-US" dirty="0"/>
          </a:p>
        </p:txBody>
      </p:sp>
      <p:sp>
        <p:nvSpPr>
          <p:cNvPr id="5" name="Slide Number Placeholder 4">
            <a:extLst>
              <a:ext uri="{FF2B5EF4-FFF2-40B4-BE49-F238E27FC236}">
                <a16:creationId xmlns:a16="http://schemas.microsoft.com/office/drawing/2014/main" id="{7BBC4D34-1FE9-4C04-A38B-C0A5EE37A9B1}"/>
              </a:ext>
            </a:extLst>
          </p:cNvPr>
          <p:cNvSpPr>
            <a:spLocks noGrp="1"/>
          </p:cNvSpPr>
          <p:nvPr>
            <p:ph type="sldNum" sz="quarter" idx="12"/>
          </p:nvPr>
        </p:nvSpPr>
        <p:spPr/>
        <p:txBody>
          <a:bodyPr/>
          <a:lstStyle/>
          <a:p>
            <a:fld id="{A68F81FF-A8B7-8E49-9D5B-3CAD5ADFEE36}" type="slidenum">
              <a:rPr lang="en-US" smtClean="0"/>
              <a:pPr/>
              <a:t>6</a:t>
            </a:fld>
            <a:endParaRPr lang="en-US" dirty="0"/>
          </a:p>
        </p:txBody>
      </p:sp>
      <p:sp>
        <p:nvSpPr>
          <p:cNvPr id="15" name="Content Placeholder 2">
            <a:extLst>
              <a:ext uri="{FF2B5EF4-FFF2-40B4-BE49-F238E27FC236}">
                <a16:creationId xmlns:a16="http://schemas.microsoft.com/office/drawing/2014/main" id="{99664D95-E38C-40CB-940D-9DE41B5BF274}"/>
              </a:ext>
            </a:extLst>
          </p:cNvPr>
          <p:cNvSpPr txBox="1">
            <a:spLocks/>
          </p:cNvSpPr>
          <p:nvPr/>
        </p:nvSpPr>
        <p:spPr>
          <a:xfrm>
            <a:off x="7505870" y="1002856"/>
            <a:ext cx="4570515" cy="5784281"/>
          </a:xfrm>
          <a:prstGeom prst="rect">
            <a:avLst/>
          </a:prstGeom>
          <a:solidFill>
            <a:schemeClr val="accent5">
              <a:lumMod val="20000"/>
              <a:lumOff val="80000"/>
            </a:schemeClr>
          </a:solidFill>
          <a:effectLst>
            <a:outerShdw blurRad="50800" dist="38100" dir="2700000" algn="tl" rotWithShape="0">
              <a:prstClr val="black">
                <a:alpha val="40000"/>
              </a:prstClr>
            </a:outerShdw>
          </a:effectLst>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500" b="1" dirty="0"/>
              <a:t>Outreach &amp; Events                (</a:t>
            </a:r>
            <a:r>
              <a:rPr lang="en-US" sz="2500" b="1" dirty="0">
                <a:hlinkClick r:id="rId3"/>
              </a:rPr>
              <a:t>Agenda Item C-1 Appendix 1</a:t>
            </a:r>
            <a:r>
              <a:rPr lang="en-US" sz="2500" b="1" dirty="0"/>
              <a:t>) </a:t>
            </a:r>
            <a:r>
              <a:rPr lang="en-US" sz="2500" dirty="0"/>
              <a:t>:</a:t>
            </a:r>
          </a:p>
          <a:p>
            <a:pPr>
              <a:buFont typeface="Wingdings" panose="05000000000000000000" pitchFamily="2" charset="2"/>
              <a:buChar char="ü"/>
            </a:pPr>
            <a:r>
              <a:rPr lang="en-US" sz="2500" dirty="0">
                <a:solidFill>
                  <a:schemeClr val="tx1"/>
                </a:solidFill>
                <a:sym typeface="Wingdings" panose="05000000000000000000" pitchFamily="2" charset="2"/>
              </a:rPr>
              <a:t>Regulatory community</a:t>
            </a:r>
          </a:p>
          <a:p>
            <a:pPr>
              <a:buFont typeface="Wingdings" panose="05000000000000000000" pitchFamily="2" charset="2"/>
              <a:buChar char="ü"/>
            </a:pPr>
            <a:r>
              <a:rPr kumimoji="0" lang="en-US" sz="2500" b="0" i="0" u="none" strike="noStrike" kern="1200" cap="none" spc="0" normalizeH="0" baseline="0" noProof="0" dirty="0">
                <a:ln>
                  <a:noFill/>
                </a:ln>
                <a:solidFill>
                  <a:schemeClr val="tx1"/>
                </a:solidFill>
                <a:effectLst/>
                <a:uLnTx/>
                <a:uFillTx/>
                <a:latin typeface="Product Sans Thin" panose="020B0203030502040203"/>
                <a:ea typeface="+mn-ea"/>
                <a:cs typeface="+mn-cs"/>
              </a:rPr>
              <a:t>Professional Accountants In Business &amp; Those Charged With Governance</a:t>
            </a:r>
          </a:p>
          <a:p>
            <a:pPr>
              <a:buFont typeface="Wingdings" panose="05000000000000000000" pitchFamily="2" charset="2"/>
              <a:buChar char="ü"/>
            </a:pPr>
            <a:r>
              <a:rPr kumimoji="0" lang="en-US" sz="2500" b="0" i="0" u="none" strike="noStrike" kern="1200" cap="none" spc="0" normalizeH="0" baseline="0" noProof="0" dirty="0">
                <a:ln>
                  <a:noFill/>
                </a:ln>
                <a:solidFill>
                  <a:schemeClr val="tx1"/>
                </a:solidFill>
                <a:effectLst/>
                <a:uLnTx/>
                <a:uFillTx/>
                <a:latin typeface="Product Sans Thin" panose="020B0203030502040203"/>
                <a:ea typeface="+mn-ea"/>
                <a:cs typeface="+mn-cs"/>
              </a:rPr>
              <a:t>Academics</a:t>
            </a:r>
          </a:p>
          <a:p>
            <a:pPr>
              <a:buFont typeface="Wingdings" panose="05000000000000000000" pitchFamily="2" charset="2"/>
              <a:buChar char="ü"/>
            </a:pPr>
            <a:r>
              <a:rPr kumimoji="0" lang="en-US" sz="2500" b="0" i="0" u="none" strike="noStrike" kern="1200" cap="none" spc="0" normalizeH="0" baseline="0" noProof="0" dirty="0">
                <a:ln>
                  <a:noFill/>
                </a:ln>
                <a:solidFill>
                  <a:schemeClr val="tx1"/>
                </a:solidFill>
                <a:effectLst/>
                <a:uLnTx/>
                <a:uFillTx/>
                <a:latin typeface="Product Sans Thin" panose="020B0203030502040203"/>
                <a:ea typeface="+mn-ea"/>
                <a:cs typeface="+mn-cs"/>
              </a:rPr>
              <a:t>IT developers</a:t>
            </a:r>
          </a:p>
          <a:p>
            <a:pPr>
              <a:buFont typeface="Wingdings" panose="05000000000000000000" pitchFamily="2" charset="2"/>
              <a:buChar char="ü"/>
            </a:pPr>
            <a:r>
              <a:rPr lang="en-US" sz="2500" dirty="0">
                <a:solidFill>
                  <a:schemeClr val="tx1"/>
                </a:solidFill>
              </a:rPr>
              <a:t>Professional Accountancy Organizations and</a:t>
            </a:r>
            <a:r>
              <a:rPr lang="en-US" sz="2500" dirty="0">
                <a:solidFill>
                  <a:schemeClr val="tx1"/>
                </a:solidFill>
                <a:latin typeface="Product Sans Thin" panose="020B0203030502040203"/>
              </a:rPr>
              <a:t> National Standard Setters</a:t>
            </a:r>
          </a:p>
          <a:p>
            <a:pPr>
              <a:buFont typeface="Wingdings" panose="05000000000000000000" pitchFamily="2" charset="2"/>
              <a:buChar char="ü"/>
            </a:pPr>
            <a:r>
              <a:rPr lang="en-US" sz="2500" dirty="0">
                <a:solidFill>
                  <a:schemeClr val="tx1"/>
                </a:solidFill>
              </a:rPr>
              <a:t>Firms</a:t>
            </a:r>
          </a:p>
        </p:txBody>
      </p:sp>
      <p:pic>
        <p:nvPicPr>
          <p:cNvPr id="19" name="Picture 18">
            <a:extLst>
              <a:ext uri="{FF2B5EF4-FFF2-40B4-BE49-F238E27FC236}">
                <a16:creationId xmlns:a16="http://schemas.microsoft.com/office/drawing/2014/main" id="{B923476A-167A-D34B-9240-E8167EA33247}"/>
              </a:ext>
            </a:extLst>
          </p:cNvPr>
          <p:cNvPicPr>
            <a:picLocks noChangeAspect="1"/>
          </p:cNvPicPr>
          <p:nvPr/>
        </p:nvPicPr>
        <p:blipFill>
          <a:blip r:embed="rId4"/>
          <a:stretch>
            <a:fillRect/>
          </a:stretch>
        </p:blipFill>
        <p:spPr>
          <a:xfrm>
            <a:off x="2933424" y="4189368"/>
            <a:ext cx="1825808" cy="755507"/>
          </a:xfrm>
          <a:prstGeom prst="rect">
            <a:avLst/>
          </a:prstGeom>
        </p:spPr>
      </p:pic>
      <p:pic>
        <p:nvPicPr>
          <p:cNvPr id="20" name="Picture 19">
            <a:extLst>
              <a:ext uri="{FF2B5EF4-FFF2-40B4-BE49-F238E27FC236}">
                <a16:creationId xmlns:a16="http://schemas.microsoft.com/office/drawing/2014/main" id="{3585A10D-3459-9B4A-924F-BEDBDB800977}"/>
              </a:ext>
            </a:extLst>
          </p:cNvPr>
          <p:cNvPicPr>
            <a:picLocks noChangeAspect="1"/>
          </p:cNvPicPr>
          <p:nvPr/>
        </p:nvPicPr>
        <p:blipFill>
          <a:blip r:embed="rId5"/>
          <a:stretch>
            <a:fillRect/>
          </a:stretch>
        </p:blipFill>
        <p:spPr>
          <a:xfrm>
            <a:off x="790578" y="3452899"/>
            <a:ext cx="1508998" cy="1146370"/>
          </a:xfrm>
          <a:prstGeom prst="rect">
            <a:avLst/>
          </a:prstGeom>
        </p:spPr>
      </p:pic>
      <p:pic>
        <p:nvPicPr>
          <p:cNvPr id="21" name="Picture 20">
            <a:extLst>
              <a:ext uri="{FF2B5EF4-FFF2-40B4-BE49-F238E27FC236}">
                <a16:creationId xmlns:a16="http://schemas.microsoft.com/office/drawing/2014/main" id="{B2EED8E6-E11E-8C42-92C6-D97E8A4E4CCC}"/>
              </a:ext>
            </a:extLst>
          </p:cNvPr>
          <p:cNvPicPr>
            <a:picLocks noChangeAspect="1"/>
          </p:cNvPicPr>
          <p:nvPr/>
        </p:nvPicPr>
        <p:blipFill>
          <a:blip r:embed="rId6"/>
          <a:stretch>
            <a:fillRect/>
          </a:stretch>
        </p:blipFill>
        <p:spPr>
          <a:xfrm>
            <a:off x="5731483" y="1353149"/>
            <a:ext cx="1387625" cy="1601105"/>
          </a:xfrm>
          <a:prstGeom prst="rect">
            <a:avLst/>
          </a:prstGeom>
        </p:spPr>
      </p:pic>
      <p:pic>
        <p:nvPicPr>
          <p:cNvPr id="22" name="Picture 21">
            <a:extLst>
              <a:ext uri="{FF2B5EF4-FFF2-40B4-BE49-F238E27FC236}">
                <a16:creationId xmlns:a16="http://schemas.microsoft.com/office/drawing/2014/main" id="{C5E63FF4-356A-2448-BB54-2272D14A3319}"/>
              </a:ext>
            </a:extLst>
          </p:cNvPr>
          <p:cNvPicPr>
            <a:picLocks noChangeAspect="1"/>
          </p:cNvPicPr>
          <p:nvPr/>
        </p:nvPicPr>
        <p:blipFill>
          <a:blip r:embed="rId7"/>
          <a:stretch>
            <a:fillRect/>
          </a:stretch>
        </p:blipFill>
        <p:spPr>
          <a:xfrm>
            <a:off x="2452855" y="1624218"/>
            <a:ext cx="2891866" cy="903708"/>
          </a:xfrm>
          <a:prstGeom prst="rect">
            <a:avLst/>
          </a:prstGeom>
        </p:spPr>
      </p:pic>
      <p:pic>
        <p:nvPicPr>
          <p:cNvPr id="23" name="Picture 22">
            <a:extLst>
              <a:ext uri="{FF2B5EF4-FFF2-40B4-BE49-F238E27FC236}">
                <a16:creationId xmlns:a16="http://schemas.microsoft.com/office/drawing/2014/main" id="{EF179D0D-A711-C34E-8CB3-847B0B42C31D}"/>
              </a:ext>
            </a:extLst>
          </p:cNvPr>
          <p:cNvPicPr>
            <a:picLocks noChangeAspect="1"/>
          </p:cNvPicPr>
          <p:nvPr/>
        </p:nvPicPr>
        <p:blipFill>
          <a:blip r:embed="rId8"/>
          <a:stretch>
            <a:fillRect/>
          </a:stretch>
        </p:blipFill>
        <p:spPr>
          <a:xfrm>
            <a:off x="5440621" y="5373603"/>
            <a:ext cx="1165309" cy="1165309"/>
          </a:xfrm>
          <a:prstGeom prst="rect">
            <a:avLst/>
          </a:prstGeom>
        </p:spPr>
      </p:pic>
      <p:pic>
        <p:nvPicPr>
          <p:cNvPr id="24" name="Picture 23">
            <a:extLst>
              <a:ext uri="{FF2B5EF4-FFF2-40B4-BE49-F238E27FC236}">
                <a16:creationId xmlns:a16="http://schemas.microsoft.com/office/drawing/2014/main" id="{68FD5BEE-D623-7048-BBE9-2284EBB2CD31}"/>
              </a:ext>
            </a:extLst>
          </p:cNvPr>
          <p:cNvPicPr>
            <a:picLocks noChangeAspect="1"/>
          </p:cNvPicPr>
          <p:nvPr/>
        </p:nvPicPr>
        <p:blipFill>
          <a:blip r:embed="rId9"/>
          <a:stretch>
            <a:fillRect/>
          </a:stretch>
        </p:blipFill>
        <p:spPr>
          <a:xfrm>
            <a:off x="651049" y="1642312"/>
            <a:ext cx="1507090" cy="1507090"/>
          </a:xfrm>
          <a:prstGeom prst="rect">
            <a:avLst/>
          </a:prstGeom>
        </p:spPr>
      </p:pic>
      <p:pic>
        <p:nvPicPr>
          <p:cNvPr id="25" name="Picture 24">
            <a:extLst>
              <a:ext uri="{FF2B5EF4-FFF2-40B4-BE49-F238E27FC236}">
                <a16:creationId xmlns:a16="http://schemas.microsoft.com/office/drawing/2014/main" id="{235DCE18-5573-2C48-B4EA-A738D893E0B3}"/>
              </a:ext>
            </a:extLst>
          </p:cNvPr>
          <p:cNvPicPr>
            <a:picLocks noChangeAspect="1"/>
          </p:cNvPicPr>
          <p:nvPr/>
        </p:nvPicPr>
        <p:blipFill>
          <a:blip r:embed="rId10"/>
          <a:stretch>
            <a:fillRect/>
          </a:stretch>
        </p:blipFill>
        <p:spPr>
          <a:xfrm>
            <a:off x="2521969" y="5404959"/>
            <a:ext cx="2648719" cy="1068518"/>
          </a:xfrm>
          <a:prstGeom prst="rect">
            <a:avLst/>
          </a:prstGeom>
        </p:spPr>
      </p:pic>
      <p:pic>
        <p:nvPicPr>
          <p:cNvPr id="26" name="Picture 25">
            <a:extLst>
              <a:ext uri="{FF2B5EF4-FFF2-40B4-BE49-F238E27FC236}">
                <a16:creationId xmlns:a16="http://schemas.microsoft.com/office/drawing/2014/main" id="{6B7AE39F-45C5-434C-A771-DB8E901D1F88}"/>
              </a:ext>
            </a:extLst>
          </p:cNvPr>
          <p:cNvPicPr>
            <a:picLocks noChangeAspect="1"/>
          </p:cNvPicPr>
          <p:nvPr/>
        </p:nvPicPr>
        <p:blipFill>
          <a:blip r:embed="rId11"/>
          <a:stretch>
            <a:fillRect/>
          </a:stretch>
        </p:blipFill>
        <p:spPr>
          <a:xfrm>
            <a:off x="821939" y="5111600"/>
            <a:ext cx="1165309" cy="1165309"/>
          </a:xfrm>
          <a:prstGeom prst="rect">
            <a:avLst/>
          </a:prstGeom>
        </p:spPr>
      </p:pic>
      <p:pic>
        <p:nvPicPr>
          <p:cNvPr id="31" name="Picture 30">
            <a:extLst>
              <a:ext uri="{FF2B5EF4-FFF2-40B4-BE49-F238E27FC236}">
                <a16:creationId xmlns:a16="http://schemas.microsoft.com/office/drawing/2014/main" id="{A8B82A74-466A-F648-948E-7B08E033B0F6}"/>
              </a:ext>
            </a:extLst>
          </p:cNvPr>
          <p:cNvPicPr>
            <a:picLocks noChangeAspect="1"/>
          </p:cNvPicPr>
          <p:nvPr/>
        </p:nvPicPr>
        <p:blipFill>
          <a:blip r:embed="rId12"/>
          <a:stretch>
            <a:fillRect/>
          </a:stretch>
        </p:blipFill>
        <p:spPr>
          <a:xfrm>
            <a:off x="5289258" y="3285363"/>
            <a:ext cx="1757131" cy="1757131"/>
          </a:xfrm>
          <a:prstGeom prst="rect">
            <a:avLst/>
          </a:prstGeom>
        </p:spPr>
      </p:pic>
      <p:pic>
        <p:nvPicPr>
          <p:cNvPr id="34" name="Picture 33">
            <a:extLst>
              <a:ext uri="{FF2B5EF4-FFF2-40B4-BE49-F238E27FC236}">
                <a16:creationId xmlns:a16="http://schemas.microsoft.com/office/drawing/2014/main" id="{AB2E6BD5-14BD-6744-8C9F-CB36CF67B9BF}"/>
              </a:ext>
            </a:extLst>
          </p:cNvPr>
          <p:cNvPicPr>
            <a:picLocks noChangeAspect="1"/>
          </p:cNvPicPr>
          <p:nvPr/>
        </p:nvPicPr>
        <p:blipFill>
          <a:blip r:embed="rId13"/>
          <a:stretch>
            <a:fillRect/>
          </a:stretch>
        </p:blipFill>
        <p:spPr>
          <a:xfrm>
            <a:off x="3262555" y="2642619"/>
            <a:ext cx="1210208" cy="1210208"/>
          </a:xfrm>
          <a:prstGeom prst="rect">
            <a:avLst/>
          </a:prstGeom>
        </p:spPr>
      </p:pic>
    </p:spTree>
    <p:extLst>
      <p:ext uri="{BB962C8B-B14F-4D97-AF65-F5344CB8AC3E}">
        <p14:creationId xmlns:p14="http://schemas.microsoft.com/office/powerpoint/2010/main" val="26998603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497F1-8C69-49B1-8B8A-CF49CF5078B5}"/>
              </a:ext>
            </a:extLst>
          </p:cNvPr>
          <p:cNvSpPr>
            <a:spLocks noGrp="1"/>
          </p:cNvSpPr>
          <p:nvPr>
            <p:ph type="title"/>
          </p:nvPr>
        </p:nvSpPr>
        <p:spPr>
          <a:xfrm>
            <a:off x="359181" y="70863"/>
            <a:ext cx="10515600" cy="1068518"/>
          </a:xfrm>
        </p:spPr>
        <p:txBody>
          <a:bodyPr/>
          <a:lstStyle/>
          <a:p>
            <a:r>
              <a:rPr lang="en-US" dirty="0">
                <a:latin typeface="Product Sans Thin" panose="020B0203030502040203"/>
              </a:rPr>
              <a:t>Recent Events</a:t>
            </a:r>
            <a:endParaRPr lang="en-US" dirty="0"/>
          </a:p>
        </p:txBody>
      </p:sp>
      <p:sp>
        <p:nvSpPr>
          <p:cNvPr id="5" name="Slide Number Placeholder 4">
            <a:extLst>
              <a:ext uri="{FF2B5EF4-FFF2-40B4-BE49-F238E27FC236}">
                <a16:creationId xmlns:a16="http://schemas.microsoft.com/office/drawing/2014/main" id="{7BBC4D34-1FE9-4C04-A38B-C0A5EE37A9B1}"/>
              </a:ext>
            </a:extLst>
          </p:cNvPr>
          <p:cNvSpPr>
            <a:spLocks noGrp="1"/>
          </p:cNvSpPr>
          <p:nvPr>
            <p:ph type="sldNum" sz="quarter" idx="12"/>
          </p:nvPr>
        </p:nvSpPr>
        <p:spPr/>
        <p:txBody>
          <a:bodyPr/>
          <a:lstStyle/>
          <a:p>
            <a:fld id="{A68F81FF-A8B7-8E49-9D5B-3CAD5ADFEE36}" type="slidenum">
              <a:rPr lang="en-US" smtClean="0"/>
              <a:pPr/>
              <a:t>7</a:t>
            </a:fld>
            <a:endParaRPr lang="en-US" dirty="0"/>
          </a:p>
        </p:txBody>
      </p:sp>
      <p:pic>
        <p:nvPicPr>
          <p:cNvPr id="4" name="Picture 3">
            <a:extLst>
              <a:ext uri="{FF2B5EF4-FFF2-40B4-BE49-F238E27FC236}">
                <a16:creationId xmlns:a16="http://schemas.microsoft.com/office/drawing/2014/main" id="{3B877985-EF20-3D4F-8BDD-3E074D771031}"/>
              </a:ext>
            </a:extLst>
          </p:cNvPr>
          <p:cNvPicPr>
            <a:picLocks noChangeAspect="1"/>
          </p:cNvPicPr>
          <p:nvPr/>
        </p:nvPicPr>
        <p:blipFill>
          <a:blip r:embed="rId3"/>
          <a:stretch>
            <a:fillRect/>
          </a:stretch>
        </p:blipFill>
        <p:spPr>
          <a:xfrm>
            <a:off x="749720" y="2027897"/>
            <a:ext cx="2802921" cy="1068517"/>
          </a:xfrm>
          <a:prstGeom prst="rect">
            <a:avLst/>
          </a:prstGeom>
        </p:spPr>
      </p:pic>
      <p:pic>
        <p:nvPicPr>
          <p:cNvPr id="6" name="Picture 5">
            <a:extLst>
              <a:ext uri="{FF2B5EF4-FFF2-40B4-BE49-F238E27FC236}">
                <a16:creationId xmlns:a16="http://schemas.microsoft.com/office/drawing/2014/main" id="{C5FF141B-461D-1D41-A471-5013EA9691AE}"/>
              </a:ext>
            </a:extLst>
          </p:cNvPr>
          <p:cNvPicPr>
            <a:picLocks noChangeAspect="1"/>
          </p:cNvPicPr>
          <p:nvPr/>
        </p:nvPicPr>
        <p:blipFill>
          <a:blip r:embed="rId4"/>
          <a:stretch>
            <a:fillRect/>
          </a:stretch>
        </p:blipFill>
        <p:spPr>
          <a:xfrm>
            <a:off x="749720" y="3696851"/>
            <a:ext cx="2501065" cy="2501065"/>
          </a:xfrm>
          <a:prstGeom prst="rect">
            <a:avLst/>
          </a:prstGeom>
        </p:spPr>
      </p:pic>
      <p:sp>
        <p:nvSpPr>
          <p:cNvPr id="3" name="TextBox 2">
            <a:extLst>
              <a:ext uri="{FF2B5EF4-FFF2-40B4-BE49-F238E27FC236}">
                <a16:creationId xmlns:a16="http://schemas.microsoft.com/office/drawing/2014/main" id="{C1E7EFF7-DAC4-2945-85E9-8DD74ED81E3A}"/>
              </a:ext>
            </a:extLst>
          </p:cNvPr>
          <p:cNvSpPr txBox="1"/>
          <p:nvPr/>
        </p:nvSpPr>
        <p:spPr>
          <a:xfrm>
            <a:off x="5040351" y="2027897"/>
            <a:ext cx="914400" cy="914400"/>
          </a:xfrm>
          <a:prstGeom prst="rect">
            <a:avLst/>
          </a:prstGeom>
        </p:spPr>
        <p:txBody>
          <a:bodyPr vert="horz" wrap="none" lIns="91440" tIns="45720" rIns="91440" bIns="45720" rtlCol="0" anchor="b">
            <a:normAutofit/>
          </a:bodyPr>
          <a:lstStyle/>
          <a:p>
            <a:pPr algn="l"/>
            <a:endParaRPr lang="en-US" sz="2200" dirty="0">
              <a:solidFill>
                <a:srgbClr val="0B5494"/>
              </a:solidFill>
            </a:endParaRPr>
          </a:p>
        </p:txBody>
      </p:sp>
      <p:sp>
        <p:nvSpPr>
          <p:cNvPr id="7" name="TextBox 6">
            <a:extLst>
              <a:ext uri="{FF2B5EF4-FFF2-40B4-BE49-F238E27FC236}">
                <a16:creationId xmlns:a16="http://schemas.microsoft.com/office/drawing/2014/main" id="{AAD46C96-80DC-8548-AD20-F43834EA401F}"/>
              </a:ext>
            </a:extLst>
          </p:cNvPr>
          <p:cNvSpPr txBox="1"/>
          <p:nvPr/>
        </p:nvSpPr>
        <p:spPr>
          <a:xfrm>
            <a:off x="4310218" y="1738016"/>
            <a:ext cx="7482469" cy="1648277"/>
          </a:xfrm>
          <a:prstGeom prst="rect">
            <a:avLst/>
          </a:prstGeom>
        </p:spPr>
        <p:txBody>
          <a:bodyPr vert="horz" wrap="none" lIns="91440" tIns="45720" rIns="91440" bIns="45720" rtlCol="0" anchor="ctr">
            <a:normAutofit/>
          </a:bodyPr>
          <a:lstStyle/>
          <a:p>
            <a:pPr>
              <a:lnSpc>
                <a:spcPct val="120000"/>
              </a:lnSpc>
            </a:pPr>
            <a:r>
              <a:rPr lang="en-US" sz="2800" b="1" dirty="0">
                <a:solidFill>
                  <a:srgbClr val="226F0B"/>
                </a:solidFill>
                <a:latin typeface="Calibri" panose="020F0502020204030204" pitchFamily="34" charset="0"/>
                <a:ea typeface="Verdana" panose="020B0604030504040204" pitchFamily="34" charset="0"/>
                <a:cs typeface="Calibri" panose="020F0502020204030204" pitchFamily="34" charset="0"/>
              </a:rPr>
              <a:t>Blockchain, Smart Contracts, and Related </a:t>
            </a:r>
            <a:br>
              <a:rPr lang="en-US" sz="2800" b="1" dirty="0">
                <a:solidFill>
                  <a:srgbClr val="226F0B"/>
                </a:solidFill>
                <a:latin typeface="Calibri" panose="020F0502020204030204" pitchFamily="34" charset="0"/>
                <a:ea typeface="Verdana" panose="020B0604030504040204" pitchFamily="34" charset="0"/>
                <a:cs typeface="Calibri" panose="020F0502020204030204" pitchFamily="34" charset="0"/>
              </a:rPr>
            </a:br>
            <a:r>
              <a:rPr lang="en-US" sz="2800" b="1" dirty="0">
                <a:solidFill>
                  <a:srgbClr val="226F0B"/>
                </a:solidFill>
                <a:latin typeface="Calibri" panose="020F0502020204030204" pitchFamily="34" charset="0"/>
                <a:ea typeface="Verdana" panose="020B0604030504040204" pitchFamily="34" charset="0"/>
                <a:cs typeface="Calibri" panose="020F0502020204030204" pitchFamily="34" charset="0"/>
              </a:rPr>
              <a:t>Technologies: Perspectives on Ethics</a:t>
            </a:r>
          </a:p>
          <a:p>
            <a:pPr>
              <a:lnSpc>
                <a:spcPct val="120000"/>
              </a:lnSpc>
            </a:pPr>
            <a:r>
              <a:rPr lang="en-US" sz="2800" b="1" dirty="0">
                <a:solidFill>
                  <a:srgbClr val="226F0B"/>
                </a:solidFill>
                <a:latin typeface="Calibri" panose="020F0502020204030204" pitchFamily="34" charset="0"/>
                <a:ea typeface="Verdana" panose="020B0604030504040204" pitchFamily="34" charset="0"/>
                <a:cs typeface="Calibri" panose="020F0502020204030204" pitchFamily="34" charset="0"/>
              </a:rPr>
              <a:t>- July 30, 2021</a:t>
            </a:r>
            <a:endParaRPr lang="en-US" sz="2200" dirty="0">
              <a:solidFill>
                <a:srgbClr val="0B5494"/>
              </a:solidFill>
            </a:endParaRPr>
          </a:p>
        </p:txBody>
      </p:sp>
      <p:sp>
        <p:nvSpPr>
          <p:cNvPr id="8" name="TextBox 7">
            <a:extLst>
              <a:ext uri="{FF2B5EF4-FFF2-40B4-BE49-F238E27FC236}">
                <a16:creationId xmlns:a16="http://schemas.microsoft.com/office/drawing/2014/main" id="{500D46B6-57CF-494C-A291-45C1B119301C}"/>
              </a:ext>
            </a:extLst>
          </p:cNvPr>
          <p:cNvSpPr txBox="1"/>
          <p:nvPr/>
        </p:nvSpPr>
        <p:spPr>
          <a:xfrm>
            <a:off x="4310218" y="4173791"/>
            <a:ext cx="7482469" cy="1547183"/>
          </a:xfrm>
          <a:prstGeom prst="rect">
            <a:avLst/>
          </a:prstGeom>
        </p:spPr>
        <p:txBody>
          <a:bodyPr vert="horz" wrap="none" lIns="91440" tIns="45720" rIns="91440" bIns="45720" rtlCol="0" anchor="ctr">
            <a:normAutofit lnSpcReduction="10000"/>
          </a:bodyPr>
          <a:lstStyle/>
          <a:p>
            <a:pPr>
              <a:lnSpc>
                <a:spcPct val="120000"/>
              </a:lnSpc>
            </a:pPr>
            <a:r>
              <a:rPr lang="en-US" sz="2800" b="1" dirty="0">
                <a:solidFill>
                  <a:srgbClr val="01174D"/>
                </a:solidFill>
                <a:latin typeface="Calibri" panose="020F0502020204030204" pitchFamily="34" charset="0"/>
                <a:ea typeface="Verdana" panose="020B0604030504040204" pitchFamily="34" charset="0"/>
                <a:cs typeface="Calibri" panose="020F0502020204030204" pitchFamily="34" charset="0"/>
              </a:rPr>
              <a:t>SOCPA/IESBA Joint Outreach: Technology</a:t>
            </a:r>
          </a:p>
          <a:p>
            <a:pPr>
              <a:lnSpc>
                <a:spcPct val="120000"/>
              </a:lnSpc>
            </a:pPr>
            <a:r>
              <a:rPr lang="en-US" sz="2800" b="1" dirty="0">
                <a:solidFill>
                  <a:srgbClr val="01174D"/>
                </a:solidFill>
                <a:latin typeface="Calibri" panose="020F0502020204030204" pitchFamily="34" charset="0"/>
                <a:ea typeface="Verdana" panose="020B0604030504040204" pitchFamily="34" charset="0"/>
                <a:cs typeface="Calibri" panose="020F0502020204030204" pitchFamily="34" charset="0"/>
              </a:rPr>
              <a:t>Middle East, North Africa Region – 400+ delegates</a:t>
            </a:r>
          </a:p>
          <a:p>
            <a:pPr>
              <a:lnSpc>
                <a:spcPct val="120000"/>
              </a:lnSpc>
            </a:pPr>
            <a:r>
              <a:rPr lang="en-US" sz="2800" b="1" dirty="0">
                <a:solidFill>
                  <a:srgbClr val="01174D"/>
                </a:solidFill>
                <a:latin typeface="Calibri" panose="020F0502020204030204" pitchFamily="34" charset="0"/>
                <a:ea typeface="Verdana" panose="020B0604030504040204" pitchFamily="34" charset="0"/>
                <a:cs typeface="Calibri" panose="020F0502020204030204" pitchFamily="34" charset="0"/>
              </a:rPr>
              <a:t>- September 1, 2021</a:t>
            </a:r>
          </a:p>
        </p:txBody>
      </p:sp>
    </p:spTree>
    <p:extLst>
      <p:ext uri="{BB962C8B-B14F-4D97-AF65-F5344CB8AC3E}">
        <p14:creationId xmlns:p14="http://schemas.microsoft.com/office/powerpoint/2010/main" val="10894761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BB1DC-5355-4E29-89B5-6E2D819D774A}"/>
              </a:ext>
            </a:extLst>
          </p:cNvPr>
          <p:cNvSpPr>
            <a:spLocks noGrp="1"/>
          </p:cNvSpPr>
          <p:nvPr>
            <p:ph type="title"/>
          </p:nvPr>
        </p:nvSpPr>
        <p:spPr>
          <a:xfrm>
            <a:off x="458201" y="147271"/>
            <a:ext cx="10515600" cy="1068518"/>
          </a:xfrm>
        </p:spPr>
        <p:txBody>
          <a:bodyPr>
            <a:normAutofit/>
          </a:bodyPr>
          <a:lstStyle/>
          <a:p>
            <a:r>
              <a:rPr lang="en-US" dirty="0">
                <a:latin typeface="Product Sans Light"/>
              </a:rPr>
              <a:t>Status of NAM </a:t>
            </a:r>
          </a:p>
        </p:txBody>
      </p:sp>
      <p:sp>
        <p:nvSpPr>
          <p:cNvPr id="8" name="TextBox 7">
            <a:extLst>
              <a:ext uri="{FF2B5EF4-FFF2-40B4-BE49-F238E27FC236}">
                <a16:creationId xmlns:a16="http://schemas.microsoft.com/office/drawing/2014/main" id="{375DE1D9-28FB-4192-9E84-27E50E443DB4}"/>
              </a:ext>
            </a:extLst>
          </p:cNvPr>
          <p:cNvSpPr txBox="1"/>
          <p:nvPr/>
        </p:nvSpPr>
        <p:spPr>
          <a:xfrm>
            <a:off x="287723" y="1268876"/>
            <a:ext cx="5336579" cy="2915450"/>
          </a:xfrm>
          <a:prstGeom prst="rect">
            <a:avLst/>
          </a:prstGeom>
        </p:spPr>
        <p:txBody>
          <a:bodyPr vert="horz" wrap="square" lIns="91440" tIns="45720" rIns="91440" bIns="45720" rtlCol="0" anchor="b">
            <a:noAutofit/>
          </a:bodyPr>
          <a:lstStyle/>
          <a:p>
            <a:pPr marL="0" marR="0" lvl="0" indent="0" algn="l" defTabSz="914400" rtl="0" eaLnBrk="1" fontAlgn="auto" latinLnBrk="0" hangingPunct="1">
              <a:lnSpc>
                <a:spcPct val="100000"/>
              </a:lnSpc>
              <a:spcBef>
                <a:spcPts val="1200"/>
              </a:spcBef>
              <a:spcAft>
                <a:spcPts val="0"/>
              </a:spcAft>
              <a:buClrTx/>
              <a:buSzTx/>
              <a:buFontTx/>
              <a:buNone/>
              <a:tabLst/>
              <a:defRPr/>
            </a:pPr>
            <a:r>
              <a:rPr kumimoji="0" lang="en-US" b="1" i="0" u="none" strike="noStrike" kern="1200" cap="none" spc="0" normalizeH="0" baseline="0" noProof="0" dirty="0">
                <a:ln>
                  <a:noFill/>
                </a:ln>
                <a:solidFill>
                  <a:srgbClr val="E65722"/>
                </a:solidFill>
                <a:effectLst/>
                <a:uLnTx/>
                <a:uFillTx/>
                <a:latin typeface="Product Sans Thin" panose="020B0203030502040203"/>
                <a:ea typeface="+mn-ea"/>
                <a:cs typeface="+mn-cs"/>
              </a:rPr>
              <a:t>Working Group contributing to four thought-leadership pieces: </a:t>
            </a:r>
          </a:p>
          <a:p>
            <a:pPr marL="266700" indent="-266700">
              <a:spcBef>
                <a:spcPts val="1200"/>
              </a:spcBef>
              <a:buClr>
                <a:srgbClr val="E65722"/>
              </a:buClr>
              <a:buFont typeface="+mj-lt"/>
              <a:buAutoNum type="arabicPeriod"/>
              <a:defRPr/>
            </a:pPr>
            <a:r>
              <a:rPr kumimoji="0" lang="en-US" b="0" i="0" u="none" strike="noStrike" kern="1200" cap="none" spc="0" normalizeH="0" baseline="0" noProof="0" dirty="0">
                <a:ln>
                  <a:noFill/>
                </a:ln>
                <a:solidFill>
                  <a:srgbClr val="494949">
                    <a:lumMod val="50000"/>
                  </a:srgbClr>
                </a:solidFill>
                <a:effectLst/>
                <a:uLnTx/>
                <a:uFillTx/>
                <a:latin typeface="Product Sans Thin" panose="020B0203030502040203"/>
                <a:ea typeface="+mn-ea"/>
                <a:cs typeface="+mn-cs"/>
                <a:hlinkClick r:id="rId3"/>
              </a:rPr>
              <a:t>Complexity and the Professional</a:t>
            </a:r>
            <a:br>
              <a:rPr kumimoji="0" lang="en-US" b="0" i="0" u="none" strike="noStrike" kern="1200" cap="none" spc="0" normalizeH="0" baseline="0" noProof="0" dirty="0">
                <a:ln>
                  <a:noFill/>
                </a:ln>
                <a:solidFill>
                  <a:srgbClr val="494949">
                    <a:lumMod val="50000"/>
                  </a:srgbClr>
                </a:solidFill>
                <a:effectLst/>
                <a:uLnTx/>
                <a:uFillTx/>
                <a:latin typeface="Product Sans Thin" panose="020B0203030502040203"/>
                <a:ea typeface="+mn-ea"/>
                <a:cs typeface="+mn-cs"/>
                <a:hlinkClick r:id="rId3"/>
              </a:rPr>
            </a:br>
            <a:r>
              <a:rPr kumimoji="0" lang="en-US" b="0" i="0" u="none" strike="noStrike" kern="1200" cap="none" spc="0" normalizeH="0" baseline="0" noProof="0" dirty="0">
                <a:ln>
                  <a:noFill/>
                </a:ln>
                <a:solidFill>
                  <a:srgbClr val="494949">
                    <a:lumMod val="50000"/>
                  </a:srgbClr>
                </a:solidFill>
                <a:effectLst/>
                <a:uLnTx/>
                <a:uFillTx/>
                <a:latin typeface="Product Sans Thin" panose="020B0203030502040203"/>
                <a:ea typeface="+mn-ea"/>
                <a:cs typeface="+mn-cs"/>
                <a:hlinkClick r:id="rId3"/>
              </a:rPr>
              <a:t>Accountant</a:t>
            </a:r>
            <a:endParaRPr kumimoji="0" lang="en-US" b="0" i="0" u="none" strike="noStrike" kern="1200" cap="none" spc="0" normalizeH="0" baseline="0" noProof="0" dirty="0">
              <a:ln>
                <a:noFill/>
              </a:ln>
              <a:solidFill>
                <a:srgbClr val="E65722"/>
              </a:solidFill>
              <a:effectLst/>
              <a:uLnTx/>
              <a:uFillTx/>
              <a:latin typeface="Product Sans Thin" panose="020B0203030502040203"/>
              <a:ea typeface="+mn-ea"/>
              <a:cs typeface="+mn-cs"/>
            </a:endParaRPr>
          </a:p>
          <a:p>
            <a:pPr marL="266700" marR="0" lvl="0" indent="-266700" algn="l" defTabSz="914400" rtl="0" eaLnBrk="1" fontAlgn="auto" latinLnBrk="0" hangingPunct="1">
              <a:lnSpc>
                <a:spcPct val="100000"/>
              </a:lnSpc>
              <a:spcBef>
                <a:spcPts val="1200"/>
              </a:spcBef>
              <a:spcAft>
                <a:spcPts val="0"/>
              </a:spcAft>
              <a:buClr>
                <a:srgbClr val="E65722"/>
              </a:buClr>
              <a:buSzTx/>
              <a:buFont typeface="+mj-lt"/>
              <a:buAutoNum type="arabicPeriod"/>
              <a:defRPr/>
            </a:pPr>
            <a:r>
              <a:rPr kumimoji="0" lang="en-US" b="0" i="0" u="none" strike="noStrike" kern="1200" cap="none" spc="0" normalizeH="0" baseline="0" noProof="0" dirty="0">
                <a:ln>
                  <a:noFill/>
                </a:ln>
                <a:solidFill>
                  <a:srgbClr val="494949">
                    <a:lumMod val="50000"/>
                  </a:srgbClr>
                </a:solidFill>
                <a:effectLst/>
                <a:uLnTx/>
                <a:uFillTx/>
                <a:latin typeface="Product Sans Thin" panose="020B0203030502040203"/>
                <a:ea typeface="+mn-ea"/>
                <a:cs typeface="+mn-cs"/>
              </a:rPr>
              <a:t>Technology is a double-edged sword, </a:t>
            </a:r>
            <a:r>
              <a:rPr kumimoji="0" lang="en-US" b="0" i="0" u="none" strike="noStrike" kern="1200" cap="none" spc="0" normalizeH="0" baseline="0" noProof="0" dirty="0">
                <a:ln>
                  <a:noFill/>
                </a:ln>
                <a:solidFill>
                  <a:srgbClr val="E65722"/>
                </a:solidFill>
                <a:effectLst/>
                <a:uLnTx/>
                <a:uFillTx/>
                <a:latin typeface="Product Sans Thin" panose="020B0203030502040203"/>
                <a:ea typeface="+mn-ea"/>
                <a:cs typeface="+mn-cs"/>
              </a:rPr>
              <a:t>Q4</a:t>
            </a:r>
          </a:p>
          <a:p>
            <a:pPr marL="266700" marR="0" lvl="0" indent="-266700" algn="l" defTabSz="914400" rtl="0" eaLnBrk="1" fontAlgn="auto" latinLnBrk="0" hangingPunct="1">
              <a:lnSpc>
                <a:spcPct val="100000"/>
              </a:lnSpc>
              <a:spcBef>
                <a:spcPts val="1200"/>
              </a:spcBef>
              <a:spcAft>
                <a:spcPts val="0"/>
              </a:spcAft>
              <a:buClr>
                <a:srgbClr val="E65722"/>
              </a:buClr>
              <a:buSzTx/>
              <a:buFont typeface="+mj-lt"/>
              <a:buAutoNum type="arabicPeriod"/>
              <a:defRPr/>
            </a:pPr>
            <a:r>
              <a:rPr kumimoji="0" lang="en-US" b="0" i="0" u="none" strike="noStrike" kern="1200" cap="none" spc="0" normalizeH="0" baseline="0" noProof="0" dirty="0">
                <a:ln>
                  <a:noFill/>
                </a:ln>
                <a:solidFill>
                  <a:srgbClr val="494949">
                    <a:lumMod val="50000"/>
                  </a:srgbClr>
                </a:solidFill>
                <a:effectLst/>
                <a:uLnTx/>
                <a:uFillTx/>
                <a:latin typeface="Product Sans Thin" panose="020B0203030502040203"/>
                <a:ea typeface="+mn-ea"/>
                <a:cs typeface="+mn-cs"/>
              </a:rPr>
              <a:t>Identifying and Mitigating Bias and Mis/Disinformation, </a:t>
            </a:r>
            <a:r>
              <a:rPr kumimoji="0" lang="en-US" b="0" i="0" u="none" strike="noStrike" kern="1200" cap="none" spc="0" normalizeH="0" baseline="0" noProof="0" dirty="0">
                <a:ln>
                  <a:noFill/>
                </a:ln>
                <a:solidFill>
                  <a:srgbClr val="E65722"/>
                </a:solidFill>
                <a:effectLst/>
                <a:uLnTx/>
                <a:uFillTx/>
                <a:latin typeface="Product Sans Thin" panose="020B0203030502040203"/>
                <a:ea typeface="+mn-ea"/>
                <a:cs typeface="+mn-cs"/>
              </a:rPr>
              <a:t>Q4</a:t>
            </a:r>
          </a:p>
          <a:p>
            <a:pPr marL="266700" marR="0" lvl="0" indent="-266700" algn="l" defTabSz="914400" rtl="0" eaLnBrk="1" fontAlgn="auto" latinLnBrk="0" hangingPunct="1">
              <a:lnSpc>
                <a:spcPct val="100000"/>
              </a:lnSpc>
              <a:spcBef>
                <a:spcPts val="1200"/>
              </a:spcBef>
              <a:spcAft>
                <a:spcPts val="0"/>
              </a:spcAft>
              <a:buClr>
                <a:srgbClr val="E65722"/>
              </a:buClr>
              <a:buSzTx/>
              <a:buFont typeface="+mj-lt"/>
              <a:buAutoNum type="arabicPeriod"/>
              <a:defRPr/>
            </a:pPr>
            <a:r>
              <a:rPr kumimoji="0" lang="en-US" b="0" i="0" u="none" strike="noStrike" kern="1200" cap="none" spc="0" normalizeH="0" baseline="0" noProof="0" dirty="0">
                <a:ln>
                  <a:noFill/>
                </a:ln>
                <a:solidFill>
                  <a:srgbClr val="494949">
                    <a:lumMod val="50000"/>
                  </a:srgbClr>
                </a:solidFill>
                <a:effectLst/>
                <a:uLnTx/>
                <a:uFillTx/>
                <a:latin typeface="Product Sans Thin" panose="020B0203030502040203"/>
                <a:ea typeface="+mn-ea"/>
                <a:cs typeface="+mn-cs"/>
              </a:rPr>
              <a:t>Mindset and Enabling Skills, </a:t>
            </a:r>
            <a:r>
              <a:rPr kumimoji="0" lang="en-US" b="0" i="0" u="none" strike="noStrike" kern="1200" cap="none" spc="0" normalizeH="0" baseline="0" noProof="0" dirty="0">
                <a:ln>
                  <a:noFill/>
                </a:ln>
                <a:solidFill>
                  <a:srgbClr val="E65722"/>
                </a:solidFill>
                <a:effectLst/>
                <a:uLnTx/>
                <a:uFillTx/>
                <a:latin typeface="Product Sans Thin" panose="020B0203030502040203"/>
                <a:ea typeface="+mn-ea"/>
                <a:cs typeface="+mn-cs"/>
              </a:rPr>
              <a:t>Q4</a:t>
            </a:r>
          </a:p>
        </p:txBody>
      </p:sp>
      <p:sp>
        <p:nvSpPr>
          <p:cNvPr id="9" name="TextBox 8">
            <a:extLst>
              <a:ext uri="{FF2B5EF4-FFF2-40B4-BE49-F238E27FC236}">
                <a16:creationId xmlns:a16="http://schemas.microsoft.com/office/drawing/2014/main" id="{846A5E41-A3CD-44CB-937A-EC7958E9FF42}"/>
              </a:ext>
            </a:extLst>
          </p:cNvPr>
          <p:cNvSpPr txBox="1"/>
          <p:nvPr/>
        </p:nvSpPr>
        <p:spPr>
          <a:xfrm>
            <a:off x="288309" y="4487685"/>
            <a:ext cx="5207372" cy="1300181"/>
          </a:xfrm>
          <a:prstGeom prst="rect">
            <a:avLst/>
          </a:prstGeom>
        </p:spPr>
        <p:txBody>
          <a:bodyPr vert="horz" wrap="square" lIns="91440" tIns="45720" rIns="91440" bIns="45720" rtlCol="0" anchor="b">
            <a:noAutofit/>
          </a:bodyPr>
          <a:lstStyle/>
          <a:p>
            <a:pPr marL="0" marR="0" lvl="0" indent="0" algn="l" defTabSz="914400" rtl="0" eaLnBrk="1" fontAlgn="auto" latinLnBrk="0" hangingPunct="1">
              <a:lnSpc>
                <a:spcPct val="100000"/>
              </a:lnSpc>
              <a:spcBef>
                <a:spcPts val="1200"/>
              </a:spcBef>
              <a:spcAft>
                <a:spcPts val="0"/>
              </a:spcAft>
              <a:buClrTx/>
              <a:buSzTx/>
              <a:buFontTx/>
              <a:buNone/>
              <a:tabLst/>
              <a:defRPr/>
            </a:pPr>
            <a:r>
              <a:rPr kumimoji="0" lang="en-US" b="1" i="0" u="none" strike="noStrike" kern="1200" cap="none" spc="0" normalizeH="0" baseline="0" noProof="0" dirty="0">
                <a:ln>
                  <a:noFill/>
                </a:ln>
                <a:solidFill>
                  <a:srgbClr val="E65722"/>
                </a:solidFill>
                <a:effectLst/>
                <a:uLnTx/>
                <a:uFillTx/>
                <a:latin typeface="Product Sans Thin" panose="020B0203030502040203"/>
                <a:ea typeface="+mn-ea"/>
                <a:cs typeface="+mn-cs"/>
              </a:rPr>
              <a:t>Identified collaborators on NAM:</a:t>
            </a:r>
          </a:p>
          <a:p>
            <a:pPr marL="266700" marR="0" lvl="0" indent="-266700" algn="l" defTabSz="914400" rtl="0" eaLnBrk="1" fontAlgn="auto" latinLnBrk="0" hangingPunct="1">
              <a:lnSpc>
                <a:spcPct val="100000"/>
              </a:lnSpc>
              <a:spcBef>
                <a:spcPts val="1200"/>
              </a:spcBef>
              <a:spcAft>
                <a:spcPts val="0"/>
              </a:spcAft>
              <a:buClr>
                <a:srgbClr val="E65722"/>
              </a:buClr>
              <a:buSzTx/>
              <a:buFont typeface="+mj-lt"/>
              <a:buAutoNum type="arabicPeriod"/>
              <a:defRPr/>
            </a:pPr>
            <a:r>
              <a:rPr kumimoji="0" lang="en-US" b="0" i="0" u="none" strike="noStrike" kern="1200" cap="none" spc="0" normalizeH="0" baseline="0" noProof="0" dirty="0">
                <a:ln>
                  <a:noFill/>
                </a:ln>
                <a:solidFill>
                  <a:srgbClr val="494949">
                    <a:lumMod val="50000"/>
                  </a:srgbClr>
                </a:solidFill>
                <a:effectLst/>
                <a:uLnTx/>
                <a:uFillTx/>
                <a:latin typeface="Product Sans Thin" panose="020B0203030502040203"/>
                <a:ea typeface="+mn-ea"/>
                <a:cs typeface="+mn-cs"/>
              </a:rPr>
              <a:t>Auditor Independence, APESB, </a:t>
            </a:r>
            <a:r>
              <a:rPr kumimoji="0" lang="en-US" b="0" i="0" u="none" strike="noStrike" kern="1200" cap="none" spc="0" normalizeH="0" baseline="0" noProof="0" dirty="0">
                <a:ln>
                  <a:noFill/>
                </a:ln>
                <a:solidFill>
                  <a:srgbClr val="E65722"/>
                </a:solidFill>
                <a:effectLst/>
                <a:uLnTx/>
                <a:uFillTx/>
                <a:latin typeface="Product Sans Thin" panose="020B0203030502040203"/>
                <a:ea typeface="+mn-ea"/>
                <a:cs typeface="+mn-cs"/>
              </a:rPr>
              <a:t>Q4</a:t>
            </a:r>
          </a:p>
          <a:p>
            <a:pPr marL="266700" marR="0" lvl="0" indent="-266700" algn="l" defTabSz="914400" rtl="0" eaLnBrk="1" fontAlgn="auto" latinLnBrk="0" hangingPunct="1">
              <a:lnSpc>
                <a:spcPct val="100000"/>
              </a:lnSpc>
              <a:spcBef>
                <a:spcPts val="1800"/>
              </a:spcBef>
              <a:spcAft>
                <a:spcPts val="0"/>
              </a:spcAft>
              <a:buClr>
                <a:srgbClr val="E65722"/>
              </a:buClr>
              <a:buSzTx/>
              <a:buFont typeface="+mj-lt"/>
              <a:buAutoNum type="arabicPeriod"/>
              <a:defRPr/>
            </a:pPr>
            <a:r>
              <a:rPr kumimoji="0" lang="en-US" b="0" i="0" u="none" strike="noStrike" kern="1200" cap="none" spc="0" normalizeH="0" baseline="0" noProof="0" dirty="0">
                <a:ln>
                  <a:noFill/>
                </a:ln>
                <a:solidFill>
                  <a:srgbClr val="494949">
                    <a:lumMod val="50000"/>
                  </a:srgbClr>
                </a:solidFill>
                <a:effectLst/>
                <a:uLnTx/>
                <a:uFillTx/>
                <a:latin typeface="Product Sans Thin" panose="020B0203030502040203"/>
                <a:ea typeface="+mn-ea"/>
                <a:cs typeface="+mn-cs"/>
              </a:rPr>
              <a:t>Ethical Leadership, JICPA, </a:t>
            </a:r>
            <a:r>
              <a:rPr kumimoji="0" lang="en-US" b="0" i="0" u="none" strike="noStrike" kern="1200" cap="none" spc="0" normalizeH="0" baseline="0" noProof="0" dirty="0">
                <a:ln>
                  <a:noFill/>
                </a:ln>
                <a:solidFill>
                  <a:srgbClr val="E65722"/>
                </a:solidFill>
                <a:effectLst/>
                <a:uLnTx/>
                <a:uFillTx/>
                <a:latin typeface="Product Sans Thin" panose="020B0203030502040203"/>
                <a:ea typeface="+mn-ea"/>
                <a:cs typeface="+mn-cs"/>
              </a:rPr>
              <a:t>Q4</a:t>
            </a:r>
          </a:p>
        </p:txBody>
      </p:sp>
      <p:pic>
        <p:nvPicPr>
          <p:cNvPr id="5" name="Picture 4">
            <a:extLst>
              <a:ext uri="{FF2B5EF4-FFF2-40B4-BE49-F238E27FC236}">
                <a16:creationId xmlns:a16="http://schemas.microsoft.com/office/drawing/2014/main" id="{232D2737-0EDA-4981-8A59-8452ADA00A69}"/>
              </a:ext>
            </a:extLst>
          </p:cNvPr>
          <p:cNvPicPr>
            <a:picLocks noChangeAspect="1"/>
          </p:cNvPicPr>
          <p:nvPr/>
        </p:nvPicPr>
        <p:blipFill>
          <a:blip r:embed="rId4"/>
          <a:stretch>
            <a:fillRect/>
          </a:stretch>
        </p:blipFill>
        <p:spPr>
          <a:xfrm>
            <a:off x="5984357" y="475394"/>
            <a:ext cx="5749442" cy="5549404"/>
          </a:xfrm>
          <a:prstGeom prst="roundRect">
            <a:avLst>
              <a:gd name="adj" fmla="val 4167"/>
            </a:avLst>
          </a:prstGeom>
          <a:solidFill>
            <a:srgbClr val="FFFFFF"/>
          </a:solidFill>
          <a:ln w="76200" cap="sq">
            <a:solidFill>
              <a:srgbClr val="292929"/>
            </a:solidFill>
            <a:miter lim="800000"/>
          </a:ln>
          <a:effectLst/>
          <a:scene3d>
            <a:camera prst="orthographicFront"/>
            <a:lightRig rig="threePt" dir="t">
              <a:rot lat="0" lon="0" rev="2700000"/>
            </a:lightRig>
          </a:scene3d>
          <a:sp3d>
            <a:bevelT h="38100"/>
            <a:contourClr>
              <a:srgbClr val="C0C0C0"/>
            </a:contourClr>
          </a:sp3d>
        </p:spPr>
      </p:pic>
      <p:sp>
        <p:nvSpPr>
          <p:cNvPr id="10" name="TextBox 9">
            <a:extLst>
              <a:ext uri="{FF2B5EF4-FFF2-40B4-BE49-F238E27FC236}">
                <a16:creationId xmlns:a16="http://schemas.microsoft.com/office/drawing/2014/main" id="{20BBB8ED-BDA9-4D15-A993-20CEC116202F}"/>
              </a:ext>
            </a:extLst>
          </p:cNvPr>
          <p:cNvSpPr txBox="1"/>
          <p:nvPr/>
        </p:nvSpPr>
        <p:spPr>
          <a:xfrm>
            <a:off x="6368527" y="6153374"/>
            <a:ext cx="5529431" cy="424442"/>
          </a:xfrm>
          <a:prstGeom prst="rect">
            <a:avLst/>
          </a:prstGeom>
        </p:spPr>
        <p:txBody>
          <a:bodyPr vert="horz" wrap="square" lIns="91440" tIns="45720" rIns="91440" bIns="45720" rtlCol="0" anchor="b">
            <a:normAutofit fontScale="92500"/>
          </a:bodyPr>
          <a:lstStyle/>
          <a:p>
            <a:pPr algn="l"/>
            <a:r>
              <a:rPr lang="en-US" sz="2200" i="1" dirty="0">
                <a:solidFill>
                  <a:srgbClr val="0B5494"/>
                </a:solidFill>
                <a:latin typeface="Arial" panose="020B0604020202020204" pitchFamily="34" charset="0"/>
                <a:cs typeface="Arial" panose="020B0604020202020204" pitchFamily="34" charset="0"/>
                <a:hlinkClick r:id="rId5"/>
              </a:rPr>
              <a:t>Click here for IESBA’s Technology Focus page</a:t>
            </a:r>
            <a:endParaRPr lang="en-US" sz="2200" i="1" dirty="0">
              <a:solidFill>
                <a:srgbClr val="0B5494"/>
              </a:solidFill>
              <a:latin typeface="Arial" panose="020B0604020202020204" pitchFamily="34" charset="0"/>
              <a:cs typeface="Arial" panose="020B0604020202020204" pitchFamily="34" charset="0"/>
            </a:endParaRPr>
          </a:p>
        </p:txBody>
      </p:sp>
      <p:sp>
        <p:nvSpPr>
          <p:cNvPr id="20" name="TextBox 19">
            <a:extLst>
              <a:ext uri="{FF2B5EF4-FFF2-40B4-BE49-F238E27FC236}">
                <a16:creationId xmlns:a16="http://schemas.microsoft.com/office/drawing/2014/main" id="{B1831311-C912-4C0A-B8F8-6C8F02D2D95C}"/>
              </a:ext>
            </a:extLst>
          </p:cNvPr>
          <p:cNvSpPr txBox="1"/>
          <p:nvPr/>
        </p:nvSpPr>
        <p:spPr>
          <a:xfrm>
            <a:off x="287722" y="5961342"/>
            <a:ext cx="2544489" cy="481168"/>
          </a:xfrm>
          <a:prstGeom prst="rect">
            <a:avLst/>
          </a:prstGeom>
        </p:spPr>
        <p:txBody>
          <a:bodyPr vert="horz" wrap="square" lIns="91440" tIns="45720" rIns="91440" bIns="45720" rtlCol="0" anchor="b">
            <a:noAutofit/>
          </a:bodyPr>
          <a:lstStyle/>
          <a:p>
            <a:pPr marL="0" marR="0" lvl="0" indent="0" algn="l" defTabSz="914400" rtl="0" eaLnBrk="1" fontAlgn="auto" latinLnBrk="0" hangingPunct="1">
              <a:lnSpc>
                <a:spcPct val="100000"/>
              </a:lnSpc>
              <a:spcBef>
                <a:spcPts val="1200"/>
              </a:spcBef>
              <a:spcAft>
                <a:spcPts val="0"/>
              </a:spcAft>
              <a:buClrTx/>
              <a:buSzTx/>
              <a:buFontTx/>
              <a:buNone/>
              <a:tabLst/>
              <a:defRPr/>
            </a:pPr>
            <a:r>
              <a:rPr kumimoji="0" lang="en-US" b="1" i="0" u="none" strike="noStrike" kern="1200" cap="none" spc="0" normalizeH="0" baseline="0" noProof="0" dirty="0">
                <a:ln>
                  <a:noFill/>
                </a:ln>
                <a:solidFill>
                  <a:srgbClr val="E65722"/>
                </a:solidFill>
                <a:effectLst/>
                <a:uLnTx/>
                <a:uFillTx/>
                <a:latin typeface="Product Sans Thin" panose="020B0203030502040203"/>
                <a:ea typeface="+mn-ea"/>
                <a:cs typeface="+mn-cs"/>
              </a:rPr>
              <a:t>Other collaborators? </a:t>
            </a:r>
          </a:p>
        </p:txBody>
      </p:sp>
      <p:pic>
        <p:nvPicPr>
          <p:cNvPr id="4" name="Picture 3">
            <a:extLst>
              <a:ext uri="{FF2B5EF4-FFF2-40B4-BE49-F238E27FC236}">
                <a16:creationId xmlns:a16="http://schemas.microsoft.com/office/drawing/2014/main" id="{6EE0C796-5AC5-0345-958A-A80A8F520528}"/>
              </a:ext>
            </a:extLst>
          </p:cNvPr>
          <p:cNvPicPr>
            <a:picLocks noChangeAspect="1"/>
          </p:cNvPicPr>
          <p:nvPr/>
        </p:nvPicPr>
        <p:blipFill>
          <a:blip r:embed="rId6"/>
          <a:stretch>
            <a:fillRect/>
          </a:stretch>
        </p:blipFill>
        <p:spPr>
          <a:xfrm>
            <a:off x="4480797" y="4884217"/>
            <a:ext cx="1259222" cy="416961"/>
          </a:xfrm>
          <a:prstGeom prst="rect">
            <a:avLst/>
          </a:prstGeom>
        </p:spPr>
      </p:pic>
      <p:pic>
        <p:nvPicPr>
          <p:cNvPr id="6" name="Picture 5">
            <a:extLst>
              <a:ext uri="{FF2B5EF4-FFF2-40B4-BE49-F238E27FC236}">
                <a16:creationId xmlns:a16="http://schemas.microsoft.com/office/drawing/2014/main" id="{42FDC092-A103-5D40-8F40-D444FDDC0EEC}"/>
              </a:ext>
            </a:extLst>
          </p:cNvPr>
          <p:cNvPicPr>
            <a:picLocks noChangeAspect="1"/>
          </p:cNvPicPr>
          <p:nvPr/>
        </p:nvPicPr>
        <p:blipFill>
          <a:blip r:embed="rId7"/>
          <a:stretch>
            <a:fillRect/>
          </a:stretch>
        </p:blipFill>
        <p:spPr>
          <a:xfrm>
            <a:off x="4515518" y="2249333"/>
            <a:ext cx="1215166" cy="680493"/>
          </a:xfrm>
          <a:prstGeom prst="rect">
            <a:avLst/>
          </a:prstGeom>
        </p:spPr>
      </p:pic>
      <p:pic>
        <p:nvPicPr>
          <p:cNvPr id="7" name="Picture 6">
            <a:extLst>
              <a:ext uri="{FF2B5EF4-FFF2-40B4-BE49-F238E27FC236}">
                <a16:creationId xmlns:a16="http://schemas.microsoft.com/office/drawing/2014/main" id="{49C0461D-FFF5-F440-B615-147AD553B1D6}"/>
              </a:ext>
            </a:extLst>
          </p:cNvPr>
          <p:cNvPicPr>
            <a:picLocks noChangeAspect="1"/>
          </p:cNvPicPr>
          <p:nvPr/>
        </p:nvPicPr>
        <p:blipFill>
          <a:blip r:embed="rId8"/>
          <a:stretch>
            <a:fillRect/>
          </a:stretch>
        </p:blipFill>
        <p:spPr>
          <a:xfrm>
            <a:off x="4734628" y="3515166"/>
            <a:ext cx="835924" cy="239978"/>
          </a:xfrm>
          <a:prstGeom prst="rect">
            <a:avLst/>
          </a:prstGeom>
        </p:spPr>
      </p:pic>
      <p:pic>
        <p:nvPicPr>
          <p:cNvPr id="12" name="Picture 11" descr="A picture containing text, clipart&#10;&#10;Description automatically generated">
            <a:extLst>
              <a:ext uri="{FF2B5EF4-FFF2-40B4-BE49-F238E27FC236}">
                <a16:creationId xmlns:a16="http://schemas.microsoft.com/office/drawing/2014/main" id="{7F2A3FD8-68FF-7B4F-8FD2-2399899CEE64}"/>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91167" y="2850857"/>
            <a:ext cx="881933" cy="513426"/>
          </a:xfrm>
          <a:prstGeom prst="rect">
            <a:avLst/>
          </a:prstGeom>
        </p:spPr>
      </p:pic>
      <p:grpSp>
        <p:nvGrpSpPr>
          <p:cNvPr id="16" name="Group 15">
            <a:extLst>
              <a:ext uri="{FF2B5EF4-FFF2-40B4-BE49-F238E27FC236}">
                <a16:creationId xmlns:a16="http://schemas.microsoft.com/office/drawing/2014/main" id="{33C88EC0-84F6-D542-B814-25470AB63EA3}"/>
              </a:ext>
            </a:extLst>
          </p:cNvPr>
          <p:cNvGrpSpPr/>
          <p:nvPr/>
        </p:nvGrpSpPr>
        <p:grpSpPr>
          <a:xfrm>
            <a:off x="4482431" y="5398282"/>
            <a:ext cx="1263783" cy="416961"/>
            <a:chOff x="4100342" y="5357547"/>
            <a:chExt cx="1263783" cy="416961"/>
          </a:xfrm>
        </p:grpSpPr>
        <p:pic>
          <p:nvPicPr>
            <p:cNvPr id="13" name="Picture 12" descr="A picture containing text, businesscard&#10;&#10;Description automatically generated">
              <a:extLst>
                <a:ext uri="{FF2B5EF4-FFF2-40B4-BE49-F238E27FC236}">
                  <a16:creationId xmlns:a16="http://schemas.microsoft.com/office/drawing/2014/main" id="{C15EA171-13BF-564D-AFBB-61314EF6F64C}"/>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100342" y="5357547"/>
              <a:ext cx="422222" cy="416961"/>
            </a:xfrm>
            <a:prstGeom prst="rect">
              <a:avLst/>
            </a:prstGeom>
          </p:spPr>
        </p:pic>
        <p:pic>
          <p:nvPicPr>
            <p:cNvPr id="15" name="Picture 14" descr="A picture containing text, clipart&#10;&#10;Description automatically generated">
              <a:extLst>
                <a:ext uri="{FF2B5EF4-FFF2-40B4-BE49-F238E27FC236}">
                  <a16:creationId xmlns:a16="http://schemas.microsoft.com/office/drawing/2014/main" id="{2DCBD187-E6F5-A949-8828-7422644DC0A4}"/>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532926" y="5442422"/>
              <a:ext cx="831199" cy="247210"/>
            </a:xfrm>
            <a:prstGeom prst="rect">
              <a:avLst/>
            </a:prstGeom>
          </p:spPr>
        </p:pic>
      </p:grpSp>
      <p:sp>
        <p:nvSpPr>
          <p:cNvPr id="17" name="Rectangle 16">
            <a:extLst>
              <a:ext uri="{FF2B5EF4-FFF2-40B4-BE49-F238E27FC236}">
                <a16:creationId xmlns:a16="http://schemas.microsoft.com/office/drawing/2014/main" id="{5464EBBF-8B27-CC44-A2C4-A2476CF661D2}"/>
              </a:ext>
            </a:extLst>
          </p:cNvPr>
          <p:cNvSpPr/>
          <p:nvPr/>
        </p:nvSpPr>
        <p:spPr>
          <a:xfrm>
            <a:off x="4515518" y="2249333"/>
            <a:ext cx="1215166" cy="1642936"/>
          </a:xfrm>
          <a:prstGeom prst="rect">
            <a:avLst/>
          </a:prstGeom>
          <a:noFill/>
          <a:ln w="12700">
            <a:solidFill>
              <a:srgbClr val="2929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5980247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F5713-9492-4549-B5E3-46F0186764D3}"/>
              </a:ext>
            </a:extLst>
          </p:cNvPr>
          <p:cNvSpPr>
            <a:spLocks noGrp="1"/>
          </p:cNvSpPr>
          <p:nvPr>
            <p:ph type="title"/>
          </p:nvPr>
        </p:nvSpPr>
        <p:spPr/>
        <p:txBody>
          <a:bodyPr>
            <a:normAutofit/>
          </a:bodyPr>
          <a:lstStyle/>
          <a:p>
            <a:r>
              <a:rPr lang="en-US" dirty="0"/>
              <a:t>Proposed Way Forward</a:t>
            </a:r>
          </a:p>
        </p:txBody>
      </p:sp>
      <p:sp>
        <p:nvSpPr>
          <p:cNvPr id="5" name="Slide Number Placeholder 4">
            <a:extLst>
              <a:ext uri="{FF2B5EF4-FFF2-40B4-BE49-F238E27FC236}">
                <a16:creationId xmlns:a16="http://schemas.microsoft.com/office/drawing/2014/main" id="{2A8D1C5B-99DC-47FF-9F9B-8CA206ED89AD}"/>
              </a:ext>
            </a:extLst>
          </p:cNvPr>
          <p:cNvSpPr>
            <a:spLocks noGrp="1"/>
          </p:cNvSpPr>
          <p:nvPr>
            <p:ph type="sldNum" sz="quarter" idx="12"/>
          </p:nvPr>
        </p:nvSpPr>
        <p:spPr/>
        <p:txBody>
          <a:bodyPr/>
          <a:lstStyle/>
          <a:p>
            <a:fld id="{A68F81FF-A8B7-8E49-9D5B-3CAD5ADFEE36}" type="slidenum">
              <a:rPr lang="en-US" smtClean="0"/>
              <a:pPr/>
              <a:t>9</a:t>
            </a:fld>
            <a:endParaRPr lang="en-US" dirty="0"/>
          </a:p>
        </p:txBody>
      </p:sp>
      <p:sp>
        <p:nvSpPr>
          <p:cNvPr id="7" name="Content Placeholder 1">
            <a:extLst>
              <a:ext uri="{FF2B5EF4-FFF2-40B4-BE49-F238E27FC236}">
                <a16:creationId xmlns:a16="http://schemas.microsoft.com/office/drawing/2014/main" id="{A28BC27A-2907-42E8-A7CD-0F3062D4BE5D}"/>
              </a:ext>
            </a:extLst>
          </p:cNvPr>
          <p:cNvSpPr txBox="1">
            <a:spLocks/>
          </p:cNvSpPr>
          <p:nvPr/>
        </p:nvSpPr>
        <p:spPr bwMode="auto">
          <a:xfrm>
            <a:off x="112889" y="1138503"/>
            <a:ext cx="5144911" cy="5357503"/>
          </a:xfrm>
          <a:prstGeom prst="rect">
            <a:avLst/>
          </a:prstGeom>
          <a:noFill/>
          <a:ln w="9525">
            <a:noFill/>
            <a:prstDash val="sysDot"/>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txBody>
          <a:bodyPr vert="horz" wrap="square" lIns="121920" tIns="60960" rIns="121920" bIns="60960" numCol="1" anchor="t" anchorCtr="0" compatLnSpc="1">
            <a:prstTxWarp prst="textNoShape">
              <a:avLst/>
            </a:prstTxWarp>
          </a:bodyPr>
          <a:lstStyle>
            <a:lvl1pPr marL="342900" indent="-342900" algn="l" rtl="0" eaLnBrk="1" fontAlgn="base" hangingPunct="1">
              <a:spcBef>
                <a:spcPts val="776"/>
              </a:spcBef>
              <a:spcAft>
                <a:spcPct val="0"/>
              </a:spcAft>
              <a:buChar char="•"/>
              <a:defRPr lang="en-US" sz="2400" dirty="0" smtClean="0">
                <a:solidFill>
                  <a:schemeClr val="tx2">
                    <a:lumMod val="65000"/>
                    <a:lumOff val="35000"/>
                  </a:schemeClr>
                </a:solidFill>
                <a:latin typeface="+mn-lt"/>
                <a:ea typeface="ＭＳ Ｐゴシック" charset="0"/>
                <a:cs typeface="ＭＳ Ｐゴシック" charset="0"/>
              </a:defRPr>
            </a:lvl1pPr>
            <a:lvl2pPr marL="694944" indent="-347472" algn="l" rtl="0" eaLnBrk="1" fontAlgn="base" hangingPunct="1">
              <a:spcBef>
                <a:spcPts val="776"/>
              </a:spcBef>
              <a:spcAft>
                <a:spcPct val="0"/>
              </a:spcAft>
              <a:buChar char="–"/>
              <a:defRPr lang="en-US" sz="2000" dirty="0" smtClean="0">
                <a:solidFill>
                  <a:schemeClr val="tx2">
                    <a:lumMod val="65000"/>
                    <a:lumOff val="35000"/>
                  </a:schemeClr>
                </a:solidFill>
                <a:latin typeface="+mn-lt"/>
                <a:ea typeface="ＭＳ Ｐゴシック" charset="0"/>
                <a:cs typeface="+mn-cs"/>
              </a:defRPr>
            </a:lvl2pPr>
            <a:lvl3pPr marL="1042416" indent="-347472" algn="l" rtl="0" eaLnBrk="1" fontAlgn="base" hangingPunct="1">
              <a:spcBef>
                <a:spcPts val="776"/>
              </a:spcBef>
              <a:spcAft>
                <a:spcPct val="0"/>
              </a:spcAft>
              <a:buChar char="•"/>
              <a:defRPr lang="en-US" sz="1800" dirty="0" smtClean="0">
                <a:solidFill>
                  <a:schemeClr val="tx2">
                    <a:lumMod val="65000"/>
                    <a:lumOff val="35000"/>
                  </a:schemeClr>
                </a:solidFill>
                <a:latin typeface="+mn-lt"/>
                <a:ea typeface="ＭＳ Ｐゴシック" charset="0"/>
                <a:cs typeface="+mn-cs"/>
              </a:defRPr>
            </a:lvl3pPr>
            <a:lvl4pPr marL="1389888" indent="-347472" algn="l" rtl="0" eaLnBrk="1" fontAlgn="base" hangingPunct="1">
              <a:spcBef>
                <a:spcPts val="776"/>
              </a:spcBef>
              <a:spcAft>
                <a:spcPct val="0"/>
              </a:spcAft>
              <a:buChar char="–"/>
              <a:defRPr lang="en-US" sz="1600" dirty="0" smtClean="0">
                <a:solidFill>
                  <a:schemeClr val="tx2">
                    <a:lumMod val="65000"/>
                    <a:lumOff val="35000"/>
                  </a:schemeClr>
                </a:solidFill>
                <a:latin typeface="+mn-lt"/>
                <a:ea typeface="ＭＳ Ｐゴシック" charset="0"/>
                <a:cs typeface="+mn-cs"/>
              </a:defRPr>
            </a:lvl4pPr>
            <a:lvl5pPr marL="1737360" indent="-347472" algn="l" rtl="0" eaLnBrk="1" fontAlgn="base" hangingPunct="1">
              <a:spcBef>
                <a:spcPts val="776"/>
              </a:spcBef>
              <a:spcAft>
                <a:spcPct val="0"/>
              </a:spcAft>
              <a:buChar char="»"/>
              <a:defRPr lang="en-US" sz="1400" dirty="0">
                <a:solidFill>
                  <a:schemeClr val="tx2">
                    <a:lumMod val="65000"/>
                    <a:lumOff val="35000"/>
                  </a:schemeClr>
                </a:solidFill>
                <a:latin typeface="+mn-lt"/>
                <a:ea typeface="ＭＳ Ｐゴシック" charset="0"/>
                <a:cs typeface="+mn-cs"/>
              </a:defRPr>
            </a:lvl5pPr>
            <a:lvl6pPr marL="2514600" indent="-228600" algn="l" rtl="0" eaLnBrk="1" fontAlgn="base" hangingPunct="1">
              <a:spcBef>
                <a:spcPct val="20000"/>
              </a:spcBef>
              <a:spcAft>
                <a:spcPct val="0"/>
              </a:spcAft>
              <a:buChar char="»"/>
              <a:defRPr sz="1800">
                <a:solidFill>
                  <a:schemeClr val="tx1"/>
                </a:solidFill>
                <a:latin typeface="+mn-lt"/>
                <a:ea typeface="+mn-ea"/>
                <a:cs typeface="+mn-cs"/>
              </a:defRPr>
            </a:lvl6pPr>
            <a:lvl7pPr marL="2971800" indent="-228600" algn="l" rtl="0" eaLnBrk="1" fontAlgn="base" hangingPunct="1">
              <a:spcBef>
                <a:spcPct val="20000"/>
              </a:spcBef>
              <a:spcAft>
                <a:spcPct val="0"/>
              </a:spcAft>
              <a:buChar char="»"/>
              <a:defRPr sz="1800">
                <a:solidFill>
                  <a:schemeClr val="tx1"/>
                </a:solidFill>
                <a:latin typeface="+mn-lt"/>
                <a:ea typeface="+mn-ea"/>
                <a:cs typeface="+mn-cs"/>
              </a:defRPr>
            </a:lvl7pPr>
            <a:lvl8pPr marL="3429000" indent="-228600" algn="l" rtl="0" eaLnBrk="1" fontAlgn="base" hangingPunct="1">
              <a:spcBef>
                <a:spcPct val="20000"/>
              </a:spcBef>
              <a:spcAft>
                <a:spcPct val="0"/>
              </a:spcAft>
              <a:buChar char="»"/>
              <a:defRPr sz="1800">
                <a:solidFill>
                  <a:schemeClr val="tx1"/>
                </a:solidFill>
                <a:latin typeface="+mn-lt"/>
                <a:ea typeface="+mn-ea"/>
                <a:cs typeface="+mn-cs"/>
              </a:defRPr>
            </a:lvl8pPr>
            <a:lvl9pPr marL="3886200" indent="-228600" algn="l" rtl="0" eaLnBrk="1" fontAlgn="base" hangingPunct="1">
              <a:spcBef>
                <a:spcPct val="20000"/>
              </a:spcBef>
              <a:spcAft>
                <a:spcPct val="0"/>
              </a:spcAft>
              <a:buChar char="»"/>
              <a:defRPr sz="1800">
                <a:solidFill>
                  <a:schemeClr val="tx1"/>
                </a:solidFill>
                <a:latin typeface="+mn-lt"/>
                <a:ea typeface="+mn-ea"/>
                <a:cs typeface="+mn-cs"/>
              </a:defRPr>
            </a:lvl9pPr>
          </a:lstStyle>
          <a:p>
            <a:pPr marL="0" marR="0" lvl="0" indent="0" algn="ctr" defTabSz="914400" rtl="0" eaLnBrk="1" fontAlgn="base" latinLnBrk="0" hangingPunct="1">
              <a:lnSpc>
                <a:spcPct val="100000"/>
              </a:lnSpc>
              <a:spcBef>
                <a:spcPts val="776"/>
              </a:spcBef>
              <a:spcAft>
                <a:spcPct val="0"/>
              </a:spcAft>
              <a:buClrTx/>
              <a:buSzTx/>
              <a:buFontTx/>
              <a:buNone/>
              <a:tabLst/>
              <a:defRPr/>
            </a:pPr>
            <a:r>
              <a:rPr kumimoji="0" lang="en-US" sz="2800" b="1" i="1" u="none" strike="noStrike" kern="1200" cap="none" spc="0" normalizeH="0" baseline="0" noProof="0" dirty="0">
                <a:ln>
                  <a:noFill/>
                </a:ln>
                <a:solidFill>
                  <a:srgbClr val="005BAA"/>
                </a:solidFill>
                <a:effectLst/>
                <a:uLnTx/>
                <a:uFillTx/>
                <a:latin typeface="Product Sans Thin" panose="020B0203030502040203"/>
              </a:rPr>
              <a:t>Working Group</a:t>
            </a:r>
          </a:p>
          <a:p>
            <a:pPr marL="457200" indent="-457200">
              <a:buClr>
                <a:schemeClr val="accent5"/>
              </a:buClr>
              <a:buAutoNum type="arabicPeriod"/>
              <a:defRPr/>
            </a:pPr>
            <a:r>
              <a:rPr lang="en-US" sz="2500" b="1" kern="0" dirty="0">
                <a:solidFill>
                  <a:schemeClr val="accent5">
                    <a:lumMod val="75000"/>
                  </a:schemeClr>
                </a:solidFill>
                <a:latin typeface="Product Sans Thin" panose="020B0203030502040203"/>
              </a:rPr>
              <a:t>WG remit continues past 2021 </a:t>
            </a:r>
          </a:p>
          <a:p>
            <a:pPr marL="457200" indent="-457200">
              <a:buClr>
                <a:schemeClr val="accent5"/>
              </a:buClr>
              <a:buAutoNum type="arabicPeriod"/>
              <a:defRPr/>
            </a:pPr>
            <a:r>
              <a:rPr lang="en-US" sz="2500" b="1" kern="0" dirty="0">
                <a:solidFill>
                  <a:schemeClr val="accent5">
                    <a:lumMod val="75000"/>
                  </a:schemeClr>
                </a:solidFill>
                <a:latin typeface="Product Sans Thin" panose="020B0203030502040203"/>
              </a:rPr>
              <a:t>Report to be issued in Sept 2022</a:t>
            </a:r>
            <a:endParaRPr kumimoji="0" lang="en-US" sz="2500" b="0" i="0" u="none" strike="noStrike" kern="0" cap="none" spc="0" normalizeH="0" baseline="0" noProof="0" dirty="0">
              <a:ln>
                <a:noFill/>
              </a:ln>
              <a:solidFill>
                <a:srgbClr val="000000">
                  <a:lumMod val="65000"/>
                  <a:lumOff val="35000"/>
                </a:srgbClr>
              </a:solidFill>
              <a:effectLst/>
              <a:uLnTx/>
              <a:uFillTx/>
              <a:latin typeface="Product Sans Thin" panose="020B0203030502040203"/>
            </a:endParaRPr>
          </a:p>
          <a:p>
            <a:pPr marL="688975">
              <a:buClr>
                <a:schemeClr val="accent5"/>
              </a:buClr>
              <a:buFont typeface="Wingdings" panose="05000000000000000000" pitchFamily="2" charset="2"/>
              <a:buChar char="ü"/>
              <a:defRPr/>
            </a:pPr>
            <a:r>
              <a:rPr lang="en-US" sz="2500" dirty="0">
                <a:solidFill>
                  <a:srgbClr val="000000">
                    <a:lumMod val="65000"/>
                    <a:lumOff val="35000"/>
                  </a:srgbClr>
                </a:solidFill>
                <a:latin typeface="Product Sans Thin" panose="020B0203030502040203"/>
                <a:cs typeface="+mn-cs"/>
              </a:rPr>
              <a:t>Summarize WG findings, incl arising from events planned for 2022</a:t>
            </a:r>
          </a:p>
          <a:p>
            <a:pPr marL="688975">
              <a:buClr>
                <a:schemeClr val="accent5"/>
              </a:buClr>
              <a:buFont typeface="Wingdings" panose="05000000000000000000" pitchFamily="2" charset="2"/>
              <a:buChar char="ü"/>
              <a:defRPr/>
            </a:pPr>
            <a:r>
              <a:rPr lang="en-US" sz="2500" dirty="0">
                <a:solidFill>
                  <a:srgbClr val="000000">
                    <a:lumMod val="65000"/>
                    <a:lumOff val="35000"/>
                  </a:srgbClr>
                </a:solidFill>
                <a:latin typeface="Product Sans Thin" panose="020B0203030502040203"/>
                <a:cs typeface="+mn-cs"/>
              </a:rPr>
              <a:t>Incorporate IESBA decisions in anticipated approval of the Tech ED in Dec 2021 and EM in early 2022</a:t>
            </a:r>
          </a:p>
          <a:p>
            <a:pPr marL="0" marR="0" lvl="0" indent="0" algn="l" defTabSz="914400" rtl="0" eaLnBrk="1" fontAlgn="base" latinLnBrk="0" hangingPunct="1">
              <a:lnSpc>
                <a:spcPct val="100000"/>
              </a:lnSpc>
              <a:spcBef>
                <a:spcPts val="776"/>
              </a:spcBef>
              <a:spcAft>
                <a:spcPct val="0"/>
              </a:spcAft>
              <a:buClrTx/>
              <a:buSzTx/>
              <a:buFontTx/>
              <a:buNone/>
              <a:tabLst/>
              <a:defRPr/>
            </a:pPr>
            <a:endParaRPr kumimoji="0" lang="en-US" sz="2500" b="0" i="0" u="none" strike="noStrike" kern="0" cap="none" spc="0" normalizeH="0" baseline="0" noProof="0" dirty="0">
              <a:ln>
                <a:noFill/>
              </a:ln>
              <a:solidFill>
                <a:srgbClr val="000000">
                  <a:lumMod val="65000"/>
                  <a:lumOff val="35000"/>
                </a:srgbClr>
              </a:solidFill>
              <a:effectLst/>
              <a:uLnTx/>
              <a:uFillTx/>
              <a:latin typeface="Product Sans Thin" panose="020B0203030502040203"/>
            </a:endParaRPr>
          </a:p>
        </p:txBody>
      </p:sp>
      <p:sp>
        <p:nvSpPr>
          <p:cNvPr id="8" name="Content Placeholder 1">
            <a:extLst>
              <a:ext uri="{FF2B5EF4-FFF2-40B4-BE49-F238E27FC236}">
                <a16:creationId xmlns:a16="http://schemas.microsoft.com/office/drawing/2014/main" id="{A52407A5-59AB-4CF9-AA92-2E01F288529C}"/>
              </a:ext>
            </a:extLst>
          </p:cNvPr>
          <p:cNvSpPr txBox="1">
            <a:spLocks/>
          </p:cNvSpPr>
          <p:nvPr/>
        </p:nvSpPr>
        <p:spPr bwMode="auto">
          <a:xfrm>
            <a:off x="5423770" y="1138502"/>
            <a:ext cx="6768230" cy="6226801"/>
          </a:xfrm>
          <a:prstGeom prst="rect">
            <a:avLst/>
          </a:prstGeom>
          <a:noFill/>
          <a:ln w="9525">
            <a:noFill/>
            <a:prstDash val="sysDot"/>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txBody>
          <a:bodyPr vert="horz" wrap="square" lIns="121920" tIns="60960" rIns="121920" bIns="60960" numCol="1" anchor="t" anchorCtr="0" compatLnSpc="1">
            <a:prstTxWarp prst="textNoShape">
              <a:avLst/>
            </a:prstTxWarp>
          </a:bodyPr>
          <a:lstStyle>
            <a:lvl1pPr marL="342900" indent="-342900" algn="l" rtl="0" eaLnBrk="1" fontAlgn="base" hangingPunct="1">
              <a:spcBef>
                <a:spcPts val="776"/>
              </a:spcBef>
              <a:spcAft>
                <a:spcPct val="0"/>
              </a:spcAft>
              <a:buChar char="•"/>
              <a:defRPr lang="en-US" sz="2400" dirty="0" smtClean="0">
                <a:solidFill>
                  <a:schemeClr val="tx2">
                    <a:lumMod val="65000"/>
                    <a:lumOff val="35000"/>
                  </a:schemeClr>
                </a:solidFill>
                <a:latin typeface="+mn-lt"/>
                <a:ea typeface="ＭＳ Ｐゴシック" charset="0"/>
                <a:cs typeface="ＭＳ Ｐゴシック" charset="0"/>
              </a:defRPr>
            </a:lvl1pPr>
            <a:lvl2pPr marL="694944" indent="-347472" algn="l" rtl="0" eaLnBrk="1" fontAlgn="base" hangingPunct="1">
              <a:spcBef>
                <a:spcPts val="776"/>
              </a:spcBef>
              <a:spcAft>
                <a:spcPct val="0"/>
              </a:spcAft>
              <a:buChar char="–"/>
              <a:defRPr lang="en-US" sz="2000" dirty="0" smtClean="0">
                <a:solidFill>
                  <a:schemeClr val="tx2">
                    <a:lumMod val="65000"/>
                    <a:lumOff val="35000"/>
                  </a:schemeClr>
                </a:solidFill>
                <a:latin typeface="+mn-lt"/>
                <a:ea typeface="ＭＳ Ｐゴシック" charset="0"/>
                <a:cs typeface="+mn-cs"/>
              </a:defRPr>
            </a:lvl2pPr>
            <a:lvl3pPr marL="1042416" indent="-347472" algn="l" rtl="0" eaLnBrk="1" fontAlgn="base" hangingPunct="1">
              <a:spcBef>
                <a:spcPts val="776"/>
              </a:spcBef>
              <a:spcAft>
                <a:spcPct val="0"/>
              </a:spcAft>
              <a:buChar char="•"/>
              <a:defRPr lang="en-US" sz="1800" dirty="0" smtClean="0">
                <a:solidFill>
                  <a:schemeClr val="tx2">
                    <a:lumMod val="65000"/>
                    <a:lumOff val="35000"/>
                  </a:schemeClr>
                </a:solidFill>
                <a:latin typeface="+mn-lt"/>
                <a:ea typeface="ＭＳ Ｐゴシック" charset="0"/>
                <a:cs typeface="+mn-cs"/>
              </a:defRPr>
            </a:lvl3pPr>
            <a:lvl4pPr marL="1389888" indent="-347472" algn="l" rtl="0" eaLnBrk="1" fontAlgn="base" hangingPunct="1">
              <a:spcBef>
                <a:spcPts val="776"/>
              </a:spcBef>
              <a:spcAft>
                <a:spcPct val="0"/>
              </a:spcAft>
              <a:buChar char="–"/>
              <a:defRPr lang="en-US" sz="1600" dirty="0" smtClean="0">
                <a:solidFill>
                  <a:schemeClr val="tx2">
                    <a:lumMod val="65000"/>
                    <a:lumOff val="35000"/>
                  </a:schemeClr>
                </a:solidFill>
                <a:latin typeface="+mn-lt"/>
                <a:ea typeface="ＭＳ Ｐゴシック" charset="0"/>
                <a:cs typeface="+mn-cs"/>
              </a:defRPr>
            </a:lvl4pPr>
            <a:lvl5pPr marL="1737360" indent="-347472" algn="l" rtl="0" eaLnBrk="1" fontAlgn="base" hangingPunct="1">
              <a:spcBef>
                <a:spcPts val="776"/>
              </a:spcBef>
              <a:spcAft>
                <a:spcPct val="0"/>
              </a:spcAft>
              <a:buChar char="»"/>
              <a:defRPr lang="en-US" sz="1400" dirty="0">
                <a:solidFill>
                  <a:schemeClr val="tx2">
                    <a:lumMod val="65000"/>
                    <a:lumOff val="35000"/>
                  </a:schemeClr>
                </a:solidFill>
                <a:latin typeface="+mn-lt"/>
                <a:ea typeface="ＭＳ Ｐゴシック" charset="0"/>
                <a:cs typeface="+mn-cs"/>
              </a:defRPr>
            </a:lvl5pPr>
            <a:lvl6pPr marL="2514600" indent="-228600" algn="l" rtl="0" eaLnBrk="1" fontAlgn="base" hangingPunct="1">
              <a:spcBef>
                <a:spcPct val="20000"/>
              </a:spcBef>
              <a:spcAft>
                <a:spcPct val="0"/>
              </a:spcAft>
              <a:buChar char="»"/>
              <a:defRPr sz="1800">
                <a:solidFill>
                  <a:schemeClr val="tx1"/>
                </a:solidFill>
                <a:latin typeface="+mn-lt"/>
                <a:ea typeface="+mn-ea"/>
                <a:cs typeface="+mn-cs"/>
              </a:defRPr>
            </a:lvl6pPr>
            <a:lvl7pPr marL="2971800" indent="-228600" algn="l" rtl="0" eaLnBrk="1" fontAlgn="base" hangingPunct="1">
              <a:spcBef>
                <a:spcPct val="20000"/>
              </a:spcBef>
              <a:spcAft>
                <a:spcPct val="0"/>
              </a:spcAft>
              <a:buChar char="»"/>
              <a:defRPr sz="1800">
                <a:solidFill>
                  <a:schemeClr val="tx1"/>
                </a:solidFill>
                <a:latin typeface="+mn-lt"/>
                <a:ea typeface="+mn-ea"/>
                <a:cs typeface="+mn-cs"/>
              </a:defRPr>
            </a:lvl7pPr>
            <a:lvl8pPr marL="3429000" indent="-228600" algn="l" rtl="0" eaLnBrk="1" fontAlgn="base" hangingPunct="1">
              <a:spcBef>
                <a:spcPct val="20000"/>
              </a:spcBef>
              <a:spcAft>
                <a:spcPct val="0"/>
              </a:spcAft>
              <a:buChar char="»"/>
              <a:defRPr sz="1800">
                <a:solidFill>
                  <a:schemeClr val="tx1"/>
                </a:solidFill>
                <a:latin typeface="+mn-lt"/>
                <a:ea typeface="+mn-ea"/>
                <a:cs typeface="+mn-cs"/>
              </a:defRPr>
            </a:lvl8pPr>
            <a:lvl9pPr marL="3886200" indent="-228600" algn="l" rtl="0" eaLnBrk="1" fontAlgn="base" hangingPunct="1">
              <a:spcBef>
                <a:spcPct val="20000"/>
              </a:spcBef>
              <a:spcAft>
                <a:spcPct val="0"/>
              </a:spcAft>
              <a:buChar char="»"/>
              <a:defRPr sz="1800">
                <a:solidFill>
                  <a:schemeClr val="tx1"/>
                </a:solidFill>
                <a:latin typeface="+mn-lt"/>
                <a:ea typeface="+mn-ea"/>
                <a:cs typeface="+mn-cs"/>
              </a:defRPr>
            </a:lvl9pPr>
          </a:lstStyle>
          <a:p>
            <a:pPr marL="461422" marR="0" lvl="0" indent="-461422" algn="ctr" defTabSz="914400" rtl="0" eaLnBrk="1" fontAlgn="base" latinLnBrk="0" hangingPunct="1">
              <a:lnSpc>
                <a:spcPct val="100000"/>
              </a:lnSpc>
              <a:spcBef>
                <a:spcPts val="776"/>
              </a:spcBef>
              <a:spcAft>
                <a:spcPct val="0"/>
              </a:spcAft>
              <a:buClrTx/>
              <a:buSzTx/>
              <a:buFontTx/>
              <a:buNone/>
              <a:tabLst/>
              <a:defRPr/>
            </a:pPr>
            <a:r>
              <a:rPr kumimoji="0" lang="en-US" sz="2800" b="1" i="1" u="none" strike="noStrike" kern="1200" cap="none" spc="0" normalizeH="0" baseline="0" noProof="0" dirty="0">
                <a:ln>
                  <a:noFill/>
                </a:ln>
                <a:solidFill>
                  <a:srgbClr val="005BAA"/>
                </a:solidFill>
                <a:effectLst/>
                <a:uLnTx/>
                <a:uFillTx/>
                <a:latin typeface="Product Sans Thin" panose="020B0203030502040203"/>
              </a:rPr>
              <a:t>Establish External Advisory Committee</a:t>
            </a:r>
            <a:endParaRPr lang="en-US" sz="2800" b="1" i="1" dirty="0">
              <a:solidFill>
                <a:srgbClr val="005BAA"/>
              </a:solidFill>
              <a:latin typeface="Product Sans Thin" panose="020B0203030502040203"/>
            </a:endParaRPr>
          </a:p>
          <a:p>
            <a:pPr marL="0" marR="0" lvl="0" indent="0" algn="l" defTabSz="914400" rtl="0" eaLnBrk="1" fontAlgn="base" latinLnBrk="0" hangingPunct="1">
              <a:lnSpc>
                <a:spcPct val="100000"/>
              </a:lnSpc>
              <a:spcBef>
                <a:spcPts val="776"/>
              </a:spcBef>
              <a:spcAft>
                <a:spcPct val="0"/>
              </a:spcAft>
              <a:buClrTx/>
              <a:buSzTx/>
              <a:buFontTx/>
              <a:buNone/>
              <a:tabLst/>
              <a:defRPr/>
            </a:pPr>
            <a:r>
              <a:rPr kumimoji="0" lang="en-US" sz="2500" b="1" i="0" u="none" strike="noStrike" kern="0" cap="none" spc="0" normalizeH="0" baseline="0" noProof="0" dirty="0">
                <a:ln>
                  <a:noFill/>
                </a:ln>
                <a:solidFill>
                  <a:schemeClr val="accent5">
                    <a:lumMod val="75000"/>
                  </a:schemeClr>
                </a:solidFill>
                <a:effectLst/>
                <a:uLnTx/>
                <a:uFillTx/>
                <a:latin typeface="Product Sans Thin" panose="020B0203030502040203"/>
              </a:rPr>
              <a:t>3. Composition</a:t>
            </a:r>
          </a:p>
          <a:p>
            <a:pPr marL="342900" marR="0" lvl="1" indent="-342900" algn="l" defTabSz="914400" rtl="0" eaLnBrk="1" fontAlgn="base" latinLnBrk="0" hangingPunct="1">
              <a:lnSpc>
                <a:spcPct val="100000"/>
              </a:lnSpc>
              <a:spcBef>
                <a:spcPts val="776"/>
              </a:spcBef>
              <a:spcAft>
                <a:spcPct val="0"/>
              </a:spcAft>
              <a:buClr>
                <a:schemeClr val="accent5"/>
              </a:buClr>
              <a:buSzTx/>
              <a:buFont typeface="Wingdings" panose="05000000000000000000" pitchFamily="2" charset="2"/>
              <a:buChar char="ü"/>
              <a:tabLst/>
              <a:defRPr/>
            </a:pPr>
            <a:r>
              <a:rPr kumimoji="0" lang="en-US" sz="2500" b="0" i="0" u="none" strike="noStrike" kern="1200" cap="none" spc="0" normalizeH="0" baseline="0" noProof="0" dirty="0">
                <a:ln>
                  <a:noFill/>
                </a:ln>
                <a:solidFill>
                  <a:srgbClr val="000000">
                    <a:lumMod val="65000"/>
                    <a:lumOff val="35000"/>
                  </a:srgbClr>
                </a:solidFill>
                <a:effectLst/>
                <a:uLnTx/>
                <a:uFillTx/>
                <a:latin typeface="Product Sans Thin" panose="020B0203030502040203"/>
              </a:rPr>
              <a:t>Leverage interest expressed by some IESBA-NSS to contribute and collaborate</a:t>
            </a:r>
          </a:p>
          <a:p>
            <a:pPr marL="342900" marR="0" lvl="1" indent="-342900" algn="l" defTabSz="914400" rtl="0" eaLnBrk="1" fontAlgn="base" latinLnBrk="0" hangingPunct="1">
              <a:lnSpc>
                <a:spcPct val="100000"/>
              </a:lnSpc>
              <a:spcBef>
                <a:spcPts val="776"/>
              </a:spcBef>
              <a:spcAft>
                <a:spcPct val="0"/>
              </a:spcAft>
              <a:buClr>
                <a:schemeClr val="accent5"/>
              </a:buClr>
              <a:buSzTx/>
              <a:buFont typeface="Wingdings" panose="05000000000000000000" pitchFamily="2" charset="2"/>
              <a:buChar char="ü"/>
              <a:tabLst/>
              <a:defRPr/>
            </a:pPr>
            <a:r>
              <a:rPr lang="en-US" sz="2500" dirty="0">
                <a:solidFill>
                  <a:srgbClr val="000000">
                    <a:lumMod val="65000"/>
                    <a:lumOff val="35000"/>
                  </a:srgbClr>
                </a:solidFill>
                <a:latin typeface="Product Sans Thin" panose="020B0203030502040203"/>
              </a:rPr>
              <a:t>Extend membership to external members such as technology vendors, regulators, PAIBs</a:t>
            </a:r>
          </a:p>
          <a:p>
            <a:pPr marL="0" indent="0">
              <a:buNone/>
              <a:defRPr/>
            </a:pPr>
            <a:r>
              <a:rPr lang="en-US" sz="2500" b="1" kern="0" dirty="0">
                <a:solidFill>
                  <a:schemeClr val="accent5">
                    <a:lumMod val="75000"/>
                  </a:schemeClr>
                </a:solidFill>
                <a:latin typeface="Product Sans Thin" panose="020B0203030502040203"/>
              </a:rPr>
              <a:t>4. Preliminary Objectives</a:t>
            </a:r>
          </a:p>
          <a:p>
            <a:pPr marL="342900" marR="0" lvl="1" indent="-342900" algn="l" defTabSz="914400" rtl="0" eaLnBrk="1" fontAlgn="base" latinLnBrk="0" hangingPunct="1">
              <a:lnSpc>
                <a:spcPct val="100000"/>
              </a:lnSpc>
              <a:spcBef>
                <a:spcPts val="776"/>
              </a:spcBef>
              <a:spcAft>
                <a:spcPct val="0"/>
              </a:spcAft>
              <a:buClr>
                <a:schemeClr val="accent5"/>
              </a:buClr>
              <a:buSzTx/>
              <a:buFont typeface="Wingdings" panose="05000000000000000000" pitchFamily="2" charset="2"/>
              <a:buChar char="ü"/>
              <a:tabLst/>
              <a:defRPr/>
            </a:pPr>
            <a:r>
              <a:rPr kumimoji="0" lang="en-US" sz="2500" b="0" i="0" u="none" strike="noStrike" kern="0" cap="none" spc="0" normalizeH="0" baseline="0" noProof="0" dirty="0">
                <a:ln>
                  <a:noFill/>
                </a:ln>
                <a:solidFill>
                  <a:srgbClr val="000000">
                    <a:lumMod val="65000"/>
                    <a:lumOff val="35000"/>
                  </a:srgbClr>
                </a:solidFill>
                <a:effectLst/>
                <a:uLnTx/>
                <a:uFillTx/>
                <a:latin typeface="Product Sans Thin" panose="020B0203030502040203"/>
              </a:rPr>
              <a:t>Source of fact finding for the WG &amp; IESBA</a:t>
            </a:r>
          </a:p>
          <a:p>
            <a:pPr marL="342900" marR="0" lvl="1" indent="-342900" algn="l" defTabSz="914400" rtl="0" eaLnBrk="1" fontAlgn="base" latinLnBrk="0" hangingPunct="1">
              <a:lnSpc>
                <a:spcPct val="100000"/>
              </a:lnSpc>
              <a:spcBef>
                <a:spcPts val="776"/>
              </a:spcBef>
              <a:spcAft>
                <a:spcPct val="0"/>
              </a:spcAft>
              <a:buClr>
                <a:schemeClr val="accent5"/>
              </a:buClr>
              <a:buSzTx/>
              <a:buFont typeface="Wingdings" panose="05000000000000000000" pitchFamily="2" charset="2"/>
              <a:buChar char="ü"/>
              <a:tabLst/>
              <a:defRPr/>
            </a:pPr>
            <a:r>
              <a:rPr kumimoji="0" lang="en-US" sz="2500" b="0" i="0" u="none" strike="noStrike" kern="0" cap="none" spc="0" normalizeH="0" baseline="0" noProof="0" dirty="0">
                <a:ln>
                  <a:noFill/>
                </a:ln>
                <a:solidFill>
                  <a:srgbClr val="000000">
                    <a:lumMod val="65000"/>
                    <a:lumOff val="35000"/>
                  </a:srgbClr>
                </a:solidFill>
                <a:effectLst/>
                <a:uLnTx/>
                <a:uFillTx/>
                <a:latin typeface="Product Sans Thin" panose="020B0203030502040203"/>
              </a:rPr>
              <a:t>Possible collaborators and/or peer-reviewers for future NAM</a:t>
            </a:r>
          </a:p>
          <a:p>
            <a:pPr marL="338138" marR="0" lvl="1" indent="-338138" algn="l" defTabSz="914400" rtl="0" eaLnBrk="1" fontAlgn="base" latinLnBrk="0" hangingPunct="1">
              <a:lnSpc>
                <a:spcPct val="100000"/>
              </a:lnSpc>
              <a:spcBef>
                <a:spcPts val="776"/>
              </a:spcBef>
              <a:spcAft>
                <a:spcPct val="0"/>
              </a:spcAft>
              <a:buClr>
                <a:schemeClr val="accent5"/>
              </a:buClr>
              <a:buSzTx/>
              <a:buNone/>
              <a:tabLst/>
              <a:defRPr/>
            </a:pPr>
            <a:r>
              <a:rPr lang="en-US" sz="2500" b="1" kern="0" dirty="0">
                <a:solidFill>
                  <a:schemeClr val="accent5">
                    <a:lumMod val="75000"/>
                  </a:schemeClr>
                </a:solidFill>
                <a:latin typeface="Product Sans Thin" panose="020B0203030502040203"/>
              </a:rPr>
              <a:t>5. Coordination with IAASB and IFAC’s technology groups</a:t>
            </a:r>
          </a:p>
          <a:p>
            <a:pPr marL="0" marR="0" lvl="1" indent="0" algn="l" defTabSz="914400" rtl="0" eaLnBrk="1" fontAlgn="base" latinLnBrk="0" hangingPunct="1">
              <a:lnSpc>
                <a:spcPct val="100000"/>
              </a:lnSpc>
              <a:spcBef>
                <a:spcPts val="776"/>
              </a:spcBef>
              <a:spcAft>
                <a:spcPct val="0"/>
              </a:spcAft>
              <a:buClr>
                <a:schemeClr val="accent5"/>
              </a:buClr>
              <a:buSzTx/>
              <a:buNone/>
              <a:tabLst/>
              <a:defRPr/>
            </a:pPr>
            <a:endParaRPr kumimoji="0" lang="en-US" sz="2500" b="0" i="0" u="none" strike="noStrike" kern="0" cap="none" spc="0" normalizeH="0" baseline="0" noProof="0" dirty="0">
              <a:ln>
                <a:noFill/>
              </a:ln>
              <a:solidFill>
                <a:srgbClr val="000000">
                  <a:lumMod val="65000"/>
                  <a:lumOff val="35000"/>
                </a:srgbClr>
              </a:solidFill>
              <a:effectLst/>
              <a:uLnTx/>
              <a:uFillTx/>
              <a:latin typeface="Product Sans Thin" panose="020B0203030502040203"/>
            </a:endParaRPr>
          </a:p>
        </p:txBody>
      </p:sp>
    </p:spTree>
    <p:extLst>
      <p:ext uri="{BB962C8B-B14F-4D97-AF65-F5344CB8AC3E}">
        <p14:creationId xmlns:p14="http://schemas.microsoft.com/office/powerpoint/2010/main" val="55266173"/>
      </p:ext>
    </p:extLst>
  </p:cSld>
  <p:clrMapOvr>
    <a:masterClrMapping/>
  </p:clrMapOvr>
</p:sld>
</file>

<file path=ppt/theme/theme1.xml><?xml version="1.0" encoding="utf-8"?>
<a:theme xmlns:a="http://schemas.openxmlformats.org/drawingml/2006/main" name="Custom Design">
  <a:themeElements>
    <a:clrScheme name="IFAC">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5070AA681E7D548B8B494A836FA7E69" ma:contentTypeVersion="18" ma:contentTypeDescription="Create a new document." ma:contentTypeScope="" ma:versionID="cb222e97186193972999f5661624ce27">
  <xsd:schema xmlns:xsd="http://www.w3.org/2001/XMLSchema" xmlns:xs="http://www.w3.org/2001/XMLSchema" xmlns:p="http://schemas.microsoft.com/office/2006/metadata/properties" xmlns:ns2="38e2ba9e-27b9-4c48-9a8a-216353f57068" xmlns:ns3="a5f5a3eb-0a2d-4d6a-9165-21ef9946a014" targetNamespace="http://schemas.microsoft.com/office/2006/metadata/properties" ma:root="true" ma:fieldsID="afda0393c149a81c5ab891f872ef7f1d" ns2:_="" ns3:_="">
    <xsd:import namespace="38e2ba9e-27b9-4c48-9a8a-216353f57068"/>
    <xsd:import namespace="a5f5a3eb-0a2d-4d6a-9165-21ef9946a01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e2ba9e-27b9-4c48-9a8a-216353f5706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0c7e2ae9-edfb-4f0f-b9fa-bdacd0fc226d"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description="" ma:indexed="true" ma:internalName="MediaServiceLocation" ma:readOnly="true">
      <xsd:simpleType>
        <xsd:restriction base="dms:Text"/>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5f5a3eb-0a2d-4d6a-9165-21ef9946a01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f7cc8cff-5d31-4a56-b24b-a9f0825dd0ce}" ma:internalName="TaxCatchAll" ma:showField="CatchAllData" ma:web="a5f5a3eb-0a2d-4d6a-9165-21ef9946a01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5f5a3eb-0a2d-4d6a-9165-21ef9946a014" xsi:nil="true"/>
    <lcf76f155ced4ddcb4097134ff3c332f xmlns="38e2ba9e-27b9-4c48-9a8a-216353f57068">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140CDDC-05C3-430D-9B94-5D9E39E4AEAD}"/>
</file>

<file path=customXml/itemProps2.xml><?xml version="1.0" encoding="utf-8"?>
<ds:datastoreItem xmlns:ds="http://schemas.openxmlformats.org/officeDocument/2006/customXml" ds:itemID="{1CE05875-D642-4902-9764-EE0D1B8A5D52}"/>
</file>

<file path=customXml/itemProps3.xml><?xml version="1.0" encoding="utf-8"?>
<ds:datastoreItem xmlns:ds="http://schemas.openxmlformats.org/officeDocument/2006/customXml" ds:itemID="{31AC884C-3E84-4358-A844-8F7D956169C2}"/>
</file>

<file path=docProps/app.xml><?xml version="1.0" encoding="utf-8"?>
<Properties xmlns="http://schemas.openxmlformats.org/officeDocument/2006/extended-properties" xmlns:vt="http://schemas.openxmlformats.org/officeDocument/2006/docPropsVTypes">
  <Template/>
  <TotalTime>19006</TotalTime>
  <Words>3169</Words>
  <Application>Microsoft Office PowerPoint</Application>
  <PresentationFormat>Widescreen</PresentationFormat>
  <Paragraphs>362</Paragraphs>
  <Slides>48</Slides>
  <Notes>34</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48</vt:i4>
      </vt:variant>
    </vt:vector>
  </HeadingPairs>
  <TitlesOfParts>
    <vt:vector size="59" baseType="lpstr">
      <vt:lpstr>Product Sans Light</vt:lpstr>
      <vt:lpstr>Product Sans Thin</vt:lpstr>
      <vt:lpstr>System Font Regular</vt:lpstr>
      <vt:lpstr>Arial</vt:lpstr>
      <vt:lpstr>Calibri</vt:lpstr>
      <vt:lpstr>Courier New</vt:lpstr>
      <vt:lpstr>Segoe UI</vt:lpstr>
      <vt:lpstr>Times New Roman</vt:lpstr>
      <vt:lpstr>Wingdings</vt:lpstr>
      <vt:lpstr>Custom Design</vt:lpstr>
      <vt:lpstr>1_Custom Design</vt:lpstr>
      <vt:lpstr>PowerPoint Presentation</vt:lpstr>
      <vt:lpstr>Objectives </vt:lpstr>
      <vt:lpstr>Recap: IESBA Technology Workstreams</vt:lpstr>
      <vt:lpstr>Working Group Activities</vt:lpstr>
      <vt:lpstr>Status of Fact Finding</vt:lpstr>
      <vt:lpstr>Recent Outreach Meetings</vt:lpstr>
      <vt:lpstr>Recent Events</vt:lpstr>
      <vt:lpstr>Status of NAM </vt:lpstr>
      <vt:lpstr>Proposed Way Forward</vt:lpstr>
      <vt:lpstr>Questions/ Comments</vt:lpstr>
      <vt:lpstr>Technology Project</vt:lpstr>
      <vt:lpstr>Technology Revisions</vt:lpstr>
      <vt:lpstr>Recap: Role and Mindset Revisions (Oct 2020)</vt:lpstr>
      <vt:lpstr>Role &amp; Mindset: Technology Revisions</vt:lpstr>
      <vt:lpstr>Recap: NAS Revisions (Apr 2021)</vt:lpstr>
      <vt:lpstr>Recap: NAS Revisions (Apr 2021)</vt:lpstr>
      <vt:lpstr>Parts 1, 2 and 3 of the Code</vt:lpstr>
      <vt:lpstr>Potential revisions to the IESBA Code</vt:lpstr>
      <vt:lpstr>Professional Skills Needed</vt:lpstr>
      <vt:lpstr>Sufficiency of information provided</vt:lpstr>
      <vt:lpstr>Confidentiality and data governance</vt:lpstr>
      <vt:lpstr>Confidentiality definition</vt:lpstr>
      <vt:lpstr>Complexity</vt:lpstr>
      <vt:lpstr>Technology and the Conceptual Framework</vt:lpstr>
      <vt:lpstr>Relying on technology</vt:lpstr>
      <vt:lpstr>Questions/ Comments</vt:lpstr>
      <vt:lpstr>Part 4A of the Code</vt:lpstr>
      <vt:lpstr>Potential revisions to the IESBA Code</vt:lpstr>
      <vt:lpstr>Technology and management responsibility</vt:lpstr>
      <vt:lpstr>Examples of close business relationships</vt:lpstr>
      <vt:lpstr>NAS that involve Technology</vt:lpstr>
      <vt:lpstr>Routine or mechanical</vt:lpstr>
      <vt:lpstr>IT systems services</vt:lpstr>
      <vt:lpstr>Hosting services</vt:lpstr>
      <vt:lpstr>Off-the-shelf software</vt:lpstr>
      <vt:lpstr>Off-the-shelf software</vt:lpstr>
      <vt:lpstr>Examples that might create a self-review threat</vt:lpstr>
      <vt:lpstr>Questions/ Comments</vt:lpstr>
      <vt:lpstr>Part 4B of the Code</vt:lpstr>
      <vt:lpstr>Assurance engagements other than audit engagements and review engagements</vt:lpstr>
      <vt:lpstr>Assurance engagements other than audit engagements and review engagements</vt:lpstr>
      <vt:lpstr>Assurance engagements other than audit engagements and review engagements</vt:lpstr>
      <vt:lpstr>Next Steps</vt:lpstr>
      <vt:lpstr>Questions/ Comments</vt:lpstr>
      <vt:lpstr>Appendix – Complexity</vt:lpstr>
      <vt:lpstr>New guidance on Complexity</vt:lpstr>
      <vt:lpstr>New guidance on Complexity</vt:lpstr>
      <vt:lpstr>PowerPoint Presentation</vt:lpstr>
    </vt:vector>
  </TitlesOfParts>
  <Manager/>
  <Company>International Public Sector Accounting Board</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Megan Hartman</dc:creator>
  <cp:keywords/>
  <dc:description/>
  <cp:lastModifiedBy>Kam Leung</cp:lastModifiedBy>
  <cp:revision>1014</cp:revision>
  <cp:lastPrinted>2020-01-09T14:46:46Z</cp:lastPrinted>
  <dcterms:created xsi:type="dcterms:W3CDTF">2018-10-18T19:25:41Z</dcterms:created>
  <dcterms:modified xsi:type="dcterms:W3CDTF">2021-09-07T12:57:33Z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0x010100B5070AA681E7D548B8B494A836FA7E69</vt:lpwstr>
  </property>
  <property fmtid="{D5CDD505-2E9C-101B-9397-08002B2CF9AE}" pid="3" name="Order">
    <vt:r8>7878400</vt:r8>
  </property>
</Properties>
</file>