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</p:sldMasterIdLst>
  <p:notesMasterIdLst>
    <p:notesMasterId r:id="rId33"/>
  </p:notesMasterIdLst>
  <p:sldIdLst>
    <p:sldId id="256" r:id="rId5"/>
    <p:sldId id="257" r:id="rId6"/>
    <p:sldId id="304" r:id="rId7"/>
    <p:sldId id="866" r:id="rId8"/>
    <p:sldId id="263" r:id="rId9"/>
    <p:sldId id="271" r:id="rId10"/>
    <p:sldId id="262" r:id="rId11"/>
    <p:sldId id="274" r:id="rId12"/>
    <p:sldId id="860" r:id="rId13"/>
    <p:sldId id="861" r:id="rId14"/>
    <p:sldId id="867" r:id="rId15"/>
    <p:sldId id="868" r:id="rId16"/>
    <p:sldId id="864" r:id="rId17"/>
    <p:sldId id="284" r:id="rId18"/>
    <p:sldId id="858" r:id="rId19"/>
    <p:sldId id="279" r:id="rId20"/>
    <p:sldId id="282" r:id="rId21"/>
    <p:sldId id="285" r:id="rId22"/>
    <p:sldId id="287" r:id="rId23"/>
    <p:sldId id="294" r:id="rId24"/>
    <p:sldId id="303" r:id="rId25"/>
    <p:sldId id="305" r:id="rId26"/>
    <p:sldId id="306" r:id="rId27"/>
    <p:sldId id="296" r:id="rId28"/>
    <p:sldId id="297" r:id="rId29"/>
    <p:sldId id="298" r:id="rId30"/>
    <p:sldId id="310" r:id="rId31"/>
    <p:sldId id="259" r:id="rId32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B4CD2CC-54AE-4376-AF7D-C53BB32ECD82}">
          <p14:sldIdLst>
            <p14:sldId id="256"/>
            <p14:sldId id="257"/>
            <p14:sldId id="304"/>
            <p14:sldId id="866"/>
            <p14:sldId id="263"/>
            <p14:sldId id="271"/>
            <p14:sldId id="262"/>
            <p14:sldId id="274"/>
            <p14:sldId id="860"/>
            <p14:sldId id="861"/>
            <p14:sldId id="867"/>
            <p14:sldId id="868"/>
            <p14:sldId id="864"/>
            <p14:sldId id="284"/>
            <p14:sldId id="858"/>
            <p14:sldId id="279"/>
            <p14:sldId id="282"/>
            <p14:sldId id="285"/>
            <p14:sldId id="287"/>
            <p14:sldId id="294"/>
            <p14:sldId id="303"/>
            <p14:sldId id="305"/>
            <p14:sldId id="306"/>
            <p14:sldId id="296"/>
            <p14:sldId id="297"/>
            <p14:sldId id="298"/>
            <p14:sldId id="310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  <p:cmAuthor id="7" name="Diane Jules" initials="DJ" lastIdx="64" clrIdx="6">
    <p:extLst>
      <p:ext uri="{19B8F6BF-5375-455C-9EA6-DF929625EA0E}">
        <p15:presenceInfo xmlns:p15="http://schemas.microsoft.com/office/powerpoint/2012/main" userId="Diane Jules" providerId="None"/>
      </p:ext>
    </p:extLst>
  </p:cmAuthor>
  <p:cmAuthor id="8" name="Ken Siong" initials="KS" lastIdx="28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9" name="Szilvia Sramko" initials="SS" lastIdx="41" clrIdx="8">
    <p:extLst>
      <p:ext uri="{19B8F6BF-5375-455C-9EA6-DF929625EA0E}">
        <p15:presenceInfo xmlns:p15="http://schemas.microsoft.com/office/powerpoint/2012/main" userId="S::SzilviaSramko@ethicsboard.org::ea6f34b9-fe87-46d6-b158-703cc6b3cc9d" providerId="AD"/>
      </p:ext>
    </p:extLst>
  </p:cmAuthor>
  <p:cmAuthor id="10" name="Vania Borgerth" initials="VB" lastIdx="2" clrIdx="9">
    <p:extLst>
      <p:ext uri="{19B8F6BF-5375-455C-9EA6-DF929625EA0E}">
        <p15:presenceInfo xmlns:p15="http://schemas.microsoft.com/office/powerpoint/2012/main" userId="f48af9201d0ec65c" providerId="Windows Live"/>
      </p:ext>
    </p:extLst>
  </p:cmAuthor>
  <p:cmAuthor id="11" name="Diane Jules" initials="DJ [2]" lastIdx="27" clrIdx="10">
    <p:extLst>
      <p:ext uri="{19B8F6BF-5375-455C-9EA6-DF929625EA0E}">
        <p15:presenceInfo xmlns:p15="http://schemas.microsoft.com/office/powerpoint/2012/main" userId="S::DianeJules@ethicsboard.org::8c02b63b-0564-49f0-8623-5f32871d585c" providerId="AD"/>
      </p:ext>
    </p:extLst>
  </p:cmAuthor>
  <p:cmAuthor id="12" name="ff" initials="ff" lastIdx="14" clrIdx="11">
    <p:extLst>
      <p:ext uri="{19B8F6BF-5375-455C-9EA6-DF929625EA0E}">
        <p15:presenceInfo xmlns:p15="http://schemas.microsoft.com/office/powerpoint/2012/main" userId="ff" providerId="None"/>
      </p:ext>
    </p:extLst>
  </p:cmAuthor>
  <p:cmAuthor id="13" name="rjhfleck@gmail.com" initials="r" lastIdx="3" clrIdx="12">
    <p:extLst>
      <p:ext uri="{19B8F6BF-5375-455C-9EA6-DF929625EA0E}">
        <p15:presenceInfo xmlns:p15="http://schemas.microsoft.com/office/powerpoint/2012/main" userId="87dd6d942a51734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00AA55"/>
    <a:srgbClr val="CAE4FA"/>
    <a:srgbClr val="E9F4FD"/>
    <a:srgbClr val="4A4A4A"/>
    <a:srgbClr val="289DD8"/>
    <a:srgbClr val="838383"/>
    <a:srgbClr val="F2F2F2"/>
    <a:srgbClr val="C3C8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7" autoAdjust="0"/>
    <p:restoredTop sz="72113" autoAdjust="0"/>
  </p:normalViewPr>
  <p:slideViewPr>
    <p:cSldViewPr snapToGrid="0">
      <p:cViewPr varScale="1">
        <p:scale>
          <a:sx n="62" d="100"/>
          <a:sy n="62" d="100"/>
        </p:scale>
        <p:origin x="298" y="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AD4E5D-590F-455C-885C-6A8B9A83B7B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B3E7519-3DF3-4E02-BD50-B6626B1DBCC3}">
      <dgm:prSet custT="1"/>
      <dgm:spPr/>
      <dgm:t>
        <a:bodyPr/>
        <a:lstStyle/>
        <a:p>
          <a:pPr>
            <a:lnSpc>
              <a:spcPts val="2400"/>
            </a:lnSpc>
            <a:spcAft>
              <a:spcPts val="600"/>
            </a:spcAft>
          </a:pPr>
          <a:r>
            <a:rPr lang="en-US" sz="2000" b="1" dirty="0">
              <a:latin typeface="+mj-lt"/>
            </a:rPr>
            <a:t>Overarching Principles (including NOCLAR)</a:t>
          </a:r>
        </a:p>
      </dgm:t>
    </dgm:pt>
    <dgm:pt modelId="{877BAF68-F4A7-46DB-8AE4-0BC05ED6CD00}" type="parTrans" cxnId="{A41F16DD-682B-4980-A794-07A7D4A56ACB}">
      <dgm:prSet/>
      <dgm:spPr/>
      <dgm:t>
        <a:bodyPr/>
        <a:lstStyle/>
        <a:p>
          <a:endParaRPr lang="en-US"/>
        </a:p>
      </dgm:t>
    </dgm:pt>
    <dgm:pt modelId="{476DD143-B3B5-4BE5-B7D9-124B1E7A3AB8}" type="sibTrans" cxnId="{A41F16DD-682B-4980-A794-07A7D4A56ACB}">
      <dgm:prSet/>
      <dgm:spPr/>
      <dgm:t>
        <a:bodyPr/>
        <a:lstStyle/>
        <a:p>
          <a:endParaRPr lang="en-US"/>
        </a:p>
      </dgm:t>
    </dgm:pt>
    <dgm:pt modelId="{6A595A6A-E40E-4530-A291-B11770C48F7E}">
      <dgm:prSet custT="1"/>
      <dgm:spPr>
        <a:solidFill>
          <a:srgbClr val="FFC000"/>
        </a:solidFill>
      </dgm:spPr>
      <dgm:t>
        <a:bodyPr/>
        <a:lstStyle/>
        <a:p>
          <a:pPr marL="0" lvl="0" indent="0" algn="ctr" defTabSz="889000">
            <a:lnSpc>
              <a:spcPts val="24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Key Definitions</a:t>
          </a:r>
        </a:p>
      </dgm:t>
    </dgm:pt>
    <dgm:pt modelId="{70B90AC7-FB5E-4D71-91E2-543C367A20A9}" type="parTrans" cxnId="{539BED36-B626-43F2-B70F-59DAC3E980B1}">
      <dgm:prSet/>
      <dgm:spPr/>
      <dgm:t>
        <a:bodyPr/>
        <a:lstStyle/>
        <a:p>
          <a:endParaRPr lang="en-US"/>
        </a:p>
      </dgm:t>
    </dgm:pt>
    <dgm:pt modelId="{4F4EC874-21B6-43C5-B6DE-66B60F3D71E5}" type="sibTrans" cxnId="{539BED36-B626-43F2-B70F-59DAC3E980B1}">
      <dgm:prSet/>
      <dgm:spPr/>
      <dgm:t>
        <a:bodyPr/>
        <a:lstStyle/>
        <a:p>
          <a:endParaRPr lang="en-US"/>
        </a:p>
      </dgm:t>
    </dgm:pt>
    <dgm:pt modelId="{04690A43-0EBB-4662-9DEF-D2220060C0DF}">
      <dgm:prSet custT="1"/>
      <dgm:spPr>
        <a:solidFill>
          <a:srgbClr val="E65722">
            <a:hueOff val="2871253"/>
            <a:satOff val="1269"/>
            <a:lumOff val="-7794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99060" tIns="99060" rIns="99060" bIns="99060" numCol="1" spcCol="1270" anchor="ctr" anchorCtr="0"/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Permissibility of NAS to Audit Client</a:t>
          </a:r>
        </a:p>
      </dgm:t>
    </dgm:pt>
    <dgm:pt modelId="{F2EB75B3-4E19-4F6C-A8B0-F07214DC2F14}" type="parTrans" cxnId="{9C4D78D5-E848-49D7-8441-2C8B82B171EB}">
      <dgm:prSet/>
      <dgm:spPr/>
      <dgm:t>
        <a:bodyPr/>
        <a:lstStyle/>
        <a:p>
          <a:endParaRPr lang="en-US"/>
        </a:p>
      </dgm:t>
    </dgm:pt>
    <dgm:pt modelId="{79316E0B-5088-4605-B71E-46ADAE5386C5}" type="sibTrans" cxnId="{9C4D78D5-E848-49D7-8441-2C8B82B171EB}">
      <dgm:prSet/>
      <dgm:spPr/>
      <dgm:t>
        <a:bodyPr/>
        <a:lstStyle/>
        <a:p>
          <a:endParaRPr lang="en-US"/>
        </a:p>
      </dgm:t>
    </dgm:pt>
    <dgm:pt modelId="{DD90EF8B-E540-4B6C-84F3-C677A2B8FD9D}">
      <dgm:prSet custT="1"/>
      <dgm:spPr/>
      <dgm:t>
        <a:bodyPr/>
        <a:lstStyle/>
        <a:p>
          <a:r>
            <a:rPr lang="en-US" sz="2000" b="1" dirty="0">
              <a:latin typeface="+mj-lt"/>
            </a:rPr>
            <a:t>Fees</a:t>
          </a:r>
        </a:p>
      </dgm:t>
    </dgm:pt>
    <dgm:pt modelId="{687D7ED6-B3C6-467D-AD8C-ABC5D4089A1A}" type="parTrans" cxnId="{DFB611A1-8406-49E8-B03B-915077ABDD38}">
      <dgm:prSet/>
      <dgm:spPr/>
      <dgm:t>
        <a:bodyPr/>
        <a:lstStyle/>
        <a:p>
          <a:endParaRPr lang="en-US"/>
        </a:p>
      </dgm:t>
    </dgm:pt>
    <dgm:pt modelId="{965E3E60-F228-4867-9C00-6F9C7AD0CC7A}" type="sibTrans" cxnId="{DFB611A1-8406-49E8-B03B-915077ABDD38}">
      <dgm:prSet/>
      <dgm:spPr/>
      <dgm:t>
        <a:bodyPr/>
        <a:lstStyle/>
        <a:p>
          <a:endParaRPr lang="en-US"/>
        </a:p>
      </dgm:t>
    </dgm:pt>
    <dgm:pt modelId="{B79C95CC-EB65-4436-8711-964A750601E2}">
      <dgm:prSet custT="1"/>
      <dgm:spPr/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Communication with TCWG</a:t>
          </a:r>
        </a:p>
      </dgm:t>
    </dgm:pt>
    <dgm:pt modelId="{8FEF8D63-B8D2-4223-A8F9-6B33F6656ACE}" type="parTrans" cxnId="{9292DEC6-05FE-4B48-8413-CD98AFA9110C}">
      <dgm:prSet/>
      <dgm:spPr/>
      <dgm:t>
        <a:bodyPr/>
        <a:lstStyle/>
        <a:p>
          <a:endParaRPr lang="en-US"/>
        </a:p>
      </dgm:t>
    </dgm:pt>
    <dgm:pt modelId="{5906A8F4-14C7-4F96-9C28-281BF9E7E705}" type="sibTrans" cxnId="{9292DEC6-05FE-4B48-8413-CD98AFA9110C}">
      <dgm:prSet/>
      <dgm:spPr/>
      <dgm:t>
        <a:bodyPr/>
        <a:lstStyle/>
        <a:p>
          <a:endParaRPr lang="en-US"/>
        </a:p>
      </dgm:t>
    </dgm:pt>
    <dgm:pt modelId="{57523961-6100-4010-AC85-EB4ED4FF544B}">
      <dgm:prSet custT="1"/>
      <dgm:spPr/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Financial Relationships</a:t>
          </a:r>
        </a:p>
      </dgm:t>
    </dgm:pt>
    <dgm:pt modelId="{71B7A5EE-24D8-4531-831D-79A0375B7F18}" type="parTrans" cxnId="{F5189A47-F1B7-40E7-A39B-1B47C49214F1}">
      <dgm:prSet/>
      <dgm:spPr/>
      <dgm:t>
        <a:bodyPr/>
        <a:lstStyle/>
        <a:p>
          <a:endParaRPr lang="en-US"/>
        </a:p>
      </dgm:t>
    </dgm:pt>
    <dgm:pt modelId="{DCC02B45-BB3D-40B2-BF3C-1E9558AFB199}" type="sibTrans" cxnId="{F5189A47-F1B7-40E7-A39B-1B47C49214F1}">
      <dgm:prSet/>
      <dgm:spPr/>
      <dgm:t>
        <a:bodyPr/>
        <a:lstStyle/>
        <a:p>
          <a:endParaRPr lang="en-US"/>
        </a:p>
      </dgm:t>
    </dgm:pt>
    <dgm:pt modelId="{06C34EAD-8FC6-4C7C-A039-F690C9941F5F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Business Relationships</a:t>
          </a:r>
        </a:p>
      </dgm:t>
    </dgm:pt>
    <dgm:pt modelId="{3BFA8692-FFFC-4017-8B14-6998AB90746A}" type="parTrans" cxnId="{55410D35-185D-4EA2-BEAA-91766E1C3B5E}">
      <dgm:prSet/>
      <dgm:spPr/>
      <dgm:t>
        <a:bodyPr/>
        <a:lstStyle/>
        <a:p>
          <a:endParaRPr lang="en-US"/>
        </a:p>
      </dgm:t>
    </dgm:pt>
    <dgm:pt modelId="{BBB73CA3-F3AA-43A6-947D-87F37F6AA826}" type="sibTrans" cxnId="{55410D35-185D-4EA2-BEAA-91766E1C3B5E}">
      <dgm:prSet/>
      <dgm:spPr/>
      <dgm:t>
        <a:bodyPr/>
        <a:lstStyle/>
        <a:p>
          <a:endParaRPr lang="en-US"/>
        </a:p>
      </dgm:t>
    </dgm:pt>
    <dgm:pt modelId="{E111607D-FB4C-4C23-A3C3-72ADE15103AE}">
      <dgm:prSet custT="1"/>
      <dgm:spPr/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Partner Rotation</a:t>
          </a:r>
        </a:p>
      </dgm:t>
    </dgm:pt>
    <dgm:pt modelId="{73752075-1943-447B-B87E-05D79E2F5C5F}" type="parTrans" cxnId="{2AF4A47F-21D6-4950-8A66-1F7A64904664}">
      <dgm:prSet/>
      <dgm:spPr/>
      <dgm:t>
        <a:bodyPr/>
        <a:lstStyle/>
        <a:p>
          <a:endParaRPr lang="en-US"/>
        </a:p>
      </dgm:t>
    </dgm:pt>
    <dgm:pt modelId="{E4B5097E-DA6F-4C9E-B4BF-A6F4635987B9}" type="sibTrans" cxnId="{2AF4A47F-21D6-4950-8A66-1F7A64904664}">
      <dgm:prSet/>
      <dgm:spPr/>
      <dgm:t>
        <a:bodyPr/>
        <a:lstStyle/>
        <a:p>
          <a:endParaRPr lang="en-US"/>
        </a:p>
      </dgm:t>
    </dgm:pt>
    <dgm:pt modelId="{B5CE55EA-3381-47DF-AB8F-047BC3B8E34C}">
      <dgm:prSet custT="1"/>
      <dgm:spPr/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Gifts and Hospitality</a:t>
          </a:r>
        </a:p>
      </dgm:t>
    </dgm:pt>
    <dgm:pt modelId="{5F353EA5-117B-44E7-ACD5-0A96A8E1BB4D}" type="parTrans" cxnId="{A7ECF515-E7CA-4630-A934-2321EA1B4397}">
      <dgm:prSet/>
      <dgm:spPr/>
      <dgm:t>
        <a:bodyPr/>
        <a:lstStyle/>
        <a:p>
          <a:endParaRPr lang="en-US"/>
        </a:p>
      </dgm:t>
    </dgm:pt>
    <dgm:pt modelId="{D98CF2EC-208B-4594-99EE-354886FA3A7C}" type="sibTrans" cxnId="{A7ECF515-E7CA-4630-A934-2321EA1B4397}">
      <dgm:prSet/>
      <dgm:spPr/>
      <dgm:t>
        <a:bodyPr/>
        <a:lstStyle/>
        <a:p>
          <a:endParaRPr lang="en-US"/>
        </a:p>
      </dgm:t>
    </dgm:pt>
    <dgm:pt modelId="{670C72D7-7DB9-40FE-8AE7-B0EA2D6F7F39}" type="pres">
      <dgm:prSet presAssocID="{6CAD4E5D-590F-455C-885C-6A8B9A83B7B1}" presName="diagram" presStyleCnt="0">
        <dgm:presLayoutVars>
          <dgm:dir/>
          <dgm:resizeHandles val="exact"/>
        </dgm:presLayoutVars>
      </dgm:prSet>
      <dgm:spPr/>
    </dgm:pt>
    <dgm:pt modelId="{DF72394C-B01C-4F9F-85C4-8F925E626B87}" type="pres">
      <dgm:prSet presAssocID="{FB3E7519-3DF3-4E02-BD50-B6626B1DBCC3}" presName="node" presStyleLbl="node1" presStyleIdx="0" presStyleCnt="9">
        <dgm:presLayoutVars>
          <dgm:bulletEnabled val="1"/>
        </dgm:presLayoutVars>
      </dgm:prSet>
      <dgm:spPr/>
    </dgm:pt>
    <dgm:pt modelId="{5861977B-220B-44E3-BB95-81C198C4CCF0}" type="pres">
      <dgm:prSet presAssocID="{476DD143-B3B5-4BE5-B7D9-124B1E7A3AB8}" presName="sibTrans" presStyleCnt="0"/>
      <dgm:spPr/>
    </dgm:pt>
    <dgm:pt modelId="{06A9901F-839E-4EFD-A823-E82B87126833}" type="pres">
      <dgm:prSet presAssocID="{6A595A6A-E40E-4530-A291-B11770C48F7E}" presName="node" presStyleLbl="node1" presStyleIdx="1" presStyleCnt="9">
        <dgm:presLayoutVars>
          <dgm:bulletEnabled val="1"/>
        </dgm:presLayoutVars>
      </dgm:prSet>
      <dgm:spPr/>
    </dgm:pt>
    <dgm:pt modelId="{7AEA0DA8-6A6C-456B-BB40-9377BD0D421F}" type="pres">
      <dgm:prSet presAssocID="{4F4EC874-21B6-43C5-B6DE-66B60F3D71E5}" presName="sibTrans" presStyleCnt="0"/>
      <dgm:spPr/>
    </dgm:pt>
    <dgm:pt modelId="{60DBB014-61AE-4D7B-A1A6-FACBFD66E6CD}" type="pres">
      <dgm:prSet presAssocID="{04690A43-0EBB-4662-9DEF-D2220060C0DF}" presName="node" presStyleLbl="node1" presStyleIdx="2" presStyleCnt="9">
        <dgm:presLayoutVars>
          <dgm:bulletEnabled val="1"/>
        </dgm:presLayoutVars>
      </dgm:prSet>
      <dgm:spPr>
        <a:xfrm>
          <a:off x="5628719" y="1762"/>
          <a:ext cx="2379487" cy="1427692"/>
        </a:xfrm>
        <a:prstGeom prst="rect">
          <a:avLst/>
        </a:prstGeom>
      </dgm:spPr>
    </dgm:pt>
    <dgm:pt modelId="{8C4F820E-DFA6-443A-8113-53EE82E53350}" type="pres">
      <dgm:prSet presAssocID="{79316E0B-5088-4605-B71E-46ADAE5386C5}" presName="sibTrans" presStyleCnt="0"/>
      <dgm:spPr/>
    </dgm:pt>
    <dgm:pt modelId="{B7B8A4A0-5254-4F66-94B8-DE47B591F25B}" type="pres">
      <dgm:prSet presAssocID="{DD90EF8B-E540-4B6C-84F3-C677A2B8FD9D}" presName="node" presStyleLbl="node1" presStyleIdx="3" presStyleCnt="9">
        <dgm:presLayoutVars>
          <dgm:bulletEnabled val="1"/>
        </dgm:presLayoutVars>
      </dgm:prSet>
      <dgm:spPr/>
    </dgm:pt>
    <dgm:pt modelId="{281ECF70-AEDB-404F-A5D3-A0E338BC70EB}" type="pres">
      <dgm:prSet presAssocID="{965E3E60-F228-4867-9C00-6F9C7AD0CC7A}" presName="sibTrans" presStyleCnt="0"/>
      <dgm:spPr/>
    </dgm:pt>
    <dgm:pt modelId="{01D13F78-FE1A-4FEA-A523-9A2724351F96}" type="pres">
      <dgm:prSet presAssocID="{B79C95CC-EB65-4436-8711-964A750601E2}" presName="node" presStyleLbl="node1" presStyleIdx="4" presStyleCnt="9">
        <dgm:presLayoutVars>
          <dgm:bulletEnabled val="1"/>
        </dgm:presLayoutVars>
      </dgm:prSet>
      <dgm:spPr/>
    </dgm:pt>
    <dgm:pt modelId="{5D45C60B-4851-4013-868B-9275901AD0F4}" type="pres">
      <dgm:prSet presAssocID="{5906A8F4-14C7-4F96-9C28-281BF9E7E705}" presName="sibTrans" presStyleCnt="0"/>
      <dgm:spPr/>
    </dgm:pt>
    <dgm:pt modelId="{69C2C8C8-A099-4FE8-95AC-71748368A3A1}" type="pres">
      <dgm:prSet presAssocID="{57523961-6100-4010-AC85-EB4ED4FF544B}" presName="node" presStyleLbl="node1" presStyleIdx="5" presStyleCnt="9">
        <dgm:presLayoutVars>
          <dgm:bulletEnabled val="1"/>
        </dgm:presLayoutVars>
      </dgm:prSet>
      <dgm:spPr/>
    </dgm:pt>
    <dgm:pt modelId="{F138BF00-7E21-446F-8F2E-12D05BEB9E78}" type="pres">
      <dgm:prSet presAssocID="{DCC02B45-BB3D-40B2-BF3C-1E9558AFB199}" presName="sibTrans" presStyleCnt="0"/>
      <dgm:spPr/>
    </dgm:pt>
    <dgm:pt modelId="{EF3A8493-4E50-43FC-80AC-F820FD18A2C9}" type="pres">
      <dgm:prSet presAssocID="{06C34EAD-8FC6-4C7C-A039-F690C9941F5F}" presName="node" presStyleLbl="node1" presStyleIdx="6" presStyleCnt="9">
        <dgm:presLayoutVars>
          <dgm:bulletEnabled val="1"/>
        </dgm:presLayoutVars>
      </dgm:prSet>
      <dgm:spPr/>
    </dgm:pt>
    <dgm:pt modelId="{799CCEC8-2BA8-41B4-A148-13F280CE8C18}" type="pres">
      <dgm:prSet presAssocID="{BBB73CA3-F3AA-43A6-947D-87F37F6AA826}" presName="sibTrans" presStyleCnt="0"/>
      <dgm:spPr/>
    </dgm:pt>
    <dgm:pt modelId="{C4E9FD4D-C079-45C9-86A0-C115505B50EB}" type="pres">
      <dgm:prSet presAssocID="{E111607D-FB4C-4C23-A3C3-72ADE15103AE}" presName="node" presStyleLbl="node1" presStyleIdx="7" presStyleCnt="9">
        <dgm:presLayoutVars>
          <dgm:bulletEnabled val="1"/>
        </dgm:presLayoutVars>
      </dgm:prSet>
      <dgm:spPr/>
    </dgm:pt>
    <dgm:pt modelId="{D24EF539-4C9F-4FB4-B0DB-1F3FD6A000E6}" type="pres">
      <dgm:prSet presAssocID="{E4B5097E-DA6F-4C9E-B4BF-A6F4635987B9}" presName="sibTrans" presStyleCnt="0"/>
      <dgm:spPr/>
    </dgm:pt>
    <dgm:pt modelId="{71F147DF-1C33-4005-BC8D-5B31CE707979}" type="pres">
      <dgm:prSet presAssocID="{B5CE55EA-3381-47DF-AB8F-047BC3B8E34C}" presName="node" presStyleLbl="node1" presStyleIdx="8" presStyleCnt="9">
        <dgm:presLayoutVars>
          <dgm:bulletEnabled val="1"/>
        </dgm:presLayoutVars>
      </dgm:prSet>
      <dgm:spPr/>
    </dgm:pt>
  </dgm:ptLst>
  <dgm:cxnLst>
    <dgm:cxn modelId="{8B9BE70E-80CC-4FAC-9E74-496F9A88EB19}" type="presOf" srcId="{57523961-6100-4010-AC85-EB4ED4FF544B}" destId="{69C2C8C8-A099-4FE8-95AC-71748368A3A1}" srcOrd="0" destOrd="0" presId="urn:microsoft.com/office/officeart/2005/8/layout/default"/>
    <dgm:cxn modelId="{52405D14-E142-4245-B3CE-D420C2CA39B9}" type="presOf" srcId="{04690A43-0EBB-4662-9DEF-D2220060C0DF}" destId="{60DBB014-61AE-4D7B-A1A6-FACBFD66E6CD}" srcOrd="0" destOrd="0" presId="urn:microsoft.com/office/officeart/2005/8/layout/default"/>
    <dgm:cxn modelId="{A7ECF515-E7CA-4630-A934-2321EA1B4397}" srcId="{6CAD4E5D-590F-455C-885C-6A8B9A83B7B1}" destId="{B5CE55EA-3381-47DF-AB8F-047BC3B8E34C}" srcOrd="8" destOrd="0" parTransId="{5F353EA5-117B-44E7-ACD5-0A96A8E1BB4D}" sibTransId="{D98CF2EC-208B-4594-99EE-354886FA3A7C}"/>
    <dgm:cxn modelId="{06C2CC33-B46C-4DC7-8895-C6002A94E4D4}" type="presOf" srcId="{6CAD4E5D-590F-455C-885C-6A8B9A83B7B1}" destId="{670C72D7-7DB9-40FE-8AE7-B0EA2D6F7F39}" srcOrd="0" destOrd="0" presId="urn:microsoft.com/office/officeart/2005/8/layout/default"/>
    <dgm:cxn modelId="{55410D35-185D-4EA2-BEAA-91766E1C3B5E}" srcId="{6CAD4E5D-590F-455C-885C-6A8B9A83B7B1}" destId="{06C34EAD-8FC6-4C7C-A039-F690C9941F5F}" srcOrd="6" destOrd="0" parTransId="{3BFA8692-FFFC-4017-8B14-6998AB90746A}" sibTransId="{BBB73CA3-F3AA-43A6-947D-87F37F6AA826}"/>
    <dgm:cxn modelId="{539BED36-B626-43F2-B70F-59DAC3E980B1}" srcId="{6CAD4E5D-590F-455C-885C-6A8B9A83B7B1}" destId="{6A595A6A-E40E-4530-A291-B11770C48F7E}" srcOrd="1" destOrd="0" parTransId="{70B90AC7-FB5E-4D71-91E2-543C367A20A9}" sibTransId="{4F4EC874-21B6-43C5-B6DE-66B60F3D71E5}"/>
    <dgm:cxn modelId="{F5189A47-F1B7-40E7-A39B-1B47C49214F1}" srcId="{6CAD4E5D-590F-455C-885C-6A8B9A83B7B1}" destId="{57523961-6100-4010-AC85-EB4ED4FF544B}" srcOrd="5" destOrd="0" parTransId="{71B7A5EE-24D8-4531-831D-79A0375B7F18}" sibTransId="{DCC02B45-BB3D-40B2-BF3C-1E9558AFB199}"/>
    <dgm:cxn modelId="{A455D84A-C1E9-4303-B5C5-8A952C164A52}" type="presOf" srcId="{E111607D-FB4C-4C23-A3C3-72ADE15103AE}" destId="{C4E9FD4D-C079-45C9-86A0-C115505B50EB}" srcOrd="0" destOrd="0" presId="urn:microsoft.com/office/officeart/2005/8/layout/default"/>
    <dgm:cxn modelId="{35EE3B4F-4F4F-417F-95BD-F05B45565811}" type="presOf" srcId="{6A595A6A-E40E-4530-A291-B11770C48F7E}" destId="{06A9901F-839E-4EFD-A823-E82B87126833}" srcOrd="0" destOrd="0" presId="urn:microsoft.com/office/officeart/2005/8/layout/default"/>
    <dgm:cxn modelId="{F074FB77-A44B-42A6-A201-A9B7FE57C6ED}" type="presOf" srcId="{DD90EF8B-E540-4B6C-84F3-C677A2B8FD9D}" destId="{B7B8A4A0-5254-4F66-94B8-DE47B591F25B}" srcOrd="0" destOrd="0" presId="urn:microsoft.com/office/officeart/2005/8/layout/default"/>
    <dgm:cxn modelId="{939E5279-CCD1-4BB1-9206-996CD95299DB}" type="presOf" srcId="{06C34EAD-8FC6-4C7C-A039-F690C9941F5F}" destId="{EF3A8493-4E50-43FC-80AC-F820FD18A2C9}" srcOrd="0" destOrd="0" presId="urn:microsoft.com/office/officeart/2005/8/layout/default"/>
    <dgm:cxn modelId="{2AF4A47F-21D6-4950-8A66-1F7A64904664}" srcId="{6CAD4E5D-590F-455C-885C-6A8B9A83B7B1}" destId="{E111607D-FB4C-4C23-A3C3-72ADE15103AE}" srcOrd="7" destOrd="0" parTransId="{73752075-1943-447B-B87E-05D79E2F5C5F}" sibTransId="{E4B5097E-DA6F-4C9E-B4BF-A6F4635987B9}"/>
    <dgm:cxn modelId="{A57EC997-966E-4912-A384-B4724A9D75A2}" type="presOf" srcId="{B79C95CC-EB65-4436-8711-964A750601E2}" destId="{01D13F78-FE1A-4FEA-A523-9A2724351F96}" srcOrd="0" destOrd="0" presId="urn:microsoft.com/office/officeart/2005/8/layout/default"/>
    <dgm:cxn modelId="{DFB611A1-8406-49E8-B03B-915077ABDD38}" srcId="{6CAD4E5D-590F-455C-885C-6A8B9A83B7B1}" destId="{DD90EF8B-E540-4B6C-84F3-C677A2B8FD9D}" srcOrd="3" destOrd="0" parTransId="{687D7ED6-B3C6-467D-AD8C-ABC5D4089A1A}" sibTransId="{965E3E60-F228-4867-9C00-6F9C7AD0CC7A}"/>
    <dgm:cxn modelId="{9E0062B2-7B11-47F6-9822-0A197078A9E2}" type="presOf" srcId="{B5CE55EA-3381-47DF-AB8F-047BC3B8E34C}" destId="{71F147DF-1C33-4005-BC8D-5B31CE707979}" srcOrd="0" destOrd="0" presId="urn:microsoft.com/office/officeart/2005/8/layout/default"/>
    <dgm:cxn modelId="{551BE0BE-399F-4F87-AEC1-DE3B64024B7F}" type="presOf" srcId="{FB3E7519-3DF3-4E02-BD50-B6626B1DBCC3}" destId="{DF72394C-B01C-4F9F-85C4-8F925E626B87}" srcOrd="0" destOrd="0" presId="urn:microsoft.com/office/officeart/2005/8/layout/default"/>
    <dgm:cxn modelId="{9292DEC6-05FE-4B48-8413-CD98AFA9110C}" srcId="{6CAD4E5D-590F-455C-885C-6A8B9A83B7B1}" destId="{B79C95CC-EB65-4436-8711-964A750601E2}" srcOrd="4" destOrd="0" parTransId="{8FEF8D63-B8D2-4223-A8F9-6B33F6656ACE}" sibTransId="{5906A8F4-14C7-4F96-9C28-281BF9E7E705}"/>
    <dgm:cxn modelId="{9C4D78D5-E848-49D7-8441-2C8B82B171EB}" srcId="{6CAD4E5D-590F-455C-885C-6A8B9A83B7B1}" destId="{04690A43-0EBB-4662-9DEF-D2220060C0DF}" srcOrd="2" destOrd="0" parTransId="{F2EB75B3-4E19-4F6C-A8B0-F07214DC2F14}" sibTransId="{79316E0B-5088-4605-B71E-46ADAE5386C5}"/>
    <dgm:cxn modelId="{A41F16DD-682B-4980-A794-07A7D4A56ACB}" srcId="{6CAD4E5D-590F-455C-885C-6A8B9A83B7B1}" destId="{FB3E7519-3DF3-4E02-BD50-B6626B1DBCC3}" srcOrd="0" destOrd="0" parTransId="{877BAF68-F4A7-46DB-8AE4-0BC05ED6CD00}" sibTransId="{476DD143-B3B5-4BE5-B7D9-124B1E7A3AB8}"/>
    <dgm:cxn modelId="{400C8750-5AC3-4D2F-8AC9-4095884C4799}" type="presParOf" srcId="{670C72D7-7DB9-40FE-8AE7-B0EA2D6F7F39}" destId="{DF72394C-B01C-4F9F-85C4-8F925E626B87}" srcOrd="0" destOrd="0" presId="urn:microsoft.com/office/officeart/2005/8/layout/default"/>
    <dgm:cxn modelId="{44ABBDDA-4A1D-4B07-8A94-60BDB3283AA6}" type="presParOf" srcId="{670C72D7-7DB9-40FE-8AE7-B0EA2D6F7F39}" destId="{5861977B-220B-44E3-BB95-81C198C4CCF0}" srcOrd="1" destOrd="0" presId="urn:microsoft.com/office/officeart/2005/8/layout/default"/>
    <dgm:cxn modelId="{92FE46FA-1CB2-42E3-9FE0-403F8C477C9E}" type="presParOf" srcId="{670C72D7-7DB9-40FE-8AE7-B0EA2D6F7F39}" destId="{06A9901F-839E-4EFD-A823-E82B87126833}" srcOrd="2" destOrd="0" presId="urn:microsoft.com/office/officeart/2005/8/layout/default"/>
    <dgm:cxn modelId="{F81A0AF5-FC5E-47DC-A9E5-938E6FB7CF62}" type="presParOf" srcId="{670C72D7-7DB9-40FE-8AE7-B0EA2D6F7F39}" destId="{7AEA0DA8-6A6C-456B-BB40-9377BD0D421F}" srcOrd="3" destOrd="0" presId="urn:microsoft.com/office/officeart/2005/8/layout/default"/>
    <dgm:cxn modelId="{E1209486-FE7C-4A6D-B847-A1BAA917F9CA}" type="presParOf" srcId="{670C72D7-7DB9-40FE-8AE7-B0EA2D6F7F39}" destId="{60DBB014-61AE-4D7B-A1A6-FACBFD66E6CD}" srcOrd="4" destOrd="0" presId="urn:microsoft.com/office/officeart/2005/8/layout/default"/>
    <dgm:cxn modelId="{DAF8D7F6-76E6-4E79-B91D-70811983CBA1}" type="presParOf" srcId="{670C72D7-7DB9-40FE-8AE7-B0EA2D6F7F39}" destId="{8C4F820E-DFA6-443A-8113-53EE82E53350}" srcOrd="5" destOrd="0" presId="urn:microsoft.com/office/officeart/2005/8/layout/default"/>
    <dgm:cxn modelId="{A6EE1846-9C54-416B-BE47-41A3907F8F8C}" type="presParOf" srcId="{670C72D7-7DB9-40FE-8AE7-B0EA2D6F7F39}" destId="{B7B8A4A0-5254-4F66-94B8-DE47B591F25B}" srcOrd="6" destOrd="0" presId="urn:microsoft.com/office/officeart/2005/8/layout/default"/>
    <dgm:cxn modelId="{BD86F488-E73C-4FBF-902D-588B178F2978}" type="presParOf" srcId="{670C72D7-7DB9-40FE-8AE7-B0EA2D6F7F39}" destId="{281ECF70-AEDB-404F-A5D3-A0E338BC70EB}" srcOrd="7" destOrd="0" presId="urn:microsoft.com/office/officeart/2005/8/layout/default"/>
    <dgm:cxn modelId="{93D6CFDF-5E83-49BE-9455-81202CF78994}" type="presParOf" srcId="{670C72D7-7DB9-40FE-8AE7-B0EA2D6F7F39}" destId="{01D13F78-FE1A-4FEA-A523-9A2724351F96}" srcOrd="8" destOrd="0" presId="urn:microsoft.com/office/officeart/2005/8/layout/default"/>
    <dgm:cxn modelId="{12EF7AFD-F104-4C93-BC78-31BBEF8F78FF}" type="presParOf" srcId="{670C72D7-7DB9-40FE-8AE7-B0EA2D6F7F39}" destId="{5D45C60B-4851-4013-868B-9275901AD0F4}" srcOrd="9" destOrd="0" presId="urn:microsoft.com/office/officeart/2005/8/layout/default"/>
    <dgm:cxn modelId="{E1924326-4C48-4FBC-A35A-49B9578A92E1}" type="presParOf" srcId="{670C72D7-7DB9-40FE-8AE7-B0EA2D6F7F39}" destId="{69C2C8C8-A099-4FE8-95AC-71748368A3A1}" srcOrd="10" destOrd="0" presId="urn:microsoft.com/office/officeart/2005/8/layout/default"/>
    <dgm:cxn modelId="{45DB76F6-25D9-468F-BDD7-16B2536660F3}" type="presParOf" srcId="{670C72D7-7DB9-40FE-8AE7-B0EA2D6F7F39}" destId="{F138BF00-7E21-446F-8F2E-12D05BEB9E78}" srcOrd="11" destOrd="0" presId="urn:microsoft.com/office/officeart/2005/8/layout/default"/>
    <dgm:cxn modelId="{2A6BF07A-3B22-4EC3-8C67-A69AECF48FA3}" type="presParOf" srcId="{670C72D7-7DB9-40FE-8AE7-B0EA2D6F7F39}" destId="{EF3A8493-4E50-43FC-80AC-F820FD18A2C9}" srcOrd="12" destOrd="0" presId="urn:microsoft.com/office/officeart/2005/8/layout/default"/>
    <dgm:cxn modelId="{670ECA4C-AA1F-47DB-837F-BE54DB268EE0}" type="presParOf" srcId="{670C72D7-7DB9-40FE-8AE7-B0EA2D6F7F39}" destId="{799CCEC8-2BA8-41B4-A148-13F280CE8C18}" srcOrd="13" destOrd="0" presId="urn:microsoft.com/office/officeart/2005/8/layout/default"/>
    <dgm:cxn modelId="{2A80B48A-AF2D-4CC3-B572-D93EAEAE604B}" type="presParOf" srcId="{670C72D7-7DB9-40FE-8AE7-B0EA2D6F7F39}" destId="{C4E9FD4D-C079-45C9-86A0-C115505B50EB}" srcOrd="14" destOrd="0" presId="urn:microsoft.com/office/officeart/2005/8/layout/default"/>
    <dgm:cxn modelId="{165BC203-FF58-4254-B221-4B92DB7043D6}" type="presParOf" srcId="{670C72D7-7DB9-40FE-8AE7-B0EA2D6F7F39}" destId="{D24EF539-4C9F-4FB4-B0DB-1F3FD6A000E6}" srcOrd="15" destOrd="0" presId="urn:microsoft.com/office/officeart/2005/8/layout/default"/>
    <dgm:cxn modelId="{FCDE0A54-E227-4158-BDBA-50C9B023448D}" type="presParOf" srcId="{670C72D7-7DB9-40FE-8AE7-B0EA2D6F7F39}" destId="{71F147DF-1C33-4005-BC8D-5B31CE707979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35AA4D-8510-4A70-A0D8-D13C9B8BD611}" type="doc">
      <dgm:prSet loTypeId="urn:microsoft.com/office/officeart/2005/8/layout/bProcess3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9609BBA-96C1-460F-8751-A05B542279CF}">
      <dgm:prSet phldrT="[Text]" custT="1"/>
      <dgm:spPr/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Arial" panose="020B0604020202020204"/>
              <a:ea typeface="+mn-ea"/>
              <a:cs typeface="+mn-cs"/>
            </a:rPr>
            <a:t>Input from NSS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rial" panose="020B0604020202020204"/>
              <a:ea typeface="+mn-ea"/>
              <a:cs typeface="+mn-cs"/>
            </a:rPr>
            <a:t> October 2021</a:t>
          </a:r>
          <a:endParaRPr lang="en-US" sz="2400" kern="1200" dirty="0">
            <a:latin typeface="Arial" panose="020B0604020202020204"/>
            <a:ea typeface="+mn-ea"/>
            <a:cs typeface="+mn-cs"/>
          </a:endParaRPr>
        </a:p>
      </dgm:t>
    </dgm:pt>
    <dgm:pt modelId="{59CDCEB6-807A-4CA6-8E53-E0E059FB3901}" type="parTrans" cxnId="{B074AED5-3E37-4135-B3B9-4AA713289CAB}">
      <dgm:prSet/>
      <dgm:spPr/>
      <dgm:t>
        <a:bodyPr/>
        <a:lstStyle/>
        <a:p>
          <a:endParaRPr lang="en-US"/>
        </a:p>
      </dgm:t>
    </dgm:pt>
    <dgm:pt modelId="{BEE0F172-4772-42D4-A44C-AFE7C9AE8A0C}" type="sibTrans" cxnId="{B074AED5-3E37-4135-B3B9-4AA713289CAB}">
      <dgm:prSet/>
      <dgm:spPr/>
      <dgm:t>
        <a:bodyPr/>
        <a:lstStyle/>
        <a:p>
          <a:endParaRPr lang="en-US"/>
        </a:p>
      </dgm:t>
    </dgm:pt>
    <dgm:pt modelId="{197C5C90-B932-4DDF-8593-D372B2DDF321}">
      <dgm:prSet phldrT="[Text]" custT="1"/>
      <dgm:spPr>
        <a:solidFill>
          <a:srgbClr val="FFC000"/>
        </a:solidFill>
      </dgm:spPr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Arial" panose="020B0604020202020204"/>
              <a:ea typeface="+mn-ea"/>
              <a:cs typeface="+mn-cs"/>
            </a:rPr>
            <a:t>Other Targeted Outreach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rial" panose="020B0604020202020204"/>
              <a:ea typeface="+mn-ea"/>
              <a:cs typeface="+mn-cs"/>
            </a:rPr>
            <a:t>Q4 2021</a:t>
          </a:r>
          <a:endParaRPr lang="en-US" sz="2400" kern="1200" dirty="0">
            <a:latin typeface="Arial" panose="020B0604020202020204"/>
            <a:ea typeface="+mn-ea"/>
            <a:cs typeface="+mn-cs"/>
          </a:endParaRPr>
        </a:p>
      </dgm:t>
    </dgm:pt>
    <dgm:pt modelId="{CE8775C3-A9AB-44C0-9524-2811017BE36C}" type="parTrans" cxnId="{A209DDC2-F6CC-4ED4-BD0F-64F2B19C3B11}">
      <dgm:prSet/>
      <dgm:spPr/>
      <dgm:t>
        <a:bodyPr/>
        <a:lstStyle/>
        <a:p>
          <a:endParaRPr lang="en-US"/>
        </a:p>
      </dgm:t>
    </dgm:pt>
    <dgm:pt modelId="{1E211931-53C6-40AE-AA10-EA0C4647CF86}" type="sibTrans" cxnId="{A209DDC2-F6CC-4ED4-BD0F-64F2B19C3B11}">
      <dgm:prSet/>
      <dgm:spPr/>
      <dgm:t>
        <a:bodyPr/>
        <a:lstStyle/>
        <a:p>
          <a:endParaRPr lang="en-US"/>
        </a:p>
      </dgm:t>
    </dgm:pt>
    <dgm:pt modelId="{DC8F536B-E21A-4941-AA9E-8DE8FA94FA3C}">
      <dgm:prSet phldrT="[Text]" custT="1"/>
      <dgm:spPr/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Arial" panose="020B0604020202020204"/>
              <a:ea typeface="+mn-ea"/>
              <a:cs typeface="+mn-cs"/>
            </a:rPr>
            <a:t>Update IESBA on Final Report(s)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" panose="020B0604020202020204"/>
              <a:ea typeface="+mn-ea"/>
              <a:cs typeface="+mn-cs"/>
            </a:rPr>
            <a:t>December 2021</a:t>
          </a:r>
        </a:p>
      </dgm:t>
    </dgm:pt>
    <dgm:pt modelId="{7A281C5C-2108-489E-9AAA-767909DC2B1A}" type="parTrans" cxnId="{91AB0C7B-A113-45D0-9C9C-8E2B3B1A584A}">
      <dgm:prSet/>
      <dgm:spPr/>
      <dgm:t>
        <a:bodyPr/>
        <a:lstStyle/>
        <a:p>
          <a:endParaRPr lang="en-US"/>
        </a:p>
      </dgm:t>
    </dgm:pt>
    <dgm:pt modelId="{01C79C17-6230-4C10-A145-B252DBE5D92E}" type="sibTrans" cxnId="{91AB0C7B-A113-45D0-9C9C-8E2B3B1A584A}">
      <dgm:prSet/>
      <dgm:spPr/>
      <dgm:t>
        <a:bodyPr/>
        <a:lstStyle/>
        <a:p>
          <a:endParaRPr lang="en-US"/>
        </a:p>
      </dgm:t>
    </dgm:pt>
    <dgm:pt modelId="{48F614EB-BD77-4074-B618-84FE55BEE89E}">
      <dgm:prSet phldrT="[Text]" custT="1"/>
      <dgm:spPr/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Arial" panose="020B0604020202020204"/>
              <a:ea typeface="+mn-ea"/>
              <a:cs typeface="+mn-cs"/>
            </a:rPr>
            <a:t>Publish Final Report(s)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>
              <a:latin typeface="Arial" panose="020B0604020202020204"/>
              <a:ea typeface="+mn-ea"/>
              <a:cs typeface="+mn-cs"/>
            </a:rPr>
            <a:t>Q1 2022</a:t>
          </a:r>
          <a:endParaRPr lang="en-US" sz="2400" b="0" kern="1200" dirty="0">
            <a:latin typeface="Arial" panose="020B0604020202020204"/>
            <a:ea typeface="+mn-ea"/>
            <a:cs typeface="+mn-cs"/>
          </a:endParaRPr>
        </a:p>
      </dgm:t>
    </dgm:pt>
    <dgm:pt modelId="{77F9025E-65CC-41D3-94A6-14DCB1CA06CF}" type="parTrans" cxnId="{CA7D82B2-7215-444B-B8B6-C3EDE547F374}">
      <dgm:prSet/>
      <dgm:spPr/>
      <dgm:t>
        <a:bodyPr/>
        <a:lstStyle/>
        <a:p>
          <a:endParaRPr lang="en-US"/>
        </a:p>
      </dgm:t>
    </dgm:pt>
    <dgm:pt modelId="{E096BA4D-6F40-411D-BC88-D2303D4CC74A}" type="sibTrans" cxnId="{CA7D82B2-7215-444B-B8B6-C3EDE547F374}">
      <dgm:prSet/>
      <dgm:spPr/>
      <dgm:t>
        <a:bodyPr/>
        <a:lstStyle/>
        <a:p>
          <a:endParaRPr lang="en-US"/>
        </a:p>
      </dgm:t>
    </dgm:pt>
    <dgm:pt modelId="{93A3227C-0FE6-45AC-92DD-28F43B8A73E7}" type="pres">
      <dgm:prSet presAssocID="{7635AA4D-8510-4A70-A0D8-D13C9B8BD611}" presName="Name0" presStyleCnt="0">
        <dgm:presLayoutVars>
          <dgm:dir/>
          <dgm:resizeHandles val="exact"/>
        </dgm:presLayoutVars>
      </dgm:prSet>
      <dgm:spPr/>
    </dgm:pt>
    <dgm:pt modelId="{4B941CE3-EE11-49AB-A7BC-7BA6C4F01635}" type="pres">
      <dgm:prSet presAssocID="{09609BBA-96C1-460F-8751-A05B542279CF}" presName="node" presStyleLbl="node1" presStyleIdx="0" presStyleCnt="4">
        <dgm:presLayoutVars>
          <dgm:bulletEnabled val="1"/>
        </dgm:presLayoutVars>
      </dgm:prSet>
      <dgm:spPr/>
    </dgm:pt>
    <dgm:pt modelId="{A2158F90-B935-421C-85F0-53C18DBEAEAA}" type="pres">
      <dgm:prSet presAssocID="{BEE0F172-4772-42D4-A44C-AFE7C9AE8A0C}" presName="sibTrans" presStyleLbl="sibTrans1D1" presStyleIdx="0" presStyleCnt="3"/>
      <dgm:spPr/>
    </dgm:pt>
    <dgm:pt modelId="{F0FB726C-6493-494A-8288-3725C3C3AF32}" type="pres">
      <dgm:prSet presAssocID="{BEE0F172-4772-42D4-A44C-AFE7C9AE8A0C}" presName="connectorText" presStyleLbl="sibTrans1D1" presStyleIdx="0" presStyleCnt="3"/>
      <dgm:spPr/>
    </dgm:pt>
    <dgm:pt modelId="{BBBF24E7-DC50-46BC-86DA-C893A29609F9}" type="pres">
      <dgm:prSet presAssocID="{197C5C90-B932-4DDF-8593-D372B2DDF321}" presName="node" presStyleLbl="node1" presStyleIdx="1" presStyleCnt="4">
        <dgm:presLayoutVars>
          <dgm:bulletEnabled val="1"/>
        </dgm:presLayoutVars>
      </dgm:prSet>
      <dgm:spPr/>
    </dgm:pt>
    <dgm:pt modelId="{565B0741-4E92-4801-BDEA-009CCFA4792B}" type="pres">
      <dgm:prSet presAssocID="{1E211931-53C6-40AE-AA10-EA0C4647CF86}" presName="sibTrans" presStyleLbl="sibTrans1D1" presStyleIdx="1" presStyleCnt="3"/>
      <dgm:spPr/>
    </dgm:pt>
    <dgm:pt modelId="{9EC5374F-4348-42C1-AE71-423D0F1448F9}" type="pres">
      <dgm:prSet presAssocID="{1E211931-53C6-40AE-AA10-EA0C4647CF86}" presName="connectorText" presStyleLbl="sibTrans1D1" presStyleIdx="1" presStyleCnt="3"/>
      <dgm:spPr/>
    </dgm:pt>
    <dgm:pt modelId="{5B41B207-D09A-4FE1-A23B-D73F360564A3}" type="pres">
      <dgm:prSet presAssocID="{DC8F536B-E21A-4941-AA9E-8DE8FA94FA3C}" presName="node" presStyleLbl="node1" presStyleIdx="2" presStyleCnt="4">
        <dgm:presLayoutVars>
          <dgm:bulletEnabled val="1"/>
        </dgm:presLayoutVars>
      </dgm:prSet>
      <dgm:spPr/>
    </dgm:pt>
    <dgm:pt modelId="{E68BD88D-5A23-47E8-AB08-459562E1911F}" type="pres">
      <dgm:prSet presAssocID="{01C79C17-6230-4C10-A145-B252DBE5D92E}" presName="sibTrans" presStyleLbl="sibTrans1D1" presStyleIdx="2" presStyleCnt="3"/>
      <dgm:spPr/>
    </dgm:pt>
    <dgm:pt modelId="{9E2E3942-C67E-4A13-AD97-3315042DCD8C}" type="pres">
      <dgm:prSet presAssocID="{01C79C17-6230-4C10-A145-B252DBE5D92E}" presName="connectorText" presStyleLbl="sibTrans1D1" presStyleIdx="2" presStyleCnt="3"/>
      <dgm:spPr/>
    </dgm:pt>
    <dgm:pt modelId="{F04BE75D-DEFC-4D91-84C1-F1C2B553DDA6}" type="pres">
      <dgm:prSet presAssocID="{48F614EB-BD77-4074-B618-84FE55BEE89E}" presName="node" presStyleLbl="node1" presStyleIdx="3" presStyleCnt="4">
        <dgm:presLayoutVars>
          <dgm:bulletEnabled val="1"/>
        </dgm:presLayoutVars>
      </dgm:prSet>
      <dgm:spPr/>
    </dgm:pt>
  </dgm:ptLst>
  <dgm:cxnLst>
    <dgm:cxn modelId="{CC199211-66B9-4114-A7DE-D041EC08E0AE}" type="presOf" srcId="{1E211931-53C6-40AE-AA10-EA0C4647CF86}" destId="{9EC5374F-4348-42C1-AE71-423D0F1448F9}" srcOrd="1" destOrd="0" presId="urn:microsoft.com/office/officeart/2005/8/layout/bProcess3"/>
    <dgm:cxn modelId="{58064941-CF1E-4F8A-9439-44CCFF66F133}" type="presOf" srcId="{01C79C17-6230-4C10-A145-B252DBE5D92E}" destId="{E68BD88D-5A23-47E8-AB08-459562E1911F}" srcOrd="0" destOrd="0" presId="urn:microsoft.com/office/officeart/2005/8/layout/bProcess3"/>
    <dgm:cxn modelId="{FE814247-6CA1-4E2D-9050-D41BC90397B0}" type="presOf" srcId="{BEE0F172-4772-42D4-A44C-AFE7C9AE8A0C}" destId="{F0FB726C-6493-494A-8288-3725C3C3AF32}" srcOrd="1" destOrd="0" presId="urn:microsoft.com/office/officeart/2005/8/layout/bProcess3"/>
    <dgm:cxn modelId="{B2498948-8F10-4AB7-A7A9-F5A666894446}" type="presOf" srcId="{01C79C17-6230-4C10-A145-B252DBE5D92E}" destId="{9E2E3942-C67E-4A13-AD97-3315042DCD8C}" srcOrd="1" destOrd="0" presId="urn:microsoft.com/office/officeart/2005/8/layout/bProcess3"/>
    <dgm:cxn modelId="{92397D4E-1867-4E31-B8AF-E8D47D5C359F}" type="presOf" srcId="{BEE0F172-4772-42D4-A44C-AFE7C9AE8A0C}" destId="{A2158F90-B935-421C-85F0-53C18DBEAEAA}" srcOrd="0" destOrd="0" presId="urn:microsoft.com/office/officeart/2005/8/layout/bProcess3"/>
    <dgm:cxn modelId="{B7106070-46F3-4C51-B6E6-C38B989EB664}" type="presOf" srcId="{1E211931-53C6-40AE-AA10-EA0C4647CF86}" destId="{565B0741-4E92-4801-BDEA-009CCFA4792B}" srcOrd="0" destOrd="0" presId="urn:microsoft.com/office/officeart/2005/8/layout/bProcess3"/>
    <dgm:cxn modelId="{A2F06252-F3A4-4B4A-8078-737683545E16}" type="presOf" srcId="{7635AA4D-8510-4A70-A0D8-D13C9B8BD611}" destId="{93A3227C-0FE6-45AC-92DD-28F43B8A73E7}" srcOrd="0" destOrd="0" presId="urn:microsoft.com/office/officeart/2005/8/layout/bProcess3"/>
    <dgm:cxn modelId="{2C6FD858-23A7-418D-9E42-862ED45C859E}" type="presOf" srcId="{DC8F536B-E21A-4941-AA9E-8DE8FA94FA3C}" destId="{5B41B207-D09A-4FE1-A23B-D73F360564A3}" srcOrd="0" destOrd="0" presId="urn:microsoft.com/office/officeart/2005/8/layout/bProcess3"/>
    <dgm:cxn modelId="{91AB0C7B-A113-45D0-9C9C-8E2B3B1A584A}" srcId="{7635AA4D-8510-4A70-A0D8-D13C9B8BD611}" destId="{DC8F536B-E21A-4941-AA9E-8DE8FA94FA3C}" srcOrd="2" destOrd="0" parTransId="{7A281C5C-2108-489E-9AAA-767909DC2B1A}" sibTransId="{01C79C17-6230-4C10-A145-B252DBE5D92E}"/>
    <dgm:cxn modelId="{CA7D82B2-7215-444B-B8B6-C3EDE547F374}" srcId="{7635AA4D-8510-4A70-A0D8-D13C9B8BD611}" destId="{48F614EB-BD77-4074-B618-84FE55BEE89E}" srcOrd="3" destOrd="0" parTransId="{77F9025E-65CC-41D3-94A6-14DCB1CA06CF}" sibTransId="{E096BA4D-6F40-411D-BC88-D2303D4CC74A}"/>
    <dgm:cxn modelId="{A209DDC2-F6CC-4ED4-BD0F-64F2B19C3B11}" srcId="{7635AA4D-8510-4A70-A0D8-D13C9B8BD611}" destId="{197C5C90-B932-4DDF-8593-D372B2DDF321}" srcOrd="1" destOrd="0" parTransId="{CE8775C3-A9AB-44C0-9524-2811017BE36C}" sibTransId="{1E211931-53C6-40AE-AA10-EA0C4647CF86}"/>
    <dgm:cxn modelId="{C51BBCD4-24BB-4845-96B6-A1CEE022F61B}" type="presOf" srcId="{197C5C90-B932-4DDF-8593-D372B2DDF321}" destId="{BBBF24E7-DC50-46BC-86DA-C893A29609F9}" srcOrd="0" destOrd="0" presId="urn:microsoft.com/office/officeart/2005/8/layout/bProcess3"/>
    <dgm:cxn modelId="{B074AED5-3E37-4135-B3B9-4AA713289CAB}" srcId="{7635AA4D-8510-4A70-A0D8-D13C9B8BD611}" destId="{09609BBA-96C1-460F-8751-A05B542279CF}" srcOrd="0" destOrd="0" parTransId="{59CDCEB6-807A-4CA6-8E53-E0E059FB3901}" sibTransId="{BEE0F172-4772-42D4-A44C-AFE7C9AE8A0C}"/>
    <dgm:cxn modelId="{E4F5F3EF-2AD7-42C6-ADF8-41789CB12EE1}" type="presOf" srcId="{48F614EB-BD77-4074-B618-84FE55BEE89E}" destId="{F04BE75D-DEFC-4D91-84C1-F1C2B553DDA6}" srcOrd="0" destOrd="0" presId="urn:microsoft.com/office/officeart/2005/8/layout/bProcess3"/>
    <dgm:cxn modelId="{C9370DF5-6D28-4FF2-9D0C-B9836F14D6D2}" type="presOf" srcId="{09609BBA-96C1-460F-8751-A05B542279CF}" destId="{4B941CE3-EE11-49AB-A7BC-7BA6C4F01635}" srcOrd="0" destOrd="0" presId="urn:microsoft.com/office/officeart/2005/8/layout/bProcess3"/>
    <dgm:cxn modelId="{53EB01FC-8A37-4A73-9394-A3B9A2578381}" type="presParOf" srcId="{93A3227C-0FE6-45AC-92DD-28F43B8A73E7}" destId="{4B941CE3-EE11-49AB-A7BC-7BA6C4F01635}" srcOrd="0" destOrd="0" presId="urn:microsoft.com/office/officeart/2005/8/layout/bProcess3"/>
    <dgm:cxn modelId="{A3375544-701A-4EE7-B02A-C32ECF90B333}" type="presParOf" srcId="{93A3227C-0FE6-45AC-92DD-28F43B8A73E7}" destId="{A2158F90-B935-421C-85F0-53C18DBEAEAA}" srcOrd="1" destOrd="0" presId="urn:microsoft.com/office/officeart/2005/8/layout/bProcess3"/>
    <dgm:cxn modelId="{D0711E9F-6A46-4AF9-9981-7FC527BEACA4}" type="presParOf" srcId="{A2158F90-B935-421C-85F0-53C18DBEAEAA}" destId="{F0FB726C-6493-494A-8288-3725C3C3AF32}" srcOrd="0" destOrd="0" presId="urn:microsoft.com/office/officeart/2005/8/layout/bProcess3"/>
    <dgm:cxn modelId="{6D165E49-6529-42E4-B7F3-CFD5531C09E5}" type="presParOf" srcId="{93A3227C-0FE6-45AC-92DD-28F43B8A73E7}" destId="{BBBF24E7-DC50-46BC-86DA-C893A29609F9}" srcOrd="2" destOrd="0" presId="urn:microsoft.com/office/officeart/2005/8/layout/bProcess3"/>
    <dgm:cxn modelId="{771FE3B8-B6BF-4554-982F-D5C3BF7D46EF}" type="presParOf" srcId="{93A3227C-0FE6-45AC-92DD-28F43B8A73E7}" destId="{565B0741-4E92-4801-BDEA-009CCFA4792B}" srcOrd="3" destOrd="0" presId="urn:microsoft.com/office/officeart/2005/8/layout/bProcess3"/>
    <dgm:cxn modelId="{54EF3117-B6D2-48B7-B4F1-FAD2B2A175A8}" type="presParOf" srcId="{565B0741-4E92-4801-BDEA-009CCFA4792B}" destId="{9EC5374F-4348-42C1-AE71-423D0F1448F9}" srcOrd="0" destOrd="0" presId="urn:microsoft.com/office/officeart/2005/8/layout/bProcess3"/>
    <dgm:cxn modelId="{4F0F0E80-6366-4899-827D-DA95C988ED06}" type="presParOf" srcId="{93A3227C-0FE6-45AC-92DD-28F43B8A73E7}" destId="{5B41B207-D09A-4FE1-A23B-D73F360564A3}" srcOrd="4" destOrd="0" presId="urn:microsoft.com/office/officeart/2005/8/layout/bProcess3"/>
    <dgm:cxn modelId="{6F41C34D-81A5-4377-8214-D2F3FBD2C09A}" type="presParOf" srcId="{93A3227C-0FE6-45AC-92DD-28F43B8A73E7}" destId="{E68BD88D-5A23-47E8-AB08-459562E1911F}" srcOrd="5" destOrd="0" presId="urn:microsoft.com/office/officeart/2005/8/layout/bProcess3"/>
    <dgm:cxn modelId="{E5DA004E-2C08-4A63-83AC-1AE35DF2F89A}" type="presParOf" srcId="{E68BD88D-5A23-47E8-AB08-459562E1911F}" destId="{9E2E3942-C67E-4A13-AD97-3315042DCD8C}" srcOrd="0" destOrd="0" presId="urn:microsoft.com/office/officeart/2005/8/layout/bProcess3"/>
    <dgm:cxn modelId="{00870CA7-7D64-4D84-A709-CA7D8D99DB9D}" type="presParOf" srcId="{93A3227C-0FE6-45AC-92DD-28F43B8A73E7}" destId="{F04BE75D-DEFC-4D91-84C1-F1C2B553DDA6}" srcOrd="6" destOrd="0" presId="urn:microsoft.com/office/officeart/2005/8/layout/b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72394C-B01C-4F9F-85C4-8F925E626B87}">
      <dsp:nvSpPr>
        <dsp:cNvPr id="0" name=""/>
        <dsp:cNvSpPr/>
      </dsp:nvSpPr>
      <dsp:spPr>
        <a:xfrm>
          <a:off x="393846" y="1762"/>
          <a:ext cx="2379487" cy="142769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ts val="24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000" b="1" kern="1200" dirty="0">
              <a:latin typeface="+mj-lt"/>
            </a:rPr>
            <a:t>Overarching Principles (including NOCLAR)</a:t>
          </a:r>
        </a:p>
      </dsp:txBody>
      <dsp:txXfrm>
        <a:off x="393846" y="1762"/>
        <a:ext cx="2379487" cy="1427692"/>
      </dsp:txXfrm>
    </dsp:sp>
    <dsp:sp modelId="{06A9901F-839E-4EFD-A823-E82B87126833}">
      <dsp:nvSpPr>
        <dsp:cNvPr id="0" name=""/>
        <dsp:cNvSpPr/>
      </dsp:nvSpPr>
      <dsp:spPr>
        <a:xfrm>
          <a:off x="3011282" y="1762"/>
          <a:ext cx="2379487" cy="1427692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ts val="24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Key Definitions</a:t>
          </a:r>
        </a:p>
      </dsp:txBody>
      <dsp:txXfrm>
        <a:off x="3011282" y="1762"/>
        <a:ext cx="2379487" cy="1427692"/>
      </dsp:txXfrm>
    </dsp:sp>
    <dsp:sp modelId="{60DBB014-61AE-4D7B-A1A6-FACBFD66E6CD}">
      <dsp:nvSpPr>
        <dsp:cNvPr id="0" name=""/>
        <dsp:cNvSpPr/>
      </dsp:nvSpPr>
      <dsp:spPr>
        <a:xfrm>
          <a:off x="5628719" y="1762"/>
          <a:ext cx="2379487" cy="1427692"/>
        </a:xfrm>
        <a:prstGeom prst="rect">
          <a:avLst/>
        </a:prstGeom>
        <a:solidFill>
          <a:srgbClr val="E65722">
            <a:hueOff val="2871253"/>
            <a:satOff val="1269"/>
            <a:lumOff val="-7794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Permissibility of NAS to Audit Client</a:t>
          </a:r>
        </a:p>
      </dsp:txBody>
      <dsp:txXfrm>
        <a:off x="5628719" y="1762"/>
        <a:ext cx="2379487" cy="1427692"/>
      </dsp:txXfrm>
    </dsp:sp>
    <dsp:sp modelId="{B7B8A4A0-5254-4F66-94B8-DE47B591F25B}">
      <dsp:nvSpPr>
        <dsp:cNvPr id="0" name=""/>
        <dsp:cNvSpPr/>
      </dsp:nvSpPr>
      <dsp:spPr>
        <a:xfrm>
          <a:off x="393846" y="1667403"/>
          <a:ext cx="2379487" cy="1427692"/>
        </a:xfrm>
        <a:prstGeom prst="rect">
          <a:avLst/>
        </a:prstGeom>
        <a:solidFill>
          <a:schemeClr val="accent5">
            <a:hueOff val="4306880"/>
            <a:satOff val="1904"/>
            <a:lumOff val="-116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+mj-lt"/>
            </a:rPr>
            <a:t>Fees</a:t>
          </a:r>
        </a:p>
      </dsp:txBody>
      <dsp:txXfrm>
        <a:off x="393846" y="1667403"/>
        <a:ext cx="2379487" cy="1427692"/>
      </dsp:txXfrm>
    </dsp:sp>
    <dsp:sp modelId="{01D13F78-FE1A-4FEA-A523-9A2724351F96}">
      <dsp:nvSpPr>
        <dsp:cNvPr id="0" name=""/>
        <dsp:cNvSpPr/>
      </dsp:nvSpPr>
      <dsp:spPr>
        <a:xfrm>
          <a:off x="3011282" y="1667403"/>
          <a:ext cx="2379487" cy="1427692"/>
        </a:xfrm>
        <a:prstGeom prst="rect">
          <a:avLst/>
        </a:prstGeom>
        <a:solidFill>
          <a:schemeClr val="accent5">
            <a:hueOff val="5742506"/>
            <a:satOff val="2538"/>
            <a:lumOff val="-15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Communication with TCWG</a:t>
          </a:r>
        </a:p>
      </dsp:txBody>
      <dsp:txXfrm>
        <a:off x="3011282" y="1667403"/>
        <a:ext cx="2379487" cy="1427692"/>
      </dsp:txXfrm>
    </dsp:sp>
    <dsp:sp modelId="{69C2C8C8-A099-4FE8-95AC-71748368A3A1}">
      <dsp:nvSpPr>
        <dsp:cNvPr id="0" name=""/>
        <dsp:cNvSpPr/>
      </dsp:nvSpPr>
      <dsp:spPr>
        <a:xfrm>
          <a:off x="5628719" y="1667403"/>
          <a:ext cx="2379487" cy="1427692"/>
        </a:xfrm>
        <a:prstGeom prst="rect">
          <a:avLst/>
        </a:prstGeom>
        <a:solidFill>
          <a:schemeClr val="accent5">
            <a:hueOff val="7178133"/>
            <a:satOff val="3173"/>
            <a:lumOff val="-194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Financial Relationships</a:t>
          </a:r>
        </a:p>
      </dsp:txBody>
      <dsp:txXfrm>
        <a:off x="5628719" y="1667403"/>
        <a:ext cx="2379487" cy="1427692"/>
      </dsp:txXfrm>
    </dsp:sp>
    <dsp:sp modelId="{EF3A8493-4E50-43FC-80AC-F820FD18A2C9}">
      <dsp:nvSpPr>
        <dsp:cNvPr id="0" name=""/>
        <dsp:cNvSpPr/>
      </dsp:nvSpPr>
      <dsp:spPr>
        <a:xfrm>
          <a:off x="393846" y="3333045"/>
          <a:ext cx="2379487" cy="1427692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Business Relationships</a:t>
          </a:r>
        </a:p>
      </dsp:txBody>
      <dsp:txXfrm>
        <a:off x="393846" y="3333045"/>
        <a:ext cx="2379487" cy="1427692"/>
      </dsp:txXfrm>
    </dsp:sp>
    <dsp:sp modelId="{C4E9FD4D-C079-45C9-86A0-C115505B50EB}">
      <dsp:nvSpPr>
        <dsp:cNvPr id="0" name=""/>
        <dsp:cNvSpPr/>
      </dsp:nvSpPr>
      <dsp:spPr>
        <a:xfrm>
          <a:off x="3011282" y="3333045"/>
          <a:ext cx="2379487" cy="1427692"/>
        </a:xfrm>
        <a:prstGeom prst="rect">
          <a:avLst/>
        </a:prstGeom>
        <a:solidFill>
          <a:schemeClr val="accent5">
            <a:hueOff val="10049386"/>
            <a:satOff val="4442"/>
            <a:lumOff val="-2727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Partner Rotation</a:t>
          </a:r>
        </a:p>
      </dsp:txBody>
      <dsp:txXfrm>
        <a:off x="3011282" y="3333045"/>
        <a:ext cx="2379487" cy="1427692"/>
      </dsp:txXfrm>
    </dsp:sp>
    <dsp:sp modelId="{71F147DF-1C33-4005-BC8D-5B31CE707979}">
      <dsp:nvSpPr>
        <dsp:cNvPr id="0" name=""/>
        <dsp:cNvSpPr/>
      </dsp:nvSpPr>
      <dsp:spPr>
        <a:xfrm>
          <a:off x="5628719" y="3333045"/>
          <a:ext cx="2379487" cy="1427692"/>
        </a:xfrm>
        <a:prstGeom prst="rect">
          <a:avLst/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Gifts and Hospitality</a:t>
          </a:r>
        </a:p>
      </dsp:txBody>
      <dsp:txXfrm>
        <a:off x="5628719" y="3333045"/>
        <a:ext cx="2379487" cy="14276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158F90-B935-421C-85F0-53C18DBEAEAA}">
      <dsp:nvSpPr>
        <dsp:cNvPr id="0" name=""/>
        <dsp:cNvSpPr/>
      </dsp:nvSpPr>
      <dsp:spPr>
        <a:xfrm>
          <a:off x="4843593" y="911633"/>
          <a:ext cx="7009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00948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175779" y="953695"/>
        <a:ext cx="36577" cy="7315"/>
      </dsp:txXfrm>
    </dsp:sp>
    <dsp:sp modelId="{4B941CE3-EE11-49AB-A7BC-7BA6C4F01635}">
      <dsp:nvSpPr>
        <dsp:cNvPr id="0" name=""/>
        <dsp:cNvSpPr/>
      </dsp:nvSpPr>
      <dsp:spPr>
        <a:xfrm>
          <a:off x="1664749" y="3159"/>
          <a:ext cx="3180644" cy="190838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Arial" panose="020B0604020202020204"/>
              <a:ea typeface="+mn-ea"/>
              <a:cs typeface="+mn-cs"/>
            </a:rPr>
            <a:t>Input from NSS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rial" panose="020B0604020202020204"/>
              <a:ea typeface="+mn-ea"/>
              <a:cs typeface="+mn-cs"/>
            </a:rPr>
            <a:t> October 2021</a:t>
          </a:r>
          <a:endParaRPr lang="en-US" sz="2400" kern="1200" dirty="0">
            <a:latin typeface="Arial" panose="020B0604020202020204"/>
            <a:ea typeface="+mn-ea"/>
            <a:cs typeface="+mn-cs"/>
          </a:endParaRPr>
        </a:p>
      </dsp:txBody>
      <dsp:txXfrm>
        <a:off x="1664749" y="3159"/>
        <a:ext cx="3180644" cy="1908386"/>
      </dsp:txXfrm>
    </dsp:sp>
    <dsp:sp modelId="{565B0741-4E92-4801-BDEA-009CCFA4792B}">
      <dsp:nvSpPr>
        <dsp:cNvPr id="0" name=""/>
        <dsp:cNvSpPr/>
      </dsp:nvSpPr>
      <dsp:spPr>
        <a:xfrm>
          <a:off x="3255071" y="1909746"/>
          <a:ext cx="3912192" cy="700948"/>
        </a:xfrm>
        <a:custGeom>
          <a:avLst/>
          <a:gdLst/>
          <a:ahLst/>
          <a:cxnLst/>
          <a:rect l="0" t="0" r="0" b="0"/>
          <a:pathLst>
            <a:path>
              <a:moveTo>
                <a:pt x="3912192" y="0"/>
              </a:moveTo>
              <a:lnTo>
                <a:pt x="3912192" y="367574"/>
              </a:lnTo>
              <a:lnTo>
                <a:pt x="0" y="367574"/>
              </a:lnTo>
              <a:lnTo>
                <a:pt x="0" y="700948"/>
              </a:lnTo>
            </a:path>
          </a:pathLst>
        </a:custGeom>
        <a:noFill/>
        <a:ln w="6350" cap="flat" cmpd="sng" algn="ctr">
          <a:solidFill>
            <a:schemeClr val="accent5">
              <a:hueOff val="5742506"/>
              <a:satOff val="2538"/>
              <a:lumOff val="-15588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111667" y="2256562"/>
        <a:ext cx="199000" cy="7315"/>
      </dsp:txXfrm>
    </dsp:sp>
    <dsp:sp modelId="{BBBF24E7-DC50-46BC-86DA-C893A29609F9}">
      <dsp:nvSpPr>
        <dsp:cNvPr id="0" name=""/>
        <dsp:cNvSpPr/>
      </dsp:nvSpPr>
      <dsp:spPr>
        <a:xfrm>
          <a:off x="5576942" y="3159"/>
          <a:ext cx="3180644" cy="1908386"/>
        </a:xfrm>
        <a:prstGeom prst="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Arial" panose="020B0604020202020204"/>
              <a:ea typeface="+mn-ea"/>
              <a:cs typeface="+mn-cs"/>
            </a:rPr>
            <a:t>Other Targeted Outreach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rial" panose="020B0604020202020204"/>
              <a:ea typeface="+mn-ea"/>
              <a:cs typeface="+mn-cs"/>
            </a:rPr>
            <a:t>Q4 2021</a:t>
          </a:r>
          <a:endParaRPr lang="en-US" sz="2400" kern="1200" dirty="0">
            <a:latin typeface="Arial" panose="020B0604020202020204"/>
            <a:ea typeface="+mn-ea"/>
            <a:cs typeface="+mn-cs"/>
          </a:endParaRPr>
        </a:p>
      </dsp:txBody>
      <dsp:txXfrm>
        <a:off x="5576942" y="3159"/>
        <a:ext cx="3180644" cy="1908386"/>
      </dsp:txXfrm>
    </dsp:sp>
    <dsp:sp modelId="{E68BD88D-5A23-47E8-AB08-459562E1911F}">
      <dsp:nvSpPr>
        <dsp:cNvPr id="0" name=""/>
        <dsp:cNvSpPr/>
      </dsp:nvSpPr>
      <dsp:spPr>
        <a:xfrm>
          <a:off x="4843593" y="3551567"/>
          <a:ext cx="7009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00948" y="45720"/>
              </a:lnTo>
            </a:path>
          </a:pathLst>
        </a:custGeom>
        <a:noFill/>
        <a:ln w="6350" cap="flat" cmpd="sng" algn="ctr">
          <a:solidFill>
            <a:schemeClr val="accent5">
              <a:hueOff val="11485012"/>
              <a:satOff val="5077"/>
              <a:lumOff val="-31176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175779" y="3593630"/>
        <a:ext cx="36577" cy="7315"/>
      </dsp:txXfrm>
    </dsp:sp>
    <dsp:sp modelId="{5B41B207-D09A-4FE1-A23B-D73F360564A3}">
      <dsp:nvSpPr>
        <dsp:cNvPr id="0" name=""/>
        <dsp:cNvSpPr/>
      </dsp:nvSpPr>
      <dsp:spPr>
        <a:xfrm>
          <a:off x="1664749" y="2643094"/>
          <a:ext cx="3180644" cy="1908386"/>
        </a:xfrm>
        <a:prstGeom prst="rect">
          <a:avLst/>
        </a:prstGeom>
        <a:gradFill rotWithShape="0">
          <a:gsLst>
            <a:gs pos="0">
              <a:schemeClr val="accent5">
                <a:hueOff val="7656675"/>
                <a:satOff val="3385"/>
                <a:lumOff val="-20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7656675"/>
                <a:satOff val="3385"/>
                <a:lumOff val="-20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7656675"/>
                <a:satOff val="3385"/>
                <a:lumOff val="-20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Arial" panose="020B0604020202020204"/>
              <a:ea typeface="+mn-ea"/>
              <a:cs typeface="+mn-cs"/>
            </a:rPr>
            <a:t>Update IESBA on Final Report(s)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" panose="020B0604020202020204"/>
              <a:ea typeface="+mn-ea"/>
              <a:cs typeface="+mn-cs"/>
            </a:rPr>
            <a:t>December 2021</a:t>
          </a:r>
        </a:p>
      </dsp:txBody>
      <dsp:txXfrm>
        <a:off x="1664749" y="2643094"/>
        <a:ext cx="3180644" cy="1908386"/>
      </dsp:txXfrm>
    </dsp:sp>
    <dsp:sp modelId="{F04BE75D-DEFC-4D91-84C1-F1C2B553DDA6}">
      <dsp:nvSpPr>
        <dsp:cNvPr id="0" name=""/>
        <dsp:cNvSpPr/>
      </dsp:nvSpPr>
      <dsp:spPr>
        <a:xfrm>
          <a:off x="5576942" y="2643094"/>
          <a:ext cx="3180644" cy="1908386"/>
        </a:xfrm>
        <a:prstGeom prst="rect">
          <a:avLst/>
        </a:prstGeom>
        <a:gradFill rotWithShape="0">
          <a:gsLst>
            <a:gs pos="0">
              <a:schemeClr val="accent5">
                <a:hueOff val="11485012"/>
                <a:satOff val="5077"/>
                <a:lumOff val="-311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11485012"/>
                <a:satOff val="5077"/>
                <a:lumOff val="-311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11485012"/>
                <a:satOff val="5077"/>
                <a:lumOff val="-311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Arial" panose="020B0604020202020204"/>
              <a:ea typeface="+mn-ea"/>
              <a:cs typeface="+mn-cs"/>
            </a:rPr>
            <a:t>Publish Final Report(s)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>
              <a:latin typeface="Arial" panose="020B0604020202020204"/>
              <a:ea typeface="+mn-ea"/>
              <a:cs typeface="+mn-cs"/>
            </a:rPr>
            <a:t>Q1 2022</a:t>
          </a:r>
          <a:endParaRPr lang="en-US" sz="2400" b="0" kern="1200" dirty="0">
            <a:latin typeface="Arial" panose="020B0604020202020204"/>
            <a:ea typeface="+mn-ea"/>
            <a:cs typeface="+mn-cs"/>
          </a:endParaRPr>
        </a:p>
      </dsp:txBody>
      <dsp:txXfrm>
        <a:off x="5576942" y="2643094"/>
        <a:ext cx="3180644" cy="19083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9/19/2021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371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5351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6700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0648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081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88C460A-DAE1-4CFA-B0AC-193A84CADF58}" type="datetime1">
              <a:rPr lang="en-US" smtClean="0"/>
              <a:t>9/19/2021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CB820-B92C-4383-B478-AFF3C27F27C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1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021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431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1100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4454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47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2902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6489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22143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3756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778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762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807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146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9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391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874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201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80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9/19/2021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0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  <p:sldLayoutId id="2147483914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szilviasramko@ethicsboard.org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ABA37D-BB87-4A85-849A-288F3679B8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sv-SE" sz="2800" dirty="0"/>
              <a:t>Laura Friedrich, Working Group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Richard Fleck, Working Group Member and NAS Task Force Chair</a:t>
            </a:r>
          </a:p>
          <a:p>
            <a:pPr>
              <a:spcBef>
                <a:spcPts val="1200"/>
              </a:spcBef>
            </a:pPr>
            <a:r>
              <a:rPr lang="en-US" sz="2000" dirty="0"/>
              <a:t>IESBA CAG Meeting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20 September 2021</a:t>
            </a:r>
          </a:p>
          <a:p>
            <a:pPr>
              <a:spcBef>
                <a:spcPts val="600"/>
              </a:spcBef>
            </a:pPr>
            <a:r>
              <a:rPr lang="en-US" dirty="0"/>
              <a:t>         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88454-A37C-4381-B541-BC88ABEB7B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Update on Phase 1  IESBA Code Versus US SEC/ PCAOB Rules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323233-5B6D-4FF6-A741-08E4FFB362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Benchmarking Initiative</a:t>
            </a:r>
          </a:p>
        </p:txBody>
      </p:sp>
    </p:spTree>
    <p:extLst>
      <p:ext uri="{BB962C8B-B14F-4D97-AF65-F5344CB8AC3E}">
        <p14:creationId xmlns:p14="http://schemas.microsoft.com/office/powerpoint/2010/main" val="2053629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C88781-4BAE-483A-8059-95E100D05B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259311"/>
            <a:ext cx="6476999" cy="4805363"/>
          </a:xfrm>
        </p:spPr>
        <p:txBody>
          <a:bodyPr>
            <a:normAutofit/>
          </a:bodyPr>
          <a:lstStyle/>
          <a:p>
            <a:pPr marL="0" indent="0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Two ‘levels’ of information required</a:t>
            </a:r>
          </a:p>
          <a:p>
            <a:pPr marL="0" indent="0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200" b="1" dirty="0">
                <a:latin typeface="+mj-lt"/>
              </a:rPr>
              <a:t>2.  Summary of conclusions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High-level messaging for stakeholders interested in ‘big picture’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Can be used by IESBA to review ‘lessons learned’ from benchmarking that might inform future considerations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Stand-alone; but based on analysis</a:t>
            </a:r>
            <a:endParaRPr lang="en-US" sz="2000" strike="sngStrik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47C50A-7735-4F7D-B8CE-CDF803A93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4C425C5-32B9-4AD9-A4B6-E7CDCEF3E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Proposed Output from Benchmarking Initiative (2)</a:t>
            </a:r>
            <a:endParaRPr lang="en-US" sz="3600" strike="sngStrike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062F5B-9CD1-B140-9F2B-151D0625D57C}"/>
              </a:ext>
            </a:extLst>
          </p:cNvPr>
          <p:cNvSpPr txBox="1"/>
          <p:nvPr/>
        </p:nvSpPr>
        <p:spPr>
          <a:xfrm>
            <a:off x="12057321" y="189259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 fontScale="25000" lnSpcReduction="20000"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01074E-2BCB-8044-95B9-3AF04CA474EF}"/>
              </a:ext>
            </a:extLst>
          </p:cNvPr>
          <p:cNvSpPr txBox="1"/>
          <p:nvPr/>
        </p:nvSpPr>
        <p:spPr>
          <a:xfrm>
            <a:off x="261924" y="5780923"/>
            <a:ext cx="4042610" cy="7579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/>
            </a:solidFill>
          </a:ln>
        </p:spPr>
        <p:txBody>
          <a:bodyPr vert="horz" wrap="square" lIns="91440" tIns="45720" rIns="91440" bIns="45720" rtlCol="0" anchor="b">
            <a:normAutofit/>
          </a:bodyPr>
          <a:lstStyle/>
          <a:p>
            <a:pPr algn="ctr"/>
            <a:r>
              <a:rPr lang="en-US" sz="2000" dirty="0">
                <a:latin typeface="+mj-lt"/>
              </a:rPr>
              <a:t>To be finalized once detailed work is complete</a:t>
            </a:r>
          </a:p>
        </p:txBody>
      </p:sp>
    </p:spTree>
    <p:extLst>
      <p:ext uri="{BB962C8B-B14F-4D97-AF65-F5344CB8AC3E}">
        <p14:creationId xmlns:p14="http://schemas.microsoft.com/office/powerpoint/2010/main" val="1725034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CBD3D-2056-4CAA-B210-1A52EEB440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8458" y="1371599"/>
            <a:ext cx="6505302" cy="5133704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Support for separate summary report</a:t>
            </a: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Important to identify targeted audience</a:t>
            </a:r>
          </a:p>
          <a:p>
            <a:pPr lvl="1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 Final output should prioritize areas of their interest</a:t>
            </a:r>
          </a:p>
          <a:p>
            <a:pPr lvl="1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Suggestion for publishing separate reports based on focus areas</a:t>
            </a: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Questions whether the final output will highlight specific differences/areas for IESBA’s consideration</a:t>
            </a: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Questions raised as to whether it is appropriate to use  language like “ more stringent” or “broader in scope” in the commentary paragraphs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C2E08-70D1-4BC4-9326-995D771F4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A6E6F7F-BD6F-4436-B60D-0C7A37200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8" y="36374"/>
            <a:ext cx="10635342" cy="1068518"/>
          </a:xfrm>
        </p:spPr>
        <p:txBody>
          <a:bodyPr>
            <a:noAutofit/>
          </a:bodyPr>
          <a:lstStyle/>
          <a:p>
            <a:r>
              <a:rPr lang="en-US" sz="3600" dirty="0">
                <a:latin typeface="+mj-lt"/>
              </a:rPr>
              <a:t>Key Comments from IESBA in September 2021</a:t>
            </a:r>
          </a:p>
        </p:txBody>
      </p:sp>
    </p:spTree>
    <p:extLst>
      <p:ext uri="{BB962C8B-B14F-4D97-AF65-F5344CB8AC3E}">
        <p14:creationId xmlns:p14="http://schemas.microsoft.com/office/powerpoint/2010/main" val="2626397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0" y="1166234"/>
            <a:ext cx="5871519" cy="3843666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b="1" dirty="0">
              <a:latin typeface="Arial" panose="020B0604020202020204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Any Questions or Comments?</a:t>
            </a:r>
          </a:p>
          <a:p>
            <a:endParaRPr lang="en-US" sz="2000" dirty="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21442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6E18-3F60-48C1-8334-A6515D1B0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Focus Areas – Outcomes of Analysis to Date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A3A0478-3639-304C-86FB-B126DDA1FC31}"/>
              </a:ext>
            </a:extLst>
          </p:cNvPr>
          <p:cNvGrpSpPr/>
          <p:nvPr/>
        </p:nvGrpSpPr>
        <p:grpSpPr>
          <a:xfrm>
            <a:off x="602393" y="3255218"/>
            <a:ext cx="7614360" cy="1427692"/>
            <a:chOff x="602393" y="1488415"/>
            <a:chExt cx="7614360" cy="1427692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DF34EA4-D088-D24B-BB03-A605634E37E6}"/>
                </a:ext>
              </a:extLst>
            </p:cNvPr>
            <p:cNvSpPr/>
            <p:nvPr/>
          </p:nvSpPr>
          <p:spPr>
            <a:xfrm>
              <a:off x="602393" y="1488415"/>
              <a:ext cx="2379487" cy="1427692"/>
            </a:xfrm>
            <a:custGeom>
              <a:avLst/>
              <a:gdLst>
                <a:gd name="connsiteX0" fmla="*/ 0 w 2379487"/>
                <a:gd name="connsiteY0" fmla="*/ 0 h 1427692"/>
                <a:gd name="connsiteX1" fmla="*/ 2379487 w 2379487"/>
                <a:gd name="connsiteY1" fmla="*/ 0 h 1427692"/>
                <a:gd name="connsiteX2" fmla="*/ 2379487 w 2379487"/>
                <a:gd name="connsiteY2" fmla="*/ 1427692 h 1427692"/>
                <a:gd name="connsiteX3" fmla="*/ 0 w 2379487"/>
                <a:gd name="connsiteY3" fmla="*/ 1427692 h 1427692"/>
                <a:gd name="connsiteX4" fmla="*/ 0 w 2379487"/>
                <a:gd name="connsiteY4" fmla="*/ 0 h 142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9487" h="1427692">
                  <a:moveTo>
                    <a:pt x="0" y="0"/>
                  </a:moveTo>
                  <a:lnTo>
                    <a:pt x="2379487" y="0"/>
                  </a:lnTo>
                  <a:lnTo>
                    <a:pt x="2379487" y="1427692"/>
                  </a:lnTo>
                  <a:lnTo>
                    <a:pt x="0" y="14276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ts val="24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en-US" sz="2000" b="1" kern="1200" dirty="0">
                  <a:latin typeface="+mj-lt"/>
                </a:rPr>
                <a:t>Overarching Principles (including NOCLAR)</a:t>
              </a: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107D1863-27D7-1A43-813D-3C69552A9D4A}"/>
                </a:ext>
              </a:extLst>
            </p:cNvPr>
            <p:cNvSpPr/>
            <p:nvPr/>
          </p:nvSpPr>
          <p:spPr>
            <a:xfrm>
              <a:off x="3219829" y="1488415"/>
              <a:ext cx="2379487" cy="1427692"/>
            </a:xfrm>
            <a:custGeom>
              <a:avLst/>
              <a:gdLst>
                <a:gd name="connsiteX0" fmla="*/ 0 w 2379487"/>
                <a:gd name="connsiteY0" fmla="*/ 0 h 1427692"/>
                <a:gd name="connsiteX1" fmla="*/ 2379487 w 2379487"/>
                <a:gd name="connsiteY1" fmla="*/ 0 h 1427692"/>
                <a:gd name="connsiteX2" fmla="*/ 2379487 w 2379487"/>
                <a:gd name="connsiteY2" fmla="*/ 1427692 h 1427692"/>
                <a:gd name="connsiteX3" fmla="*/ 0 w 2379487"/>
                <a:gd name="connsiteY3" fmla="*/ 1427692 h 1427692"/>
                <a:gd name="connsiteX4" fmla="*/ 0 w 2379487"/>
                <a:gd name="connsiteY4" fmla="*/ 0 h 142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9487" h="1427692">
                  <a:moveTo>
                    <a:pt x="0" y="0"/>
                  </a:moveTo>
                  <a:lnTo>
                    <a:pt x="2379487" y="0"/>
                  </a:lnTo>
                  <a:lnTo>
                    <a:pt x="2379487" y="1427692"/>
                  </a:lnTo>
                  <a:lnTo>
                    <a:pt x="0" y="14276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1435627"/>
                <a:satOff val="635"/>
                <a:lumOff val="-389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ts val="24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en-US" sz="2000" b="1" kern="1200" dirty="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rPr>
                <a:t>Key Definitions</a:t>
              </a: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CB63F80-8C31-D041-8F00-BFCEA1D7B65F}"/>
                </a:ext>
              </a:extLst>
            </p:cNvPr>
            <p:cNvSpPr/>
            <p:nvPr/>
          </p:nvSpPr>
          <p:spPr>
            <a:xfrm>
              <a:off x="5837266" y="1488415"/>
              <a:ext cx="2379487" cy="1427692"/>
            </a:xfrm>
            <a:custGeom>
              <a:avLst/>
              <a:gdLst>
                <a:gd name="connsiteX0" fmla="*/ 0 w 2379487"/>
                <a:gd name="connsiteY0" fmla="*/ 0 h 1427692"/>
                <a:gd name="connsiteX1" fmla="*/ 2379487 w 2379487"/>
                <a:gd name="connsiteY1" fmla="*/ 0 h 1427692"/>
                <a:gd name="connsiteX2" fmla="*/ 2379487 w 2379487"/>
                <a:gd name="connsiteY2" fmla="*/ 1427692 h 1427692"/>
                <a:gd name="connsiteX3" fmla="*/ 0 w 2379487"/>
                <a:gd name="connsiteY3" fmla="*/ 1427692 h 1427692"/>
                <a:gd name="connsiteX4" fmla="*/ 0 w 2379487"/>
                <a:gd name="connsiteY4" fmla="*/ 0 h 142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9487" h="1427692">
                  <a:moveTo>
                    <a:pt x="0" y="0"/>
                  </a:moveTo>
                  <a:lnTo>
                    <a:pt x="2379487" y="0"/>
                  </a:lnTo>
                  <a:lnTo>
                    <a:pt x="2379487" y="1427692"/>
                  </a:lnTo>
                  <a:lnTo>
                    <a:pt x="0" y="14276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5722">
                <a:hueOff val="2871253"/>
                <a:satOff val="1269"/>
                <a:lumOff val="-7794"/>
                <a:alphaOff val="0"/>
              </a:srgbClr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 dirty="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rPr>
                <a:t>Permissibility of NAS to Audit Client</a:t>
              </a: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CF3025-5BB4-4FB2-AFE1-375B56276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9F2D88-6E70-4C58-8860-53198D361E99}"/>
              </a:ext>
            </a:extLst>
          </p:cNvPr>
          <p:cNvSpPr/>
          <p:nvPr/>
        </p:nvSpPr>
        <p:spPr>
          <a:xfrm>
            <a:off x="445169" y="3066214"/>
            <a:ext cx="8001000" cy="1769479"/>
          </a:xfrm>
          <a:prstGeom prst="rect">
            <a:avLst/>
          </a:prstGeom>
          <a:noFill/>
          <a:ln w="38100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614E00D-8591-4FD2-ADD8-1441A1DF4B5C}"/>
              </a:ext>
            </a:extLst>
          </p:cNvPr>
          <p:cNvSpPr/>
          <p:nvPr/>
        </p:nvSpPr>
        <p:spPr>
          <a:xfrm>
            <a:off x="8722895" y="2442411"/>
            <a:ext cx="3023936" cy="31883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44B197-96F2-4F87-8401-6A068FF6FF2C}"/>
              </a:ext>
            </a:extLst>
          </p:cNvPr>
          <p:cNvSpPr txBox="1"/>
          <p:nvPr/>
        </p:nvSpPr>
        <p:spPr>
          <a:xfrm>
            <a:off x="9059778" y="3068890"/>
            <a:ext cx="2428373" cy="216568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algn="ctr">
              <a:lnSpc>
                <a:spcPts val="33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Agenda Item F.1. includes comparison of the first 3 areas</a:t>
            </a:r>
          </a:p>
        </p:txBody>
      </p:sp>
    </p:spTree>
    <p:extLst>
      <p:ext uri="{BB962C8B-B14F-4D97-AF65-F5344CB8AC3E}">
        <p14:creationId xmlns:p14="http://schemas.microsoft.com/office/powerpoint/2010/main" val="2897436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070B10-4462-4E44-A94C-9DEB8537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335B368-7D07-4420-A5FF-CE6AB96FA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Analysis of Overarching Approaches</a:t>
            </a:r>
            <a:endParaRPr lang="en-US" sz="3600" dirty="0">
              <a:latin typeface="+mj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B3A3CB-E341-441C-B9C7-4EE0829273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600"/>
            <a:ext cx="6192795" cy="4805363"/>
          </a:xfrm>
        </p:spPr>
        <p:txBody>
          <a:bodyPr>
            <a:normAutofit/>
          </a:bodyPr>
          <a:lstStyle/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Frameworks have different context and approaches 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Neither the Code nor the SEC framework is entirely “rules-based” or entirely “principles-based”</a:t>
            </a:r>
          </a:p>
          <a:p>
            <a:pPr lvl="1" indent="-457200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Strong overarching principles supported with specific requirements (“hybrid approach”)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Both set out similar overarching objectives (or principles) by which an auditor’s independence is assessed 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Although there are differences in the assessment and the application of those principles</a:t>
            </a:r>
            <a:endParaRPr lang="en-US" sz="2000" strike="sngStrike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5464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0C7BCAE-894D-4FFC-9362-4CFE366DC738}"/>
              </a:ext>
            </a:extLst>
          </p:cNvPr>
          <p:cNvSpPr txBox="1">
            <a:spLocks/>
          </p:cNvSpPr>
          <p:nvPr/>
        </p:nvSpPr>
        <p:spPr bwMode="auto">
          <a:xfrm>
            <a:off x="569433" y="1744520"/>
            <a:ext cx="10058400" cy="1105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89" indent="-457189" algn="l" rtl="0" eaLnBrk="1" fontAlgn="base" hangingPunct="1">
              <a:spcBef>
                <a:spcPts val="800"/>
              </a:spcBef>
              <a:spcAft>
                <a:spcPct val="0"/>
              </a:spcAft>
              <a:buChar char="•"/>
              <a:defRPr sz="32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926569" indent="-463284" algn="l" rtl="0" eaLnBrk="1" fontAlgn="base" hangingPunct="1">
              <a:spcBef>
                <a:spcPts val="1035"/>
              </a:spcBef>
              <a:spcAft>
                <a:spcPct val="0"/>
              </a:spcAft>
              <a:buChar char="–"/>
              <a:defRPr sz="2667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389853" indent="-463284" algn="l" rtl="0" eaLnBrk="1" fontAlgn="base" hangingPunct="1">
              <a:spcBef>
                <a:spcPts val="1035"/>
              </a:spcBef>
              <a:spcAft>
                <a:spcPct val="0"/>
              </a:spcAft>
              <a:buChar char="•"/>
              <a:defRPr sz="24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853138" indent="-463284" algn="l" rtl="0" eaLnBrk="1" fontAlgn="base" hangingPunct="1">
              <a:spcBef>
                <a:spcPts val="1035"/>
              </a:spcBef>
              <a:spcAft>
                <a:spcPct val="0"/>
              </a:spcAft>
              <a:buChar char="–"/>
              <a:defRPr sz="2133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2316422" indent="-463284" algn="l" rtl="0" eaLnBrk="1" fontAlgn="base" hangingPunct="1">
              <a:spcBef>
                <a:spcPts val="1035"/>
              </a:spcBef>
              <a:spcAft>
                <a:spcPct val="0"/>
              </a:spcAft>
              <a:buChar char="»"/>
              <a:defRPr sz="1867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3352716" indent="-304792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6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kern="4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  <a:p>
            <a:endParaRPr lang="en-US" sz="2000" kern="4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  <a:p>
            <a:endParaRPr lang="en-US" sz="2000" kern="1200" dirty="0">
              <a:solidFill>
                <a:schemeClr val="tx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7A9C6FD-98CB-41E0-9DCA-BA18D6145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773" y="1794501"/>
            <a:ext cx="11034805" cy="4084320"/>
          </a:xfrm>
        </p:spPr>
        <p:txBody>
          <a:bodyPr/>
          <a:lstStyle/>
          <a:p>
            <a:pPr>
              <a:lnSpc>
                <a:spcPts val="2400"/>
              </a:lnSpc>
            </a:pPr>
            <a:endParaRPr lang="en-US" dirty="0"/>
          </a:p>
          <a:p>
            <a:pPr>
              <a:lnSpc>
                <a:spcPts val="2400"/>
              </a:lnSpc>
            </a:pP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11B4458-E2E1-4D21-AAEA-703459920C8F}"/>
              </a:ext>
            </a:extLst>
          </p:cNvPr>
          <p:cNvSpPr/>
          <p:nvPr/>
        </p:nvSpPr>
        <p:spPr bwMode="auto">
          <a:xfrm>
            <a:off x="461455" y="1887396"/>
            <a:ext cx="5299061" cy="8872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Creates a mutual or conflicting interest between the accountant and the audit client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0818184-B78F-419B-9B39-FEC02C8E6432}"/>
              </a:ext>
            </a:extLst>
          </p:cNvPr>
          <p:cNvSpPr/>
          <p:nvPr/>
        </p:nvSpPr>
        <p:spPr bwMode="auto">
          <a:xfrm>
            <a:off x="6916508" y="1309211"/>
            <a:ext cx="4957326" cy="609617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defTabSz="609585">
              <a:lnSpc>
                <a:spcPts val="192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  <a:ea typeface="ヒラギノ角ゴ Pro W3" charset="-128"/>
                <a:cs typeface="ヒラギノ角ゴ Pro W3" charset="-128"/>
              </a:rPr>
              <a:t>Self-interest Threat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08C0E70-B3C3-49DD-B3C4-A787ED5700FB}"/>
              </a:ext>
            </a:extLst>
          </p:cNvPr>
          <p:cNvSpPr/>
          <p:nvPr/>
        </p:nvSpPr>
        <p:spPr bwMode="auto">
          <a:xfrm>
            <a:off x="451505" y="3132572"/>
            <a:ext cx="5297038" cy="86617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Places the accountant in the position of auditing his or her own work 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BC26795-ABA6-4F5B-A173-B628D6D4D55E}"/>
              </a:ext>
            </a:extLst>
          </p:cNvPr>
          <p:cNvSpPr/>
          <p:nvPr/>
        </p:nvSpPr>
        <p:spPr bwMode="auto">
          <a:xfrm>
            <a:off x="449481" y="4314507"/>
            <a:ext cx="5299061" cy="9063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Results in the accountant acting as management or an employee of the audit client 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CE3393D-8768-4162-8932-7866ED614F8E}"/>
              </a:ext>
            </a:extLst>
          </p:cNvPr>
          <p:cNvSpPr/>
          <p:nvPr/>
        </p:nvSpPr>
        <p:spPr bwMode="auto">
          <a:xfrm>
            <a:off x="449482" y="5538627"/>
            <a:ext cx="5299061" cy="86617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Places the accountant in a position of being an advocate for the audit client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7596AB1-93C3-4C2B-9DFA-15FF72150DE6}"/>
              </a:ext>
            </a:extLst>
          </p:cNvPr>
          <p:cNvSpPr/>
          <p:nvPr/>
        </p:nvSpPr>
        <p:spPr bwMode="auto">
          <a:xfrm>
            <a:off x="6929491" y="2759334"/>
            <a:ext cx="4957326" cy="583955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defTabSz="609585">
              <a:lnSpc>
                <a:spcPts val="192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  <a:ea typeface="ヒラギノ角ゴ Pro W3" charset="-128"/>
                <a:cs typeface="ヒラギノ角ゴ Pro W3" charset="-128"/>
              </a:rPr>
              <a:t>Intimidation Threat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5D040DC-432B-401A-9123-F003BB29246E}"/>
              </a:ext>
            </a:extLst>
          </p:cNvPr>
          <p:cNvSpPr/>
          <p:nvPr/>
        </p:nvSpPr>
        <p:spPr bwMode="auto">
          <a:xfrm>
            <a:off x="6929491" y="3497906"/>
            <a:ext cx="4957326" cy="568685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609585">
              <a:lnSpc>
                <a:spcPts val="192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  <a:ea typeface="ヒラギノ角ゴ Pro W3" charset="-128"/>
              </a:rPr>
              <a:t>Familiarity Threat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297BAFE-CEBB-4BF9-8E5D-49F6B6CF794F}"/>
              </a:ext>
            </a:extLst>
          </p:cNvPr>
          <p:cNvSpPr/>
          <p:nvPr/>
        </p:nvSpPr>
        <p:spPr bwMode="auto">
          <a:xfrm>
            <a:off x="6916508" y="4303227"/>
            <a:ext cx="4957326" cy="585181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defTabSz="609585">
              <a:lnSpc>
                <a:spcPts val="192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  <a:ea typeface="ヒラギノ角ゴ Pro W3" charset="-128"/>
              </a:rPr>
              <a:t>Self-review Threat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92A1A73-61D4-4E5E-97B2-68B2B95D3900}"/>
              </a:ext>
            </a:extLst>
          </p:cNvPr>
          <p:cNvSpPr/>
          <p:nvPr/>
        </p:nvSpPr>
        <p:spPr bwMode="auto">
          <a:xfrm>
            <a:off x="6929491" y="5144842"/>
            <a:ext cx="4931361" cy="643699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609585">
              <a:lnSpc>
                <a:spcPts val="192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  <a:ea typeface="ヒラギノ角ゴ Pro W3" charset="-128"/>
              </a:rPr>
              <a:t>Prohibition on Assuming Management Responsibility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9AB6006-5B10-47D3-B708-BEAF89AB6D6D}"/>
              </a:ext>
            </a:extLst>
          </p:cNvPr>
          <p:cNvSpPr/>
          <p:nvPr/>
        </p:nvSpPr>
        <p:spPr bwMode="auto">
          <a:xfrm>
            <a:off x="6916508" y="6025190"/>
            <a:ext cx="4931360" cy="585181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defTabSz="609585">
              <a:lnSpc>
                <a:spcPts val="192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  <a:ea typeface="ヒラギノ角ゴ Pro W3" charset="-128"/>
              </a:rPr>
              <a:t>Advocacy Threat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E47F3F4-AF0E-40E7-B49A-2DCD063D7061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 bwMode="auto">
          <a:xfrm flipV="1">
            <a:off x="5760516" y="1614020"/>
            <a:ext cx="1155992" cy="716993"/>
          </a:xfrm>
          <a:prstGeom prst="straightConnector1">
            <a:avLst/>
          </a:prstGeom>
          <a:ln w="28575">
            <a:prstDash val="sysDash"/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6E29706-C5BE-475F-8F95-26955C3F360C}"/>
              </a:ext>
            </a:extLst>
          </p:cNvPr>
          <p:cNvCxnSpPr>
            <a:cxnSpLocks/>
            <a:stCxn id="8" idx="3"/>
            <a:endCxn id="23" idx="1"/>
          </p:cNvCxnSpPr>
          <p:nvPr/>
        </p:nvCxnSpPr>
        <p:spPr bwMode="auto">
          <a:xfrm>
            <a:off x="5760516" y="2331013"/>
            <a:ext cx="1168975" cy="720299"/>
          </a:xfrm>
          <a:prstGeom prst="straightConnector1">
            <a:avLst/>
          </a:prstGeom>
          <a:ln w="28575">
            <a:prstDash val="sysDash"/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8716D7FB-2BC3-4D0D-B692-A809E29F8D45}"/>
              </a:ext>
            </a:extLst>
          </p:cNvPr>
          <p:cNvCxnSpPr>
            <a:cxnSpLocks/>
            <a:stCxn id="19" idx="3"/>
            <a:endCxn id="25" idx="1"/>
          </p:cNvCxnSpPr>
          <p:nvPr/>
        </p:nvCxnSpPr>
        <p:spPr bwMode="auto">
          <a:xfrm>
            <a:off x="5748543" y="3565661"/>
            <a:ext cx="1167965" cy="1030157"/>
          </a:xfrm>
          <a:prstGeom prst="straightConnector1">
            <a:avLst/>
          </a:prstGeom>
          <a:ln w="28575">
            <a:prstDash val="sysDash"/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56D31C7-717D-4968-B079-DB8C7C2E4BA6}"/>
              </a:ext>
            </a:extLst>
          </p:cNvPr>
          <p:cNvCxnSpPr>
            <a:cxnSpLocks/>
            <a:stCxn id="20" idx="3"/>
            <a:endCxn id="26" idx="1"/>
          </p:cNvCxnSpPr>
          <p:nvPr/>
        </p:nvCxnSpPr>
        <p:spPr bwMode="auto">
          <a:xfrm>
            <a:off x="5748542" y="4767698"/>
            <a:ext cx="1180949" cy="698994"/>
          </a:xfrm>
          <a:prstGeom prst="straightConnector1">
            <a:avLst/>
          </a:prstGeom>
          <a:ln w="28575">
            <a:prstDash val="sysDash"/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5678512-9695-4718-B5A4-3ABE8B4267C6}"/>
              </a:ext>
            </a:extLst>
          </p:cNvPr>
          <p:cNvCxnSpPr>
            <a:cxnSpLocks/>
            <a:stCxn id="21" idx="3"/>
            <a:endCxn id="27" idx="1"/>
          </p:cNvCxnSpPr>
          <p:nvPr/>
        </p:nvCxnSpPr>
        <p:spPr bwMode="auto">
          <a:xfrm>
            <a:off x="5748543" y="5971716"/>
            <a:ext cx="1167965" cy="346065"/>
          </a:xfrm>
          <a:prstGeom prst="straightConnector1">
            <a:avLst/>
          </a:prstGeom>
          <a:ln w="28575">
            <a:prstDash val="sysDash"/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5B7AB95-FF18-479B-A39B-2F174E5A0BF6}"/>
              </a:ext>
            </a:extLst>
          </p:cNvPr>
          <p:cNvCxnSpPr>
            <a:cxnSpLocks/>
            <a:stCxn id="20" idx="3"/>
            <a:endCxn id="24" idx="1"/>
          </p:cNvCxnSpPr>
          <p:nvPr/>
        </p:nvCxnSpPr>
        <p:spPr bwMode="auto">
          <a:xfrm flipV="1">
            <a:off x="5748542" y="3782249"/>
            <a:ext cx="1180949" cy="985449"/>
          </a:xfrm>
          <a:prstGeom prst="straightConnector1">
            <a:avLst/>
          </a:prstGeom>
          <a:ln w="28575">
            <a:prstDash val="sysDash"/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F4C236B-7080-474D-A0F3-858E0F08B05B}"/>
              </a:ext>
            </a:extLst>
          </p:cNvPr>
          <p:cNvCxnSpPr>
            <a:cxnSpLocks/>
            <a:stCxn id="8" idx="3"/>
            <a:endCxn id="24" idx="1"/>
          </p:cNvCxnSpPr>
          <p:nvPr/>
        </p:nvCxnSpPr>
        <p:spPr bwMode="auto">
          <a:xfrm>
            <a:off x="5760516" y="2331013"/>
            <a:ext cx="1168975" cy="1451236"/>
          </a:xfrm>
          <a:prstGeom prst="straightConnector1">
            <a:avLst/>
          </a:prstGeom>
          <a:ln w="28575">
            <a:prstDash val="sysDash"/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A093CA11-495D-45B2-8F3D-08F62BE3D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7929" y="335247"/>
            <a:ext cx="10058400" cy="5334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latin typeface="+mj-lt"/>
              </a:rPr>
              <a:t>SEC’s Principles vs. Code’s Principles</a:t>
            </a: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6C5E5276-9350-4CA2-B1F8-2D847A874D6E}"/>
              </a:ext>
            </a:extLst>
          </p:cNvPr>
          <p:cNvSpPr/>
          <p:nvPr/>
        </p:nvSpPr>
        <p:spPr bwMode="auto">
          <a:xfrm>
            <a:off x="6916508" y="2028397"/>
            <a:ext cx="4957326" cy="609617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defTabSz="609585">
              <a:lnSpc>
                <a:spcPts val="192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  <a:ea typeface="ヒラギノ角ゴ Pro W3" charset="-128"/>
                <a:cs typeface="ヒラギノ角ゴ Pro W3" charset="-128"/>
              </a:rPr>
              <a:t>Conflict of Interest</a:t>
            </a:r>
          </a:p>
        </p:txBody>
      </p: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B5E12DC5-F69F-4EFE-A2B1-9B234531AA73}"/>
              </a:ext>
            </a:extLst>
          </p:cNvPr>
          <p:cNvCxnSpPr>
            <a:cxnSpLocks/>
            <a:stCxn id="8" idx="3"/>
            <a:endCxn id="89" idx="1"/>
          </p:cNvCxnSpPr>
          <p:nvPr/>
        </p:nvCxnSpPr>
        <p:spPr bwMode="auto">
          <a:xfrm>
            <a:off x="5760516" y="2331013"/>
            <a:ext cx="1155992" cy="2193"/>
          </a:xfrm>
          <a:prstGeom prst="straightConnector1">
            <a:avLst/>
          </a:prstGeom>
          <a:ln w="28575">
            <a:prstDash val="sysDash"/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476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6E18-3F60-48C1-8334-A6515D1B0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Analysis of Overarching Principles (1)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CF3025-5BB4-4FB2-AFE1-375B56276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EC3FB-8473-4703-ACC4-41A6AEAD1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284279"/>
            <a:ext cx="10531632" cy="51093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dirty="0">
                <a:latin typeface="+mj-lt"/>
              </a:rPr>
              <a:t>Frameworks prescribe different processes for assessment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860AA4-3FB9-4EA4-9FE9-216AF4AAF7E1}"/>
              </a:ext>
            </a:extLst>
          </p:cNvPr>
          <p:cNvSpPr/>
          <p:nvPr/>
        </p:nvSpPr>
        <p:spPr>
          <a:xfrm>
            <a:off x="368067" y="2158800"/>
            <a:ext cx="4134533" cy="40153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80"/>
              </a:lnSpc>
              <a:spcAft>
                <a:spcPts val="600"/>
              </a:spcAft>
            </a:pPr>
            <a:r>
              <a:rPr lang="en-US" sz="2400" b="1" dirty="0">
                <a:solidFill>
                  <a:schemeClr val="tx1"/>
                </a:solidFill>
                <a:latin typeface="+mj-lt"/>
              </a:rPr>
              <a:t>Code</a:t>
            </a:r>
          </a:p>
          <a:p>
            <a:pPr marL="182880">
              <a:lnSpc>
                <a:spcPts val="2880"/>
              </a:lnSpc>
            </a:pPr>
            <a:r>
              <a:rPr lang="en-US" dirty="0">
                <a:solidFill>
                  <a:schemeClr val="tx1"/>
                </a:solidFill>
                <a:latin typeface="+mj-lt"/>
              </a:rPr>
              <a:t>Focuses on the possibility that a service or relationship might give rise to a threat  → The service or relationship is prohibited:</a:t>
            </a:r>
          </a:p>
          <a:p>
            <a:pPr marL="560070" indent="-285750">
              <a:lnSpc>
                <a:spcPts val="288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In the case of a SRT (re NAS), or</a:t>
            </a:r>
          </a:p>
          <a:p>
            <a:pPr marL="560070" indent="-285750">
              <a:lnSpc>
                <a:spcPts val="288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If a threat cannot be reduced to an acceptable level through safeguards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D6B408-B79F-46AD-8797-CEB75718AAE3}"/>
              </a:ext>
            </a:extLst>
          </p:cNvPr>
          <p:cNvSpPr/>
          <p:nvPr/>
        </p:nvSpPr>
        <p:spPr>
          <a:xfrm>
            <a:off x="7772480" y="2158800"/>
            <a:ext cx="4051453" cy="40153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80"/>
              </a:lnSpc>
              <a:spcAft>
                <a:spcPts val="600"/>
              </a:spcAft>
            </a:pPr>
            <a:r>
              <a:rPr lang="en-US" sz="2400" b="1" dirty="0">
                <a:solidFill>
                  <a:schemeClr val="tx1"/>
                </a:solidFill>
                <a:latin typeface="+mj-lt"/>
              </a:rPr>
              <a:t>SEC rules</a:t>
            </a:r>
          </a:p>
          <a:p>
            <a:pPr algn="ctr">
              <a:lnSpc>
                <a:spcPts val="288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Prohibit services or relationships that would involve a breach of the overarching principles→ </a:t>
            </a:r>
          </a:p>
          <a:p>
            <a:pPr algn="ctr">
              <a:lnSpc>
                <a:spcPts val="2880"/>
              </a:lnSpc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Safeguards are not permitted</a:t>
            </a:r>
          </a:p>
        </p:txBody>
      </p:sp>
      <p:pic>
        <p:nvPicPr>
          <p:cNvPr id="14" name="Graphic 13" descr="Arrow: Straight with solid fill">
            <a:extLst>
              <a:ext uri="{FF2B5EF4-FFF2-40B4-BE49-F238E27FC236}">
                <a16:creationId xmlns:a16="http://schemas.microsoft.com/office/drawing/2014/main" id="{937A60AE-8D16-4489-92B5-DF0EBDA8A6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39253" y="3795713"/>
            <a:ext cx="914400" cy="914400"/>
          </a:xfrm>
          <a:prstGeom prst="rect">
            <a:avLst/>
          </a:prstGeom>
        </p:spPr>
      </p:pic>
      <p:pic>
        <p:nvPicPr>
          <p:cNvPr id="15" name="Graphic 14" descr="Arrow: Straight with solid fill">
            <a:extLst>
              <a:ext uri="{FF2B5EF4-FFF2-40B4-BE49-F238E27FC236}">
                <a16:creationId xmlns:a16="http://schemas.microsoft.com/office/drawing/2014/main" id="{12A1567E-6116-4ED1-8B52-7AD100E0C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4347409" y="3795713"/>
            <a:ext cx="914400" cy="9144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7D712AF-902A-4F2B-BEEB-3C901812E7F0}"/>
              </a:ext>
            </a:extLst>
          </p:cNvPr>
          <p:cNvSpPr txBox="1"/>
          <p:nvPr/>
        </p:nvSpPr>
        <p:spPr>
          <a:xfrm>
            <a:off x="5171574" y="3516104"/>
            <a:ext cx="1848852" cy="1473618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algn="ctr">
              <a:lnSpc>
                <a:spcPts val="2600"/>
              </a:lnSpc>
            </a:pPr>
            <a:r>
              <a:rPr lang="en-US" sz="2000" b="1" dirty="0">
                <a:solidFill>
                  <a:srgbClr val="0B5494"/>
                </a:solidFill>
                <a:latin typeface="+mj-lt"/>
              </a:rPr>
              <a:t>Prohibited Services</a:t>
            </a:r>
          </a:p>
          <a:p>
            <a:pPr algn="ctr">
              <a:lnSpc>
                <a:spcPts val="2600"/>
              </a:lnSpc>
            </a:pPr>
            <a:r>
              <a:rPr lang="en-US" sz="2000" b="1" dirty="0">
                <a:solidFill>
                  <a:srgbClr val="0B5494"/>
                </a:solidFill>
                <a:latin typeface="+mj-lt"/>
              </a:rPr>
              <a:t> and Relationships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E9848DC-9AC7-48BB-A057-545DAF7322E5}"/>
              </a:ext>
            </a:extLst>
          </p:cNvPr>
          <p:cNvSpPr/>
          <p:nvPr/>
        </p:nvSpPr>
        <p:spPr>
          <a:xfrm>
            <a:off x="5171574" y="6393635"/>
            <a:ext cx="5763124" cy="365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+mj-lt"/>
              </a:rPr>
              <a:t>Commentary is subject to further deliberation and change</a:t>
            </a:r>
          </a:p>
        </p:txBody>
      </p:sp>
    </p:spTree>
    <p:extLst>
      <p:ext uri="{BB962C8B-B14F-4D97-AF65-F5344CB8AC3E}">
        <p14:creationId xmlns:p14="http://schemas.microsoft.com/office/powerpoint/2010/main" val="1207882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6E18-3F60-48C1-8334-A6515D1B0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Analysis of Overarching Principles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EC3FB-8473-4703-ACC4-41A6AEAD1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dirty="0">
                <a:latin typeface="+mj-lt"/>
              </a:rPr>
              <a:t>Different approach regarding </a:t>
            </a:r>
            <a:r>
              <a:rPr lang="en-US" sz="2400" b="1" dirty="0">
                <a:latin typeface="+mj-lt"/>
              </a:rPr>
              <a:t>assuming management responsibility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CF3025-5BB4-4FB2-AFE1-375B56276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5B1B911C-FAF2-4B1E-B7E2-E2B260A15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6337"/>
              </p:ext>
            </p:extLst>
          </p:nvPr>
        </p:nvGraphicFramePr>
        <p:xfrm>
          <a:off x="515580" y="2224570"/>
          <a:ext cx="5236968" cy="4090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2101">
                  <a:extLst>
                    <a:ext uri="{9D8B030D-6E8A-4147-A177-3AD203B41FA5}">
                      <a16:colId xmlns:a16="http://schemas.microsoft.com/office/drawing/2014/main" val="788253671"/>
                    </a:ext>
                  </a:extLst>
                </a:gridCol>
                <a:gridCol w="2984867">
                  <a:extLst>
                    <a:ext uri="{9D8B030D-6E8A-4147-A177-3AD203B41FA5}">
                      <a16:colId xmlns:a16="http://schemas.microsoft.com/office/drawing/2014/main" val="2492561236"/>
                    </a:ext>
                  </a:extLst>
                </a:gridCol>
              </a:tblGrid>
              <a:tr h="5993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Code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SEC Rules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711049"/>
                  </a:ext>
                </a:extLst>
              </a:tr>
              <a:tr h="997731">
                <a:tc rowSpan="3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Prohibition of </a:t>
                      </a:r>
                      <a:r>
                        <a:rPr lang="en-US" sz="2000" b="1" dirty="0">
                          <a:latin typeface="+mj-lt"/>
                        </a:rPr>
                        <a:t>assuming management responsibility</a:t>
                      </a:r>
                      <a:r>
                        <a:rPr lang="en-US" sz="2000" dirty="0">
                          <a:latin typeface="+mj-lt"/>
                        </a:rPr>
                        <a:t> for an audit client</a:t>
                      </a:r>
                    </a:p>
                  </a:txBody>
                  <a:tcPr>
                    <a:solidFill>
                      <a:srgbClr val="CAE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Prohibition of </a:t>
                      </a:r>
                      <a:r>
                        <a:rPr lang="en-US" sz="2000" b="1" dirty="0">
                          <a:latin typeface="+mj-lt"/>
                        </a:rPr>
                        <a:t>acting as management </a:t>
                      </a:r>
                    </a:p>
                  </a:txBody>
                  <a:tcPr>
                    <a:solidFill>
                      <a:srgbClr val="CAE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441840"/>
                  </a:ext>
                </a:extLst>
              </a:tr>
              <a:tr h="99773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Prohibition of </a:t>
                      </a:r>
                      <a:r>
                        <a:rPr lang="en-US" sz="2000" b="1" dirty="0">
                          <a:latin typeface="+mj-lt"/>
                        </a:rPr>
                        <a:t>acting as an employee</a:t>
                      </a:r>
                      <a:r>
                        <a:rPr lang="en-US" sz="2000" dirty="0">
                          <a:latin typeface="+mj-lt"/>
                        </a:rPr>
                        <a:t> of an audit client</a:t>
                      </a:r>
                    </a:p>
                  </a:txBody>
                  <a:tcPr>
                    <a:solidFill>
                      <a:srgbClr val="E9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694624"/>
                  </a:ext>
                </a:extLst>
              </a:tr>
              <a:tr h="148752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Prohibition of providing  service that would constitute a </a:t>
                      </a:r>
                      <a:r>
                        <a:rPr lang="en-US" sz="2000" b="1" dirty="0">
                          <a:latin typeface="+mj-lt"/>
                        </a:rPr>
                        <a:t>management function</a:t>
                      </a:r>
                    </a:p>
                  </a:txBody>
                  <a:tcPr>
                    <a:solidFill>
                      <a:srgbClr val="E9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5495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41CE969-A494-451A-BE66-73AAC6D74382}"/>
              </a:ext>
            </a:extLst>
          </p:cNvPr>
          <p:cNvSpPr txBox="1"/>
          <p:nvPr/>
        </p:nvSpPr>
        <p:spPr>
          <a:xfrm>
            <a:off x="7038474" y="2310063"/>
            <a:ext cx="4740442" cy="89033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AF58F8-B463-43E2-8FCD-11926E072B16}"/>
              </a:ext>
            </a:extLst>
          </p:cNvPr>
          <p:cNvSpPr txBox="1"/>
          <p:nvPr/>
        </p:nvSpPr>
        <p:spPr>
          <a:xfrm>
            <a:off x="7122695" y="2418347"/>
            <a:ext cx="4391526" cy="782053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BC2A75-31C2-4893-ACAA-C8D445DAC857}"/>
              </a:ext>
            </a:extLst>
          </p:cNvPr>
          <p:cNvSpPr txBox="1"/>
          <p:nvPr/>
        </p:nvSpPr>
        <p:spPr>
          <a:xfrm>
            <a:off x="7122695" y="2310063"/>
            <a:ext cx="4475747" cy="144379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BCB48A-A55B-4BAD-8425-B52DEB9541AA}"/>
              </a:ext>
            </a:extLst>
          </p:cNvPr>
          <p:cNvSpPr txBox="1"/>
          <p:nvPr/>
        </p:nvSpPr>
        <p:spPr>
          <a:xfrm>
            <a:off x="8069179" y="403717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345C9D-E7DD-4345-A1A3-D6BFA8347E03}"/>
              </a:ext>
            </a:extLst>
          </p:cNvPr>
          <p:cNvSpPr txBox="1"/>
          <p:nvPr/>
        </p:nvSpPr>
        <p:spPr>
          <a:xfrm>
            <a:off x="6361474" y="2000492"/>
            <a:ext cx="5236968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SEC’s overarching principle extends to any relationships or services that result in a firm acting as employee of an audit client </a:t>
            </a:r>
          </a:p>
          <a:p>
            <a:r>
              <a:rPr lang="en-US" i="1" dirty="0">
                <a:latin typeface="+mj-lt"/>
              </a:rPr>
              <a:t>→ not expressly addressed in the Code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46E6C4-2023-4C45-88D5-CFECF46BE830}"/>
              </a:ext>
            </a:extLst>
          </p:cNvPr>
          <p:cNvSpPr txBox="1"/>
          <p:nvPr/>
        </p:nvSpPr>
        <p:spPr>
          <a:xfrm>
            <a:off x="6395048" y="3661294"/>
            <a:ext cx="5001247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Management function includes provision of services that constitute acting, temporarily or permanently, as a director, officer, or employee of an audit client, or performing any decision-making, supervisory, or ongoing monitoring function for the audit client</a:t>
            </a:r>
            <a:endParaRPr lang="en-US" strike="sngStrike" dirty="0">
              <a:latin typeface="+mj-lt"/>
            </a:endParaRPr>
          </a:p>
          <a:p>
            <a:pPr marL="274320">
              <a:spcAft>
                <a:spcPts val="600"/>
              </a:spcAft>
            </a:pPr>
            <a:r>
              <a:rPr lang="en-US" i="1" dirty="0">
                <a:latin typeface="+mj-lt"/>
              </a:rPr>
              <a:t>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→ </a:t>
            </a:r>
            <a:r>
              <a:rPr lang="en-US" i="1" dirty="0">
                <a:latin typeface="+mj-lt"/>
              </a:rPr>
              <a:t>Code addresses Temporary Personnel   Assignments; otherwise not addressed in Code</a:t>
            </a:r>
          </a:p>
        </p:txBody>
      </p:sp>
      <p:pic>
        <p:nvPicPr>
          <p:cNvPr id="14" name="Graphic 13" descr="Arrow: Slight curve outline">
            <a:extLst>
              <a:ext uri="{FF2B5EF4-FFF2-40B4-BE49-F238E27FC236}">
                <a16:creationId xmlns:a16="http://schemas.microsoft.com/office/drawing/2014/main" id="{1CADD09D-6527-4D46-8831-37D1950DD4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613746">
            <a:off x="5305217" y="3286666"/>
            <a:ext cx="1539900" cy="914400"/>
          </a:xfrm>
          <a:prstGeom prst="rect">
            <a:avLst/>
          </a:prstGeom>
        </p:spPr>
      </p:pic>
      <p:pic>
        <p:nvPicPr>
          <p:cNvPr id="15" name="Graphic 14" descr="Arrow: Slight curve outline">
            <a:extLst>
              <a:ext uri="{FF2B5EF4-FFF2-40B4-BE49-F238E27FC236}">
                <a16:creationId xmlns:a16="http://schemas.microsoft.com/office/drawing/2014/main" id="{6E311289-114F-41D0-84E9-94062B382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915238">
            <a:off x="5183457" y="4998491"/>
            <a:ext cx="1540601" cy="9144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843A90D-A6F9-4585-A309-32140EFB7580}"/>
              </a:ext>
            </a:extLst>
          </p:cNvPr>
          <p:cNvSpPr/>
          <p:nvPr/>
        </p:nvSpPr>
        <p:spPr>
          <a:xfrm>
            <a:off x="98156" y="6417998"/>
            <a:ext cx="5763124" cy="365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+mj-lt"/>
              </a:rPr>
              <a:t>Commentary is subject to further deliberation and change</a:t>
            </a:r>
          </a:p>
        </p:txBody>
      </p:sp>
    </p:spTree>
    <p:extLst>
      <p:ext uri="{BB962C8B-B14F-4D97-AF65-F5344CB8AC3E}">
        <p14:creationId xmlns:p14="http://schemas.microsoft.com/office/powerpoint/2010/main" val="3032514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175641-2C57-484F-9CE9-2E72BA0F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904F25-06C4-47AE-B655-023AA3DE8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Analysis of Key Definitions</a:t>
            </a:r>
          </a:p>
        </p:txBody>
      </p:sp>
      <p:pic>
        <p:nvPicPr>
          <p:cNvPr id="14" name="Picture 13" descr="A wood puzzle">
            <a:extLst>
              <a:ext uri="{FF2B5EF4-FFF2-40B4-BE49-F238E27FC236}">
                <a16:creationId xmlns:a16="http://schemas.microsoft.com/office/drawing/2014/main" id="{9601707F-1C0F-4FF0-B03A-5BF9FABA6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759" y="1301566"/>
            <a:ext cx="6188241" cy="55605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42E354F-3E12-4B9D-A4FA-A172396F10D2}"/>
              </a:ext>
            </a:extLst>
          </p:cNvPr>
          <p:cNvSpPr txBox="1">
            <a:spLocks/>
          </p:cNvSpPr>
          <p:nvPr/>
        </p:nvSpPr>
        <p:spPr>
          <a:xfrm>
            <a:off x="838200" y="1550987"/>
            <a:ext cx="6188242" cy="48053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General overview of key definitions that apply throughout the detailed report</a:t>
            </a:r>
          </a:p>
          <a:p>
            <a:pPr fontAlgn="base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Arial"/>
                <a:ea typeface="ＭＳ Ｐゴシック" charset="0"/>
                <a:cs typeface="Arial"/>
              </a:rPr>
              <a:t>Includes comparisons of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:</a:t>
            </a:r>
          </a:p>
          <a:p>
            <a:pPr marL="926580" marR="0" lvl="1" indent="-457200" algn="l" defTabSz="914400" rtl="0" eaLnBrk="1" fontAlgn="base" latinLnBrk="0" hangingPunct="1">
              <a:lnSpc>
                <a:spcPts val="288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Audit Client</a:t>
            </a:r>
          </a:p>
          <a:p>
            <a:pPr marL="926580" marR="0" lvl="1" indent="-457200" algn="l" defTabSz="914400" rtl="0" eaLnBrk="1" fontAlgn="base" latinLnBrk="0" hangingPunct="1">
              <a:lnSpc>
                <a:spcPts val="288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Firm/Network</a:t>
            </a:r>
          </a:p>
          <a:p>
            <a:pPr marL="926580" marR="0" lvl="1" indent="-457200" algn="l" defTabSz="914400" rtl="0" eaLnBrk="1" fontAlgn="base" latinLnBrk="0" hangingPunct="1">
              <a:lnSpc>
                <a:spcPts val="288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Audit Team </a:t>
            </a:r>
          </a:p>
          <a:p>
            <a:pPr marL="926580" marR="0" lvl="1" indent="-457200" algn="l" defTabSz="914400" rtl="0" eaLnBrk="1" fontAlgn="base" latinLnBrk="0" hangingPunct="1">
              <a:lnSpc>
                <a:spcPts val="288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Audit Partner</a:t>
            </a:r>
          </a:p>
        </p:txBody>
      </p:sp>
    </p:spTree>
    <p:extLst>
      <p:ext uri="{BB962C8B-B14F-4D97-AF65-F5344CB8AC3E}">
        <p14:creationId xmlns:p14="http://schemas.microsoft.com/office/powerpoint/2010/main" val="12171671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0" y="1166234"/>
            <a:ext cx="5871519" cy="3843666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b="1" dirty="0">
              <a:latin typeface="Arial" panose="020B0604020202020204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Any Questions or Comments?</a:t>
            </a:r>
          </a:p>
          <a:p>
            <a:endParaRPr lang="en-US" sz="2000" dirty="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52786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6D896C-39B9-4596-8BB7-3EEBBB6BC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1465" y="1369654"/>
            <a:ext cx="7624119" cy="3772103"/>
          </a:xfrm>
        </p:spPr>
        <p:txBody>
          <a:bodyPr>
            <a:noAutofit/>
          </a:bodyPr>
          <a:lstStyle/>
          <a:p>
            <a:pPr>
              <a:lnSpc>
                <a:spcPts val="33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+mj-lt"/>
              </a:rPr>
              <a:t>Note report-back from March 2021 CAG discussion</a:t>
            </a:r>
          </a:p>
          <a:p>
            <a:pPr>
              <a:lnSpc>
                <a:spcPts val="33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+mj-lt"/>
              </a:rPr>
              <a:t>Brief the CAG of the IESBA September 2021 deliberations</a:t>
            </a:r>
          </a:p>
          <a:p>
            <a:pPr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+mj-lt"/>
              </a:rPr>
              <a:t>Obtain input on: </a:t>
            </a:r>
          </a:p>
          <a:p>
            <a:pPr marL="914400" lvl="1" indent="-457200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dirty="0">
                <a:solidFill>
                  <a:srgbClr val="0B5494"/>
                </a:solidFill>
                <a:latin typeface="+mj-lt"/>
              </a:rPr>
              <a:t>The WG's observations based on the analysis completed to-date; and </a:t>
            </a:r>
          </a:p>
          <a:p>
            <a:pPr marL="914400" lvl="1" indent="-457200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dirty="0">
                <a:solidFill>
                  <a:srgbClr val="0B5494"/>
                </a:solidFill>
                <a:latin typeface="+mj-lt"/>
              </a:rPr>
              <a:t>The proposed output of the benchmarking, including the structure and format of the working draft in Agenda Item F.1</a:t>
            </a:r>
            <a:endParaRPr lang="en-US" strike="sngStrike" dirty="0">
              <a:solidFill>
                <a:srgbClr val="0B5494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31B0FA-2D0D-491A-91B7-A5C94B013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Objectives of Session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EBCE8D-1AE5-4D0C-9669-0703C59BC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E44114-F8EB-457C-9DC7-96ACB99EF1E3}"/>
              </a:ext>
            </a:extLst>
          </p:cNvPr>
          <p:cNvSpPr/>
          <p:nvPr/>
        </p:nvSpPr>
        <p:spPr>
          <a:xfrm>
            <a:off x="7648727" y="5881072"/>
            <a:ext cx="4347331" cy="835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C00000"/>
                </a:solidFill>
                <a:latin typeface="+mj-lt"/>
              </a:rPr>
              <a:t>Conclusions are still subject to further deliberation and change</a:t>
            </a:r>
          </a:p>
        </p:txBody>
      </p:sp>
    </p:spTree>
    <p:extLst>
      <p:ext uri="{BB962C8B-B14F-4D97-AF65-F5344CB8AC3E}">
        <p14:creationId xmlns:p14="http://schemas.microsoft.com/office/powerpoint/2010/main" val="2441441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64541-BB94-4D35-8868-9582E1D52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Analysis of Provisions relating to NAS</a:t>
            </a:r>
            <a:endParaRPr lang="en-US" sz="3600" strike="sngStrike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25110A-FB84-429C-B6B1-6D7F8D89EF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Same overarching objective </a:t>
            </a:r>
          </a:p>
          <a:p>
            <a:pPr lvl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To ensure that provision of additional services to audit clients does not compromise auditor’s independence</a:t>
            </a:r>
          </a:p>
          <a:p>
            <a:pPr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Similar general approach taken </a:t>
            </a:r>
          </a:p>
          <a:p>
            <a:pPr lvl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Both frameworks rely on strong overarching principles, complemented by a list of specific prohibited services</a:t>
            </a:r>
          </a:p>
          <a:p>
            <a:pPr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+mj-lt"/>
              </a:rPr>
              <a:t>Different structure</a:t>
            </a:r>
          </a:p>
          <a:p>
            <a:pPr lvl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Relevant section of the Code  applies to the provision of NAS to audit and review clients </a:t>
            </a:r>
          </a:p>
          <a:p>
            <a:pPr lvl="2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Other assurance services are governed by the fundamental principles and the conceptual framework </a:t>
            </a:r>
          </a:p>
          <a:p>
            <a:pPr lvl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SEC rules identify specific services that firms are prohibited from providing to audit clients (irrespective of whether they are non-assurance or non-audit services) </a:t>
            </a:r>
          </a:p>
          <a:p>
            <a:pPr lvl="2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General standards and overarching principles apply to all other services provided to an audit client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786E5-162E-414F-9A68-5E3318EEB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69C1E0-CF7B-4810-A3A4-6A5E66B2C68B}"/>
              </a:ext>
            </a:extLst>
          </p:cNvPr>
          <p:cNvSpPr/>
          <p:nvPr/>
        </p:nvSpPr>
        <p:spPr>
          <a:xfrm>
            <a:off x="5161779" y="6450606"/>
            <a:ext cx="5763124" cy="365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+mj-lt"/>
              </a:rPr>
              <a:t>Commentary is subject to further deliberation and change</a:t>
            </a:r>
          </a:p>
        </p:txBody>
      </p:sp>
    </p:spTree>
    <p:extLst>
      <p:ext uri="{BB962C8B-B14F-4D97-AF65-F5344CB8AC3E}">
        <p14:creationId xmlns:p14="http://schemas.microsoft.com/office/powerpoint/2010/main" val="2788035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03F1DA-2ACD-4B7C-9247-6B172C542A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600"/>
            <a:ext cx="6416043" cy="2609014"/>
          </a:xfrm>
        </p:spPr>
        <p:txBody>
          <a:bodyPr>
            <a:noAutofit/>
          </a:bodyPr>
          <a:lstStyle/>
          <a:p>
            <a:pPr lvl="0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Arial" panose="020B0604020202020204"/>
              </a:rPr>
              <a:t>Both frameworks explicitly prohibit the provision of certain services to the audit client</a:t>
            </a:r>
            <a:endParaRPr lang="en-US" sz="2000" strike="sngStrike" dirty="0">
              <a:solidFill>
                <a:schemeClr val="tx1"/>
              </a:solidFill>
              <a:latin typeface="Arial" panose="020B0604020202020204"/>
            </a:endParaRPr>
          </a:p>
          <a:p>
            <a:pPr lvl="0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Arial" panose="020B0604020202020204"/>
              </a:rPr>
              <a:t>Services that are not expressly prohibited may only be provided if the relevant overarching principles/ requirements are complied with</a:t>
            </a:r>
          </a:p>
          <a:p>
            <a:pPr marL="228600" marR="0" lvl="0" indent="-2286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A4A4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800" dirty="0"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endParaRPr lang="en-US" sz="1800" dirty="0">
              <a:latin typeface="Arial" panose="020B06040202020202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53D78B-EB28-482E-9131-E13BAC9B4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FD0C1AA-18DC-4B62-A11B-48CBA4C57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Analysis of Provisions relating to NAS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ACE1D2-8F03-4AE7-A1CD-BDEFE166A6F0}"/>
              </a:ext>
            </a:extLst>
          </p:cNvPr>
          <p:cNvSpPr/>
          <p:nvPr/>
        </p:nvSpPr>
        <p:spPr>
          <a:xfrm>
            <a:off x="7828150" y="1618701"/>
            <a:ext cx="3705726" cy="3091844"/>
          </a:xfrm>
          <a:prstGeom prst="roundRect">
            <a:avLst/>
          </a:prstGeom>
          <a:solidFill>
            <a:srgbClr val="0070C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/>
              </a:rPr>
              <a:t>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he Code also requires consideration of national laws and regulations and requires compliance with the Code if stricter</a:t>
            </a:r>
            <a:endParaRPr kumimoji="0" lang="en-US" sz="2400" b="0" i="0" u="none" strike="sng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3" name="Table 6">
            <a:extLst>
              <a:ext uri="{FF2B5EF4-FFF2-40B4-BE49-F238E27FC236}">
                <a16:creationId xmlns:a16="http://schemas.microsoft.com/office/drawing/2014/main" id="{C03541AC-F8F8-4312-9B92-9C73E4CA34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416755"/>
              </p:ext>
            </p:extLst>
          </p:nvPr>
        </p:nvGraphicFramePr>
        <p:xfrm>
          <a:off x="1031965" y="3910038"/>
          <a:ext cx="5833428" cy="204002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6714">
                  <a:extLst>
                    <a:ext uri="{9D8B030D-6E8A-4147-A177-3AD203B41FA5}">
                      <a16:colId xmlns:a16="http://schemas.microsoft.com/office/drawing/2014/main" val="1791646275"/>
                    </a:ext>
                  </a:extLst>
                </a:gridCol>
                <a:gridCol w="2916714">
                  <a:extLst>
                    <a:ext uri="{9D8B030D-6E8A-4147-A177-3AD203B41FA5}">
                      <a16:colId xmlns:a16="http://schemas.microsoft.com/office/drawing/2014/main" val="1665922953"/>
                    </a:ext>
                  </a:extLst>
                </a:gridCol>
              </a:tblGrid>
              <a:tr h="575723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Code </a:t>
                      </a:r>
                    </a:p>
                  </a:txBody>
                  <a:tcPr anchor="ctr">
                    <a:solidFill>
                      <a:srgbClr val="0B54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SEC</a:t>
                      </a:r>
                      <a:endParaRPr lang="en-US" strike="sngStrike" dirty="0">
                        <a:latin typeface="+mj-lt"/>
                      </a:endParaRPr>
                    </a:p>
                  </a:txBody>
                  <a:tcPr anchor="ctr">
                    <a:solidFill>
                      <a:srgbClr val="0B54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9520807"/>
                  </a:ext>
                </a:extLst>
              </a:tr>
              <a:tr h="732153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>
                          <a:latin typeface="+mj-lt"/>
                        </a:rPr>
                        <a:t>Fundamental Principles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>
                          <a:latin typeface="+mj-lt"/>
                        </a:rPr>
                        <a:t>General Independence Standard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351568"/>
                  </a:ext>
                </a:extLst>
              </a:tr>
              <a:tr h="732153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>
                          <a:latin typeface="+mj-lt"/>
                        </a:rPr>
                        <a:t>Overarching principles applicable in IIS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>
                          <a:latin typeface="+mj-lt"/>
                        </a:rPr>
                        <a:t>4 overarching principles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28686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2288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205B1C-046C-4CCC-8EFA-E7FBD5828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22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E25B30F-505F-4338-8855-69035CBEC546}"/>
              </a:ext>
            </a:extLst>
          </p:cNvPr>
          <p:cNvSpPr/>
          <p:nvPr/>
        </p:nvSpPr>
        <p:spPr>
          <a:xfrm>
            <a:off x="3202612" y="5664339"/>
            <a:ext cx="6027821" cy="73593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j-lt"/>
              </a:rPr>
              <a:t>Services expressly prohibited</a:t>
            </a:r>
          </a:p>
          <a:p>
            <a:pPr algn="ctr"/>
            <a:r>
              <a:rPr lang="en-US" b="1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- </a:t>
            </a:r>
            <a:r>
              <a:rPr lang="en-US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See comparison on slide 23 -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08AE1FB-A16C-4524-ADE0-7B91BD8381BD}"/>
              </a:ext>
            </a:extLst>
          </p:cNvPr>
          <p:cNvSpPr/>
          <p:nvPr/>
        </p:nvSpPr>
        <p:spPr>
          <a:xfrm>
            <a:off x="569486" y="576607"/>
            <a:ext cx="5221708" cy="365779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+mj-lt"/>
              </a:rPr>
              <a:t>Services that give rise to self review threat</a:t>
            </a:r>
          </a:p>
          <a:p>
            <a:pPr marL="285750" marR="0" lvl="0" indent="-285750" algn="l" defTabSz="914400" rtl="0" eaLnBrk="1" fontAlgn="auto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In practice,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the two frameworks 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take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 the same approach</a:t>
            </a:r>
            <a:endParaRPr lang="en-US" sz="1600" i="1" dirty="0">
              <a:solidFill>
                <a:schemeClr val="accent5">
                  <a:lumMod val="75000"/>
                </a:schemeClr>
              </a:solidFill>
              <a:latin typeface="+mj-lt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548640" lvl="1" indent="-285750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Under the Code any situation where a self-review threat might exist is prohibited for PIE audit clients</a:t>
            </a:r>
          </a:p>
          <a:p>
            <a:pPr marL="548640" lvl="1" indent="-285750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For entities subject to the SEC rule there is a fundamental principle that an auditor cannot be in a position of auditing his/her own work. 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B8DACF7-47F8-43AE-B131-D1177FD17D7D}"/>
              </a:ext>
            </a:extLst>
          </p:cNvPr>
          <p:cNvSpPr/>
          <p:nvPr/>
        </p:nvSpPr>
        <p:spPr>
          <a:xfrm>
            <a:off x="6641852" y="576608"/>
            <a:ext cx="5221709" cy="365779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j-lt"/>
              </a:rPr>
              <a:t>Services that give rise to other threats</a:t>
            </a:r>
            <a:endParaRPr lang="en-US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In some circumstances 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the framework of the SEC rules and the approach to their application could be seen more restrictive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. e.g., in the case of advocacy threat</a:t>
            </a:r>
          </a:p>
          <a:p>
            <a:pPr marL="640080" lvl="1" indent="-28575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However, such differences are mitigated by the self-review threat prohibition and additional restrictions that apply to PIE audit clients</a:t>
            </a:r>
            <a:endParaRPr lang="en-US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US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0F9BDEE-AA6D-415A-BC42-CF46EE2B88CD}"/>
              </a:ext>
            </a:extLst>
          </p:cNvPr>
          <p:cNvSpPr/>
          <p:nvPr/>
        </p:nvSpPr>
        <p:spPr>
          <a:xfrm>
            <a:off x="569486" y="4516582"/>
            <a:ext cx="11294075" cy="101107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j-lt"/>
              </a:rPr>
              <a:t>Services resulting in assuming management responsibility / acting as a management or an employee</a:t>
            </a:r>
          </a:p>
          <a:p>
            <a:pPr algn="ctr"/>
            <a:r>
              <a:rPr lang="en-US" b="1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- </a:t>
            </a:r>
            <a:r>
              <a:rPr lang="en-US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See comparison on slide 17 -  </a:t>
            </a:r>
          </a:p>
        </p:txBody>
      </p:sp>
    </p:spTree>
    <p:extLst>
      <p:ext uri="{BB962C8B-B14F-4D97-AF65-F5344CB8AC3E}">
        <p14:creationId xmlns:p14="http://schemas.microsoft.com/office/powerpoint/2010/main" val="10392609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786E5-162E-414F-9A68-5E3318EEB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CBD6DE-3648-49BF-94ED-5BA49F8DA80B}"/>
              </a:ext>
            </a:extLst>
          </p:cNvPr>
          <p:cNvSpPr/>
          <p:nvPr/>
        </p:nvSpPr>
        <p:spPr>
          <a:xfrm>
            <a:off x="8175657" y="4540432"/>
            <a:ext cx="3613085" cy="1354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+mj-lt"/>
              </a:rPr>
              <a:t>WG has identified differences in Agenda Item F.1. in relation to </a:t>
            </a:r>
            <a:r>
              <a:rPr lang="en-US" sz="2000" b="1" dirty="0">
                <a:solidFill>
                  <a:schemeClr val="tx1"/>
                </a:solidFill>
                <a:latin typeface="+mj-lt"/>
              </a:rPr>
              <a:t>bold services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5C5052E-F1BE-441E-882B-E53DDFB85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1611" y="1349370"/>
            <a:ext cx="4298885" cy="3105671"/>
          </a:xfrm>
        </p:spPr>
        <p:txBody>
          <a:bodyPr>
            <a:noAutofit/>
          </a:bodyPr>
          <a:lstStyle/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Differences in overarching approaches result in some  differences in the way the specific services are addressed by the Code and SEC or PCAOB rules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Detailed report will outline differences related to approach taken</a:t>
            </a:r>
          </a:p>
        </p:txBody>
      </p:sp>
      <p:graphicFrame>
        <p:nvGraphicFramePr>
          <p:cNvPr id="11" name="Content Placeholder 18">
            <a:extLst>
              <a:ext uri="{FF2B5EF4-FFF2-40B4-BE49-F238E27FC236}">
                <a16:creationId xmlns:a16="http://schemas.microsoft.com/office/drawing/2014/main" id="{6D0FD3DB-62C5-4C95-817C-14429CB654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2470522"/>
              </p:ext>
            </p:extLst>
          </p:nvPr>
        </p:nvGraphicFramePr>
        <p:xfrm>
          <a:off x="421504" y="1250337"/>
          <a:ext cx="6745416" cy="5471138"/>
        </p:xfrm>
        <a:graphic>
          <a:graphicData uri="http://schemas.openxmlformats.org/drawingml/2006/table">
            <a:tbl>
              <a:tblPr firstRow="1" firstCol="1" bandRow="1"/>
              <a:tblGrid>
                <a:gridCol w="3285523">
                  <a:extLst>
                    <a:ext uri="{9D8B030D-6E8A-4147-A177-3AD203B41FA5}">
                      <a16:colId xmlns:a16="http://schemas.microsoft.com/office/drawing/2014/main" val="368639408"/>
                    </a:ext>
                  </a:extLst>
                </a:gridCol>
                <a:gridCol w="3459893">
                  <a:extLst>
                    <a:ext uri="{9D8B030D-6E8A-4147-A177-3AD203B41FA5}">
                      <a16:colId xmlns:a16="http://schemas.microsoft.com/office/drawing/2014/main" val="2887131380"/>
                    </a:ext>
                  </a:extLst>
                </a:gridCol>
              </a:tblGrid>
              <a:tr h="3037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IESBA Code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 and PCAOB rules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262954"/>
                  </a:ext>
                </a:extLst>
              </a:tr>
              <a:tr h="623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Accounting and Bookkeeping Services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Bookkeeping or other services related to the accounting records or financial statements</a:t>
                      </a:r>
                      <a:endParaRPr lang="en-US" sz="1600" b="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639190"/>
                  </a:ext>
                </a:extLst>
              </a:tr>
              <a:tr h="3037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Administrative Services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“Administrative Services”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33674"/>
                  </a:ext>
                </a:extLst>
              </a:tr>
              <a:tr h="5676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Valuation Services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Appraisal or valuation services, and Actuarial services (….)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1248354"/>
                  </a:ext>
                </a:extLst>
              </a:tr>
              <a:tr h="8588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Tax Services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Tax transactions and Tax Services for Persons in Financial Reporting Oversight Roles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572642"/>
                  </a:ext>
                </a:extLst>
              </a:tr>
              <a:tr h="3037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Internal Audit Services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Internal audit outsourcing services</a:t>
                      </a:r>
                      <a:endParaRPr lang="en-US" sz="1600" b="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093886"/>
                  </a:ext>
                </a:extLst>
              </a:tr>
              <a:tr h="623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Technology Systems Services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Financial information systems design and implementation</a:t>
                      </a:r>
                      <a:endParaRPr lang="en-US" sz="1600" b="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337192"/>
                  </a:ext>
                </a:extLst>
              </a:tr>
              <a:tr h="1517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Litigation Support Services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Expert services unrelated to the audit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254658"/>
                  </a:ext>
                </a:extLst>
              </a:tr>
              <a:tr h="3037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Legal Services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Legal services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406672"/>
                  </a:ext>
                </a:extLst>
              </a:tr>
              <a:tr h="3037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Recruiting Services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Human resources</a:t>
                      </a:r>
                      <a:endParaRPr lang="en-US" sz="1600" b="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170771"/>
                  </a:ext>
                </a:extLst>
              </a:tr>
              <a:tr h="623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Corporate Finance Services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A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Broker-dealer, investment adviser, or investment banking services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A61A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157700"/>
                  </a:ext>
                </a:extLst>
              </a:tr>
            </a:tbl>
          </a:graphicData>
        </a:graphic>
      </p:graphicFrame>
      <p:pic>
        <p:nvPicPr>
          <p:cNvPr id="8" name="Graphic 7" descr="Arrow: Slight curve outline">
            <a:extLst>
              <a:ext uri="{FF2B5EF4-FFF2-40B4-BE49-F238E27FC236}">
                <a16:creationId xmlns:a16="http://schemas.microsoft.com/office/drawing/2014/main" id="{BDD3926B-6920-4940-9D65-8EE4FC682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416023">
            <a:off x="7093773" y="5437422"/>
            <a:ext cx="1155032" cy="914400"/>
          </a:xfrm>
          <a:prstGeom prst="rect">
            <a:avLst/>
          </a:prstGeom>
        </p:spPr>
      </p:pic>
      <p:sp>
        <p:nvSpPr>
          <p:cNvPr id="12" name="Title 4">
            <a:extLst>
              <a:ext uri="{FF2B5EF4-FFF2-40B4-BE49-F238E27FC236}">
                <a16:creationId xmlns:a16="http://schemas.microsoft.com/office/drawing/2014/main" id="{E7718729-F508-46EA-A36C-81E78008A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3"/>
            <a:ext cx="10515600" cy="1068387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Analysis of Provisions relating to NAS</a:t>
            </a:r>
          </a:p>
        </p:txBody>
      </p:sp>
    </p:spTree>
    <p:extLst>
      <p:ext uri="{BB962C8B-B14F-4D97-AF65-F5344CB8AC3E}">
        <p14:creationId xmlns:p14="http://schemas.microsoft.com/office/powerpoint/2010/main" val="23257740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696" y="1467852"/>
            <a:ext cx="5871519" cy="3493921"/>
          </a:xfrm>
        </p:spPr>
        <p:txBody>
          <a:bodyPr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b="1" dirty="0">
              <a:latin typeface="Arial" panose="020B0604020202020204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Any Questions or Comments?</a:t>
            </a:r>
          </a:p>
          <a:p>
            <a:endParaRPr lang="en-US" sz="2000" dirty="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13935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64541-BB94-4D35-8868-9582E1D52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Next Steps in Phase 1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8813398-89E7-49C2-AE65-EDB1227C93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1371235"/>
              </p:ext>
            </p:extLst>
          </p:nvPr>
        </p:nvGraphicFramePr>
        <p:xfrm>
          <a:off x="459024" y="1636518"/>
          <a:ext cx="10422336" cy="4554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786E5-162E-414F-9A68-5E3318EEB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1277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253" y="1118108"/>
            <a:ext cx="5871519" cy="3843666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b="1" dirty="0">
              <a:latin typeface="Arial" panose="020B0604020202020204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Any Questions or Comments regarding Next Steps?</a:t>
            </a:r>
          </a:p>
          <a:p>
            <a:endParaRPr lang="en-US" sz="2000" dirty="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970839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Placeholder 6" descr="Person holding mouse">
            <a:extLst>
              <a:ext uri="{FF2B5EF4-FFF2-40B4-BE49-F238E27FC236}">
                <a16:creationId xmlns:a16="http://schemas.microsoft.com/office/drawing/2014/main" id="{668B08F8-6E76-43B6-998E-680E1516DD4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83E7D8-42FE-46DB-A729-FEE9E5D75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494270"/>
            <a:ext cx="5610726" cy="56826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have any comments regarding the interpretations or conclusions in Agenda Item F.1., please send them via email to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hlinkClick r:id="rId4"/>
              </a:rPr>
              <a:t>szilviasramko@ethicsboard.org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>
              <a:lnSpc>
                <a:spcPct val="90000"/>
              </a:lnSpc>
            </a:pPr>
            <a:endParaRPr 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28EDD-B352-451C-86A7-CAE271DC6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27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14019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21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92CBD-C092-41D2-B697-179208C6B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Recap – Scope</a:t>
            </a:r>
            <a:endParaRPr lang="en-US" sz="3600" strike="sngStrike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0C8157-FA00-4A95-AF60-CF7AC16B2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4E4E2A1-8778-40AB-8B48-74924817A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9977846" cy="4762500"/>
          </a:xfrm>
        </p:spPr>
        <p:txBody>
          <a:bodyPr>
            <a:no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solidFill>
                  <a:schemeClr val="tx1"/>
                </a:solidFill>
                <a:effectLst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Phase 1 </a:t>
            </a:r>
            <a:r>
              <a:rPr lang="en-US" sz="2200" dirty="0">
                <a:solidFill>
                  <a:schemeClr val="tx1"/>
                </a:solidFill>
                <a:effectLst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- Analysis of provisions of </a:t>
            </a:r>
            <a:r>
              <a:rPr lang="en-US" sz="2200" dirty="0">
                <a:solidFill>
                  <a:schemeClr val="tx1"/>
                </a:solidFill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International Independence Standards</a:t>
            </a:r>
            <a:r>
              <a:rPr lang="en-US" sz="2200" i="1" dirty="0">
                <a:solidFill>
                  <a:schemeClr val="tx1"/>
                </a:solidFill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(IIS) </a:t>
            </a:r>
            <a:r>
              <a:rPr lang="en-US" sz="2200" dirty="0">
                <a:solidFill>
                  <a:schemeClr val="tx1"/>
                </a:solidFill>
                <a:effectLst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applicable to PIEs against US SEC and PCAOB </a:t>
            </a:r>
            <a:r>
              <a:rPr lang="en-US" sz="2200" dirty="0">
                <a:solidFill>
                  <a:schemeClr val="tx1"/>
                </a:solidFill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independence rules</a:t>
            </a:r>
            <a:endParaRPr lang="en-US" sz="2200" dirty="0">
              <a:solidFill>
                <a:schemeClr val="tx1"/>
              </a:solidFill>
              <a:effectLst/>
              <a:latin typeface="+mj-lt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lvl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G</a:t>
            </a:r>
            <a:r>
              <a:rPr lang="en-US" sz="2000" dirty="0">
                <a:solidFill>
                  <a:schemeClr val="tx1"/>
                </a:solidFill>
                <a:effectLst/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iven the Code's building-blocks architecture, benchmarking will include relevant provisions from Parts 1 and 3 </a:t>
            </a:r>
          </a:p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solidFill>
                  <a:schemeClr val="tx1"/>
                </a:solidFill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Incremental approach </a:t>
            </a:r>
            <a:r>
              <a:rPr lang="en-US" sz="2200" dirty="0">
                <a:solidFill>
                  <a:schemeClr val="tx1"/>
                </a:solidFill>
                <a:latin typeface="+mj-lt"/>
                <a:ea typeface="Yu Mincho" panose="02020400000000000000" pitchFamily="18" charset="-128"/>
                <a:cs typeface="Arial" panose="020B0604020202020204" pitchFamily="34" charset="0"/>
              </a:rPr>
              <a:t>–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primary focus on SEC rules; PCAOB independence requirements referred to when more stringent than the SEC’s framework</a:t>
            </a:r>
          </a:p>
          <a:p>
            <a:pPr lvl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Initiative does not purport to highlight every difference between the IIS and SEC and PCAOB requirements</a:t>
            </a:r>
          </a:p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Benchmarking takes account of SEC/PCAOB staff-prepared materials (e.g., FAQs) where relevant to the analysis</a:t>
            </a:r>
          </a:p>
        </p:txBody>
      </p:sp>
    </p:spTree>
    <p:extLst>
      <p:ext uri="{BB962C8B-B14F-4D97-AF65-F5344CB8AC3E}">
        <p14:creationId xmlns:p14="http://schemas.microsoft.com/office/powerpoint/2010/main" val="133498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28B21-9DE2-4BC9-9772-CF39D3D26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Summary of Input Received to Date</a:t>
            </a:r>
            <a:endParaRPr lang="en-US" sz="3600" strike="sngStrike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76F07-994B-4DFA-A4AC-2081B90D3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565" y="1433384"/>
            <a:ext cx="5281667" cy="4922966"/>
          </a:xfrm>
        </p:spPr>
        <p:txBody>
          <a:bodyPr>
            <a:noAutofit/>
          </a:bodyPr>
          <a:lstStyle/>
          <a:p>
            <a:pPr marL="456565" marR="0" lvl="0" indent="-456565" algn="l" defTabSz="914400" rtl="0" eaLnBrk="1" fontAlgn="base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</a:rPr>
              <a:t>Concerns about planned approach </a:t>
            </a:r>
            <a:r>
              <a:rPr kumimoji="0" lang="en-US" sz="2200" b="0" i="0" strike="sng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</a:rPr>
              <a:t> </a:t>
            </a:r>
            <a:endParaRPr kumimoji="0" lang="en-US" sz="2200" b="0" i="0" strike="sng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 charset="0"/>
            </a:endParaRPr>
          </a:p>
          <a:p>
            <a:pPr marL="926465" marR="0" lvl="1" indent="-462915" algn="l" defTabSz="914400" rtl="0" eaLnBrk="1" fontAlgn="base" latinLnBrk="0" hangingPunct="1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Questions about whether all information resulting from para-by-para comparison will be relevant to stakeholders</a:t>
            </a:r>
          </a:p>
          <a:p>
            <a:pPr marL="926465" marR="0" lvl="1" indent="-462915" algn="l" defTabSz="914400" rtl="0" eaLnBrk="1" fontAlgn="base" latinLnBrk="0" hangingPunct="1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sz="1800" dirty="0">
                <a:solidFill>
                  <a:schemeClr val="tx1"/>
                </a:solidFill>
                <a:latin typeface="Arial"/>
                <a:ea typeface="ＭＳ Ｐゴシック"/>
                <a:cs typeface="Arial"/>
              </a:rPr>
              <a:t>Detailed report will be long and complex </a:t>
            </a:r>
            <a:endParaRPr kumimoji="0" lang="en-US" sz="18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6565" marR="0" lvl="0" indent="-462915" algn="l" defTabSz="914400" rtl="0" eaLnBrk="1" fontAlgn="base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Caution that stakeholders might inadvertently view report as “rule-making” or interpretations of the Code</a:t>
            </a:r>
          </a:p>
          <a:p>
            <a:pPr marL="456565" marR="0" lvl="0" indent="-462915" algn="l" defTabSz="914400" rtl="0" eaLnBrk="1" fontAlgn="base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chemeClr val="tx1"/>
                </a:solidFill>
                <a:latin typeface="Arial"/>
                <a:ea typeface="ＭＳ Ｐゴシック"/>
                <a:cs typeface="Arial"/>
              </a:rPr>
              <a:t>Confusion about the Objective for the Initiative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C469A-5C22-420C-8712-9497D080F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DAF536-9515-48D8-88C3-44529F68E4B9}"/>
              </a:ext>
            </a:extLst>
          </p:cNvPr>
          <p:cNvSpPr/>
          <p:nvPr/>
        </p:nvSpPr>
        <p:spPr bwMode="auto">
          <a:xfrm>
            <a:off x="7785409" y="1638718"/>
            <a:ext cx="3568193" cy="1307576"/>
          </a:xfrm>
          <a:prstGeom prst="roundRect">
            <a:avLst/>
          </a:prstGeom>
          <a:gradFill rotWithShape="1">
            <a:gsLst>
              <a:gs pos="0">
                <a:srgbClr val="005BAA">
                  <a:tint val="50000"/>
                  <a:satMod val="300000"/>
                </a:srgbClr>
              </a:gs>
              <a:gs pos="35000">
                <a:srgbClr val="005BAA">
                  <a:tint val="37000"/>
                  <a:satMod val="300000"/>
                </a:srgbClr>
              </a:gs>
              <a:gs pos="100000">
                <a:srgbClr val="005BA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5BA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Focus only on topics that are of greatest interest to stakeholders 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7954936-01F6-4FFD-97D1-A087CC35D732}"/>
              </a:ext>
            </a:extLst>
          </p:cNvPr>
          <p:cNvSpPr/>
          <p:nvPr/>
        </p:nvSpPr>
        <p:spPr bwMode="auto">
          <a:xfrm>
            <a:off x="7803932" y="3492889"/>
            <a:ext cx="3568193" cy="1046068"/>
          </a:xfrm>
          <a:prstGeom prst="roundRect">
            <a:avLst/>
          </a:prstGeom>
          <a:gradFill rotWithShape="1">
            <a:gsLst>
              <a:gs pos="0">
                <a:srgbClr val="005BAA">
                  <a:tint val="50000"/>
                  <a:satMod val="300000"/>
                </a:srgbClr>
              </a:gs>
              <a:gs pos="35000">
                <a:srgbClr val="005BAA">
                  <a:tint val="37000"/>
                  <a:satMod val="300000"/>
                </a:srgbClr>
              </a:gs>
              <a:gs pos="100000">
                <a:srgbClr val="005BA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5BA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Highlight similarities and differences</a:t>
            </a:r>
            <a:endParaRPr kumimoji="0" lang="en-US" sz="2200" b="0" i="0" u="none" strike="sng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pic>
        <p:nvPicPr>
          <p:cNvPr id="8" name="Graphic 7" descr="Arrow: Slight curve with solid fill">
            <a:extLst>
              <a:ext uri="{FF2B5EF4-FFF2-40B4-BE49-F238E27FC236}">
                <a16:creationId xmlns:a16="http://schemas.microsoft.com/office/drawing/2014/main" id="{E087334F-B1CD-4CB1-84A8-29EFAEAA48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06382" y="1835306"/>
            <a:ext cx="914400" cy="914400"/>
          </a:xfrm>
          <a:prstGeom prst="rect">
            <a:avLst/>
          </a:prstGeom>
        </p:spPr>
      </p:pic>
      <p:pic>
        <p:nvPicPr>
          <p:cNvPr id="9" name="Graphic 8" descr="Arrow: Slight curve with solid fill">
            <a:extLst>
              <a:ext uri="{FF2B5EF4-FFF2-40B4-BE49-F238E27FC236}">
                <a16:creationId xmlns:a16="http://schemas.microsoft.com/office/drawing/2014/main" id="{4E59E224-392C-4DC8-AD0C-CD340BA5AA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9454" y="3552803"/>
            <a:ext cx="914400" cy="914400"/>
          </a:xfrm>
          <a:prstGeom prst="rect">
            <a:avLst/>
          </a:prstGeom>
        </p:spPr>
      </p:pic>
      <p:pic>
        <p:nvPicPr>
          <p:cNvPr id="10" name="Graphic 9" descr="Arrow: Slight curve with solid fill">
            <a:extLst>
              <a:ext uri="{FF2B5EF4-FFF2-40B4-BE49-F238E27FC236}">
                <a16:creationId xmlns:a16="http://schemas.microsoft.com/office/drawing/2014/main" id="{6973B627-000D-45DF-83BA-274362B1D1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9454" y="5085552"/>
            <a:ext cx="914400" cy="914400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72C4EE8-CA7A-4A8E-B355-96346D37FA92}"/>
              </a:ext>
            </a:extLst>
          </p:cNvPr>
          <p:cNvSpPr/>
          <p:nvPr/>
        </p:nvSpPr>
        <p:spPr bwMode="auto">
          <a:xfrm>
            <a:off x="7803932" y="5085552"/>
            <a:ext cx="3568193" cy="1046068"/>
          </a:xfrm>
          <a:prstGeom prst="roundRect">
            <a:avLst/>
          </a:prstGeom>
          <a:gradFill rotWithShape="1">
            <a:gsLst>
              <a:gs pos="0">
                <a:srgbClr val="005BAA">
                  <a:tint val="50000"/>
                  <a:satMod val="300000"/>
                </a:srgbClr>
              </a:gs>
              <a:gs pos="35000">
                <a:srgbClr val="005BAA">
                  <a:tint val="37000"/>
                  <a:satMod val="300000"/>
                </a:srgbClr>
              </a:gs>
              <a:gs pos="100000">
                <a:srgbClr val="005BA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5BA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charset="0"/>
                <a:ea typeface="ヒラギノ角ゴ Pro W3" charset="-128"/>
                <a:cs typeface="ヒラギノ角ゴ Pro W3" charset="-128"/>
              </a:rPr>
              <a:t>Revised Objective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474AEF-7553-4885-BBF2-F122707AFBA7}"/>
              </a:ext>
            </a:extLst>
          </p:cNvPr>
          <p:cNvSpPr txBox="1"/>
          <p:nvPr/>
        </p:nvSpPr>
        <p:spPr>
          <a:xfrm>
            <a:off x="858982" y="1385456"/>
            <a:ext cx="4779817" cy="50652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421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6E18-3F60-48C1-8334-A6515D1B0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Focus Areas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EC3FB-8473-4703-ACC4-41A6AEAD1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1663"/>
            <a:ext cx="6573253" cy="4762500"/>
          </a:xfrm>
        </p:spPr>
        <p:txBody>
          <a:bodyPr/>
          <a:lstStyle/>
          <a:p>
            <a:pPr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+mj-lt"/>
              </a:rPr>
              <a:t>Prioritized topics that are of greatest interest to stakeholders </a:t>
            </a:r>
          </a:p>
          <a:p>
            <a:pPr lvl="1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WG considered the practical issues that have been raised by stakeholders</a:t>
            </a:r>
          </a:p>
          <a:p>
            <a:pPr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+mj-lt"/>
              </a:rPr>
              <a:t>List of topics is not final </a:t>
            </a:r>
          </a:p>
          <a:p>
            <a:pPr lvl="1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+mj-lt"/>
              </a:rPr>
              <a:t>Subject to targeted outreach in Q4 2021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CF3025-5BB4-4FB2-AFE1-375B56276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DB79DF-CE1C-4EC8-9242-E330B73E6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114" y="1593933"/>
            <a:ext cx="4070034" cy="475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505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6E18-3F60-48C1-8334-A6515D1B0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Focus Areas (2)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7770590-781F-4904-814F-F9D3E46492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2753972"/>
              </p:ext>
            </p:extLst>
          </p:nvPr>
        </p:nvGraphicFramePr>
        <p:xfrm>
          <a:off x="208547" y="1486653"/>
          <a:ext cx="8402053" cy="4762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CF3025-5BB4-4FB2-AFE1-375B56276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9F2D88-6E70-4C58-8860-53198D361E99}"/>
              </a:ext>
            </a:extLst>
          </p:cNvPr>
          <p:cNvSpPr/>
          <p:nvPr/>
        </p:nvSpPr>
        <p:spPr>
          <a:xfrm>
            <a:off x="445169" y="1299411"/>
            <a:ext cx="8001000" cy="1769479"/>
          </a:xfrm>
          <a:prstGeom prst="rect">
            <a:avLst/>
          </a:prstGeom>
          <a:noFill/>
          <a:ln w="38100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614E00D-8591-4FD2-ADD8-1441A1DF4B5C}"/>
              </a:ext>
            </a:extLst>
          </p:cNvPr>
          <p:cNvSpPr/>
          <p:nvPr/>
        </p:nvSpPr>
        <p:spPr>
          <a:xfrm>
            <a:off x="8722895" y="2273719"/>
            <a:ext cx="3023936" cy="31883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44B197-96F2-4F87-8401-6A068FF6FF2C}"/>
              </a:ext>
            </a:extLst>
          </p:cNvPr>
          <p:cNvSpPr txBox="1"/>
          <p:nvPr/>
        </p:nvSpPr>
        <p:spPr>
          <a:xfrm>
            <a:off x="9020676" y="2929040"/>
            <a:ext cx="2428373" cy="216568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algn="ctr">
              <a:lnSpc>
                <a:spcPts val="33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+mj-lt"/>
              </a:rPr>
              <a:t>Agenda Item F.1. includes analysis of the first 3 areas</a:t>
            </a:r>
          </a:p>
        </p:txBody>
      </p:sp>
    </p:spTree>
    <p:extLst>
      <p:ext uri="{BB962C8B-B14F-4D97-AF65-F5344CB8AC3E}">
        <p14:creationId xmlns:p14="http://schemas.microsoft.com/office/powerpoint/2010/main" val="4251782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6E18-3F60-48C1-8334-A6515D1B0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Overview of Frameworks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CF3025-5BB4-4FB2-AFE1-375B56276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21AB3E3-00EB-4A83-8C3B-FF80CA581B40}"/>
              </a:ext>
            </a:extLst>
          </p:cNvPr>
          <p:cNvSpPr/>
          <p:nvPr/>
        </p:nvSpPr>
        <p:spPr>
          <a:xfrm>
            <a:off x="354931" y="1443425"/>
            <a:ext cx="2695075" cy="240464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EC3FB-8473-4703-ACC4-41A6AEAD1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041" y="1510546"/>
            <a:ext cx="2610854" cy="2154985"/>
          </a:xfrm>
        </p:spPr>
        <p:txBody>
          <a:bodyPr anchor="ctr">
            <a:noAutofit/>
          </a:bodyPr>
          <a:lstStyle/>
          <a:p>
            <a:pPr marL="0" indent="0" algn="ctr">
              <a:lnSpc>
                <a:spcPts val="32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dirty="0">
                <a:latin typeface="+mj-lt"/>
              </a:rPr>
              <a:t>The two frameworks have </a:t>
            </a:r>
            <a:r>
              <a:rPr lang="en-US" sz="2400" b="1" dirty="0">
                <a:latin typeface="+mj-lt"/>
              </a:rPr>
              <a:t>different context and approaches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C6C56BDC-3068-42D9-9555-F390AF8B9E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615495"/>
              </p:ext>
            </p:extLst>
          </p:nvPr>
        </p:nvGraphicFramePr>
        <p:xfrm>
          <a:off x="4259178" y="1441221"/>
          <a:ext cx="7632032" cy="4690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16016">
                  <a:extLst>
                    <a:ext uri="{9D8B030D-6E8A-4147-A177-3AD203B41FA5}">
                      <a16:colId xmlns:a16="http://schemas.microsoft.com/office/drawing/2014/main" val="3697790399"/>
                    </a:ext>
                  </a:extLst>
                </a:gridCol>
                <a:gridCol w="3816016">
                  <a:extLst>
                    <a:ext uri="{9D8B030D-6E8A-4147-A177-3AD203B41FA5}">
                      <a16:colId xmlns:a16="http://schemas.microsoft.com/office/drawing/2014/main" val="3777929813"/>
                    </a:ext>
                  </a:extLst>
                </a:gridCol>
              </a:tblGrid>
              <a:tr h="60414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Code’s Provisions  *</a:t>
                      </a:r>
                    </a:p>
                  </a:txBody>
                  <a:tcPr anchor="ctr">
                    <a:solidFill>
                      <a:srgbClr val="0B54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SEC and PCAOB rules</a:t>
                      </a:r>
                    </a:p>
                  </a:txBody>
                  <a:tcPr anchor="ctr">
                    <a:solidFill>
                      <a:srgbClr val="0B54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887147"/>
                  </a:ext>
                </a:extLst>
              </a:tr>
              <a:tr h="1201439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Apply to all professional accountants irrespective of the professional activity </a:t>
                      </a:r>
                    </a:p>
                  </a:txBody>
                  <a:tcPr anchor="ctr">
                    <a:solidFill>
                      <a:srgbClr val="E9F4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Apply to auditors of issuers and certain other entities</a:t>
                      </a:r>
                    </a:p>
                  </a:txBody>
                  <a:tcPr anchor="ctr">
                    <a:solidFill>
                      <a:srgbClr val="E9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188483"/>
                  </a:ext>
                </a:extLst>
              </a:tr>
              <a:tr h="1442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Apply to all entities (PIEs and non-PIEs) </a:t>
                      </a:r>
                    </a:p>
                  </a:txBody>
                  <a:tcPr anchor="ctr">
                    <a:solidFill>
                      <a:srgbClr val="CAE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Apply to audit clients having greater public interest relevance</a:t>
                      </a:r>
                    </a:p>
                  </a:txBody>
                  <a:tcPr anchor="ctr">
                    <a:solidFill>
                      <a:srgbClr val="CAE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067667"/>
                  </a:ext>
                </a:extLst>
              </a:tr>
              <a:tr h="1442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Prepared for adoption in any jurisdiction → application relies on national laws and regulations</a:t>
                      </a:r>
                    </a:p>
                  </a:txBody>
                  <a:tcPr anchor="ctr">
                    <a:solidFill>
                      <a:srgbClr val="E9F4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Developed for application in accordance with US legislation</a:t>
                      </a:r>
                    </a:p>
                  </a:txBody>
                  <a:tcPr anchor="ctr">
                    <a:solidFill>
                      <a:srgbClr val="E9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3891880"/>
                  </a:ext>
                </a:extLst>
              </a:tr>
            </a:tbl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35A0D60-9D0A-45F7-8E48-6F638EB6254B}"/>
              </a:ext>
            </a:extLst>
          </p:cNvPr>
          <p:cNvSpPr/>
          <p:nvPr/>
        </p:nvSpPr>
        <p:spPr>
          <a:xfrm>
            <a:off x="417092" y="4780251"/>
            <a:ext cx="2695075" cy="175661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851B7E1-7DEA-4938-91A6-98BA44F6125A}"/>
              </a:ext>
            </a:extLst>
          </p:cNvPr>
          <p:cNvSpPr txBox="1">
            <a:spLocks/>
          </p:cNvSpPr>
          <p:nvPr/>
        </p:nvSpPr>
        <p:spPr>
          <a:xfrm>
            <a:off x="609098" y="5086353"/>
            <a:ext cx="2418347" cy="1319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Difficult to make one-to-one comparison </a:t>
            </a:r>
          </a:p>
        </p:txBody>
      </p:sp>
      <p:pic>
        <p:nvPicPr>
          <p:cNvPr id="13" name="Graphic 12" descr="Arrow: Slight curve with solid fill">
            <a:extLst>
              <a:ext uri="{FF2B5EF4-FFF2-40B4-BE49-F238E27FC236}">
                <a16:creationId xmlns:a16="http://schemas.microsoft.com/office/drawing/2014/main" id="{FBEDB430-C39B-4EE3-8C34-A691C752B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12167" y="2278977"/>
            <a:ext cx="914400" cy="914400"/>
          </a:xfrm>
          <a:prstGeom prst="rect">
            <a:avLst/>
          </a:prstGeom>
        </p:spPr>
      </p:pic>
      <p:pic>
        <p:nvPicPr>
          <p:cNvPr id="14" name="Graphic 13" descr="Arrow: Slight curve with solid fill">
            <a:extLst>
              <a:ext uri="{FF2B5EF4-FFF2-40B4-BE49-F238E27FC236}">
                <a16:creationId xmlns:a16="http://schemas.microsoft.com/office/drawing/2014/main" id="{4D783748-43A4-4A2E-B420-9E8FC28BF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476876" y="3765691"/>
            <a:ext cx="682793" cy="9144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23DE156-5F38-4A6F-A552-21EA2E27DAD7}"/>
              </a:ext>
            </a:extLst>
          </p:cNvPr>
          <p:cNvSpPr txBox="1"/>
          <p:nvPr/>
        </p:nvSpPr>
        <p:spPr>
          <a:xfrm>
            <a:off x="4893276" y="6354300"/>
            <a:ext cx="6266512" cy="36512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column is relevant to the Code in general and not only to IIS </a:t>
            </a:r>
          </a:p>
        </p:txBody>
      </p:sp>
    </p:spTree>
    <p:extLst>
      <p:ext uri="{BB962C8B-B14F-4D97-AF65-F5344CB8AC3E}">
        <p14:creationId xmlns:p14="http://schemas.microsoft.com/office/powerpoint/2010/main" val="2880413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6E18-3F60-48C1-8334-A6515D1B0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Objectives</a:t>
            </a:r>
            <a:endParaRPr lang="en-US" sz="3600" strike="sngStrike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EC3FB-8473-4703-ACC4-41A6AEAD1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798" y="1776412"/>
            <a:ext cx="6816342" cy="4762500"/>
          </a:xfrm>
        </p:spPr>
        <p:txBody>
          <a:bodyPr>
            <a:noAutofit/>
          </a:bodyPr>
          <a:lstStyle/>
          <a:p>
            <a:pPr>
              <a:lnSpc>
                <a:spcPts val="26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Objective is to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assess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whether the </a:t>
            </a:r>
            <a:r>
              <a:rPr lang="en-US" sz="2200" b="1" dirty="0">
                <a:latin typeface="+mj-lt"/>
              </a:rPr>
              <a:t>provisions/rules address the same issues and achieve the same substantive outcomes</a:t>
            </a:r>
          </a:p>
          <a:p>
            <a:pPr lvl="1">
              <a:lnSpc>
                <a:spcPts val="26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200" dirty="0">
                <a:latin typeface="+mj-lt"/>
              </a:rPr>
              <a:t>Noting that Code and the SEC/PCAOB rules are not directly comparable because of the different conceptual approaches 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latin typeface="+mj-lt"/>
              </a:rPr>
              <a:t>Highlight the similarities and differences </a:t>
            </a:r>
            <a:r>
              <a:rPr lang="en-US" sz="2200" dirty="0">
                <a:latin typeface="+mj-lt"/>
              </a:rPr>
              <a:t>without making judgments as to the relative merits of the different approaches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CF3025-5BB4-4FB2-AFE1-375B56276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FA7D3F-36F6-482F-9E78-C460B0154366}"/>
              </a:ext>
            </a:extLst>
          </p:cNvPr>
          <p:cNvSpPr txBox="1"/>
          <p:nvPr/>
        </p:nvSpPr>
        <p:spPr>
          <a:xfrm>
            <a:off x="8013032" y="1612232"/>
            <a:ext cx="3236494" cy="216568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E388EB0-AAB3-4235-9987-0E09AAB58961}"/>
              </a:ext>
            </a:extLst>
          </p:cNvPr>
          <p:cNvSpPr/>
          <p:nvPr/>
        </p:nvSpPr>
        <p:spPr>
          <a:xfrm>
            <a:off x="7902290" y="2044114"/>
            <a:ext cx="3705726" cy="327842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Output from Benchmarking Initiative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will be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IESBA Staff documents 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based on input received from the WG and the IESBA</a:t>
            </a:r>
          </a:p>
        </p:txBody>
      </p:sp>
    </p:spTree>
    <p:extLst>
      <p:ext uri="{BB962C8B-B14F-4D97-AF65-F5344CB8AC3E}">
        <p14:creationId xmlns:p14="http://schemas.microsoft.com/office/powerpoint/2010/main" val="2060440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ABC8A4-C8A4-4CB5-A27F-79817D7D27A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0" indent="0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Two ‘levels’ of information required</a:t>
            </a:r>
          </a:p>
          <a:p>
            <a:pPr marL="457200" indent="-457200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200" b="1" dirty="0">
                <a:solidFill>
                  <a:schemeClr val="tx1"/>
                </a:solidFill>
                <a:latin typeface="+mj-lt"/>
              </a:rPr>
              <a:t>Detailed analysis </a:t>
            </a:r>
            <a:endParaRPr lang="en-US" sz="2200" b="1" strike="sngStrike" dirty="0">
              <a:solidFill>
                <a:schemeClr val="tx1"/>
              </a:solidFill>
              <a:latin typeface="+mj-lt"/>
            </a:endParaRP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Information on corresponding requirements (following the Code’s structure, to make it easy to navigate)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Interpretations and rationale for addressing certain issues, where relevant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“Commentary” paragraphs identifying key differences and similarities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C85F6-5F3A-47B9-BFDD-B50CEDA91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8ADF996-BBA3-42EA-BDAA-38477F236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>
            <a:noAutofit/>
          </a:bodyPr>
          <a:lstStyle/>
          <a:p>
            <a:r>
              <a:rPr lang="en-US" sz="3600" dirty="0">
                <a:latin typeface="+mj-lt"/>
              </a:rPr>
              <a:t>Proposed Output from Benchmarking Initiative (1)</a:t>
            </a:r>
            <a:endParaRPr lang="en-US" sz="3600" strike="sngStrike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A7490F-127F-466C-A7E7-8586C8F14A18}"/>
              </a:ext>
            </a:extLst>
          </p:cNvPr>
          <p:cNvSpPr txBox="1"/>
          <p:nvPr/>
        </p:nvSpPr>
        <p:spPr>
          <a:xfrm>
            <a:off x="235251" y="5797967"/>
            <a:ext cx="4042610" cy="7579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/>
            </a:solidFill>
          </a:ln>
        </p:spPr>
        <p:txBody>
          <a:bodyPr vert="horz" wrap="square" lIns="91440" tIns="45720" rIns="91440" bIns="45720" rtlCol="0" anchor="b">
            <a:normAutofit/>
          </a:bodyPr>
          <a:lstStyle/>
          <a:p>
            <a:pPr algn="ctr"/>
            <a:r>
              <a:rPr lang="en-US" sz="2000" dirty="0">
                <a:latin typeface="+mj-lt"/>
              </a:rPr>
              <a:t>Please see Agenda Item F.1. as a reference</a:t>
            </a:r>
          </a:p>
        </p:txBody>
      </p:sp>
    </p:spTree>
    <p:extLst>
      <p:ext uri="{BB962C8B-B14F-4D97-AF65-F5344CB8AC3E}">
        <p14:creationId xmlns:p14="http://schemas.microsoft.com/office/powerpoint/2010/main" val="41198405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8" ma:contentTypeDescription="Create a new document." ma:contentTypeScope="" ma:versionID="cb222e97186193972999f5661624ce27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afda0393c149a81c5ab891f872ef7f1d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8CB9331-C819-4EE5-B3EE-AE58D72341BD}"/>
</file>

<file path=customXml/itemProps2.xml><?xml version="1.0" encoding="utf-8"?>
<ds:datastoreItem xmlns:ds="http://schemas.openxmlformats.org/officeDocument/2006/customXml" ds:itemID="{FFBC552C-082F-46F4-9CC2-24E273CAA8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D6550E-E6A8-4068-B426-F0A6238C141F}">
  <ds:schemaRefs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22326</TotalTime>
  <Words>1808</Words>
  <Application>Microsoft Office PowerPoint</Application>
  <PresentationFormat>Widescreen</PresentationFormat>
  <Paragraphs>275</Paragraphs>
  <Slides>28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Custom Design</vt:lpstr>
      <vt:lpstr>PowerPoint Presentation</vt:lpstr>
      <vt:lpstr>Objectives of Session</vt:lpstr>
      <vt:lpstr>Recap – Scope</vt:lpstr>
      <vt:lpstr>Summary of Input Received to Date</vt:lpstr>
      <vt:lpstr>Focus Areas (1)</vt:lpstr>
      <vt:lpstr>Focus Areas (2)</vt:lpstr>
      <vt:lpstr>Overview of Frameworks</vt:lpstr>
      <vt:lpstr>Objectives</vt:lpstr>
      <vt:lpstr>Proposed Output from Benchmarking Initiative (1)</vt:lpstr>
      <vt:lpstr>Proposed Output from Benchmarking Initiative (2)</vt:lpstr>
      <vt:lpstr>Key Comments from IESBA in September 2021</vt:lpstr>
      <vt:lpstr>PowerPoint Presentation</vt:lpstr>
      <vt:lpstr>Focus Areas – Outcomes of Analysis to Date</vt:lpstr>
      <vt:lpstr>Analysis of Overarching Approaches</vt:lpstr>
      <vt:lpstr>SEC’s Principles vs. Code’s Principles</vt:lpstr>
      <vt:lpstr>Analysis of Overarching Principles (1)</vt:lpstr>
      <vt:lpstr>Analysis of Overarching Principles (2)</vt:lpstr>
      <vt:lpstr>Analysis of Key Definitions</vt:lpstr>
      <vt:lpstr>PowerPoint Presentation</vt:lpstr>
      <vt:lpstr>Analysis of Provisions relating to NAS</vt:lpstr>
      <vt:lpstr>Analysis of Provisions relating to NAS</vt:lpstr>
      <vt:lpstr>PowerPoint Presentation</vt:lpstr>
      <vt:lpstr>Analysis of Provisions relating to NAS</vt:lpstr>
      <vt:lpstr>PowerPoint Presentation</vt:lpstr>
      <vt:lpstr>Next Steps in Phase 1</vt:lpstr>
      <vt:lpstr>PowerPoint Presentation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Szilvia Sramko</cp:lastModifiedBy>
  <cp:revision>971</cp:revision>
  <cp:lastPrinted>2020-01-09T14:46:46Z</cp:lastPrinted>
  <dcterms:created xsi:type="dcterms:W3CDTF">2018-10-18T19:25:41Z</dcterms:created>
  <dcterms:modified xsi:type="dcterms:W3CDTF">2021-09-19T09:23:59Z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Order">
    <vt:r8>7879200</vt:r8>
  </property>
</Properties>
</file>