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303" r:id="rId4"/>
    <p:sldId id="258"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275" r:id="rId25"/>
    <p:sldId id="323"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CA9"/>
    <a:srgbClr val="0D9B47"/>
    <a:srgbClr val="F15A25"/>
    <a:srgbClr val="595A5A"/>
    <a:srgbClr val="10BFF1"/>
    <a:srgbClr val="8EC63F"/>
    <a:srgbClr val="FAA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204" autoAdjust="0"/>
  </p:normalViewPr>
  <p:slideViewPr>
    <p:cSldViewPr snapToGrid="0">
      <p:cViewPr varScale="1">
        <p:scale>
          <a:sx n="62" d="100"/>
          <a:sy n="62" d="100"/>
        </p:scale>
        <p:origin x="16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209B-2178-4849-9BAF-D35BC65D4AEE}"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60DD4-FAB7-4B67-877A-6C96050D2120}" type="slidenum">
              <a:rPr lang="en-US" smtClean="0"/>
              <a:t>‹#›</a:t>
            </a:fld>
            <a:endParaRPr lang="en-US"/>
          </a:p>
        </p:txBody>
      </p:sp>
    </p:spTree>
    <p:extLst>
      <p:ext uri="{BB962C8B-B14F-4D97-AF65-F5344CB8AC3E}">
        <p14:creationId xmlns:p14="http://schemas.microsoft.com/office/powerpoint/2010/main" val="174707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20turkey.org/policy-papers/b20turkey_sme.pdf?mkt_tok=eyJpIjoiTjJNMU9EQTBPVGRqWm1WbSIsInQiOiJGVlJRcTJIS0NjVW5IS0NCbEdVS0lWeVNNVDBPT2pUVGRtd1p5QUlRMGtKYUdIZDVIZnVLVmlNaFM2YTN0OWdVNFZzY0pCK0JST0JtWmh6eVVXdHRVR0pKVjZsQkFwanpqcUpzR2xEVHh0ND0ifQ%3D%3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icsuper.com.au/About-us/Reports.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GB" sz="1200" dirty="0" smtClean="0"/>
              <a:t>Over 1,500 organisations are now doing some form of Integrated Reporting. </a:t>
            </a:r>
          </a:p>
          <a:p>
            <a:pPr marL="181240" indent="-181240">
              <a:buFont typeface="Arial" panose="020B0604020202020204" pitchFamily="34" charset="0"/>
              <a:buChar char="•"/>
            </a:pPr>
            <a:r>
              <a:rPr lang="en-US" sz="1200" dirty="0" smtClean="0"/>
              <a:t>83% of CEOs, CFOs and other C-suite executives believe that adopting &lt;IR&gt; would help deliver success to their organizations.</a:t>
            </a:r>
            <a:r>
              <a:rPr lang="en-GB" sz="1200" dirty="0" smtClean="0"/>
              <a:t> This is according to a recent survey of 400 leaders by CIMA, AICPA and Black Sun. </a:t>
            </a:r>
            <a:r>
              <a:rPr lang="en-GB" sz="1050" i="1" dirty="0" smtClean="0"/>
              <a:t>(http://integratedreporting.org/wp-content/uploads/2016/12/2016-Value-of-Value-Board-Level-Insights-1.pdf)</a:t>
            </a:r>
          </a:p>
          <a:p>
            <a:pPr marL="181240" indent="-181240" defTabSz="966612">
              <a:buFont typeface="Arial" panose="020B0604020202020204" pitchFamily="34" charset="0"/>
              <a:buChar char="•"/>
              <a:defRPr/>
            </a:pPr>
            <a:r>
              <a:rPr lang="en-GB" sz="1200" dirty="0" smtClean="0"/>
              <a:t>2,000 participating in &lt;IR&gt; Networks worldwide</a:t>
            </a:r>
          </a:p>
          <a:p>
            <a:pPr marL="181240" indent="-181240">
              <a:buFont typeface="Arial" panose="020B0604020202020204" pitchFamily="34" charset="0"/>
              <a:buChar char="•"/>
            </a:pPr>
            <a:r>
              <a:rPr lang="en-GB" sz="1200" dirty="0" smtClean="0"/>
              <a:t>Over 300 businesses in Japan have adopted integrated reporting, according to Japanese government sources. </a:t>
            </a: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3</a:t>
            </a:fld>
            <a:endParaRPr lang="en-US"/>
          </a:p>
        </p:txBody>
      </p:sp>
    </p:spTree>
    <p:extLst>
      <p:ext uri="{BB962C8B-B14F-4D97-AF65-F5344CB8AC3E}">
        <p14:creationId xmlns:p14="http://schemas.microsoft.com/office/powerpoint/2010/main" val="2533913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12</a:t>
            </a:fld>
            <a:endParaRPr lang="en-US"/>
          </a:p>
        </p:txBody>
      </p:sp>
    </p:spTree>
    <p:extLst>
      <p:ext uri="{BB962C8B-B14F-4D97-AF65-F5344CB8AC3E}">
        <p14:creationId xmlns:p14="http://schemas.microsoft.com/office/powerpoint/2010/main" val="49514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13</a:t>
            </a:fld>
            <a:endParaRPr lang="en-US"/>
          </a:p>
        </p:txBody>
      </p:sp>
    </p:spTree>
    <p:extLst>
      <p:ext uri="{BB962C8B-B14F-4D97-AF65-F5344CB8AC3E}">
        <p14:creationId xmlns:p14="http://schemas.microsoft.com/office/powerpoint/2010/main" val="266108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14</a:t>
            </a:fld>
            <a:endParaRPr lang="en-US"/>
          </a:p>
        </p:txBody>
      </p:sp>
    </p:spTree>
    <p:extLst>
      <p:ext uri="{BB962C8B-B14F-4D97-AF65-F5344CB8AC3E}">
        <p14:creationId xmlns:p14="http://schemas.microsoft.com/office/powerpoint/2010/main" val="379958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15</a:t>
            </a:fld>
            <a:endParaRPr lang="en-US"/>
          </a:p>
        </p:txBody>
      </p:sp>
    </p:spTree>
    <p:extLst>
      <p:ext uri="{BB962C8B-B14F-4D97-AF65-F5344CB8AC3E}">
        <p14:creationId xmlns:p14="http://schemas.microsoft.com/office/powerpoint/2010/main" val="252904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 IFAC</a:t>
            </a:r>
            <a:r>
              <a:rPr lang="en-US" baseline="0" dirty="0" smtClean="0"/>
              <a:t> &lt;IR&gt; PAO Network webinar #2 June 21, 2016 for more information</a:t>
            </a:r>
          </a:p>
          <a:p>
            <a:r>
              <a:rPr lang="en-US" dirty="0" smtClean="0"/>
              <a:t>(download</a:t>
            </a:r>
            <a:r>
              <a:rPr lang="en-US" baseline="0" dirty="0" smtClean="0"/>
              <a:t> here: https://www.ifac.org/user/login?destination=/extranet/resources#Integrated%20Reporting%20PAO%20Network) </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16</a:t>
            </a:fld>
            <a:endParaRPr lang="en-US"/>
          </a:p>
        </p:txBody>
      </p:sp>
    </p:spTree>
    <p:extLst>
      <p:ext uri="{BB962C8B-B14F-4D97-AF65-F5344CB8AC3E}">
        <p14:creationId xmlns:p14="http://schemas.microsoft.com/office/powerpoint/2010/main" val="2257786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17</a:t>
            </a:fld>
            <a:endParaRPr lang="en-US"/>
          </a:p>
        </p:txBody>
      </p:sp>
    </p:spTree>
    <p:extLst>
      <p:ext uri="{BB962C8B-B14F-4D97-AF65-F5344CB8AC3E}">
        <p14:creationId xmlns:p14="http://schemas.microsoft.com/office/powerpoint/2010/main" val="3643712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18</a:t>
            </a:fld>
            <a:endParaRPr lang="en-US"/>
          </a:p>
        </p:txBody>
      </p:sp>
    </p:spTree>
    <p:extLst>
      <p:ext uri="{BB962C8B-B14F-4D97-AF65-F5344CB8AC3E}">
        <p14:creationId xmlns:p14="http://schemas.microsoft.com/office/powerpoint/2010/main" val="67295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19</a:t>
            </a:fld>
            <a:endParaRPr lang="en-US"/>
          </a:p>
        </p:txBody>
      </p:sp>
    </p:spTree>
    <p:extLst>
      <p:ext uri="{BB962C8B-B14F-4D97-AF65-F5344CB8AC3E}">
        <p14:creationId xmlns:p14="http://schemas.microsoft.com/office/powerpoint/2010/main" val="3716392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20</a:t>
            </a:fld>
            <a:endParaRPr lang="en-US"/>
          </a:p>
        </p:txBody>
      </p:sp>
    </p:spTree>
    <p:extLst>
      <p:ext uri="{BB962C8B-B14F-4D97-AF65-F5344CB8AC3E}">
        <p14:creationId xmlns:p14="http://schemas.microsoft.com/office/powerpoint/2010/main" val="106874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Investors are now saying that they need more than financial information in order to make informed</a:t>
            </a:r>
            <a:r>
              <a:rPr lang="en-GB" baseline="0" dirty="0" smtClean="0"/>
              <a:t> investment decisions.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 February 1, 2016 Larry Fink, CEO of </a:t>
            </a:r>
            <a:r>
              <a:rPr lang="en-US" sz="1200" baseline="0" dirty="0" smtClean="0"/>
              <a:t>the world’s largest asset manager, BlackRock wrote to the Chief Executives of S&amp;P 500 companies and large European organizations, setting out a vision to overcome short-termism and urging greater transparency over longer term strategy and growth plans. In the letter he says: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p>
          <a:p>
            <a:r>
              <a:rPr lang="en-US" sz="1200" i="1" baseline="0" dirty="0" smtClean="0"/>
              <a:t>	“</a:t>
            </a:r>
            <a:r>
              <a:rPr lang="en-GB" sz="1200" i="1" dirty="0" smtClean="0"/>
              <a:t>We are asking that every CEO lay out for shareholders each year a strategic framework for long-term value creation. Additionally, because 	boards have a critical role to play in strategic planning, we believe CEOs should explicitly affirm that their boards have reviewed those plans. 	BlackRock’s corporate governance team, in their engagement with companies, will be looking for this framework and board review</a:t>
            </a:r>
            <a:r>
              <a:rPr lang="en-US" sz="1200" i="1" baseline="0" dirty="0" smtClean="0"/>
              <a:t>.” </a:t>
            </a:r>
          </a:p>
          <a:p>
            <a:endParaRPr lang="en-US" sz="1200" i="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 primary purpose of an integrated report is to improve the quality of information available to providers of financial capital by communicating broader and more relevant information that can assist in effective capital allocation decisions. And as Larry Fink says in his letter, “one reason for investors’ short-term horizons is that companies have not sufficiently educated them about the </a:t>
            </a:r>
            <a:r>
              <a:rPr lang="en-GB" sz="1200" b="0" i="0" kern="1200" dirty="0" err="1" smtClean="0">
                <a:solidFill>
                  <a:schemeClr val="tx1"/>
                </a:solidFill>
                <a:effectLst/>
                <a:latin typeface="+mn-lt"/>
                <a:ea typeface="+mn-ea"/>
                <a:cs typeface="+mn-cs"/>
              </a:rPr>
              <a:t>ecosytems</a:t>
            </a:r>
            <a:r>
              <a:rPr lang="en-GB" sz="1200" b="0" i="0" kern="1200" dirty="0" smtClean="0">
                <a:solidFill>
                  <a:schemeClr val="tx1"/>
                </a:solidFill>
                <a:effectLst/>
                <a:latin typeface="+mn-lt"/>
                <a:ea typeface="+mn-ea"/>
                <a:cs typeface="+mn-cs"/>
              </a:rPr>
              <a:t> they are operating in, what their competitive threats are and how technology and other innovations are impacting their businesses.”</a:t>
            </a:r>
            <a:endParaRPr lang="en-GB" dirty="0" smtClean="0"/>
          </a:p>
          <a:p>
            <a:pPr marL="171450" indent="-171450">
              <a:buFont typeface="Arial" panose="020B0604020202020204" pitchFamily="34" charset="0"/>
              <a:buChar char="•"/>
            </a:pPr>
            <a:endParaRPr lang="en-US" sz="1200" baseline="0" dirty="0" smtClean="0"/>
          </a:p>
          <a:p>
            <a:r>
              <a:rPr lang="en-US" sz="1200" i="1" baseline="0" dirty="0" smtClean="0"/>
              <a:t>[You can read the full letter here: https://www.blackrock.com/corporate/en-no/literature/press-release/2016-larry-fink-ceo-letter.pdf]</a:t>
            </a:r>
          </a:p>
          <a:p>
            <a:endParaRPr lang="en-US" sz="1200" baseline="0" dirty="0" smtClean="0"/>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This powerful call for change is a perfect example of what the IIRC is trying to achieve through the global introduction of Integrated Reporting.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Commenting on the letter, Sandra Peters, Head of Global Financial Reporting Policy, CFA Institute said, “Efforts by the International Integrated Reporting Council to develop a framework for reporting value creation seem very much in-line with what Mr Fink is suggesting.”</a:t>
            </a:r>
          </a:p>
          <a:p>
            <a:endParaRPr lang="en-GB" sz="1200" dirty="0" smtClean="0">
              <a:solidFill>
                <a:schemeClr val="bg2">
                  <a:lumMod val="50000"/>
                </a:schemeClr>
              </a:solidFill>
            </a:endParaRPr>
          </a:p>
          <a:p>
            <a:r>
              <a:rPr lang="en-GB" sz="1200" i="1" dirty="0" smtClean="0">
                <a:solidFill>
                  <a:schemeClr val="bg2">
                    <a:lumMod val="50000"/>
                  </a:schemeClr>
                </a:solidFill>
              </a:rPr>
              <a:t>[Taken from the FT</a:t>
            </a:r>
            <a:r>
              <a:rPr lang="en-GB" sz="1200" i="1" baseline="0" dirty="0" smtClean="0">
                <a:solidFill>
                  <a:schemeClr val="bg2">
                    <a:lumMod val="50000"/>
                  </a:schemeClr>
                </a:solidFill>
              </a:rPr>
              <a:t> article: https://www.ft.com/content/bde4e2ec-cc07-11e5-be0b-b7ece4e953a0)]</a:t>
            </a:r>
            <a:endParaRPr lang="en-GB" sz="1200" i="1" dirty="0" smtClean="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21</a:t>
            </a:fld>
            <a:endParaRPr lang="en-US"/>
          </a:p>
        </p:txBody>
      </p:sp>
    </p:spTree>
    <p:extLst>
      <p:ext uri="{BB962C8B-B14F-4D97-AF65-F5344CB8AC3E}">
        <p14:creationId xmlns:p14="http://schemas.microsoft.com/office/powerpoint/2010/main" val="64400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4</a:t>
            </a:fld>
            <a:endParaRPr lang="en-US"/>
          </a:p>
        </p:txBody>
      </p:sp>
    </p:spTree>
    <p:extLst>
      <p:ext uri="{BB962C8B-B14F-4D97-AF65-F5344CB8AC3E}">
        <p14:creationId xmlns:p14="http://schemas.microsoft.com/office/powerpoint/2010/main" val="38380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22</a:t>
            </a:fld>
            <a:endParaRPr lang="en-US"/>
          </a:p>
        </p:txBody>
      </p:sp>
    </p:spTree>
    <p:extLst>
      <p:ext uri="{BB962C8B-B14F-4D97-AF65-F5344CB8AC3E}">
        <p14:creationId xmlns:p14="http://schemas.microsoft.com/office/powerpoint/2010/main" val="2783395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B20 (the G20's business arm) </a:t>
            </a:r>
            <a:r>
              <a:rPr lang="en-US" sz="1200" b="0" i="0" u="none" strike="noStrike" kern="1200" dirty="0" smtClean="0">
                <a:solidFill>
                  <a:schemeClr val="tx1"/>
                </a:solidFill>
                <a:effectLst/>
                <a:latin typeface="+mn-lt"/>
                <a:ea typeface="+mn-ea"/>
                <a:cs typeface="+mn-cs"/>
                <a:hlinkClick r:id="rId3"/>
              </a:rPr>
              <a:t>recommended</a:t>
            </a:r>
            <a:r>
              <a:rPr lang="en-US" sz="1200" b="0" i="0" kern="1200" dirty="0" smtClean="0">
                <a:solidFill>
                  <a:schemeClr val="tx1"/>
                </a:solidFill>
                <a:effectLst/>
                <a:latin typeface="+mn-lt"/>
                <a:ea typeface="+mn-ea"/>
                <a:cs typeface="+mn-cs"/>
              </a:rPr>
              <a:t> promoting integrated reporting as a key means of improving SME reporting with a view to building trust around past and future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23</a:t>
            </a:fld>
            <a:endParaRPr lang="en-US"/>
          </a:p>
        </p:txBody>
      </p:sp>
    </p:spTree>
    <p:extLst>
      <p:ext uri="{BB962C8B-B14F-4D97-AF65-F5344CB8AC3E}">
        <p14:creationId xmlns:p14="http://schemas.microsoft.com/office/powerpoint/2010/main" val="4259338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24</a:t>
            </a:fld>
            <a:endParaRPr lang="en-US"/>
          </a:p>
        </p:txBody>
      </p:sp>
    </p:spTree>
    <p:extLst>
      <p:ext uri="{BB962C8B-B14F-4D97-AF65-F5344CB8AC3E}">
        <p14:creationId xmlns:p14="http://schemas.microsoft.com/office/powerpoint/2010/main" val="721281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25</a:t>
            </a:fld>
            <a:endParaRPr lang="en-US"/>
          </a:p>
        </p:txBody>
      </p:sp>
    </p:spTree>
    <p:extLst>
      <p:ext uri="{BB962C8B-B14F-4D97-AF65-F5344CB8AC3E}">
        <p14:creationId xmlns:p14="http://schemas.microsoft.com/office/powerpoint/2010/main" val="2428520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[Link to WEF </a:t>
            </a:r>
            <a:r>
              <a:rPr lang="en-GB" baseline="0" dirty="0" smtClean="0"/>
              <a:t>Global Risks Report 2017, 12</a:t>
            </a:r>
            <a:r>
              <a:rPr lang="en-GB" baseline="30000" dirty="0" smtClean="0"/>
              <a:t>th</a:t>
            </a:r>
            <a:r>
              <a:rPr lang="en-GB" baseline="0" dirty="0" smtClean="0"/>
              <a:t> Edition: http://www3.weforum.org/docs/GRR17_Report_web.pdf ]</a:t>
            </a:r>
            <a:endParaRPr lang="en-GB" dirty="0" smtClean="0"/>
          </a:p>
          <a:p>
            <a:pPr marL="0" indent="0">
              <a:buFont typeface="Arial" panose="020B0604020202020204" pitchFamily="34" charset="0"/>
              <a:buNone/>
            </a:pP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Evidence that the role of an</a:t>
            </a:r>
            <a:r>
              <a:rPr lang="en-GB" sz="1200" b="0" i="0" kern="1200" baseline="0" dirty="0" smtClean="0">
                <a:solidFill>
                  <a:schemeClr val="tx1"/>
                </a:solidFill>
                <a:effectLst/>
                <a:latin typeface="+mn-lt"/>
                <a:ea typeface="+mn-ea"/>
                <a:cs typeface="+mn-cs"/>
              </a:rPr>
              <a:t> organization is broadening can be found in many of the major publications of international bodies such as the UN and the World Economic Forum. </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It is fascinating to track the progress of WEF’s Global</a:t>
            </a:r>
            <a:r>
              <a:rPr lang="en-GB" sz="1200" b="0" i="0" kern="1200" baseline="0" dirty="0" smtClean="0">
                <a:solidFill>
                  <a:schemeClr val="tx1"/>
                </a:solidFill>
                <a:effectLst/>
                <a:latin typeface="+mn-lt"/>
                <a:ea typeface="+mn-ea"/>
                <a:cs typeface="+mn-cs"/>
              </a:rPr>
              <a:t> Risks </a:t>
            </a:r>
            <a:r>
              <a:rPr lang="en-GB" sz="1200" b="0" i="0" kern="1200" dirty="0" smtClean="0">
                <a:solidFill>
                  <a:schemeClr val="tx1"/>
                </a:solidFill>
                <a:effectLst/>
                <a:latin typeface="+mn-lt"/>
                <a:ea typeface="+mn-ea"/>
                <a:cs typeface="+mn-cs"/>
              </a:rPr>
              <a:t>reports over the years, and in particular the growing importance of natural and human capital-related risks such as climate change and migration.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In 2014, the report highlighted the growing interconnectedness between risks, emphasising that it is no longer possible to isolate risk management – instead, a holistic approach is needed.  In</a:t>
            </a:r>
            <a:r>
              <a:rPr lang="en-GB" sz="1200" b="0" i="0" kern="1200" baseline="0" dirty="0" smtClean="0">
                <a:solidFill>
                  <a:schemeClr val="tx1"/>
                </a:solidFill>
                <a:effectLst/>
                <a:latin typeface="+mn-lt"/>
                <a:ea typeface="+mn-ea"/>
                <a:cs typeface="+mn-cs"/>
              </a:rPr>
              <a:t> 2015</a:t>
            </a:r>
            <a:r>
              <a:rPr lang="en-GB" sz="1200" b="0" i="0" kern="1200" dirty="0" smtClean="0">
                <a:solidFill>
                  <a:schemeClr val="tx1"/>
                </a:solidFill>
                <a:effectLst/>
                <a:latin typeface="+mn-lt"/>
                <a:ea typeface="+mn-ea"/>
                <a:cs typeface="+mn-cs"/>
              </a:rPr>
              <a:t>, water shortages emerged as the number one risk, the first time an issue outside the realm of “core financials” topped the table of global risks.  In 2016, not only does a failure of climate change mitigation emerge as the most significant risk in terms of impact, but the report highlights the differences in recorded risks according to the time horizon in the respondent’s mind at the time. And in 2017, weapons of mass destruction topped the list</a:t>
            </a:r>
            <a:r>
              <a:rPr lang="en-GB" sz="1200" b="0" i="0" kern="1200" baseline="0" dirty="0" smtClean="0">
                <a:solidFill>
                  <a:schemeClr val="tx1"/>
                </a:solidFill>
                <a:effectLst/>
                <a:latin typeface="+mn-lt"/>
                <a:ea typeface="+mn-ea"/>
                <a:cs typeface="+mn-cs"/>
              </a:rPr>
              <a:t> in terms of impact, with the remaining 4 risks in the top 5 all being either environmental or societal.</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In his preface to the 2014 Global Risks Report, WEF Chairman Klaus Schwab said that, “conceptual models are needed to define, characterise and measure the potential negative impacts of interconnected global risks”.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multi-capitals framework the</a:t>
            </a:r>
            <a:r>
              <a:rPr lang="en-GB" sz="1200" b="0" i="0" kern="1200" baseline="0" dirty="0" smtClean="0">
                <a:solidFill>
                  <a:schemeClr val="tx1"/>
                </a:solidFill>
                <a:effectLst/>
                <a:latin typeface="+mn-lt"/>
                <a:ea typeface="+mn-ea"/>
                <a:cs typeface="+mn-cs"/>
              </a:rPr>
              <a:t> IIRC has</a:t>
            </a:r>
            <a:r>
              <a:rPr lang="en-GB" sz="1200" b="0" i="0" kern="1200" dirty="0" smtClean="0">
                <a:solidFill>
                  <a:schemeClr val="tx1"/>
                </a:solidFill>
                <a:effectLst/>
                <a:latin typeface="+mn-lt"/>
                <a:ea typeface="+mn-ea"/>
                <a:cs typeface="+mn-cs"/>
              </a:rPr>
              <a:t> introduced to the lexicon and practice of corporate reporting is one such model.  It is encouraging to see the number of businesses (and indeed countries) that are starting to think, plan and make decisions by reference to the International &lt;IR&gt; Framework, which gives parity to human, social, environmental and intellectual capitals alongside the traditional forms of capital that have dominated economic and business discourse for so long.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WEF shows, year after year, that managing the risks associated with each of the capitals is no longer an option; it is essential to the successful management of the business and will have a direct impact on its cost of capital and reputation.  Over the last year, investors and regulators have increased the volume of their demands for information in context.</a:t>
            </a:r>
          </a:p>
          <a:p>
            <a:endParaRPr lang="en-GB" dirty="0" smtClean="0"/>
          </a:p>
          <a:p>
            <a:endParaRPr lang="en-GB"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26</a:t>
            </a:fld>
            <a:endParaRPr lang="en-US"/>
          </a:p>
        </p:txBody>
      </p:sp>
    </p:spTree>
    <p:extLst>
      <p:ext uri="{BB962C8B-B14F-4D97-AF65-F5344CB8AC3E}">
        <p14:creationId xmlns:p14="http://schemas.microsoft.com/office/powerpoint/2010/main" val="225974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a:t>
            </a:r>
            <a:r>
              <a:rPr lang="en-US" sz="1200" b="0" i="1" kern="1200" dirty="0" err="1" smtClean="0">
                <a:solidFill>
                  <a:schemeClr val="tx1"/>
                </a:solidFill>
                <a:effectLst/>
                <a:latin typeface="+mn-lt"/>
                <a:ea typeface="+mn-ea"/>
                <a:cs typeface="+mn-cs"/>
              </a:rPr>
              <a:t>VicSuper’s</a:t>
            </a:r>
            <a:r>
              <a:rPr lang="en-US" sz="1200" b="0" i="1" kern="1200" dirty="0" smtClean="0">
                <a:solidFill>
                  <a:schemeClr val="tx1"/>
                </a:solidFill>
                <a:effectLst/>
                <a:latin typeface="+mn-lt"/>
                <a:ea typeface="+mn-ea"/>
                <a:cs typeface="+mn-cs"/>
              </a:rPr>
              <a:t> investment team says its adoption of </a:t>
            </a:r>
            <a:r>
              <a:rPr lang="en-US" sz="1200" b="0" i="1" u="none" strike="noStrike" kern="1200" dirty="0" smtClean="0">
                <a:solidFill>
                  <a:schemeClr val="tx1"/>
                </a:solidFill>
                <a:effectLst/>
                <a:latin typeface="+mn-lt"/>
                <a:ea typeface="+mn-ea"/>
                <a:cs typeface="+mn-cs"/>
                <a:hlinkClick r:id="rId3"/>
              </a:rPr>
              <a:t>integrated reporting</a:t>
            </a:r>
            <a:r>
              <a:rPr lang="en-US" sz="1200" b="0" i="1" kern="1200" dirty="0" smtClean="0">
                <a:solidFill>
                  <a:schemeClr val="tx1"/>
                </a:solidFill>
                <a:effectLst/>
                <a:latin typeface="+mn-lt"/>
                <a:ea typeface="+mn-ea"/>
                <a:cs typeface="+mn-cs"/>
              </a:rPr>
              <a:t> has allowed it to take a holistic view of performance, giving it a better understanding of risks and opportunities across the fund.</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While the main purpose of integrated reporting is communicating total performance to members, the strategy has enabled the team at the $15 billion fund to broaden its understanding of what is happening in the business and the impact this could have on investment decisions, as a result of the breaking down of silos.”</a:t>
            </a:r>
          </a:p>
          <a:p>
            <a:endParaRPr lang="en-US" dirty="0" smtClean="0"/>
          </a:p>
          <a:p>
            <a:r>
              <a:rPr lang="en-US" dirty="0" smtClean="0"/>
              <a:t>See full</a:t>
            </a:r>
            <a:r>
              <a:rPr lang="en-US" baseline="0" dirty="0" smtClean="0"/>
              <a:t> article at: https://investmentmagazine.com.au/2016/01/vicsupers-investment-team-favours-integrated-reporting/   </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5</a:t>
            </a:fld>
            <a:endParaRPr lang="en-US"/>
          </a:p>
        </p:txBody>
      </p:sp>
    </p:spTree>
    <p:extLst>
      <p:ext uri="{BB962C8B-B14F-4D97-AF65-F5344CB8AC3E}">
        <p14:creationId xmlns:p14="http://schemas.microsoft.com/office/powerpoint/2010/main" val="292348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further information on the &lt;IR&gt; Network in Brazil, see presentation slides from </a:t>
            </a:r>
            <a:r>
              <a:rPr lang="en-US" dirty="0" smtClean="0"/>
              <a:t>IFAC</a:t>
            </a:r>
            <a:r>
              <a:rPr lang="en-US" baseline="0" dirty="0" smtClean="0"/>
              <a:t> &lt;IR&gt; PAO Network webinar #3 October 18, 2016.</a:t>
            </a:r>
          </a:p>
          <a:p>
            <a:r>
              <a:rPr lang="en-US" dirty="0" smtClean="0"/>
              <a:t>download</a:t>
            </a:r>
            <a:r>
              <a:rPr lang="en-US" baseline="0" dirty="0" smtClean="0"/>
              <a:t> here: https://www.ifac.org/user/login?destination=/extranet/resources#Integrated%20Reporting%20PAO%20Network </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6</a:t>
            </a:fld>
            <a:endParaRPr lang="en-US"/>
          </a:p>
        </p:txBody>
      </p:sp>
    </p:spTree>
    <p:extLst>
      <p:ext uri="{BB962C8B-B14F-4D97-AF65-F5344CB8AC3E}">
        <p14:creationId xmlns:p14="http://schemas.microsoft.com/office/powerpoint/2010/main" val="336494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7</a:t>
            </a:fld>
            <a:endParaRPr lang="en-US"/>
          </a:p>
        </p:txBody>
      </p:sp>
    </p:spTree>
    <p:extLst>
      <p:ext uri="{BB962C8B-B14F-4D97-AF65-F5344CB8AC3E}">
        <p14:creationId xmlns:p14="http://schemas.microsoft.com/office/powerpoint/2010/main" val="178609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8</a:t>
            </a:fld>
            <a:endParaRPr lang="en-US"/>
          </a:p>
        </p:txBody>
      </p:sp>
    </p:spTree>
    <p:extLst>
      <p:ext uri="{BB962C8B-B14F-4D97-AF65-F5344CB8AC3E}">
        <p14:creationId xmlns:p14="http://schemas.microsoft.com/office/powerpoint/2010/main" val="300177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9</a:t>
            </a:fld>
            <a:endParaRPr lang="en-US"/>
          </a:p>
        </p:txBody>
      </p:sp>
    </p:spTree>
    <p:extLst>
      <p:ext uri="{BB962C8B-B14F-4D97-AF65-F5344CB8AC3E}">
        <p14:creationId xmlns:p14="http://schemas.microsoft.com/office/powerpoint/2010/main" val="63439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Deutsche </a:t>
            </a:r>
            <a:r>
              <a:rPr lang="en-US" sz="1200" b="0" i="0" kern="1200" dirty="0" err="1" smtClean="0">
                <a:solidFill>
                  <a:schemeClr val="tx1"/>
                </a:solidFill>
                <a:effectLst/>
                <a:latin typeface="+mn-lt"/>
                <a:ea typeface="+mn-ea"/>
                <a:cs typeface="+mn-cs"/>
              </a:rPr>
              <a:t>Börse</a:t>
            </a:r>
            <a:r>
              <a:rPr lang="en-US" sz="1200" b="0" i="0" kern="1200" dirty="0" smtClean="0">
                <a:solidFill>
                  <a:schemeClr val="tx1"/>
                </a:solidFill>
                <a:effectLst/>
                <a:latin typeface="+mn-lt"/>
                <a:ea typeface="+mn-ea"/>
                <a:cs typeface="+mn-cs"/>
              </a:rPr>
              <a:t> Group is one of the largest exchange organizations worldwide.</a:t>
            </a:r>
            <a:endParaRPr lang="en-US" dirty="0" smtClean="0"/>
          </a:p>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10</a:t>
            </a:fld>
            <a:endParaRPr lang="en-US"/>
          </a:p>
        </p:txBody>
      </p:sp>
    </p:spTree>
    <p:extLst>
      <p:ext uri="{BB962C8B-B14F-4D97-AF65-F5344CB8AC3E}">
        <p14:creationId xmlns:p14="http://schemas.microsoft.com/office/powerpoint/2010/main" val="175703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60DD4-FAB7-4B67-877A-6C96050D2120}" type="slidenum">
              <a:rPr lang="en-US" smtClean="0"/>
              <a:t>11</a:t>
            </a:fld>
            <a:endParaRPr lang="en-US"/>
          </a:p>
        </p:txBody>
      </p:sp>
    </p:spTree>
    <p:extLst>
      <p:ext uri="{BB962C8B-B14F-4D97-AF65-F5344CB8AC3E}">
        <p14:creationId xmlns:p14="http://schemas.microsoft.com/office/powerpoint/2010/main" val="105916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745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9823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20452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529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36C7-3623-4245-9F0F-4FF621C89CEB}"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360967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4417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336C7-3623-4245-9F0F-4FF621C89CEB}"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3144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336C7-3623-4245-9F0F-4FF621C89CEB}"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412439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336C7-3623-4245-9F0F-4FF621C89CEB}"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6847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1357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C7-3623-4245-9F0F-4FF621C89CEB}"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93C2A-0C0B-4B04-A4BA-685654068E57}" type="slidenum">
              <a:rPr lang="en-US" smtClean="0"/>
              <a:t>‹#›</a:t>
            </a:fld>
            <a:endParaRPr lang="en-US"/>
          </a:p>
        </p:txBody>
      </p:sp>
    </p:spTree>
    <p:extLst>
      <p:ext uri="{BB962C8B-B14F-4D97-AF65-F5344CB8AC3E}">
        <p14:creationId xmlns:p14="http://schemas.microsoft.com/office/powerpoint/2010/main" val="108660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336C7-3623-4245-9F0F-4FF621C89CEB}" type="datetimeFigureOut">
              <a:rPr lang="en-US" smtClean="0"/>
              <a:t>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93C2A-0C0B-4B04-A4BA-685654068E57}" type="slidenum">
              <a:rPr lang="en-US" smtClean="0"/>
              <a:t>‹#›</a:t>
            </a:fld>
            <a:endParaRPr lang="en-US"/>
          </a:p>
        </p:txBody>
      </p:sp>
    </p:spTree>
    <p:extLst>
      <p:ext uri="{BB962C8B-B14F-4D97-AF65-F5344CB8AC3E}">
        <p14:creationId xmlns:p14="http://schemas.microsoft.com/office/powerpoint/2010/main" val="292640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nugent@ifac.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000" y="696130"/>
            <a:ext cx="6335147" cy="5410712"/>
          </a:xfrm>
          <a:prstGeom prst="rect">
            <a:avLst/>
          </a:prstGeom>
          <a:noFill/>
        </p:spPr>
        <p:txBody>
          <a:bodyPr wrap="square" rtlCol="0" anchor="ctr" anchorCtr="0">
            <a:spAutoFit/>
          </a:bodyPr>
          <a:lstStyle/>
          <a:p>
            <a:pPr>
              <a:lnSpc>
                <a:spcPct val="90000"/>
              </a:lnSpc>
            </a:pPr>
            <a:r>
              <a:rPr lang="en-GB" sz="3200" b="1" dirty="0">
                <a:solidFill>
                  <a:srgbClr val="0073CF"/>
                </a:solidFill>
                <a:latin typeface="Arial" panose="020B0604020202020204" pitchFamily="34" charset="0"/>
                <a:cs typeface="Arial" panose="020B0604020202020204" pitchFamily="34" charset="0"/>
              </a:rPr>
              <a:t>These slides are shared with members of the Integrated Reporting PAO Network with limited design elements so that you can add your organization’s branding/template.</a:t>
            </a:r>
          </a:p>
          <a:p>
            <a:pPr>
              <a:lnSpc>
                <a:spcPct val="90000"/>
              </a:lnSpc>
            </a:pPr>
            <a:endParaRPr lang="en-GB" sz="3200" b="1" dirty="0">
              <a:solidFill>
                <a:srgbClr val="0073CF"/>
              </a:solidFill>
              <a:latin typeface="Arial" panose="020B0604020202020204" pitchFamily="34" charset="0"/>
              <a:cs typeface="Arial" panose="020B0604020202020204" pitchFamily="34" charset="0"/>
            </a:endParaRPr>
          </a:p>
          <a:p>
            <a:pPr>
              <a:lnSpc>
                <a:spcPct val="90000"/>
              </a:lnSpc>
            </a:pPr>
            <a:r>
              <a:rPr lang="en-GB" sz="3200" b="1" dirty="0">
                <a:solidFill>
                  <a:srgbClr val="0073CF"/>
                </a:solidFill>
                <a:latin typeface="Arial" panose="020B0604020202020204" pitchFamily="34" charset="0"/>
                <a:cs typeface="Arial" panose="020B0604020202020204" pitchFamily="34" charset="0"/>
              </a:rPr>
              <a:t>Please contact </a:t>
            </a:r>
            <a:r>
              <a:rPr lang="en-GB" sz="3200" b="1" dirty="0" smtClean="0">
                <a:solidFill>
                  <a:srgbClr val="0073CF"/>
                </a:solidFill>
                <a:latin typeface="Arial" panose="020B0604020202020204" pitchFamily="34" charset="0"/>
                <a:cs typeface="Arial" panose="020B0604020202020204" pitchFamily="34" charset="0"/>
              </a:rPr>
              <a:t>Laura Leka (</a:t>
            </a:r>
            <a:r>
              <a:rPr lang="en-GB" sz="3200" b="1" dirty="0" smtClean="0">
                <a:solidFill>
                  <a:srgbClr val="0073CF"/>
                </a:solidFill>
                <a:latin typeface="Arial" panose="020B0604020202020204" pitchFamily="34" charset="0"/>
                <a:cs typeface="Arial" panose="020B0604020202020204" pitchFamily="34" charset="0"/>
                <a:hlinkClick r:id="rId2"/>
              </a:rPr>
              <a:t>lauraleka@ifac.org</a:t>
            </a:r>
            <a:r>
              <a:rPr lang="en-GB" sz="3200" b="1" dirty="0">
                <a:solidFill>
                  <a:srgbClr val="0073CF"/>
                </a:solidFill>
                <a:latin typeface="Arial" panose="020B0604020202020204" pitchFamily="34" charset="0"/>
                <a:cs typeface="Arial" panose="020B0604020202020204" pitchFamily="34" charset="0"/>
              </a:rPr>
              <a:t>) if you would like to include the IFAC and/or IIRC logo(s).</a:t>
            </a:r>
          </a:p>
        </p:txBody>
      </p:sp>
    </p:spTree>
    <p:extLst>
      <p:ext uri="{BB962C8B-B14F-4D97-AF65-F5344CB8AC3E}">
        <p14:creationId xmlns:p14="http://schemas.microsoft.com/office/powerpoint/2010/main" val="181834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Germany:</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normAutofit/>
          </a:bodyPr>
          <a:lstStyle/>
          <a:p>
            <a:pPr marL="457200" indent="-457200"/>
            <a:r>
              <a:rPr lang="en-US" dirty="0">
                <a:latin typeface="Arial" panose="020B0604020202020204" pitchFamily="34" charset="0"/>
                <a:cs typeface="Arial" panose="020B0604020202020204" pitchFamily="34" charset="0"/>
              </a:rPr>
              <a:t>Many leading organizations now adopting &lt;IR&gt; including BASF, Deutsche </a:t>
            </a:r>
            <a:r>
              <a:rPr lang="en-US" dirty="0" err="1">
                <a:latin typeface="Arial" panose="020B0604020202020204" pitchFamily="34" charset="0"/>
                <a:cs typeface="Arial" panose="020B0604020202020204" pitchFamily="34" charset="0"/>
              </a:rPr>
              <a:t>Bahn</a:t>
            </a:r>
            <a:r>
              <a:rPr lang="en-US" dirty="0">
                <a:latin typeface="Arial" panose="020B0604020202020204" pitchFamily="34" charset="0"/>
                <a:cs typeface="Arial" panose="020B0604020202020204" pitchFamily="34" charset="0"/>
              </a:rPr>
              <a:t>, Deutsche </a:t>
            </a:r>
            <a:r>
              <a:rPr lang="en-US" dirty="0" err="1">
                <a:latin typeface="Arial" panose="020B0604020202020204" pitchFamily="34" charset="0"/>
                <a:cs typeface="Arial" panose="020B0604020202020204" pitchFamily="34" charset="0"/>
              </a:rPr>
              <a:t>Börse</a:t>
            </a:r>
            <a:r>
              <a:rPr lang="en-US" dirty="0">
                <a:latin typeface="Arial" panose="020B0604020202020204" pitchFamily="34" charset="0"/>
                <a:cs typeface="Arial" panose="020B0604020202020204" pitchFamily="34" charset="0"/>
              </a:rPr>
              <a:t> Group, EnBW, </a:t>
            </a:r>
            <a:r>
              <a:rPr lang="en-US" dirty="0" err="1">
                <a:latin typeface="Arial" panose="020B0604020202020204" pitchFamily="34" charset="0"/>
                <a:cs typeface="Arial" panose="020B0604020202020204" pitchFamily="34" charset="0"/>
              </a:rPr>
              <a:t>Flughafen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Muenchen</a:t>
            </a:r>
            <a:r>
              <a:rPr lang="en-US" dirty="0">
                <a:latin typeface="Arial" panose="020B0604020202020204" pitchFamily="34" charset="0"/>
                <a:cs typeface="Arial" panose="020B0604020202020204" pitchFamily="34" charset="0"/>
              </a:rPr>
              <a:t> Group, and SAP SE</a:t>
            </a:r>
          </a:p>
          <a:p>
            <a:pPr marL="0" indent="0">
              <a:buNone/>
            </a:pP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5949949" y="1520039"/>
            <a:ext cx="5716694" cy="4186468"/>
            <a:chOff x="101599" y="586589"/>
            <a:chExt cx="5716694" cy="4186468"/>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4" name="Picture 13"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2526809" y="1475362"/>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1605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Netherlands: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normAutofit/>
          </a:bodyPr>
          <a:lstStyle/>
          <a:p>
            <a:pPr marL="457200" indent="-457200"/>
            <a:r>
              <a:rPr lang="en-US" dirty="0">
                <a:latin typeface="Arial" panose="020B0604020202020204" pitchFamily="34" charset="0"/>
                <a:cs typeface="Arial" panose="020B0604020202020204" pitchFamily="34" charset="0"/>
              </a:rPr>
              <a:t>More than a third of Dutch listed companies are working towards &lt;IR&gt;</a:t>
            </a:r>
          </a:p>
          <a:p>
            <a:pPr marL="457200" indent="-457200"/>
            <a:endParaRPr lang="en-US" dirty="0">
              <a:latin typeface="Arial" panose="020B0604020202020204" pitchFamily="34" charset="0"/>
              <a:cs typeface="Arial" panose="020B0604020202020204" pitchFamily="34" charset="0"/>
            </a:endParaRPr>
          </a:p>
          <a:p>
            <a:pPr marL="457200" indent="-457200"/>
            <a:r>
              <a:rPr lang="en-US" dirty="0" err="1">
                <a:latin typeface="Arial" panose="020B0604020202020204" pitchFamily="34" charset="0"/>
                <a:cs typeface="Arial" panose="020B0604020202020204" pitchFamily="34" charset="0"/>
              </a:rPr>
              <a:t>Eumedion</a:t>
            </a:r>
            <a:r>
              <a:rPr lang="en-US" dirty="0">
                <a:latin typeface="Arial" panose="020B0604020202020204" pitchFamily="34" charset="0"/>
                <a:cs typeface="Arial" panose="020B0604020202020204" pitchFamily="34" charset="0"/>
              </a:rPr>
              <a:t>, which represents institutional investors’ interests, has called on Dutch companies to take concrete steps towards &lt;IR&gt;</a:t>
            </a:r>
          </a:p>
          <a:p>
            <a:pPr marL="0" indent="0">
              <a:buNone/>
            </a:pP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5765690" y="1690688"/>
            <a:ext cx="6085212" cy="4456342"/>
            <a:chOff x="5765690" y="1690688"/>
            <a:chExt cx="6085212" cy="445634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5765690" y="1690688"/>
              <a:ext cx="6085212" cy="4456342"/>
            </a:xfrm>
            <a:prstGeom prst="rect">
              <a:avLst/>
            </a:prstGeom>
          </p:spPr>
        </p:pic>
        <p:pic>
          <p:nvPicPr>
            <p:cNvPr id="9" name="Picture 8"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8322551" y="2729937"/>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7695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United Kingdom:</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20039"/>
            <a:ext cx="5111749" cy="4927256"/>
          </a:xfrm>
        </p:spPr>
        <p:txBody>
          <a:bodyPr>
            <a:normAutofit fontScale="85000" lnSpcReduction="20000"/>
          </a:bodyPr>
          <a:lstStyle/>
          <a:p>
            <a:pPr marL="457200" indent="-457200"/>
            <a:r>
              <a:rPr lang="en-US" sz="3000" dirty="0" smtClean="0">
                <a:latin typeface="Arial" panose="020B0604020202020204" pitchFamily="34" charset="0"/>
                <a:cs typeface="Arial" panose="020B0604020202020204" pitchFamily="34" charset="0"/>
              </a:rPr>
              <a:t>Close </a:t>
            </a:r>
            <a:r>
              <a:rPr lang="en-US" sz="3000" dirty="0">
                <a:latin typeface="Arial" panose="020B0604020202020204" pitchFamily="34" charset="0"/>
                <a:cs typeface="Arial" panose="020B0604020202020204" pitchFamily="34" charset="0"/>
              </a:rPr>
              <a:t>alignment to the UK strategic reporting requirements means that UK companies are firmly on the journey to &lt;IR&gt;</a:t>
            </a:r>
          </a:p>
          <a:p>
            <a:pPr marL="457200" indent="-457200"/>
            <a:endParaRPr lang="en-US" sz="3000" dirty="0">
              <a:latin typeface="Arial" panose="020B0604020202020204" pitchFamily="34" charset="0"/>
              <a:cs typeface="Arial" panose="020B0604020202020204" pitchFamily="34" charset="0"/>
            </a:endParaRPr>
          </a:p>
          <a:p>
            <a:pPr marL="457200" indent="-457200"/>
            <a:r>
              <a:rPr lang="en-US" sz="3000" dirty="0">
                <a:latin typeface="Arial" panose="020B0604020202020204" pitchFamily="34" charset="0"/>
                <a:cs typeface="Arial" panose="020B0604020202020204" pitchFamily="34" charset="0"/>
              </a:rPr>
              <a:t>The UK regulator the FRC has said that companies preparing high-quality strategic reports should be aligned to &lt;IR&gt;</a:t>
            </a:r>
          </a:p>
          <a:p>
            <a:pPr marL="457200" indent="-457200"/>
            <a:endParaRPr lang="en-US" sz="3000" dirty="0">
              <a:latin typeface="Arial" panose="020B0604020202020204" pitchFamily="34" charset="0"/>
              <a:cs typeface="Arial" panose="020B0604020202020204" pitchFamily="34" charset="0"/>
            </a:endParaRPr>
          </a:p>
          <a:p>
            <a:pPr marL="457200" indent="-457200"/>
            <a:r>
              <a:rPr lang="en-US" sz="3000" dirty="0">
                <a:latin typeface="Arial" panose="020B0604020202020204" pitchFamily="34" charset="0"/>
                <a:cs typeface="Arial" panose="020B0604020202020204" pitchFamily="34" charset="0"/>
              </a:rPr>
              <a:t>UK Treasury has called on public sector organizations to adopt &lt;IR&gt;</a:t>
            </a:r>
          </a:p>
          <a:p>
            <a:pPr marL="0" indent="0">
              <a:buNone/>
            </a:pP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5949949" y="1520039"/>
            <a:ext cx="5716694" cy="4186468"/>
            <a:chOff x="101599" y="586589"/>
            <a:chExt cx="5716694" cy="418646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0" name="Picture 9"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2338735" y="1382527"/>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041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212" y="1115877"/>
            <a:ext cx="7003943" cy="5293560"/>
          </a:xfrm>
        </p:spPr>
        <p:txBody>
          <a:bodyPr>
            <a:normAutofit/>
          </a:bodyPr>
          <a:lstStyle/>
          <a:p>
            <a:pPr marL="0" indent="0">
              <a:lnSpc>
                <a:spcPts val="3360"/>
              </a:lnSpc>
              <a:spcBef>
                <a:spcPts val="1200"/>
              </a:spcBef>
              <a:buNone/>
            </a:pPr>
            <a:r>
              <a:rPr lang="en-US" i="1" dirty="0">
                <a:latin typeface="Arial" panose="020B0604020202020204" pitchFamily="34" charset="0"/>
                <a:cs typeface="Arial" panose="020B0604020202020204" pitchFamily="34" charset="0"/>
              </a:rPr>
              <a:t>“We use different words in the </a:t>
            </a:r>
            <a:r>
              <a:rPr lang="en-US" i="1" dirty="0" smtClean="0">
                <a:latin typeface="Arial" panose="020B0604020202020204" pitchFamily="34" charset="0"/>
                <a:cs typeface="Arial" panose="020B0604020202020204" pitchFamily="34" charset="0"/>
              </a:rPr>
              <a:t>UK. Strategic </a:t>
            </a:r>
            <a:r>
              <a:rPr lang="en-US" i="1" dirty="0">
                <a:latin typeface="Arial" panose="020B0604020202020204" pitchFamily="34" charset="0"/>
                <a:cs typeface="Arial" panose="020B0604020202020204" pitchFamily="34" charset="0"/>
              </a:rPr>
              <a:t>Report, not Integrated Report, but we are on the same journey with the </a:t>
            </a:r>
            <a:r>
              <a:rPr lang="en-US" i="1" dirty="0" smtClean="0">
                <a:latin typeface="Arial" panose="020B0604020202020204" pitchFamily="34" charset="0"/>
                <a:cs typeface="Arial" panose="020B0604020202020204" pitchFamily="34" charset="0"/>
              </a:rPr>
              <a:t>same purpose. The </a:t>
            </a:r>
            <a:r>
              <a:rPr lang="en-US" i="1" dirty="0">
                <a:latin typeface="Arial" panose="020B0604020202020204" pitchFamily="34" charset="0"/>
                <a:cs typeface="Arial" panose="020B0604020202020204" pitchFamily="34" charset="0"/>
              </a:rPr>
              <a:t>principles in a UK strategic report are consistent with an integrated report.  And we look forward to continuing to work closely with the IIRC as it pursues its mission in the years ahead.”</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Stephen </a:t>
            </a:r>
            <a:r>
              <a:rPr lang="en-US" b="1" dirty="0" err="1">
                <a:latin typeface="Arial" panose="020B0604020202020204" pitchFamily="34" charset="0"/>
                <a:cs typeface="Arial" panose="020B0604020202020204" pitchFamily="34" charset="0"/>
              </a:rPr>
              <a:t>Haddrill</a:t>
            </a:r>
            <a:r>
              <a:rPr lang="en-US" dirty="0">
                <a:latin typeface="Arial" panose="020B0604020202020204" pitchFamily="34" charset="0"/>
                <a:cs typeface="Arial" panose="020B0604020202020204" pitchFamily="34" charset="0"/>
              </a:rPr>
              <a:t>, CEO, Financial Reporting Council, UK</a:t>
            </a:r>
          </a:p>
          <a:p>
            <a:pPr marL="0" indent="0">
              <a:buNone/>
            </a:pPr>
            <a:endParaRPr lang="en-US" dirty="0">
              <a:latin typeface="Arial" panose="020B0604020202020204" pitchFamily="34" charset="0"/>
              <a:cs typeface="Arial" panose="020B0604020202020204" pitchFamily="34" charset="0"/>
            </a:endParaRPr>
          </a:p>
        </p:txBody>
      </p:sp>
      <p:pic>
        <p:nvPicPr>
          <p:cNvPr id="7" name="image36.jpeg" descr="http://www.financialdirector.co.uk/IMG/433/287433/stephen-haddrill-11ad.jpg"/>
          <p:cNvPicPr>
            <a:picLocks noChangeAspect="1"/>
          </p:cNvPicPr>
          <p:nvPr/>
        </p:nvPicPr>
        <p:blipFill rotWithShape="1">
          <a:blip r:embed="rId3">
            <a:extLst/>
          </a:blip>
          <a:srcRect l="15820" r="15181"/>
          <a:stretch/>
        </p:blipFill>
        <p:spPr>
          <a:xfrm>
            <a:off x="7874960" y="1115877"/>
            <a:ext cx="3833721" cy="3704097"/>
          </a:xfrm>
          <a:prstGeom prst="rect">
            <a:avLst/>
          </a:prstGeom>
          <a:ln w="12700">
            <a:miter lim="400000"/>
          </a:ln>
        </p:spPr>
      </p:pic>
    </p:spTree>
    <p:extLst>
      <p:ext uri="{BB962C8B-B14F-4D97-AF65-F5344CB8AC3E}">
        <p14:creationId xmlns:p14="http://schemas.microsoft.com/office/powerpoint/2010/main" val="26748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India: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lnSpcReduction="10000"/>
          </a:bodyPr>
          <a:lstStyle/>
          <a:p>
            <a:pPr marL="457200" indent="-457200"/>
            <a:r>
              <a:rPr lang="en-US" dirty="0">
                <a:latin typeface="Arial" panose="020B0604020202020204" pitchFamily="34" charset="0"/>
                <a:cs typeface="Arial" panose="020B0604020202020204" pitchFamily="34" charset="0"/>
              </a:rPr>
              <a:t>The Securities and Exchange Board of India has written to the top 500 Indian companies encouraging the adoption of Integrated Reporting</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The Indian &lt;IR&gt; Lab is led by the Confederation of Indian Industries and includes leading companies such as Tata, Mahindra &amp; Mahindra and YES Bank </a:t>
            </a:r>
          </a:p>
          <a:p>
            <a:pPr marL="0" indent="0">
              <a:buNone/>
            </a:pPr>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6096000" y="1485490"/>
            <a:ext cx="5716694" cy="4186468"/>
            <a:chOff x="101599" y="586589"/>
            <a:chExt cx="5716694" cy="4186468"/>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1" name="Picture 10"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3273455" y="199890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4546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Securities and Exchange Board of India </a:t>
            </a:r>
            <a:r>
              <a:rPr lang="en-US" b="1" dirty="0" smtClean="0">
                <a:latin typeface="Arial" panose="020B0604020202020204" pitchFamily="34" charset="0"/>
                <a:cs typeface="Arial" panose="020B0604020202020204" pitchFamily="34" charset="0"/>
              </a:rPr>
              <a:t>Wants Yearly Tell-All Accounts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2186" y="2285147"/>
            <a:ext cx="5314627" cy="3891816"/>
          </a:xfrm>
        </p:spPr>
        <p:txBody>
          <a:bodyPr>
            <a:normAutofit/>
          </a:bodyPr>
          <a:lstStyle/>
          <a:p>
            <a:pPr marL="0" indent="0">
              <a:buNone/>
            </a:pPr>
            <a:r>
              <a:rPr lang="en-US" dirty="0" smtClean="0">
                <a:latin typeface="Arial" panose="020B0604020202020204" pitchFamily="34" charset="0"/>
                <a:cs typeface="Arial" panose="020B0604020202020204" pitchFamily="34" charset="0"/>
              </a:rPr>
              <a:t>“Whether </a:t>
            </a:r>
            <a:r>
              <a:rPr lang="en-US" dirty="0">
                <a:latin typeface="Arial" panose="020B0604020202020204" pitchFamily="34" charset="0"/>
                <a:cs typeface="Arial" panose="020B0604020202020204" pitchFamily="34" charset="0"/>
              </a:rPr>
              <a:t>integrated reporting will happen is no longer a question. We should look at how to implement it in a manner that is not </a:t>
            </a:r>
            <a:r>
              <a:rPr lang="en-US" dirty="0" smtClean="0">
                <a:latin typeface="Arial" panose="020B0604020202020204" pitchFamily="34" charset="0"/>
                <a:cs typeface="Arial" panose="020B0604020202020204" pitchFamily="34" charset="0"/>
              </a:rPr>
              <a:t>disruptive”</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U.K. </a:t>
            </a:r>
            <a:r>
              <a:rPr lang="en-US" b="1" dirty="0">
                <a:latin typeface="Arial" panose="020B0604020202020204" pitchFamily="34" charset="0"/>
                <a:cs typeface="Arial" panose="020B0604020202020204" pitchFamily="34" charset="0"/>
              </a:rPr>
              <a:t>Sinha</a:t>
            </a:r>
            <a:r>
              <a:rPr lang="en-US" dirty="0">
                <a:latin typeface="Arial" panose="020B0604020202020204" pitchFamily="34" charset="0"/>
                <a:cs typeface="Arial" panose="020B0604020202020204" pitchFamily="34" charset="0"/>
              </a:rPr>
              <a:t>, Former Chair, Securities and Exchange Board of India</a:t>
            </a:r>
          </a:p>
          <a:p>
            <a:pPr marL="0" indent="0">
              <a:buNone/>
            </a:pPr>
            <a:endParaRPr lang="en-US" dirty="0">
              <a:latin typeface="Arial" panose="020B0604020202020204" pitchFamily="34" charset="0"/>
              <a:cs typeface="Arial" panose="020B0604020202020204" pitchFamily="34" charset="0"/>
            </a:endParaRPr>
          </a:p>
        </p:txBody>
      </p:sp>
      <p:pic>
        <p:nvPicPr>
          <p:cNvPr id="7" name="image34.jpeg" descr="http://www.livemint.com/rf/Image-621x414/LiveMint/Period1/2014/01/06/Photos/uk_sinha--621x414.jpg"/>
          <p:cNvPicPr>
            <a:picLocks noChangeAspect="1"/>
          </p:cNvPicPr>
          <p:nvPr/>
        </p:nvPicPr>
        <p:blipFill>
          <a:blip r:embed="rId3">
            <a:extLst/>
          </a:blip>
          <a:stretch>
            <a:fillRect/>
          </a:stretch>
        </p:blipFill>
        <p:spPr>
          <a:xfrm>
            <a:off x="6977406" y="2285147"/>
            <a:ext cx="4376394" cy="2860290"/>
          </a:xfrm>
          <a:prstGeom prst="rect">
            <a:avLst/>
          </a:prstGeom>
          <a:ln w="12700">
            <a:miter lim="400000"/>
          </a:ln>
        </p:spPr>
      </p:pic>
    </p:spTree>
    <p:extLst>
      <p:ext uri="{BB962C8B-B14F-4D97-AF65-F5344CB8AC3E}">
        <p14:creationId xmlns:p14="http://schemas.microsoft.com/office/powerpoint/2010/main" val="183046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Japan: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a:bodyPr>
          <a:lstStyle/>
          <a:p>
            <a:pPr marL="457200" indent="-457200"/>
            <a:r>
              <a:rPr lang="en-US" dirty="0">
                <a:latin typeface="Arial" panose="020B0604020202020204" pitchFamily="34" charset="0"/>
                <a:cs typeface="Arial" panose="020B0604020202020204" pitchFamily="34" charset="0"/>
              </a:rPr>
              <a:t>Over 300 companies have adopted Integrated Reporting</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Japan's Ministry of Economy, Trade and Industry has endorsed &lt;IR&gt; as a means of communicating the long-term value creation proposition of companies.</a:t>
            </a:r>
          </a:p>
        </p:txBody>
      </p:sp>
      <p:grpSp>
        <p:nvGrpSpPr>
          <p:cNvPr id="8" name="Group 7"/>
          <p:cNvGrpSpPr/>
          <p:nvPr/>
        </p:nvGrpSpPr>
        <p:grpSpPr>
          <a:xfrm>
            <a:off x="6096000" y="1485490"/>
            <a:ext cx="5716694" cy="4186468"/>
            <a:chOff x="101599" y="586589"/>
            <a:chExt cx="5716694" cy="418646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4022024" y="163624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945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Malaysia: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fontScale="92500"/>
          </a:bodyPr>
          <a:lstStyle/>
          <a:p>
            <a:pPr marL="457200" indent="-457200"/>
            <a:r>
              <a:rPr lang="en-US" dirty="0">
                <a:latin typeface="Arial" panose="020B0604020202020204" pitchFamily="34" charset="0"/>
                <a:cs typeface="Arial" panose="020B0604020202020204" pitchFamily="34" charset="0"/>
              </a:rPr>
              <a:t>Malaysian government and securities commission have spoken of Integrated Reporting as a tool to enhance the quality of information available to the market.</a:t>
            </a:r>
          </a:p>
          <a:p>
            <a:pPr marL="457200" indent="-457200"/>
            <a:r>
              <a:rPr lang="en-US" dirty="0">
                <a:latin typeface="Arial" panose="020B0604020202020204" pitchFamily="34" charset="0"/>
                <a:cs typeface="Arial" panose="020B0604020202020204" pitchFamily="34" charset="0"/>
              </a:rPr>
              <a:t>Corporate governance code encourages adoption of &lt;IR&gt;</a:t>
            </a:r>
          </a:p>
          <a:p>
            <a:pPr marL="457200" indent="-457200"/>
            <a:r>
              <a:rPr lang="en-US" dirty="0">
                <a:latin typeface="Arial" panose="020B0604020202020204" pitchFamily="34" charset="0"/>
                <a:cs typeface="Arial" panose="020B0604020202020204" pitchFamily="34" charset="0"/>
              </a:rPr>
              <a:t>Over 20 of Malaysia’s largest businesses have made a public commitment to adopting &lt;IR&gt;</a:t>
            </a:r>
          </a:p>
          <a:p>
            <a:pPr marL="0" indent="0">
              <a:buNone/>
            </a:pP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5949949" y="1485490"/>
            <a:ext cx="5716694" cy="4186468"/>
            <a:chOff x="101599" y="586589"/>
            <a:chExt cx="5716694" cy="418646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3767909" y="2114046"/>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1444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Singapore: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a:bodyPr>
          <a:lstStyle/>
          <a:p>
            <a:pPr marL="457200" indent="-457200"/>
            <a:r>
              <a:rPr lang="en-US" dirty="0">
                <a:latin typeface="Arial" panose="020B0604020202020204" pitchFamily="34" charset="0"/>
                <a:cs typeface="Arial" panose="020B0604020202020204" pitchFamily="34" charset="0"/>
              </a:rPr>
              <a:t>Singapore Stock Exchange guidance refers to Integrated Reporting</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Leading businesses such as DBS Bank, City Developments Limited and the Maritime &amp; Port Authority are paving the way towards &lt;IR&gt; adoption.</a:t>
            </a:r>
          </a:p>
          <a:p>
            <a:pPr marL="0" indent="0">
              <a:buNone/>
            </a:pPr>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6096000" y="1485490"/>
            <a:ext cx="5716694" cy="4186468"/>
            <a:chOff x="101599" y="586589"/>
            <a:chExt cx="5716694" cy="4186468"/>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1" name="Picture 10"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3731048" y="2218305"/>
              <a:ext cx="652357" cy="6370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496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South Africa: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lnSpcReduction="10000"/>
          </a:bodyPr>
          <a:lstStyle/>
          <a:p>
            <a:pPr marL="457200" indent="-457200"/>
            <a:r>
              <a:rPr lang="en-US" dirty="0">
                <a:latin typeface="Arial" panose="020B0604020202020204" pitchFamily="34" charset="0"/>
                <a:cs typeface="Arial" panose="020B0604020202020204" pitchFamily="34" charset="0"/>
              </a:rPr>
              <a:t>Companies listed on the Johannesburg Stock Exchange have been producing integrated reports since 2010</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&lt;IR&gt; is at the core of corporate governance and reporting through the King code on corporate governance which is explicitly aligned to the &lt;IR&gt; Framework. </a:t>
            </a:r>
          </a:p>
          <a:p>
            <a:pPr marL="0" indent="0">
              <a:buNone/>
            </a:pP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6096000" y="1485490"/>
            <a:ext cx="5716694" cy="4186468"/>
            <a:chOff x="101599" y="586589"/>
            <a:chExt cx="5716694" cy="418646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2633768" y="2645025"/>
              <a:ext cx="652357" cy="6370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275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pPr>
              <a:spcAft>
                <a:spcPts val="1000"/>
              </a:spcAft>
            </a:pPr>
            <a:r>
              <a:rPr lang="en-US" sz="4800" b="1" dirty="0">
                <a:latin typeface="Arial" panose="020B0604020202020204" pitchFamily="34" charset="0"/>
                <a:cs typeface="Arial" panose="020B0604020202020204" pitchFamily="34" charset="0"/>
              </a:rPr>
              <a:t>Global momentum towards &lt;IR&gt;</a:t>
            </a:r>
          </a:p>
        </p:txBody>
      </p:sp>
    </p:spTree>
    <p:extLst>
      <p:ext uri="{BB962C8B-B14F-4D97-AF65-F5344CB8AC3E}">
        <p14:creationId xmlns:p14="http://schemas.microsoft.com/office/powerpoint/2010/main" val="391402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United States: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fontScale="92500" lnSpcReduction="10000"/>
          </a:bodyPr>
          <a:lstStyle/>
          <a:p>
            <a:pPr marL="457200" indent="-457200"/>
            <a:r>
              <a:rPr lang="en-US" dirty="0">
                <a:latin typeface="Arial" panose="020B0604020202020204" pitchFamily="34" charset="0"/>
                <a:cs typeface="Arial" panose="020B0604020202020204" pitchFamily="34" charset="0"/>
              </a:rPr>
              <a:t>Businesses adopting &lt;IR&gt; include PepsiCo, Microsoft, GE and Prudential Financial</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Larry Fink, CEO, Black Rock called for CEOs to  communicate their strategic framework for long-term value creation</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The largest US public pension fund CalPERS has called on boards to provide an integrated report</a:t>
            </a:r>
          </a:p>
          <a:p>
            <a:pPr marL="0" indent="0">
              <a:buNone/>
            </a:pP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5793528" y="1485490"/>
            <a:ext cx="5716694" cy="4186468"/>
            <a:chOff x="101599" y="586589"/>
            <a:chExt cx="5716694" cy="418646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1034029" y="1361646"/>
              <a:ext cx="1032254" cy="10081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7238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49" y="306790"/>
            <a:ext cx="10708037" cy="4351338"/>
          </a:xfrm>
        </p:spPr>
        <p:txBody>
          <a:bodyPr/>
          <a:lstStyle/>
          <a:p>
            <a:pPr marL="0" indent="0">
              <a:buNone/>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are asking that every CEO lay out for shareholders each year a strategic framework for long-term value creation. Additionally, because boards have a critical role to play in strategic planning, we believe CEOs should explicitly affirm that their boards have reviewed those plans. BlackRock’s corporate governance team, in their engagement with companies, will be looking for this framework and board review</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Larry Fink</a:t>
            </a:r>
            <a:r>
              <a:rPr lang="en-US" sz="2400" dirty="0">
                <a:latin typeface="Arial" panose="020B0604020202020204" pitchFamily="34" charset="0"/>
                <a:cs typeface="Arial" panose="020B0604020202020204" pitchFamily="34" charset="0"/>
              </a:rPr>
              <a:t>, CEO, BlackRock</a:t>
            </a:r>
          </a:p>
          <a:p>
            <a:pPr marL="0" indent="0">
              <a:buNone/>
            </a:pPr>
            <a:endParaRPr lang="en-US" dirty="0"/>
          </a:p>
        </p:txBody>
      </p:sp>
      <p:sp>
        <p:nvSpPr>
          <p:cNvPr id="4" name="Rectangle 3"/>
          <p:cNvSpPr/>
          <p:nvPr/>
        </p:nvSpPr>
        <p:spPr>
          <a:xfrm>
            <a:off x="388749" y="3740377"/>
            <a:ext cx="7003944" cy="1569660"/>
          </a:xfrm>
          <a:prstGeom prst="rect">
            <a:avLst/>
          </a:prstGeom>
          <a:solidFill>
            <a:srgbClr val="FFF1E0"/>
          </a:solidFill>
          <a:ln w="28575">
            <a:solidFill>
              <a:srgbClr val="C00000"/>
            </a:solidFill>
          </a:ln>
        </p:spPr>
        <p:txBody>
          <a:bodyPr wrap="square">
            <a:spAutoFit/>
          </a:bodyPr>
          <a:lstStyle/>
          <a:p>
            <a:r>
              <a:rPr lang="en-GB" sz="2400" dirty="0">
                <a:latin typeface="Arial" panose="020B0604020202020204" pitchFamily="34" charset="0"/>
                <a:cs typeface="Arial" panose="020B0604020202020204" pitchFamily="34" charset="0"/>
              </a:rPr>
              <a:t>"Efforts by the International Integrated Reporting Council to develop a framework for reporting value creation seem very much in-line with what Mr Fink is suggesting."</a:t>
            </a:r>
          </a:p>
        </p:txBody>
      </p:sp>
      <p:pic>
        <p:nvPicPr>
          <p:cNvPr id="5" name="Picture 4"/>
          <p:cNvPicPr>
            <a:picLocks noChangeAspect="1"/>
          </p:cNvPicPr>
          <p:nvPr/>
        </p:nvPicPr>
        <p:blipFill rotWithShape="1">
          <a:blip r:embed="rId3"/>
          <a:srcRect t="3830"/>
          <a:stretch/>
        </p:blipFill>
        <p:spPr>
          <a:xfrm>
            <a:off x="8276095" y="2153669"/>
            <a:ext cx="3256402" cy="4402114"/>
          </a:xfrm>
          <a:prstGeom prst="rect">
            <a:avLst/>
          </a:prstGeom>
          <a:effectLst>
            <a:softEdge rad="12700"/>
          </a:effectLst>
        </p:spPr>
      </p:pic>
      <p:sp>
        <p:nvSpPr>
          <p:cNvPr id="6" name="Rectangle 5"/>
          <p:cNvSpPr/>
          <p:nvPr/>
        </p:nvSpPr>
        <p:spPr>
          <a:xfrm>
            <a:off x="388748" y="5435184"/>
            <a:ext cx="6096000" cy="830997"/>
          </a:xfrm>
          <a:prstGeom prst="rect">
            <a:avLst/>
          </a:prstGeom>
        </p:spPr>
        <p:txBody>
          <a:bodyPr>
            <a:spAutoFit/>
          </a:bodyPr>
          <a:lstStyle/>
          <a:p>
            <a:r>
              <a:rPr lang="en-US" sz="2400" b="1" dirty="0">
                <a:latin typeface="Arial" panose="020B0604020202020204" pitchFamily="34" charset="0"/>
                <a:cs typeface="Arial" panose="020B0604020202020204" pitchFamily="34" charset="0"/>
              </a:rPr>
              <a:t>Sandra Peters</a:t>
            </a:r>
            <a:r>
              <a:rPr lang="en-US" sz="2400" dirty="0">
                <a:latin typeface="Arial" panose="020B0604020202020204" pitchFamily="34" charset="0"/>
                <a:cs typeface="Arial" panose="020B0604020202020204" pitchFamily="34" charset="0"/>
              </a:rPr>
              <a:t>, Head of Global Financial Reporting Policy, CFA Institute</a:t>
            </a:r>
          </a:p>
        </p:txBody>
      </p:sp>
      <p:cxnSp>
        <p:nvCxnSpPr>
          <p:cNvPr id="11" name="Elbow Connector 10"/>
          <p:cNvCxnSpPr>
            <a:stCxn id="4" idx="3"/>
          </p:cNvCxnSpPr>
          <p:nvPr/>
        </p:nvCxnSpPr>
        <p:spPr>
          <a:xfrm>
            <a:off x="7392693" y="4525207"/>
            <a:ext cx="1921788" cy="1488135"/>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7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Global:</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490"/>
            <a:ext cx="5111749" cy="5039295"/>
          </a:xfrm>
        </p:spPr>
        <p:txBody>
          <a:bodyPr>
            <a:normAutofit fontScale="92500" lnSpcReduction="10000"/>
          </a:bodyPr>
          <a:lstStyle/>
          <a:p>
            <a:pPr marL="457200" indent="-457200"/>
            <a:r>
              <a:rPr lang="en-US" dirty="0">
                <a:latin typeface="Arial" panose="020B0604020202020204" pitchFamily="34" charset="0"/>
                <a:cs typeface="Arial" panose="020B0604020202020204" pitchFamily="34" charset="0"/>
              </a:rPr>
              <a:t>IIRC playing a key role in Task Force on Climate-related Financial Disclosures</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IFAC advocating for &lt;IR&gt; as future of corporate reporting</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&lt;IR&gt; firmly on the G20 agenda</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&lt;IR&gt; key for reaching Sustainable Development Goals and COP21</a:t>
            </a:r>
          </a:p>
          <a:p>
            <a:pPr marL="0" indent="0">
              <a:buNone/>
            </a:pP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6096000" y="1485490"/>
            <a:ext cx="5716694" cy="4186468"/>
          </a:xfrm>
          <a:prstGeom prst="rect">
            <a:avLst/>
          </a:prstGeom>
        </p:spPr>
      </p:pic>
    </p:spTree>
    <p:extLst>
      <p:ext uri="{BB962C8B-B14F-4D97-AF65-F5344CB8AC3E}">
        <p14:creationId xmlns:p14="http://schemas.microsoft.com/office/powerpoint/2010/main" val="1093569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5784" y="667061"/>
            <a:ext cx="3905479" cy="5523879"/>
          </a:xfrm>
          <a:prstGeom prst="rect">
            <a:avLst/>
          </a:prstGeom>
        </p:spPr>
      </p:pic>
      <p:pic>
        <p:nvPicPr>
          <p:cNvPr id="3" name="Picture 2"/>
          <p:cNvPicPr>
            <a:picLocks noChangeAspect="1"/>
          </p:cNvPicPr>
          <p:nvPr/>
        </p:nvPicPr>
        <p:blipFill>
          <a:blip r:embed="rId4"/>
          <a:stretch>
            <a:fillRect/>
          </a:stretch>
        </p:blipFill>
        <p:spPr>
          <a:xfrm>
            <a:off x="6656164" y="682642"/>
            <a:ext cx="3913681" cy="5492716"/>
          </a:xfrm>
          <a:prstGeom prst="rect">
            <a:avLst/>
          </a:prstGeom>
        </p:spPr>
      </p:pic>
    </p:spTree>
    <p:extLst>
      <p:ext uri="{BB962C8B-B14F-4D97-AF65-F5344CB8AC3E}">
        <p14:creationId xmlns:p14="http://schemas.microsoft.com/office/powerpoint/2010/main" val="251365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2472208"/>
          </a:xfrm>
        </p:spPr>
        <p:txBody>
          <a:bodyPr>
            <a:normAutofit fontScale="90000"/>
          </a:bodyPr>
          <a:lstStyle/>
          <a:p>
            <a:r>
              <a:rPr lang="en-US" dirty="0">
                <a:latin typeface="Arial" panose="020B0604020202020204" pitchFamily="34" charset="0"/>
                <a:cs typeface="Arial" panose="020B0604020202020204" pitchFamily="34" charset="0"/>
              </a:rPr>
              <a:t>“By improving reporting requirements for </a:t>
            </a: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&lt;IR&gt; will lead to better-informed and more sustainable long-term investment, for the benefit of society</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Mark Carney</a:t>
            </a:r>
            <a:r>
              <a:rPr lang="en-US" sz="3100" dirty="0">
                <a:latin typeface="Arial" panose="020B0604020202020204" pitchFamily="34" charset="0"/>
                <a:cs typeface="Arial" panose="020B0604020202020204" pitchFamily="34" charset="0"/>
              </a:rPr>
              <a:t>, Governor Bank of England,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Chairman, Financial Stability Board</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955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2472208"/>
          </a:xfrm>
        </p:spPr>
        <p:txBody>
          <a:bodyPr>
            <a:normAutofit fontScale="90000"/>
          </a:bodyPr>
          <a:lstStyle/>
          <a:p>
            <a:r>
              <a:rPr lang="en-US" dirty="0">
                <a:latin typeface="Arial" panose="020B0604020202020204" pitchFamily="34" charset="0"/>
                <a:cs typeface="Arial" panose="020B0604020202020204" pitchFamily="34" charset="0"/>
              </a:rPr>
              <a:t>“We find that Integrated Reporting is positively associated with both stock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liquidity </a:t>
            </a:r>
            <a:r>
              <a:rPr lang="en-US" dirty="0">
                <a:latin typeface="Arial" panose="020B0604020202020204" pitchFamily="34" charset="0"/>
                <a:cs typeface="Arial" panose="020B0604020202020204" pitchFamily="34" charset="0"/>
              </a:rPr>
              <a:t>… and firm value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Mary E. Barth, </a:t>
            </a:r>
            <a:r>
              <a:rPr lang="en-US" sz="3100" dirty="0">
                <a:latin typeface="Arial" panose="020B0604020202020204" pitchFamily="34" charset="0"/>
                <a:cs typeface="Arial" panose="020B0604020202020204" pitchFamily="34" charset="0"/>
              </a:rPr>
              <a:t>Stanford University; Steven F. </a:t>
            </a:r>
            <a:r>
              <a:rPr lang="en-US" sz="3100" dirty="0" err="1">
                <a:latin typeface="Arial" panose="020B0604020202020204" pitchFamily="34" charset="0"/>
                <a:cs typeface="Arial" panose="020B0604020202020204" pitchFamily="34" charset="0"/>
              </a:rPr>
              <a:t>Cahan</a:t>
            </a:r>
            <a:r>
              <a:rPr lang="en-US" sz="3100" dirty="0">
                <a:latin typeface="Arial" panose="020B0604020202020204" pitchFamily="34" charset="0"/>
                <a:cs typeface="Arial" panose="020B0604020202020204" pitchFamily="34" charset="0"/>
              </a:rPr>
              <a:t> &amp; Li Chen, University of Auckland; </a:t>
            </a:r>
            <a:r>
              <a:rPr lang="en-US" sz="3100" dirty="0" err="1">
                <a:latin typeface="Arial" panose="020B0604020202020204" pitchFamily="34" charset="0"/>
                <a:cs typeface="Arial" panose="020B0604020202020204" pitchFamily="34" charset="0"/>
              </a:rPr>
              <a:t>Elmar</a:t>
            </a:r>
            <a:r>
              <a:rPr lang="en-US" sz="3100" dirty="0">
                <a:latin typeface="Arial" panose="020B0604020202020204" pitchFamily="34" charset="0"/>
                <a:cs typeface="Arial" panose="020B0604020202020204" pitchFamily="34" charset="0"/>
              </a:rPr>
              <a:t> R. Venter, University of Pretoria</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363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7657" y="1469992"/>
            <a:ext cx="5111749" cy="5039295"/>
          </a:xfrm>
        </p:spPr>
        <p:txBody>
          <a:bodyPr>
            <a:normAutofit/>
          </a:bodyPr>
          <a:lstStyle/>
          <a:p>
            <a:pPr marL="0" indent="0">
              <a:buNone/>
            </a:pPr>
            <a:r>
              <a:rPr lang="en-US" dirty="0">
                <a:latin typeface="Arial" panose="020B0604020202020204" pitchFamily="34" charset="0"/>
                <a:cs typeface="Arial" panose="020B0604020202020204" pitchFamily="34" charset="0"/>
              </a:rPr>
              <a:t>“conceptual models are needed to define, </a:t>
            </a:r>
            <a:r>
              <a:rPr lang="en-US" dirty="0" err="1">
                <a:latin typeface="Arial" panose="020B0604020202020204" pitchFamily="34" charset="0"/>
                <a:cs typeface="Arial" panose="020B0604020202020204" pitchFamily="34" charset="0"/>
              </a:rPr>
              <a:t>characterise</a:t>
            </a:r>
            <a:r>
              <a:rPr lang="en-US" dirty="0">
                <a:latin typeface="Arial" panose="020B0604020202020204" pitchFamily="34" charset="0"/>
                <a:cs typeface="Arial" panose="020B0604020202020204" pitchFamily="34" charset="0"/>
              </a:rPr>
              <a:t> and measure the potential negative impacts of interconnected global </a:t>
            </a:r>
            <a:r>
              <a:rPr lang="en-US" dirty="0" smtClean="0">
                <a:latin typeface="Arial" panose="020B0604020202020204" pitchFamily="34" charset="0"/>
                <a:cs typeface="Arial" panose="020B0604020202020204" pitchFamily="34" charset="0"/>
              </a:rPr>
              <a:t>risks.”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WEF Chairman</a:t>
            </a:r>
            <a:r>
              <a:rPr lang="en-US" dirty="0">
                <a:latin typeface="Arial" panose="020B0604020202020204" pitchFamily="34" charset="0"/>
                <a:cs typeface="Arial" panose="020B0604020202020204" pitchFamily="34" charset="0"/>
              </a:rPr>
              <a:t>, Klaus Schwab, 2014</a:t>
            </a: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64440" y="417095"/>
            <a:ext cx="4284258" cy="609219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10032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12755" y="742754"/>
            <a:ext cx="9966490" cy="6115246"/>
            <a:chOff x="556493" y="400050"/>
            <a:chExt cx="9966490" cy="6115246"/>
          </a:xfrm>
        </p:grpSpPr>
        <p:sp>
          <p:nvSpPr>
            <p:cNvPr id="2" name="Rectangle 1"/>
            <p:cNvSpPr/>
            <p:nvPr/>
          </p:nvSpPr>
          <p:spPr>
            <a:xfrm>
              <a:off x="556493" y="4991424"/>
              <a:ext cx="9966490" cy="62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21"/>
            <a:stretch/>
          </p:blipFill>
          <p:spPr>
            <a:xfrm>
              <a:off x="819150" y="892622"/>
              <a:ext cx="5740894" cy="3863347"/>
            </a:xfrm>
            <a:prstGeom prst="rect">
              <a:avLst/>
            </a:prstGeom>
          </p:spPr>
        </p:pic>
        <p:sp>
          <p:nvSpPr>
            <p:cNvPr id="4" name="Rectangle 3"/>
            <p:cNvSpPr/>
            <p:nvPr/>
          </p:nvSpPr>
          <p:spPr>
            <a:xfrm>
              <a:off x="1301547" y="439293"/>
              <a:ext cx="3531826" cy="470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600" dirty="0" smtClean="0">
                  <a:solidFill>
                    <a:srgbClr val="282828">
                      <a:lumMod val="75000"/>
                      <a:lumOff val="25000"/>
                    </a:srgbClr>
                  </a:solidFill>
                </a:rPr>
                <a:t>Over </a:t>
              </a:r>
              <a:r>
                <a:rPr lang="en-GB" sz="3600" b="1" dirty="0" smtClean="0">
                  <a:solidFill>
                    <a:srgbClr val="0073CF"/>
                  </a:solidFill>
                </a:rPr>
                <a:t>1,500</a:t>
              </a:r>
            </a:p>
            <a:p>
              <a:pPr algn="ctr"/>
              <a:r>
                <a:rPr lang="en-GB" dirty="0" smtClean="0">
                  <a:solidFill>
                    <a:srgbClr val="282828">
                      <a:lumMod val="75000"/>
                      <a:lumOff val="25000"/>
                    </a:srgbClr>
                  </a:solidFill>
                </a:rPr>
                <a:t>organizations do &lt;IR&gt;</a:t>
              </a:r>
              <a:endParaRPr lang="en-GB" dirty="0">
                <a:solidFill>
                  <a:srgbClr val="282828">
                    <a:lumMod val="75000"/>
                    <a:lumOff val="25000"/>
                  </a:srgbClr>
                </a:solidFill>
              </a:endParaRPr>
            </a:p>
          </p:txBody>
        </p:sp>
        <p:sp>
          <p:nvSpPr>
            <p:cNvPr id="5" name="Rectangle 4"/>
            <p:cNvSpPr/>
            <p:nvPr/>
          </p:nvSpPr>
          <p:spPr>
            <a:xfrm>
              <a:off x="630319" y="2950813"/>
              <a:ext cx="4752450" cy="716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smtClean="0">
                  <a:solidFill>
                    <a:srgbClr val="63B1E5"/>
                  </a:solidFill>
                </a:rPr>
                <a:t>2,000</a:t>
              </a:r>
              <a:r>
                <a:rPr lang="en-GB" sz="1600" dirty="0" smtClean="0">
                  <a:solidFill>
                    <a:srgbClr val="282828">
                      <a:lumMod val="75000"/>
                      <a:lumOff val="25000"/>
                    </a:srgbClr>
                  </a:solidFill>
                </a:rPr>
                <a:t> participating in &lt;IR&gt; Networks worldwide</a:t>
              </a:r>
              <a:endParaRPr lang="en-GB" sz="1600" dirty="0">
                <a:solidFill>
                  <a:srgbClr val="282828">
                    <a:lumMod val="75000"/>
                    <a:lumOff val="25000"/>
                  </a:srgb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565" y="3264753"/>
              <a:ext cx="4293233" cy="251643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26168"/>
            <a:stretch/>
          </p:blipFill>
          <p:spPr>
            <a:xfrm>
              <a:off x="5601870" y="2872328"/>
              <a:ext cx="4589880" cy="3642968"/>
            </a:xfrm>
            <a:prstGeom prst="rect">
              <a:avLst/>
            </a:prstGeom>
          </p:spPr>
        </p:pic>
        <p:sp>
          <p:nvSpPr>
            <p:cNvPr id="8" name="Rectangle 7"/>
            <p:cNvSpPr/>
            <p:nvPr/>
          </p:nvSpPr>
          <p:spPr>
            <a:xfrm>
              <a:off x="5696710" y="400050"/>
              <a:ext cx="4673963" cy="255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800" b="1" dirty="0" smtClean="0">
                  <a:solidFill>
                    <a:srgbClr val="0073CF"/>
                  </a:solidFill>
                </a:rPr>
                <a:t>83% </a:t>
              </a:r>
            </a:p>
            <a:p>
              <a:pPr algn="ctr"/>
              <a:r>
                <a:rPr lang="en-GB" dirty="0" smtClean="0">
                  <a:solidFill>
                    <a:srgbClr val="282828">
                      <a:lumMod val="75000"/>
                      <a:lumOff val="25000"/>
                    </a:srgbClr>
                  </a:solidFill>
                </a:rPr>
                <a:t>of CEOs, CFOs and other C-suite executives surveyed </a:t>
              </a:r>
              <a:r>
                <a:rPr lang="en-US" dirty="0">
                  <a:solidFill>
                    <a:srgbClr val="282828">
                      <a:lumMod val="75000"/>
                      <a:lumOff val="25000"/>
                    </a:srgbClr>
                  </a:solidFill>
                </a:rPr>
                <a:t>believe that adopting &lt;IR&gt;</a:t>
              </a:r>
            </a:p>
            <a:p>
              <a:pPr algn="ctr"/>
              <a:r>
                <a:rPr lang="en-US" dirty="0">
                  <a:solidFill>
                    <a:srgbClr val="282828">
                      <a:lumMod val="75000"/>
                      <a:lumOff val="25000"/>
                    </a:srgbClr>
                  </a:solidFill>
                </a:rPr>
                <a:t>would help deliver success</a:t>
              </a:r>
            </a:p>
            <a:p>
              <a:pPr algn="ctr"/>
              <a:r>
                <a:rPr lang="en-US" dirty="0">
                  <a:solidFill>
                    <a:srgbClr val="282828">
                      <a:lumMod val="75000"/>
                      <a:lumOff val="25000"/>
                    </a:srgbClr>
                  </a:solidFill>
                </a:rPr>
                <a:t>to their </a:t>
              </a:r>
              <a:r>
                <a:rPr lang="en-US" dirty="0" smtClean="0">
                  <a:solidFill>
                    <a:srgbClr val="282828">
                      <a:lumMod val="75000"/>
                      <a:lumOff val="25000"/>
                    </a:srgbClr>
                  </a:solidFill>
                </a:rPr>
                <a:t>organizations</a:t>
              </a:r>
              <a:endParaRPr lang="en-US" dirty="0">
                <a:solidFill>
                  <a:srgbClr val="282828">
                    <a:lumMod val="75000"/>
                    <a:lumOff val="25000"/>
                  </a:srgbClr>
                </a:solidFill>
              </a:endParaRPr>
            </a:p>
            <a:p>
              <a:pPr algn="ctr"/>
              <a:endParaRPr lang="en-GB" sz="1600" dirty="0" smtClean="0">
                <a:solidFill>
                  <a:srgbClr val="282828">
                    <a:lumMod val="75000"/>
                    <a:lumOff val="25000"/>
                  </a:srgbClr>
                </a:solidFill>
              </a:endParaRPr>
            </a:p>
          </p:txBody>
        </p:sp>
        <p:sp>
          <p:nvSpPr>
            <p:cNvPr id="9" name="Rectangle 8"/>
            <p:cNvSpPr/>
            <p:nvPr/>
          </p:nvSpPr>
          <p:spPr>
            <a:xfrm>
              <a:off x="5837326" y="3282416"/>
              <a:ext cx="3192781" cy="1266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dirty="0" smtClean="0">
                  <a:solidFill>
                    <a:schemeClr val="tx1"/>
                  </a:solidFill>
                </a:rPr>
                <a:t>Over</a:t>
              </a:r>
              <a:r>
                <a:rPr lang="en-GB" sz="3200" b="1" dirty="0" smtClean="0">
                  <a:solidFill>
                    <a:srgbClr val="0073CF"/>
                  </a:solidFill>
                </a:rPr>
                <a:t> 300</a:t>
              </a:r>
              <a:r>
                <a:rPr lang="en-GB" dirty="0" smtClean="0">
                  <a:solidFill>
                    <a:srgbClr val="282828">
                      <a:lumMod val="75000"/>
                      <a:lumOff val="25000"/>
                    </a:srgbClr>
                  </a:solidFill>
                </a:rPr>
                <a:t> companies have adopted &lt;IR&gt; in Japan</a:t>
              </a:r>
            </a:p>
          </p:txBody>
        </p:sp>
        <p:cxnSp>
          <p:nvCxnSpPr>
            <p:cNvPr id="10" name="Straight Connector 9"/>
            <p:cNvCxnSpPr/>
            <p:nvPr/>
          </p:nvCxnSpPr>
          <p:spPr>
            <a:xfrm flipH="1">
              <a:off x="909122" y="2950813"/>
              <a:ext cx="91827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61253" y="439293"/>
              <a:ext cx="0" cy="502304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781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Australia: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lstStyle/>
          <a:p>
            <a:pPr marL="457200" indent="-457200"/>
            <a:r>
              <a:rPr lang="en-US" dirty="0">
                <a:latin typeface="Arial" panose="020B0604020202020204" pitchFamily="34" charset="0"/>
                <a:cs typeface="Arial" panose="020B0604020202020204" pitchFamily="34" charset="0"/>
              </a:rPr>
              <a:t>The &lt;IR&gt; Pension Fund Network is based in Australia where leading funds are adopting Integrated Reporting</a:t>
            </a:r>
            <a:r>
              <a:rPr lang="en-US" dirty="0" smtClean="0">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pPr marL="457200" indent="-457200"/>
            <a:r>
              <a:rPr lang="en-US" dirty="0" smtClean="0">
                <a:latin typeface="Arial" panose="020B0604020202020204" pitchFamily="34" charset="0"/>
                <a:cs typeface="Arial" panose="020B0604020202020204" pitchFamily="34" charset="0"/>
              </a:rPr>
              <a:t>Business </a:t>
            </a:r>
            <a:r>
              <a:rPr lang="en-US" dirty="0">
                <a:latin typeface="Arial" panose="020B0604020202020204" pitchFamily="34" charset="0"/>
                <a:cs typeface="Arial" panose="020B0604020202020204" pitchFamily="34" charset="0"/>
              </a:rPr>
              <a:t>Reporting Leaders Forum active towards Integrated Reporting</a:t>
            </a:r>
          </a:p>
          <a:p>
            <a:pPr marL="0" indent="0">
              <a:buNone/>
            </a:pP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5637106" y="1690688"/>
            <a:ext cx="5716694" cy="4186468"/>
            <a:chOff x="101599" y="586589"/>
            <a:chExt cx="5716694" cy="4186468"/>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7" name="Picture 6"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3957562" y="250038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9468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4096" y="846506"/>
            <a:ext cx="7863809" cy="42779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8237869" y="6166441"/>
            <a:ext cx="3580072" cy="400110"/>
          </a:xfrm>
          <a:prstGeom prst="rect">
            <a:avLst/>
          </a:prstGeom>
          <a:noFill/>
        </p:spPr>
        <p:txBody>
          <a:bodyPr wrap="square" rtlCol="0">
            <a:spAutoFit/>
          </a:bodyPr>
          <a:lstStyle/>
          <a:p>
            <a:r>
              <a:rPr lang="en-GB" sz="2000" i="1" dirty="0" smtClean="0">
                <a:latin typeface="Arial" panose="020B0604020202020204" pitchFamily="34" charset="0"/>
                <a:cs typeface="Arial" panose="020B0604020202020204" pitchFamily="34" charset="0"/>
              </a:rPr>
              <a:t>Source: Investment Magazine</a:t>
            </a: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3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Brazil:</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5900"/>
            <a:ext cx="5111749" cy="5162550"/>
          </a:xfrm>
        </p:spPr>
        <p:txBody>
          <a:bodyPr>
            <a:normAutofit/>
          </a:bodyPr>
          <a:lstStyle/>
          <a:p>
            <a:pPr marL="457200" indent="-457200"/>
            <a:r>
              <a:rPr lang="en-US" dirty="0" smtClean="0">
                <a:latin typeface="Arial" panose="020B0604020202020204" pitchFamily="34" charset="0"/>
                <a:cs typeface="Arial" panose="020B0604020202020204" pitchFamily="34" charset="0"/>
              </a:rPr>
              <a:t>Brazilian </a:t>
            </a:r>
            <a:r>
              <a:rPr lang="en-US" dirty="0">
                <a:latin typeface="Arial" panose="020B0604020202020204" pitchFamily="34" charset="0"/>
                <a:cs typeface="Arial" panose="020B0604020202020204" pitchFamily="34" charset="0"/>
              </a:rPr>
              <a:t>Stock Exchange BM&amp;FBOVESPA encourages listed companies to produce integrated reports on a ‘report or explain’ principle</a:t>
            </a:r>
            <a:r>
              <a:rPr lang="en-US" dirty="0" smtClean="0">
                <a:latin typeface="Arial" panose="020B0604020202020204" pitchFamily="34" charset="0"/>
                <a:cs typeface="Arial" panose="020B0604020202020204" pitchFamily="34" charset="0"/>
              </a:rPr>
              <a:t>.</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The &lt;IR&gt; network in Brazil has over 500 participants with over 100 organizations producing integrated reports.</a:t>
            </a:r>
          </a:p>
          <a:p>
            <a:pPr marL="0" indent="0">
              <a:buNone/>
            </a:pP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5949949" y="1690688"/>
            <a:ext cx="5716694" cy="4186468"/>
            <a:chOff x="101599" y="586589"/>
            <a:chExt cx="5716694" cy="4186468"/>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8" name="Picture 7"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1776548" y="232402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140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China: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normAutofit lnSpcReduction="10000"/>
          </a:bodyPr>
          <a:lstStyle/>
          <a:p>
            <a:pPr marL="457200" indent="-457200"/>
            <a:r>
              <a:rPr lang="en-US" dirty="0">
                <a:latin typeface="Arial" panose="020B0604020202020204" pitchFamily="34" charset="0"/>
                <a:cs typeface="Arial" panose="020B0604020202020204" pitchFamily="34" charset="0"/>
              </a:rPr>
              <a:t>The Ministry of Finance in China has joined the IIRC Council and included Integrated Reporting in its five year plan. </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CNG Limited – China’s largest nuclear power company is a vocal advocate for Integrated Reporting</a:t>
            </a:r>
          </a:p>
          <a:p>
            <a:pPr marL="0" indent="0">
              <a:buNone/>
            </a:pPr>
            <a:endParaRPr lang="en-US" dirty="0">
              <a:latin typeface="Arial" panose="020B0604020202020204" pitchFamily="34" charset="0"/>
              <a:cs typeface="Arial" panose="020B0604020202020204" pitchFamily="34" charset="0"/>
            </a:endParaRPr>
          </a:p>
        </p:txBody>
      </p:sp>
      <p:grpSp>
        <p:nvGrpSpPr>
          <p:cNvPr id="8" name="Group 7"/>
          <p:cNvGrpSpPr/>
          <p:nvPr/>
        </p:nvGrpSpPr>
        <p:grpSpPr>
          <a:xfrm>
            <a:off x="5949949" y="1690688"/>
            <a:ext cx="5716694" cy="4186468"/>
            <a:chOff x="101599" y="586589"/>
            <a:chExt cx="5716694" cy="418646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0" name="Picture 9"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3585029" y="166337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37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Europe: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normAutofit/>
          </a:bodyPr>
          <a:lstStyle/>
          <a:p>
            <a:pPr marL="457200" indent="-457200"/>
            <a:r>
              <a:rPr lang="en-US" dirty="0">
                <a:latin typeface="Arial" panose="020B0604020202020204" pitchFamily="34" charset="0"/>
                <a:cs typeface="Arial" panose="020B0604020202020204" pitchFamily="34" charset="0"/>
              </a:rPr>
              <a:t>European Commission describes &lt;IR&gt; as “a step-ahead” of its directive on non-financial reporting</a:t>
            </a:r>
          </a:p>
          <a:p>
            <a:pPr marL="457200" indent="-457200"/>
            <a:endParaRPr lang="en-US" dirty="0">
              <a:latin typeface="Arial" panose="020B0604020202020204" pitchFamily="34" charset="0"/>
              <a:cs typeface="Arial" panose="020B0604020202020204" pitchFamily="34" charset="0"/>
            </a:endParaRPr>
          </a:p>
          <a:p>
            <a:pPr marL="457200" indent="-457200"/>
            <a:r>
              <a:rPr lang="en-US" dirty="0">
                <a:latin typeface="Arial" panose="020B0604020202020204" pitchFamily="34" charset="0"/>
                <a:cs typeface="Arial" panose="020B0604020202020204" pitchFamily="34" charset="0"/>
              </a:rPr>
              <a:t>&lt;IR&gt; Networks are active in countries including France, Germany, Italy, Netherlands, Turkey, Switzerland and the UK</a:t>
            </a:r>
          </a:p>
          <a:p>
            <a:pPr marL="0" indent="0">
              <a:buNone/>
            </a:pPr>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5949949" y="1690688"/>
            <a:ext cx="5716694" cy="4186468"/>
            <a:chOff x="101599" y="586589"/>
            <a:chExt cx="5716694" cy="4186468"/>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2541935" y="145026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41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France: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5"/>
            <a:ext cx="5111749" cy="4351338"/>
          </a:xfrm>
        </p:spPr>
        <p:txBody>
          <a:bodyPr>
            <a:normAutofit/>
          </a:bodyPr>
          <a:lstStyle/>
          <a:p>
            <a:pPr marL="457200" indent="-457200"/>
            <a:r>
              <a:rPr lang="en-US" dirty="0">
                <a:latin typeface="Arial" panose="020B0604020202020204" pitchFamily="34" charset="0"/>
                <a:cs typeface="Arial" panose="020B0604020202020204" pitchFamily="34" charset="0"/>
              </a:rPr>
              <a:t>Many of the top listed companies (CAC 40) now adopting &lt;IR&gt; including BNP Paribas, AXA, </a:t>
            </a:r>
            <a:r>
              <a:rPr lang="en-US" dirty="0" err="1">
                <a:latin typeface="Arial" panose="020B0604020202020204" pitchFamily="34" charset="0"/>
                <a:cs typeface="Arial" panose="020B0604020202020204" pitchFamily="34" charset="0"/>
              </a:rPr>
              <a:t>Crédit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Agricole</a:t>
            </a:r>
            <a:r>
              <a:rPr lang="en-US" dirty="0">
                <a:latin typeface="Arial" panose="020B0604020202020204" pitchFamily="34" charset="0"/>
                <a:cs typeface="Arial" panose="020B0604020202020204" pitchFamily="34" charset="0"/>
              </a:rPr>
              <a:t>, Danone, L’Oréal, Sanofi, Vivendi and </a:t>
            </a:r>
            <a:r>
              <a:rPr lang="en-US" dirty="0" err="1">
                <a:latin typeface="Arial" panose="020B0604020202020204" pitchFamily="34" charset="0"/>
                <a:cs typeface="Arial" panose="020B0604020202020204" pitchFamily="34" charset="0"/>
              </a:rPr>
              <a:t>Engie</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5949949" y="1027906"/>
            <a:ext cx="5716694" cy="4186468"/>
            <a:chOff x="101599" y="586589"/>
            <a:chExt cx="5716694" cy="4186468"/>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359" t="3720" r="2367" b="5627"/>
            <a:stretch/>
          </p:blipFill>
          <p:spPr>
            <a:xfrm>
              <a:off x="101599" y="586589"/>
              <a:ext cx="5716694" cy="4186468"/>
            </a:xfrm>
            <a:prstGeom prst="rect">
              <a:avLst/>
            </a:prstGeom>
          </p:spPr>
        </p:pic>
        <p:pic>
          <p:nvPicPr>
            <p:cNvPr id="12" name="Picture 11" descr="http://www.vipcclub.com/images/Marker_Circle_RED.gi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929334">
              <a:off x="2541935" y="1450260"/>
              <a:ext cx="728653" cy="711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527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1288</Words>
  <Application>Microsoft Office PowerPoint</Application>
  <PresentationFormat>Widescreen</PresentationFormat>
  <Paragraphs>154</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Global momentum towards &lt;IR&gt;</vt:lpstr>
      <vt:lpstr>PowerPoint Presentation</vt:lpstr>
      <vt:lpstr>Australia:</vt:lpstr>
      <vt:lpstr>PowerPoint Presentation</vt:lpstr>
      <vt:lpstr>Brazil:</vt:lpstr>
      <vt:lpstr>China:</vt:lpstr>
      <vt:lpstr>Europe:</vt:lpstr>
      <vt:lpstr>France:</vt:lpstr>
      <vt:lpstr>Germany:</vt:lpstr>
      <vt:lpstr>The Netherlands:</vt:lpstr>
      <vt:lpstr>United Kingdom:</vt:lpstr>
      <vt:lpstr>PowerPoint Presentation</vt:lpstr>
      <vt:lpstr>India:</vt:lpstr>
      <vt:lpstr>Securities and Exchange Board of India Wants Yearly Tell-All Accounts</vt:lpstr>
      <vt:lpstr>Japan:</vt:lpstr>
      <vt:lpstr>Malaysia:</vt:lpstr>
      <vt:lpstr>Singapore:</vt:lpstr>
      <vt:lpstr>South Africa:</vt:lpstr>
      <vt:lpstr>United States:</vt:lpstr>
      <vt:lpstr>PowerPoint Presentation</vt:lpstr>
      <vt:lpstr>Global:</vt:lpstr>
      <vt:lpstr>PowerPoint Presentation</vt:lpstr>
      <vt:lpstr>“By improving reporting requirements for organisations &lt;IR&gt; will lead to better-informed and more sustainable long-term investment, for the benefit of society.”  Mark Carney, Governor Bank of England,  Chairman, Financial Stability Board </vt:lpstr>
      <vt:lpstr>“We find that Integrated Reporting is positively associated with both stock  liquidity … and firm value ...”  Mary E. Barth, Stanford University; Steven F. Cahan &amp; Li Chen, University of Auckland; Elmar R. Venter, University of Pretoria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Jazmin Jackson</dc:creator>
  <cp:lastModifiedBy>Jazmin Jackson</cp:lastModifiedBy>
  <cp:revision>52</cp:revision>
  <dcterms:created xsi:type="dcterms:W3CDTF">2018-01-18T17:35:34Z</dcterms:created>
  <dcterms:modified xsi:type="dcterms:W3CDTF">2018-02-05T21:13:56Z</dcterms:modified>
</cp:coreProperties>
</file>