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256" r:id="rId3"/>
    <p:sldId id="258" r:id="rId4"/>
    <p:sldId id="272" r:id="rId5"/>
    <p:sldId id="259" r:id="rId6"/>
    <p:sldId id="260" r:id="rId7"/>
    <p:sldId id="273" r:id="rId8"/>
    <p:sldId id="275" r:id="rId9"/>
    <p:sldId id="274" r:id="rId10"/>
    <p:sldId id="276" r:id="rId11"/>
    <p:sldId id="277" r:id="rId12"/>
    <p:sldId id="278" r:id="rId13"/>
    <p:sldId id="279" r:id="rId14"/>
    <p:sldId id="280" r:id="rId15"/>
    <p:sldId id="281" r:id="rId16"/>
    <p:sldId id="282" r:id="rId17"/>
    <p:sldId id="283" r:id="rId18"/>
    <p:sldId id="284" r:id="rId19"/>
    <p:sldId id="285" r:id="rId20"/>
    <p:sldId id="287" r:id="rId21"/>
    <p:sldId id="286" r:id="rId22"/>
    <p:sldId id="288" r:id="rId23"/>
    <p:sldId id="289" r:id="rId24"/>
    <p:sldId id="290" r:id="rId25"/>
    <p:sldId id="291" r:id="rId26"/>
    <p:sldId id="292" r:id="rId27"/>
    <p:sldId id="294" r:id="rId28"/>
    <p:sldId id="295" r:id="rId29"/>
    <p:sldId id="293" r:id="rId30"/>
    <p:sldId id="296" r:id="rId31"/>
    <p:sldId id="297" r:id="rId32"/>
    <p:sldId id="298" r:id="rId33"/>
    <p:sldId id="299" r:id="rId34"/>
    <p:sldId id="301" r:id="rId35"/>
    <p:sldId id="30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5CA9"/>
    <a:srgbClr val="0D9B47"/>
    <a:srgbClr val="F15A25"/>
    <a:srgbClr val="595A5A"/>
    <a:srgbClr val="10BFF1"/>
    <a:srgbClr val="8EC63F"/>
    <a:srgbClr val="FAA7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7204" autoAdjust="0"/>
  </p:normalViewPr>
  <p:slideViewPr>
    <p:cSldViewPr snapToGrid="0">
      <p:cViewPr varScale="1">
        <p:scale>
          <a:sx n="53" d="100"/>
          <a:sy n="53" d="100"/>
        </p:scale>
        <p:origin x="109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D833F9-1E5A-4D0A-B707-F9DD327CD96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5997EBC4-8EAD-4894-995C-0DE899554697}">
      <dgm:prSet phldrT="[Text]" custT="1"/>
      <dgm:spPr>
        <a:solidFill>
          <a:srgbClr val="595A5A"/>
        </a:solidFill>
      </dgm:spPr>
      <dgm:t>
        <a:bodyPr/>
        <a:lstStyle/>
        <a:p>
          <a:r>
            <a:rPr lang="en-GB" sz="2800" b="1" dirty="0" smtClean="0">
              <a:latin typeface="Arial" panose="020B0604020202020204" pitchFamily="34" charset="0"/>
              <a:cs typeface="Arial" panose="020B0604020202020204" pitchFamily="34" charset="0"/>
            </a:rPr>
            <a:t>Six Strategic Themes</a:t>
          </a:r>
          <a:endParaRPr lang="en-GB" sz="2800" b="1" dirty="0">
            <a:latin typeface="Arial" panose="020B0604020202020204" pitchFamily="34" charset="0"/>
            <a:cs typeface="Arial" panose="020B0604020202020204" pitchFamily="34" charset="0"/>
          </a:endParaRPr>
        </a:p>
      </dgm:t>
    </dgm:pt>
    <dgm:pt modelId="{89AA774E-215D-416F-89D4-7C8A4C1628E9}" type="parTrans" cxnId="{8BD04776-821E-49B2-A2FA-428C1BD93B23}">
      <dgm:prSet/>
      <dgm:spPr/>
      <dgm:t>
        <a:bodyPr/>
        <a:lstStyle/>
        <a:p>
          <a:endParaRPr lang="en-GB"/>
        </a:p>
      </dgm:t>
    </dgm:pt>
    <dgm:pt modelId="{030F83F7-BD23-40C4-85A5-C6900D7209F0}" type="sibTrans" cxnId="{8BD04776-821E-49B2-A2FA-428C1BD93B23}">
      <dgm:prSet/>
      <dgm:spPr/>
      <dgm:t>
        <a:bodyPr/>
        <a:lstStyle/>
        <a:p>
          <a:endParaRPr lang="en-GB"/>
        </a:p>
      </dgm:t>
    </dgm:pt>
    <dgm:pt modelId="{A820DA3D-5F53-439E-AB8F-30153140EB0A}">
      <dgm:prSet phldrT="[Text]" custT="1"/>
      <dgm:spPr>
        <a:solidFill>
          <a:srgbClr val="8EC63F"/>
        </a:solidFill>
      </dgm:spPr>
      <dgm:t>
        <a:bodyPr/>
        <a:lstStyle/>
        <a:p>
          <a:r>
            <a:rPr lang="en-GB" sz="2000" b="1" dirty="0" smtClean="0">
              <a:latin typeface="Arial" panose="020B0604020202020204" pitchFamily="34" charset="0"/>
              <a:cs typeface="Arial" panose="020B0604020202020204" pitchFamily="34" charset="0"/>
            </a:rPr>
            <a:t>pace and scale</a:t>
          </a:r>
          <a:endParaRPr lang="en-GB" sz="2000" b="1" dirty="0">
            <a:latin typeface="Arial" panose="020B0604020202020204" pitchFamily="34" charset="0"/>
            <a:cs typeface="Arial" panose="020B0604020202020204" pitchFamily="34" charset="0"/>
          </a:endParaRPr>
        </a:p>
      </dgm:t>
    </dgm:pt>
    <dgm:pt modelId="{2DC95CE2-4320-4E0B-AEE1-FFA86E6DC5B2}" type="parTrans" cxnId="{593A111F-7109-483F-BE96-741FCEC6AD22}">
      <dgm:prSet/>
      <dgm:spPr>
        <a:solidFill>
          <a:schemeClr val="bg2"/>
        </a:solidFill>
      </dgm:spPr>
      <dgm:t>
        <a:bodyPr/>
        <a:lstStyle/>
        <a:p>
          <a:endParaRPr lang="en-GB"/>
        </a:p>
      </dgm:t>
    </dgm:pt>
    <dgm:pt modelId="{29694BE9-2420-4C1C-B893-CF6779C31A12}" type="sibTrans" cxnId="{593A111F-7109-483F-BE96-741FCEC6AD22}">
      <dgm:prSet/>
      <dgm:spPr/>
      <dgm:t>
        <a:bodyPr/>
        <a:lstStyle/>
        <a:p>
          <a:endParaRPr lang="en-GB"/>
        </a:p>
      </dgm:t>
    </dgm:pt>
    <dgm:pt modelId="{0551E0FA-450A-4555-9A15-780E6CD0CC98}">
      <dgm:prSet phldrT="[Text]" custT="1"/>
      <dgm:spPr>
        <a:solidFill>
          <a:srgbClr val="055CA9"/>
        </a:solidFill>
      </dgm:spPr>
      <dgm:t>
        <a:bodyPr/>
        <a:lstStyle/>
        <a:p>
          <a:r>
            <a:rPr lang="en-GB" sz="2000" b="1" dirty="0" smtClean="0">
              <a:latin typeface="Arial" panose="020B0604020202020204" pitchFamily="34" charset="0"/>
              <a:cs typeface="Arial" panose="020B0604020202020204" pitchFamily="34" charset="0"/>
            </a:rPr>
            <a:t>leading practice and guidance</a:t>
          </a:r>
          <a:endParaRPr lang="en-GB" sz="2000" b="1" dirty="0">
            <a:latin typeface="Arial" panose="020B0604020202020204" pitchFamily="34" charset="0"/>
            <a:cs typeface="Arial" panose="020B0604020202020204" pitchFamily="34" charset="0"/>
          </a:endParaRPr>
        </a:p>
      </dgm:t>
    </dgm:pt>
    <dgm:pt modelId="{C3116F24-0B74-40E6-8A56-D89DAF7431D5}" type="parTrans" cxnId="{FB20E802-F817-4301-8972-02BA3957B681}">
      <dgm:prSet/>
      <dgm:spPr/>
      <dgm:t>
        <a:bodyPr/>
        <a:lstStyle/>
        <a:p>
          <a:endParaRPr lang="en-GB"/>
        </a:p>
      </dgm:t>
    </dgm:pt>
    <dgm:pt modelId="{97DA8C4B-81C5-4E52-9C71-BD79AE1EFF97}" type="sibTrans" cxnId="{FB20E802-F817-4301-8972-02BA3957B681}">
      <dgm:prSet/>
      <dgm:spPr/>
      <dgm:t>
        <a:bodyPr/>
        <a:lstStyle/>
        <a:p>
          <a:endParaRPr lang="en-GB"/>
        </a:p>
      </dgm:t>
    </dgm:pt>
    <dgm:pt modelId="{E3BFAE95-FCB4-4F16-A6C9-6F6169A12C98}">
      <dgm:prSet phldrT="[Text]" custT="1"/>
      <dgm:spPr>
        <a:solidFill>
          <a:srgbClr val="F15A25"/>
        </a:solidFill>
      </dgm:spPr>
      <dgm:t>
        <a:bodyPr/>
        <a:lstStyle/>
        <a:p>
          <a:r>
            <a:rPr lang="en-GB" sz="2000" b="1" dirty="0" smtClean="0">
              <a:latin typeface="Arial" panose="020B0604020202020204" pitchFamily="34" charset="0"/>
              <a:cs typeface="Arial" panose="020B0604020202020204" pitchFamily="34" charset="0"/>
            </a:rPr>
            <a:t>bridge to investors</a:t>
          </a:r>
          <a:endParaRPr lang="en-GB" sz="2000" b="1" dirty="0">
            <a:latin typeface="Arial" panose="020B0604020202020204" pitchFamily="34" charset="0"/>
            <a:cs typeface="Arial" panose="020B0604020202020204" pitchFamily="34" charset="0"/>
          </a:endParaRPr>
        </a:p>
      </dgm:t>
    </dgm:pt>
    <dgm:pt modelId="{7F480E65-EFCA-4FA4-8EBC-15381E3A5759}" type="parTrans" cxnId="{DD0DE02A-DA02-43EE-98C3-0197D59A88AE}">
      <dgm:prSet/>
      <dgm:spPr/>
      <dgm:t>
        <a:bodyPr/>
        <a:lstStyle/>
        <a:p>
          <a:endParaRPr lang="en-GB"/>
        </a:p>
      </dgm:t>
    </dgm:pt>
    <dgm:pt modelId="{5A2E87A5-5221-42EF-94A2-07980CA77275}" type="sibTrans" cxnId="{DD0DE02A-DA02-43EE-98C3-0197D59A88AE}">
      <dgm:prSet/>
      <dgm:spPr/>
      <dgm:t>
        <a:bodyPr/>
        <a:lstStyle/>
        <a:p>
          <a:endParaRPr lang="en-GB"/>
        </a:p>
      </dgm:t>
    </dgm:pt>
    <dgm:pt modelId="{69781F8D-BC46-4B47-A0FC-5DCF2249CD2E}">
      <dgm:prSet phldrT="[Text]" custT="1"/>
      <dgm:spPr>
        <a:solidFill>
          <a:srgbClr val="0D9B47"/>
        </a:solidFill>
      </dgm:spPr>
      <dgm:t>
        <a:bodyPr/>
        <a:lstStyle/>
        <a:p>
          <a:r>
            <a:rPr lang="en-GB" sz="2000" b="1" dirty="0" smtClean="0">
              <a:latin typeface="Arial" panose="020B0604020202020204" pitchFamily="34" charset="0"/>
              <a:cs typeface="Arial" panose="020B0604020202020204" pitchFamily="34" charset="0"/>
            </a:rPr>
            <a:t>progress through dialogue</a:t>
          </a:r>
          <a:endParaRPr lang="en-GB" sz="2000" b="1" dirty="0">
            <a:latin typeface="Arial" panose="020B0604020202020204" pitchFamily="34" charset="0"/>
            <a:cs typeface="Arial" panose="020B0604020202020204" pitchFamily="34" charset="0"/>
          </a:endParaRPr>
        </a:p>
      </dgm:t>
    </dgm:pt>
    <dgm:pt modelId="{47A55253-8EE5-41B0-96D9-50AF74AEC6A3}" type="parTrans" cxnId="{0201606F-572F-4F32-A04A-397057207626}">
      <dgm:prSet/>
      <dgm:spPr>
        <a:solidFill>
          <a:schemeClr val="bg2"/>
        </a:solidFill>
      </dgm:spPr>
      <dgm:t>
        <a:bodyPr/>
        <a:lstStyle/>
        <a:p>
          <a:endParaRPr lang="en-GB"/>
        </a:p>
      </dgm:t>
    </dgm:pt>
    <dgm:pt modelId="{B713C47F-070F-4E05-8C48-113C587FD430}" type="sibTrans" cxnId="{0201606F-572F-4F32-A04A-397057207626}">
      <dgm:prSet/>
      <dgm:spPr/>
      <dgm:t>
        <a:bodyPr/>
        <a:lstStyle/>
        <a:p>
          <a:endParaRPr lang="en-GB"/>
        </a:p>
      </dgm:t>
    </dgm:pt>
    <dgm:pt modelId="{07B8C92E-AD6C-4449-BD57-5FC268652488}">
      <dgm:prSet phldrT="[Text]" custT="1"/>
      <dgm:spPr>
        <a:solidFill>
          <a:srgbClr val="FAA71B"/>
        </a:solidFill>
      </dgm:spPr>
      <dgm:t>
        <a:bodyPr/>
        <a:lstStyle/>
        <a:p>
          <a:r>
            <a:rPr lang="en-GB" sz="2000" b="1" dirty="0" smtClean="0">
              <a:latin typeface="Arial" panose="020B0604020202020204" pitchFamily="34" charset="0"/>
              <a:cs typeface="Arial" panose="020B0604020202020204" pitchFamily="34" charset="0"/>
            </a:rPr>
            <a:t>engage with global policy</a:t>
          </a:r>
          <a:endParaRPr lang="en-GB" sz="2000" b="1" dirty="0">
            <a:latin typeface="Arial" panose="020B0604020202020204" pitchFamily="34" charset="0"/>
            <a:cs typeface="Arial" panose="020B0604020202020204" pitchFamily="34" charset="0"/>
          </a:endParaRPr>
        </a:p>
      </dgm:t>
    </dgm:pt>
    <dgm:pt modelId="{8DFAC23C-1D02-4127-90CB-D014EA40FD7C}" type="parTrans" cxnId="{78F7D5C2-2E9B-4709-AE53-50B3AFE43D9B}">
      <dgm:prSet/>
      <dgm:spPr>
        <a:solidFill>
          <a:schemeClr val="bg2"/>
        </a:solidFill>
      </dgm:spPr>
      <dgm:t>
        <a:bodyPr/>
        <a:lstStyle/>
        <a:p>
          <a:endParaRPr lang="en-GB"/>
        </a:p>
      </dgm:t>
    </dgm:pt>
    <dgm:pt modelId="{A9AD9837-DB8F-430F-B7CE-C1E29D259E19}" type="sibTrans" cxnId="{78F7D5C2-2E9B-4709-AE53-50B3AFE43D9B}">
      <dgm:prSet/>
      <dgm:spPr/>
      <dgm:t>
        <a:bodyPr/>
        <a:lstStyle/>
        <a:p>
          <a:endParaRPr lang="en-GB"/>
        </a:p>
      </dgm:t>
    </dgm:pt>
    <dgm:pt modelId="{84FC7B21-8676-4442-937E-CEB555099514}">
      <dgm:prSet phldrT="[Text]" custT="1"/>
      <dgm:spPr>
        <a:solidFill>
          <a:srgbClr val="10BFF1"/>
        </a:solidFill>
      </dgm:spPr>
      <dgm:t>
        <a:bodyPr/>
        <a:lstStyle/>
        <a:p>
          <a:r>
            <a:rPr lang="en-GB" sz="2000" b="1" dirty="0" smtClean="0">
              <a:latin typeface="Arial" panose="020B0604020202020204" pitchFamily="34" charset="0"/>
              <a:cs typeface="Arial" panose="020B0604020202020204" pitchFamily="34" charset="0"/>
            </a:rPr>
            <a:t>viable organization</a:t>
          </a:r>
          <a:endParaRPr lang="en-GB" sz="2000" b="1" dirty="0">
            <a:latin typeface="Arial" panose="020B0604020202020204" pitchFamily="34" charset="0"/>
            <a:cs typeface="Arial" panose="020B0604020202020204" pitchFamily="34" charset="0"/>
          </a:endParaRPr>
        </a:p>
      </dgm:t>
    </dgm:pt>
    <dgm:pt modelId="{EA12A43C-E6F1-4AF1-B293-08852972251D}" type="parTrans" cxnId="{8FA851FB-A0FA-4A74-9750-521C9B6FB1EB}">
      <dgm:prSet/>
      <dgm:spPr>
        <a:solidFill>
          <a:schemeClr val="bg2"/>
        </a:solidFill>
      </dgm:spPr>
      <dgm:t>
        <a:bodyPr/>
        <a:lstStyle/>
        <a:p>
          <a:endParaRPr lang="en-GB"/>
        </a:p>
      </dgm:t>
    </dgm:pt>
    <dgm:pt modelId="{70E9FC81-5C4B-4209-9F2C-4407100499DC}" type="sibTrans" cxnId="{8FA851FB-A0FA-4A74-9750-521C9B6FB1EB}">
      <dgm:prSet/>
      <dgm:spPr/>
      <dgm:t>
        <a:bodyPr/>
        <a:lstStyle/>
        <a:p>
          <a:endParaRPr lang="en-GB"/>
        </a:p>
      </dgm:t>
    </dgm:pt>
    <dgm:pt modelId="{68E8D14D-1BE9-4BC6-B930-87FBFA858E1A}" type="pres">
      <dgm:prSet presAssocID="{F7D833F9-1E5A-4D0A-B707-F9DD327CD966}" presName="hierChild1" presStyleCnt="0">
        <dgm:presLayoutVars>
          <dgm:orgChart val="1"/>
          <dgm:chPref val="1"/>
          <dgm:dir/>
          <dgm:animOne val="branch"/>
          <dgm:animLvl val="lvl"/>
          <dgm:resizeHandles/>
        </dgm:presLayoutVars>
      </dgm:prSet>
      <dgm:spPr/>
      <dgm:t>
        <a:bodyPr/>
        <a:lstStyle/>
        <a:p>
          <a:endParaRPr lang="en-GB"/>
        </a:p>
      </dgm:t>
    </dgm:pt>
    <dgm:pt modelId="{D70BB88A-B551-4785-AB44-E3B498B34CB3}" type="pres">
      <dgm:prSet presAssocID="{5997EBC4-8EAD-4894-995C-0DE899554697}" presName="hierRoot1" presStyleCnt="0">
        <dgm:presLayoutVars>
          <dgm:hierBranch val="init"/>
        </dgm:presLayoutVars>
      </dgm:prSet>
      <dgm:spPr/>
    </dgm:pt>
    <dgm:pt modelId="{CE882D20-14EC-4CE3-91DE-6C737077DAF2}" type="pres">
      <dgm:prSet presAssocID="{5997EBC4-8EAD-4894-995C-0DE899554697}" presName="rootComposite1" presStyleCnt="0"/>
      <dgm:spPr/>
    </dgm:pt>
    <dgm:pt modelId="{CF6D1131-1CB0-4956-8CB4-200C51B3C4DE}" type="pres">
      <dgm:prSet presAssocID="{5997EBC4-8EAD-4894-995C-0DE899554697}" presName="rootText1" presStyleLbl="node0" presStyleIdx="0" presStyleCnt="1" custScaleX="339964">
        <dgm:presLayoutVars>
          <dgm:chPref val="3"/>
        </dgm:presLayoutVars>
      </dgm:prSet>
      <dgm:spPr/>
      <dgm:t>
        <a:bodyPr/>
        <a:lstStyle/>
        <a:p>
          <a:endParaRPr lang="en-GB"/>
        </a:p>
      </dgm:t>
    </dgm:pt>
    <dgm:pt modelId="{7F6E3A14-71DC-49BC-A042-495FFA89638F}" type="pres">
      <dgm:prSet presAssocID="{5997EBC4-8EAD-4894-995C-0DE899554697}" presName="rootConnector1" presStyleLbl="node1" presStyleIdx="0" presStyleCnt="0"/>
      <dgm:spPr/>
      <dgm:t>
        <a:bodyPr/>
        <a:lstStyle/>
        <a:p>
          <a:endParaRPr lang="en-GB"/>
        </a:p>
      </dgm:t>
    </dgm:pt>
    <dgm:pt modelId="{EA485E7F-8EA4-4ED2-AB53-365EA6099C3D}" type="pres">
      <dgm:prSet presAssocID="{5997EBC4-8EAD-4894-995C-0DE899554697}" presName="hierChild2" presStyleCnt="0"/>
      <dgm:spPr/>
    </dgm:pt>
    <dgm:pt modelId="{A2CB23B0-B580-43C4-A5A9-428DDB6D6029}" type="pres">
      <dgm:prSet presAssocID="{2DC95CE2-4320-4E0B-AEE1-FFA86E6DC5B2}" presName="Name37" presStyleLbl="parChTrans1D2" presStyleIdx="0" presStyleCnt="6"/>
      <dgm:spPr/>
      <dgm:t>
        <a:bodyPr/>
        <a:lstStyle/>
        <a:p>
          <a:endParaRPr lang="en-GB"/>
        </a:p>
      </dgm:t>
    </dgm:pt>
    <dgm:pt modelId="{4115485A-4526-40D4-8D01-74DCA636B5F5}" type="pres">
      <dgm:prSet presAssocID="{A820DA3D-5F53-439E-AB8F-30153140EB0A}" presName="hierRoot2" presStyleCnt="0">
        <dgm:presLayoutVars>
          <dgm:hierBranch val="init"/>
        </dgm:presLayoutVars>
      </dgm:prSet>
      <dgm:spPr/>
    </dgm:pt>
    <dgm:pt modelId="{877BE51A-B3AF-41E1-84FF-C65BAC4BBB02}" type="pres">
      <dgm:prSet presAssocID="{A820DA3D-5F53-439E-AB8F-30153140EB0A}" presName="rootComposite" presStyleCnt="0"/>
      <dgm:spPr/>
    </dgm:pt>
    <dgm:pt modelId="{39E7A39C-E69F-4478-827C-0FEBCED2D3E9}" type="pres">
      <dgm:prSet presAssocID="{A820DA3D-5F53-439E-AB8F-30153140EB0A}" presName="rootText" presStyleLbl="node2" presStyleIdx="0" presStyleCnt="6" custScaleX="111812" custScaleY="207297">
        <dgm:presLayoutVars>
          <dgm:chPref val="3"/>
        </dgm:presLayoutVars>
      </dgm:prSet>
      <dgm:spPr/>
      <dgm:t>
        <a:bodyPr/>
        <a:lstStyle/>
        <a:p>
          <a:endParaRPr lang="en-GB"/>
        </a:p>
      </dgm:t>
    </dgm:pt>
    <dgm:pt modelId="{36BE64F3-3F42-4746-B00E-13A2ED91FA1D}" type="pres">
      <dgm:prSet presAssocID="{A820DA3D-5F53-439E-AB8F-30153140EB0A}" presName="rootConnector" presStyleLbl="node2" presStyleIdx="0" presStyleCnt="6"/>
      <dgm:spPr/>
      <dgm:t>
        <a:bodyPr/>
        <a:lstStyle/>
        <a:p>
          <a:endParaRPr lang="en-GB"/>
        </a:p>
      </dgm:t>
    </dgm:pt>
    <dgm:pt modelId="{A32325D9-04B5-4895-8C9B-485854D12E87}" type="pres">
      <dgm:prSet presAssocID="{A820DA3D-5F53-439E-AB8F-30153140EB0A}" presName="hierChild4" presStyleCnt="0"/>
      <dgm:spPr/>
    </dgm:pt>
    <dgm:pt modelId="{D4D8DC7F-07AD-4F16-92A9-41E8F9687E5F}" type="pres">
      <dgm:prSet presAssocID="{A820DA3D-5F53-439E-AB8F-30153140EB0A}" presName="hierChild5" presStyleCnt="0"/>
      <dgm:spPr/>
    </dgm:pt>
    <dgm:pt modelId="{8D7549F8-78BD-4A0A-B8E7-664C4DA24E8F}" type="pres">
      <dgm:prSet presAssocID="{C3116F24-0B74-40E6-8A56-D89DAF7431D5}" presName="Name37" presStyleLbl="parChTrans1D2" presStyleIdx="1" presStyleCnt="6"/>
      <dgm:spPr/>
      <dgm:t>
        <a:bodyPr/>
        <a:lstStyle/>
        <a:p>
          <a:endParaRPr lang="en-GB"/>
        </a:p>
      </dgm:t>
    </dgm:pt>
    <dgm:pt modelId="{A21331D9-7A2F-4746-A603-2721AFF86C0B}" type="pres">
      <dgm:prSet presAssocID="{0551E0FA-450A-4555-9A15-780E6CD0CC98}" presName="hierRoot2" presStyleCnt="0">
        <dgm:presLayoutVars>
          <dgm:hierBranch val="init"/>
        </dgm:presLayoutVars>
      </dgm:prSet>
      <dgm:spPr/>
    </dgm:pt>
    <dgm:pt modelId="{47370E08-F6A9-471A-AF7D-CD4EF9F22621}" type="pres">
      <dgm:prSet presAssocID="{0551E0FA-450A-4555-9A15-780E6CD0CC98}" presName="rootComposite" presStyleCnt="0"/>
      <dgm:spPr/>
    </dgm:pt>
    <dgm:pt modelId="{175B68AA-37ED-4CAB-AB69-C1A529127ED9}" type="pres">
      <dgm:prSet presAssocID="{0551E0FA-450A-4555-9A15-780E6CD0CC98}" presName="rootText" presStyleLbl="node2" presStyleIdx="1" presStyleCnt="6" custScaleX="126087" custScaleY="207297">
        <dgm:presLayoutVars>
          <dgm:chPref val="3"/>
        </dgm:presLayoutVars>
      </dgm:prSet>
      <dgm:spPr/>
      <dgm:t>
        <a:bodyPr/>
        <a:lstStyle/>
        <a:p>
          <a:endParaRPr lang="en-GB"/>
        </a:p>
      </dgm:t>
    </dgm:pt>
    <dgm:pt modelId="{ECF02078-8773-4ECC-A01E-7F837B98D363}" type="pres">
      <dgm:prSet presAssocID="{0551E0FA-450A-4555-9A15-780E6CD0CC98}" presName="rootConnector" presStyleLbl="node2" presStyleIdx="1" presStyleCnt="6"/>
      <dgm:spPr/>
      <dgm:t>
        <a:bodyPr/>
        <a:lstStyle/>
        <a:p>
          <a:endParaRPr lang="en-GB"/>
        </a:p>
      </dgm:t>
    </dgm:pt>
    <dgm:pt modelId="{CEF26CE9-DEEF-41B9-B559-658E9D14283D}" type="pres">
      <dgm:prSet presAssocID="{0551E0FA-450A-4555-9A15-780E6CD0CC98}" presName="hierChild4" presStyleCnt="0"/>
      <dgm:spPr/>
    </dgm:pt>
    <dgm:pt modelId="{369D9216-1EBF-4ADF-A8BE-06F777A42018}" type="pres">
      <dgm:prSet presAssocID="{0551E0FA-450A-4555-9A15-780E6CD0CC98}" presName="hierChild5" presStyleCnt="0"/>
      <dgm:spPr/>
    </dgm:pt>
    <dgm:pt modelId="{55B2AB45-7EA7-4B65-B183-F6B64ADCB759}" type="pres">
      <dgm:prSet presAssocID="{7F480E65-EFCA-4FA4-8EBC-15381E3A5759}" presName="Name37" presStyleLbl="parChTrans1D2" presStyleIdx="2" presStyleCnt="6"/>
      <dgm:spPr/>
      <dgm:t>
        <a:bodyPr/>
        <a:lstStyle/>
        <a:p>
          <a:endParaRPr lang="en-GB"/>
        </a:p>
      </dgm:t>
    </dgm:pt>
    <dgm:pt modelId="{2901E62E-07B7-481E-BC02-FBCB8FEE8C1D}" type="pres">
      <dgm:prSet presAssocID="{E3BFAE95-FCB4-4F16-A6C9-6F6169A12C98}" presName="hierRoot2" presStyleCnt="0">
        <dgm:presLayoutVars>
          <dgm:hierBranch val="init"/>
        </dgm:presLayoutVars>
      </dgm:prSet>
      <dgm:spPr/>
    </dgm:pt>
    <dgm:pt modelId="{F4B750BB-DA2A-4045-B02D-638A2E9B91C1}" type="pres">
      <dgm:prSet presAssocID="{E3BFAE95-FCB4-4F16-A6C9-6F6169A12C98}" presName="rootComposite" presStyleCnt="0"/>
      <dgm:spPr/>
    </dgm:pt>
    <dgm:pt modelId="{19B2508E-86A9-435D-8CA4-EB4D5466516E}" type="pres">
      <dgm:prSet presAssocID="{E3BFAE95-FCB4-4F16-A6C9-6F6169A12C98}" presName="rootText" presStyleLbl="node2" presStyleIdx="2" presStyleCnt="6" custScaleX="111812" custScaleY="207297">
        <dgm:presLayoutVars>
          <dgm:chPref val="3"/>
        </dgm:presLayoutVars>
      </dgm:prSet>
      <dgm:spPr/>
      <dgm:t>
        <a:bodyPr/>
        <a:lstStyle/>
        <a:p>
          <a:endParaRPr lang="en-GB"/>
        </a:p>
      </dgm:t>
    </dgm:pt>
    <dgm:pt modelId="{8EF7DBD5-DDCA-4A60-8D03-9CD635BB1971}" type="pres">
      <dgm:prSet presAssocID="{E3BFAE95-FCB4-4F16-A6C9-6F6169A12C98}" presName="rootConnector" presStyleLbl="node2" presStyleIdx="2" presStyleCnt="6"/>
      <dgm:spPr/>
      <dgm:t>
        <a:bodyPr/>
        <a:lstStyle/>
        <a:p>
          <a:endParaRPr lang="en-GB"/>
        </a:p>
      </dgm:t>
    </dgm:pt>
    <dgm:pt modelId="{BAA8279F-E966-4326-BCCC-6CAA908C6528}" type="pres">
      <dgm:prSet presAssocID="{E3BFAE95-FCB4-4F16-A6C9-6F6169A12C98}" presName="hierChild4" presStyleCnt="0"/>
      <dgm:spPr/>
    </dgm:pt>
    <dgm:pt modelId="{11B0CD32-5126-4563-9AF3-F28B0716F0F8}" type="pres">
      <dgm:prSet presAssocID="{E3BFAE95-FCB4-4F16-A6C9-6F6169A12C98}" presName="hierChild5" presStyleCnt="0"/>
      <dgm:spPr/>
    </dgm:pt>
    <dgm:pt modelId="{07F35BAB-0555-4214-A175-7A4ACD94706D}" type="pres">
      <dgm:prSet presAssocID="{47A55253-8EE5-41B0-96D9-50AF74AEC6A3}" presName="Name37" presStyleLbl="parChTrans1D2" presStyleIdx="3" presStyleCnt="6"/>
      <dgm:spPr/>
      <dgm:t>
        <a:bodyPr/>
        <a:lstStyle/>
        <a:p>
          <a:endParaRPr lang="en-GB"/>
        </a:p>
      </dgm:t>
    </dgm:pt>
    <dgm:pt modelId="{A4A7671D-8276-4CE8-AC79-62E1D3777509}" type="pres">
      <dgm:prSet presAssocID="{69781F8D-BC46-4B47-A0FC-5DCF2249CD2E}" presName="hierRoot2" presStyleCnt="0">
        <dgm:presLayoutVars>
          <dgm:hierBranch val="init"/>
        </dgm:presLayoutVars>
      </dgm:prSet>
      <dgm:spPr/>
    </dgm:pt>
    <dgm:pt modelId="{5026FDD5-56D4-42F4-95DE-2CDF0E0905B0}" type="pres">
      <dgm:prSet presAssocID="{69781F8D-BC46-4B47-A0FC-5DCF2249CD2E}" presName="rootComposite" presStyleCnt="0"/>
      <dgm:spPr/>
    </dgm:pt>
    <dgm:pt modelId="{F40BDA96-0D61-4CDF-893A-5103D21ACD06}" type="pres">
      <dgm:prSet presAssocID="{69781F8D-BC46-4B47-A0FC-5DCF2249CD2E}" presName="rootText" presStyleLbl="node2" presStyleIdx="3" presStyleCnt="6" custScaleX="111812" custScaleY="207297">
        <dgm:presLayoutVars>
          <dgm:chPref val="3"/>
        </dgm:presLayoutVars>
      </dgm:prSet>
      <dgm:spPr/>
      <dgm:t>
        <a:bodyPr/>
        <a:lstStyle/>
        <a:p>
          <a:endParaRPr lang="en-GB"/>
        </a:p>
      </dgm:t>
    </dgm:pt>
    <dgm:pt modelId="{CE1A867F-E4D5-4744-A3FD-985FFC7001C8}" type="pres">
      <dgm:prSet presAssocID="{69781F8D-BC46-4B47-A0FC-5DCF2249CD2E}" presName="rootConnector" presStyleLbl="node2" presStyleIdx="3" presStyleCnt="6"/>
      <dgm:spPr/>
      <dgm:t>
        <a:bodyPr/>
        <a:lstStyle/>
        <a:p>
          <a:endParaRPr lang="en-GB"/>
        </a:p>
      </dgm:t>
    </dgm:pt>
    <dgm:pt modelId="{2A49CACF-782B-46B6-96CF-DFC3D063A2E5}" type="pres">
      <dgm:prSet presAssocID="{69781F8D-BC46-4B47-A0FC-5DCF2249CD2E}" presName="hierChild4" presStyleCnt="0"/>
      <dgm:spPr/>
    </dgm:pt>
    <dgm:pt modelId="{AAA00D8F-FAB2-43B9-93AD-077381E30034}" type="pres">
      <dgm:prSet presAssocID="{69781F8D-BC46-4B47-A0FC-5DCF2249CD2E}" presName="hierChild5" presStyleCnt="0"/>
      <dgm:spPr/>
    </dgm:pt>
    <dgm:pt modelId="{EF0B3C4B-D409-4C7F-8BAF-CBCAECB26D54}" type="pres">
      <dgm:prSet presAssocID="{8DFAC23C-1D02-4127-90CB-D014EA40FD7C}" presName="Name37" presStyleLbl="parChTrans1D2" presStyleIdx="4" presStyleCnt="6"/>
      <dgm:spPr/>
      <dgm:t>
        <a:bodyPr/>
        <a:lstStyle/>
        <a:p>
          <a:endParaRPr lang="en-GB"/>
        </a:p>
      </dgm:t>
    </dgm:pt>
    <dgm:pt modelId="{129078FC-240E-484B-903F-98896169E37E}" type="pres">
      <dgm:prSet presAssocID="{07B8C92E-AD6C-4449-BD57-5FC268652488}" presName="hierRoot2" presStyleCnt="0">
        <dgm:presLayoutVars>
          <dgm:hierBranch val="init"/>
        </dgm:presLayoutVars>
      </dgm:prSet>
      <dgm:spPr/>
    </dgm:pt>
    <dgm:pt modelId="{189DAFBD-1E28-4766-AE10-C9227D9FD14E}" type="pres">
      <dgm:prSet presAssocID="{07B8C92E-AD6C-4449-BD57-5FC268652488}" presName="rootComposite" presStyleCnt="0"/>
      <dgm:spPr/>
    </dgm:pt>
    <dgm:pt modelId="{36BCE1D3-247A-4126-9B3A-59CD2D67B4DD}" type="pres">
      <dgm:prSet presAssocID="{07B8C92E-AD6C-4449-BD57-5FC268652488}" presName="rootText" presStyleLbl="node2" presStyleIdx="4" presStyleCnt="6" custScaleX="132853" custScaleY="207297">
        <dgm:presLayoutVars>
          <dgm:chPref val="3"/>
        </dgm:presLayoutVars>
      </dgm:prSet>
      <dgm:spPr/>
      <dgm:t>
        <a:bodyPr/>
        <a:lstStyle/>
        <a:p>
          <a:endParaRPr lang="en-GB"/>
        </a:p>
      </dgm:t>
    </dgm:pt>
    <dgm:pt modelId="{3F2B3571-F324-4F3B-8BD8-9EBA3CDB17B9}" type="pres">
      <dgm:prSet presAssocID="{07B8C92E-AD6C-4449-BD57-5FC268652488}" presName="rootConnector" presStyleLbl="node2" presStyleIdx="4" presStyleCnt="6"/>
      <dgm:spPr/>
      <dgm:t>
        <a:bodyPr/>
        <a:lstStyle/>
        <a:p>
          <a:endParaRPr lang="en-GB"/>
        </a:p>
      </dgm:t>
    </dgm:pt>
    <dgm:pt modelId="{E8F80FEB-8E0E-425A-8D4B-FA638C043A97}" type="pres">
      <dgm:prSet presAssocID="{07B8C92E-AD6C-4449-BD57-5FC268652488}" presName="hierChild4" presStyleCnt="0"/>
      <dgm:spPr/>
    </dgm:pt>
    <dgm:pt modelId="{389DFDDE-2CB5-41A5-BD12-5C5D7CC53A9C}" type="pres">
      <dgm:prSet presAssocID="{07B8C92E-AD6C-4449-BD57-5FC268652488}" presName="hierChild5" presStyleCnt="0"/>
      <dgm:spPr/>
    </dgm:pt>
    <dgm:pt modelId="{45DB8F7F-9B5B-44CA-B980-949EBBA52FD6}" type="pres">
      <dgm:prSet presAssocID="{EA12A43C-E6F1-4AF1-B293-08852972251D}" presName="Name37" presStyleLbl="parChTrans1D2" presStyleIdx="5" presStyleCnt="6"/>
      <dgm:spPr/>
      <dgm:t>
        <a:bodyPr/>
        <a:lstStyle/>
        <a:p>
          <a:endParaRPr lang="en-GB"/>
        </a:p>
      </dgm:t>
    </dgm:pt>
    <dgm:pt modelId="{C3DF5FB6-F9D2-40BF-853D-DB462E215745}" type="pres">
      <dgm:prSet presAssocID="{84FC7B21-8676-4442-937E-CEB555099514}" presName="hierRoot2" presStyleCnt="0">
        <dgm:presLayoutVars>
          <dgm:hierBranch val="init"/>
        </dgm:presLayoutVars>
      </dgm:prSet>
      <dgm:spPr/>
    </dgm:pt>
    <dgm:pt modelId="{BD1EDC48-06AA-4B98-9ADA-2D215910200B}" type="pres">
      <dgm:prSet presAssocID="{84FC7B21-8676-4442-937E-CEB555099514}" presName="rootComposite" presStyleCnt="0"/>
      <dgm:spPr/>
    </dgm:pt>
    <dgm:pt modelId="{44FEFA64-3315-465B-8031-C01C83C6E76C}" type="pres">
      <dgm:prSet presAssocID="{84FC7B21-8676-4442-937E-CEB555099514}" presName="rootText" presStyleLbl="node2" presStyleIdx="5" presStyleCnt="6" custScaleX="124414" custScaleY="207297">
        <dgm:presLayoutVars>
          <dgm:chPref val="3"/>
        </dgm:presLayoutVars>
      </dgm:prSet>
      <dgm:spPr/>
      <dgm:t>
        <a:bodyPr/>
        <a:lstStyle/>
        <a:p>
          <a:endParaRPr lang="en-GB"/>
        </a:p>
      </dgm:t>
    </dgm:pt>
    <dgm:pt modelId="{DFA9A7CC-92FA-4D99-9BF8-0E4BABFEFBEE}" type="pres">
      <dgm:prSet presAssocID="{84FC7B21-8676-4442-937E-CEB555099514}" presName="rootConnector" presStyleLbl="node2" presStyleIdx="5" presStyleCnt="6"/>
      <dgm:spPr/>
      <dgm:t>
        <a:bodyPr/>
        <a:lstStyle/>
        <a:p>
          <a:endParaRPr lang="en-GB"/>
        </a:p>
      </dgm:t>
    </dgm:pt>
    <dgm:pt modelId="{E03996EA-218A-478C-991B-002D4F0F4E8B}" type="pres">
      <dgm:prSet presAssocID="{84FC7B21-8676-4442-937E-CEB555099514}" presName="hierChild4" presStyleCnt="0"/>
      <dgm:spPr/>
    </dgm:pt>
    <dgm:pt modelId="{15551CD1-DED1-4310-8585-6619A57DE667}" type="pres">
      <dgm:prSet presAssocID="{84FC7B21-8676-4442-937E-CEB555099514}" presName="hierChild5" presStyleCnt="0"/>
      <dgm:spPr/>
    </dgm:pt>
    <dgm:pt modelId="{2B86F7E1-B00D-4397-B5D6-69E14AB37AC2}" type="pres">
      <dgm:prSet presAssocID="{5997EBC4-8EAD-4894-995C-0DE899554697}" presName="hierChild3" presStyleCnt="0"/>
      <dgm:spPr/>
    </dgm:pt>
  </dgm:ptLst>
  <dgm:cxnLst>
    <dgm:cxn modelId="{EAF9DF1B-0523-4F20-9F40-92B1EC04F557}" type="presOf" srcId="{E3BFAE95-FCB4-4F16-A6C9-6F6169A12C98}" destId="{19B2508E-86A9-435D-8CA4-EB4D5466516E}" srcOrd="0" destOrd="0" presId="urn:microsoft.com/office/officeart/2005/8/layout/orgChart1"/>
    <dgm:cxn modelId="{DC30C9FA-160F-467D-8A38-AE977FB35576}" type="presOf" srcId="{07B8C92E-AD6C-4449-BD57-5FC268652488}" destId="{36BCE1D3-247A-4126-9B3A-59CD2D67B4DD}" srcOrd="0" destOrd="0" presId="urn:microsoft.com/office/officeart/2005/8/layout/orgChart1"/>
    <dgm:cxn modelId="{0201606F-572F-4F32-A04A-397057207626}" srcId="{5997EBC4-8EAD-4894-995C-0DE899554697}" destId="{69781F8D-BC46-4B47-A0FC-5DCF2249CD2E}" srcOrd="3" destOrd="0" parTransId="{47A55253-8EE5-41B0-96D9-50AF74AEC6A3}" sibTransId="{B713C47F-070F-4E05-8C48-113C587FD430}"/>
    <dgm:cxn modelId="{E58C2E53-534D-4E15-B5D3-069202BACF6F}" type="presOf" srcId="{0551E0FA-450A-4555-9A15-780E6CD0CC98}" destId="{ECF02078-8773-4ECC-A01E-7F837B98D363}" srcOrd="1" destOrd="0" presId="urn:microsoft.com/office/officeart/2005/8/layout/orgChart1"/>
    <dgm:cxn modelId="{5228C4D0-3A9B-46D9-A825-12F4DC5FB338}" type="presOf" srcId="{84FC7B21-8676-4442-937E-CEB555099514}" destId="{44FEFA64-3315-465B-8031-C01C83C6E76C}" srcOrd="0" destOrd="0" presId="urn:microsoft.com/office/officeart/2005/8/layout/orgChart1"/>
    <dgm:cxn modelId="{B26EF5F4-763A-4A25-A656-87730B567192}" type="presOf" srcId="{47A55253-8EE5-41B0-96D9-50AF74AEC6A3}" destId="{07F35BAB-0555-4214-A175-7A4ACD94706D}" srcOrd="0" destOrd="0" presId="urn:microsoft.com/office/officeart/2005/8/layout/orgChart1"/>
    <dgm:cxn modelId="{8EAF18F2-927E-4CC1-9B9A-389315D38656}" type="presOf" srcId="{07B8C92E-AD6C-4449-BD57-5FC268652488}" destId="{3F2B3571-F324-4F3B-8BD8-9EBA3CDB17B9}" srcOrd="1" destOrd="0" presId="urn:microsoft.com/office/officeart/2005/8/layout/orgChart1"/>
    <dgm:cxn modelId="{7C615B1E-D956-431B-A063-AB62D6D782AA}" type="presOf" srcId="{EA12A43C-E6F1-4AF1-B293-08852972251D}" destId="{45DB8F7F-9B5B-44CA-B980-949EBBA52FD6}" srcOrd="0" destOrd="0" presId="urn:microsoft.com/office/officeart/2005/8/layout/orgChart1"/>
    <dgm:cxn modelId="{BA299B60-4C42-4B0E-8F3A-F77C25CA5614}" type="presOf" srcId="{F7D833F9-1E5A-4D0A-B707-F9DD327CD966}" destId="{68E8D14D-1BE9-4BC6-B930-87FBFA858E1A}" srcOrd="0" destOrd="0" presId="urn:microsoft.com/office/officeart/2005/8/layout/orgChart1"/>
    <dgm:cxn modelId="{8BD04776-821E-49B2-A2FA-428C1BD93B23}" srcId="{F7D833F9-1E5A-4D0A-B707-F9DD327CD966}" destId="{5997EBC4-8EAD-4894-995C-0DE899554697}" srcOrd="0" destOrd="0" parTransId="{89AA774E-215D-416F-89D4-7C8A4C1628E9}" sibTransId="{030F83F7-BD23-40C4-85A5-C6900D7209F0}"/>
    <dgm:cxn modelId="{1B84154D-98FC-4840-976B-91D25BD623C7}" type="presOf" srcId="{5997EBC4-8EAD-4894-995C-0DE899554697}" destId="{CF6D1131-1CB0-4956-8CB4-200C51B3C4DE}" srcOrd="0" destOrd="0" presId="urn:microsoft.com/office/officeart/2005/8/layout/orgChart1"/>
    <dgm:cxn modelId="{A1BE67F7-80BB-4473-AF57-A3D34625DD10}" type="presOf" srcId="{C3116F24-0B74-40E6-8A56-D89DAF7431D5}" destId="{8D7549F8-78BD-4A0A-B8E7-664C4DA24E8F}" srcOrd="0" destOrd="0" presId="urn:microsoft.com/office/officeart/2005/8/layout/orgChart1"/>
    <dgm:cxn modelId="{ECA61A9A-6EEB-490B-B588-BBCCDBB365D4}" type="presOf" srcId="{A820DA3D-5F53-439E-AB8F-30153140EB0A}" destId="{39E7A39C-E69F-4478-827C-0FEBCED2D3E9}" srcOrd="0" destOrd="0" presId="urn:microsoft.com/office/officeart/2005/8/layout/orgChart1"/>
    <dgm:cxn modelId="{B4609C34-4B05-401C-A7B2-56E2BE297CF6}" type="presOf" srcId="{69781F8D-BC46-4B47-A0FC-5DCF2249CD2E}" destId="{CE1A867F-E4D5-4744-A3FD-985FFC7001C8}" srcOrd="1" destOrd="0" presId="urn:microsoft.com/office/officeart/2005/8/layout/orgChart1"/>
    <dgm:cxn modelId="{DD0DE02A-DA02-43EE-98C3-0197D59A88AE}" srcId="{5997EBC4-8EAD-4894-995C-0DE899554697}" destId="{E3BFAE95-FCB4-4F16-A6C9-6F6169A12C98}" srcOrd="2" destOrd="0" parTransId="{7F480E65-EFCA-4FA4-8EBC-15381E3A5759}" sibTransId="{5A2E87A5-5221-42EF-94A2-07980CA77275}"/>
    <dgm:cxn modelId="{8FA851FB-A0FA-4A74-9750-521C9B6FB1EB}" srcId="{5997EBC4-8EAD-4894-995C-0DE899554697}" destId="{84FC7B21-8676-4442-937E-CEB555099514}" srcOrd="5" destOrd="0" parTransId="{EA12A43C-E6F1-4AF1-B293-08852972251D}" sibTransId="{70E9FC81-5C4B-4209-9F2C-4407100499DC}"/>
    <dgm:cxn modelId="{566C929C-D763-485D-916A-2BA2818E6ACE}" type="presOf" srcId="{0551E0FA-450A-4555-9A15-780E6CD0CC98}" destId="{175B68AA-37ED-4CAB-AB69-C1A529127ED9}" srcOrd="0" destOrd="0" presId="urn:microsoft.com/office/officeart/2005/8/layout/orgChart1"/>
    <dgm:cxn modelId="{02463F0C-1AC1-4F1E-9341-5923098EF917}" type="presOf" srcId="{E3BFAE95-FCB4-4F16-A6C9-6F6169A12C98}" destId="{8EF7DBD5-DDCA-4A60-8D03-9CD635BB1971}" srcOrd="1" destOrd="0" presId="urn:microsoft.com/office/officeart/2005/8/layout/orgChart1"/>
    <dgm:cxn modelId="{CFC8C505-2A1F-4BCA-9A1A-E3796BE98688}" type="presOf" srcId="{2DC95CE2-4320-4E0B-AEE1-FFA86E6DC5B2}" destId="{A2CB23B0-B580-43C4-A5A9-428DDB6D6029}" srcOrd="0" destOrd="0" presId="urn:microsoft.com/office/officeart/2005/8/layout/orgChart1"/>
    <dgm:cxn modelId="{9F0302DE-67AC-4663-AB09-0DDD0A6E4343}" type="presOf" srcId="{5997EBC4-8EAD-4894-995C-0DE899554697}" destId="{7F6E3A14-71DC-49BC-A042-495FFA89638F}" srcOrd="1" destOrd="0" presId="urn:microsoft.com/office/officeart/2005/8/layout/orgChart1"/>
    <dgm:cxn modelId="{1504A818-DB39-43EF-BA18-70B999A60629}" type="presOf" srcId="{7F480E65-EFCA-4FA4-8EBC-15381E3A5759}" destId="{55B2AB45-7EA7-4B65-B183-F6B64ADCB759}" srcOrd="0" destOrd="0" presId="urn:microsoft.com/office/officeart/2005/8/layout/orgChart1"/>
    <dgm:cxn modelId="{593A111F-7109-483F-BE96-741FCEC6AD22}" srcId="{5997EBC4-8EAD-4894-995C-0DE899554697}" destId="{A820DA3D-5F53-439E-AB8F-30153140EB0A}" srcOrd="0" destOrd="0" parTransId="{2DC95CE2-4320-4E0B-AEE1-FFA86E6DC5B2}" sibTransId="{29694BE9-2420-4C1C-B893-CF6779C31A12}"/>
    <dgm:cxn modelId="{78F7D5C2-2E9B-4709-AE53-50B3AFE43D9B}" srcId="{5997EBC4-8EAD-4894-995C-0DE899554697}" destId="{07B8C92E-AD6C-4449-BD57-5FC268652488}" srcOrd="4" destOrd="0" parTransId="{8DFAC23C-1D02-4127-90CB-D014EA40FD7C}" sibTransId="{A9AD9837-DB8F-430F-B7CE-C1E29D259E19}"/>
    <dgm:cxn modelId="{D071AEDE-F60B-4A1D-B2D1-464FDA004E54}" type="presOf" srcId="{8DFAC23C-1D02-4127-90CB-D014EA40FD7C}" destId="{EF0B3C4B-D409-4C7F-8BAF-CBCAECB26D54}" srcOrd="0" destOrd="0" presId="urn:microsoft.com/office/officeart/2005/8/layout/orgChart1"/>
    <dgm:cxn modelId="{FB20E802-F817-4301-8972-02BA3957B681}" srcId="{5997EBC4-8EAD-4894-995C-0DE899554697}" destId="{0551E0FA-450A-4555-9A15-780E6CD0CC98}" srcOrd="1" destOrd="0" parTransId="{C3116F24-0B74-40E6-8A56-D89DAF7431D5}" sibTransId="{97DA8C4B-81C5-4E52-9C71-BD79AE1EFF97}"/>
    <dgm:cxn modelId="{C02ADC7C-DE3B-453C-AC45-8A5324C251C8}" type="presOf" srcId="{A820DA3D-5F53-439E-AB8F-30153140EB0A}" destId="{36BE64F3-3F42-4746-B00E-13A2ED91FA1D}" srcOrd="1" destOrd="0" presId="urn:microsoft.com/office/officeart/2005/8/layout/orgChart1"/>
    <dgm:cxn modelId="{2CF73E98-B887-404C-9738-1A79EF37FEA5}" type="presOf" srcId="{84FC7B21-8676-4442-937E-CEB555099514}" destId="{DFA9A7CC-92FA-4D99-9BF8-0E4BABFEFBEE}" srcOrd="1" destOrd="0" presId="urn:microsoft.com/office/officeart/2005/8/layout/orgChart1"/>
    <dgm:cxn modelId="{645ACDB1-5382-4B68-80FD-042E1516D796}" type="presOf" srcId="{69781F8D-BC46-4B47-A0FC-5DCF2249CD2E}" destId="{F40BDA96-0D61-4CDF-893A-5103D21ACD06}" srcOrd="0" destOrd="0" presId="urn:microsoft.com/office/officeart/2005/8/layout/orgChart1"/>
    <dgm:cxn modelId="{8E4FED17-2C3A-4A6E-8D40-561DC1189CD5}" type="presParOf" srcId="{68E8D14D-1BE9-4BC6-B930-87FBFA858E1A}" destId="{D70BB88A-B551-4785-AB44-E3B498B34CB3}" srcOrd="0" destOrd="0" presId="urn:microsoft.com/office/officeart/2005/8/layout/orgChart1"/>
    <dgm:cxn modelId="{4782870F-F24C-4944-9AB5-DB10D8CB05D2}" type="presParOf" srcId="{D70BB88A-B551-4785-AB44-E3B498B34CB3}" destId="{CE882D20-14EC-4CE3-91DE-6C737077DAF2}" srcOrd="0" destOrd="0" presId="urn:microsoft.com/office/officeart/2005/8/layout/orgChart1"/>
    <dgm:cxn modelId="{9E014A90-B757-4011-8B29-F0463653F0D1}" type="presParOf" srcId="{CE882D20-14EC-4CE3-91DE-6C737077DAF2}" destId="{CF6D1131-1CB0-4956-8CB4-200C51B3C4DE}" srcOrd="0" destOrd="0" presId="urn:microsoft.com/office/officeart/2005/8/layout/orgChart1"/>
    <dgm:cxn modelId="{6C5DAB7D-1C09-44A6-85DE-516F68CA3958}" type="presParOf" srcId="{CE882D20-14EC-4CE3-91DE-6C737077DAF2}" destId="{7F6E3A14-71DC-49BC-A042-495FFA89638F}" srcOrd="1" destOrd="0" presId="urn:microsoft.com/office/officeart/2005/8/layout/orgChart1"/>
    <dgm:cxn modelId="{6DC7C9D0-4730-4F10-B819-0D7AE5559573}" type="presParOf" srcId="{D70BB88A-B551-4785-AB44-E3B498B34CB3}" destId="{EA485E7F-8EA4-4ED2-AB53-365EA6099C3D}" srcOrd="1" destOrd="0" presId="urn:microsoft.com/office/officeart/2005/8/layout/orgChart1"/>
    <dgm:cxn modelId="{E501BB02-C2D1-40BF-8A82-ABC2CC177ABF}" type="presParOf" srcId="{EA485E7F-8EA4-4ED2-AB53-365EA6099C3D}" destId="{A2CB23B0-B580-43C4-A5A9-428DDB6D6029}" srcOrd="0" destOrd="0" presId="urn:microsoft.com/office/officeart/2005/8/layout/orgChart1"/>
    <dgm:cxn modelId="{0A5CE45C-DB83-4811-9D29-FBBC6CEF2BC0}" type="presParOf" srcId="{EA485E7F-8EA4-4ED2-AB53-365EA6099C3D}" destId="{4115485A-4526-40D4-8D01-74DCA636B5F5}" srcOrd="1" destOrd="0" presId="urn:microsoft.com/office/officeart/2005/8/layout/orgChart1"/>
    <dgm:cxn modelId="{A58D8A34-36DB-422E-8715-1440F93673A1}" type="presParOf" srcId="{4115485A-4526-40D4-8D01-74DCA636B5F5}" destId="{877BE51A-B3AF-41E1-84FF-C65BAC4BBB02}" srcOrd="0" destOrd="0" presId="urn:microsoft.com/office/officeart/2005/8/layout/orgChart1"/>
    <dgm:cxn modelId="{56B18D75-6BED-4A5C-8A1F-7D39285A574A}" type="presParOf" srcId="{877BE51A-B3AF-41E1-84FF-C65BAC4BBB02}" destId="{39E7A39C-E69F-4478-827C-0FEBCED2D3E9}" srcOrd="0" destOrd="0" presId="urn:microsoft.com/office/officeart/2005/8/layout/orgChart1"/>
    <dgm:cxn modelId="{119CDB78-3708-4C27-A2C3-F97F0BA544AD}" type="presParOf" srcId="{877BE51A-B3AF-41E1-84FF-C65BAC4BBB02}" destId="{36BE64F3-3F42-4746-B00E-13A2ED91FA1D}" srcOrd="1" destOrd="0" presId="urn:microsoft.com/office/officeart/2005/8/layout/orgChart1"/>
    <dgm:cxn modelId="{08A9FF44-4F29-4A18-BCF8-0E8F6CADC984}" type="presParOf" srcId="{4115485A-4526-40D4-8D01-74DCA636B5F5}" destId="{A32325D9-04B5-4895-8C9B-485854D12E87}" srcOrd="1" destOrd="0" presId="urn:microsoft.com/office/officeart/2005/8/layout/orgChart1"/>
    <dgm:cxn modelId="{8D63C55E-E635-4323-9F84-888EC25AC985}" type="presParOf" srcId="{4115485A-4526-40D4-8D01-74DCA636B5F5}" destId="{D4D8DC7F-07AD-4F16-92A9-41E8F9687E5F}" srcOrd="2" destOrd="0" presId="urn:microsoft.com/office/officeart/2005/8/layout/orgChart1"/>
    <dgm:cxn modelId="{48AC0F31-6678-4491-A194-9B9E0CB575B0}" type="presParOf" srcId="{EA485E7F-8EA4-4ED2-AB53-365EA6099C3D}" destId="{8D7549F8-78BD-4A0A-B8E7-664C4DA24E8F}" srcOrd="2" destOrd="0" presId="urn:microsoft.com/office/officeart/2005/8/layout/orgChart1"/>
    <dgm:cxn modelId="{E6A5620F-82B7-49E3-BEF1-79371D8ED8DE}" type="presParOf" srcId="{EA485E7F-8EA4-4ED2-AB53-365EA6099C3D}" destId="{A21331D9-7A2F-4746-A603-2721AFF86C0B}" srcOrd="3" destOrd="0" presId="urn:microsoft.com/office/officeart/2005/8/layout/orgChart1"/>
    <dgm:cxn modelId="{51322DB5-D6CB-4416-9DF0-8CA03FD35C84}" type="presParOf" srcId="{A21331D9-7A2F-4746-A603-2721AFF86C0B}" destId="{47370E08-F6A9-471A-AF7D-CD4EF9F22621}" srcOrd="0" destOrd="0" presId="urn:microsoft.com/office/officeart/2005/8/layout/orgChart1"/>
    <dgm:cxn modelId="{5D2B27AB-CBF0-4866-8B16-8DB818900EA8}" type="presParOf" srcId="{47370E08-F6A9-471A-AF7D-CD4EF9F22621}" destId="{175B68AA-37ED-4CAB-AB69-C1A529127ED9}" srcOrd="0" destOrd="0" presId="urn:microsoft.com/office/officeart/2005/8/layout/orgChart1"/>
    <dgm:cxn modelId="{14B6CACA-23B9-4835-9AD0-C1840A890815}" type="presParOf" srcId="{47370E08-F6A9-471A-AF7D-CD4EF9F22621}" destId="{ECF02078-8773-4ECC-A01E-7F837B98D363}" srcOrd="1" destOrd="0" presId="urn:microsoft.com/office/officeart/2005/8/layout/orgChart1"/>
    <dgm:cxn modelId="{B05136BB-5AE4-4EBB-AD9B-8E7D12042351}" type="presParOf" srcId="{A21331D9-7A2F-4746-A603-2721AFF86C0B}" destId="{CEF26CE9-DEEF-41B9-B559-658E9D14283D}" srcOrd="1" destOrd="0" presId="urn:microsoft.com/office/officeart/2005/8/layout/orgChart1"/>
    <dgm:cxn modelId="{A81294A4-233C-42DD-9DA4-042B29C1908B}" type="presParOf" srcId="{A21331D9-7A2F-4746-A603-2721AFF86C0B}" destId="{369D9216-1EBF-4ADF-A8BE-06F777A42018}" srcOrd="2" destOrd="0" presId="urn:microsoft.com/office/officeart/2005/8/layout/orgChart1"/>
    <dgm:cxn modelId="{99F674F5-14CE-4436-8953-3CA6EDD8BA50}" type="presParOf" srcId="{EA485E7F-8EA4-4ED2-AB53-365EA6099C3D}" destId="{55B2AB45-7EA7-4B65-B183-F6B64ADCB759}" srcOrd="4" destOrd="0" presId="urn:microsoft.com/office/officeart/2005/8/layout/orgChart1"/>
    <dgm:cxn modelId="{CD08B72C-429A-406D-810B-4A5F50388046}" type="presParOf" srcId="{EA485E7F-8EA4-4ED2-AB53-365EA6099C3D}" destId="{2901E62E-07B7-481E-BC02-FBCB8FEE8C1D}" srcOrd="5" destOrd="0" presId="urn:microsoft.com/office/officeart/2005/8/layout/orgChart1"/>
    <dgm:cxn modelId="{1F91D312-3A10-4A36-A7F3-F1C7F4ACF0CE}" type="presParOf" srcId="{2901E62E-07B7-481E-BC02-FBCB8FEE8C1D}" destId="{F4B750BB-DA2A-4045-B02D-638A2E9B91C1}" srcOrd="0" destOrd="0" presId="urn:microsoft.com/office/officeart/2005/8/layout/orgChart1"/>
    <dgm:cxn modelId="{DECB7887-922C-4AC0-A5F3-0C18213111FF}" type="presParOf" srcId="{F4B750BB-DA2A-4045-B02D-638A2E9B91C1}" destId="{19B2508E-86A9-435D-8CA4-EB4D5466516E}" srcOrd="0" destOrd="0" presId="urn:microsoft.com/office/officeart/2005/8/layout/orgChart1"/>
    <dgm:cxn modelId="{AE39C636-6322-4854-AAEA-1684905AB996}" type="presParOf" srcId="{F4B750BB-DA2A-4045-B02D-638A2E9B91C1}" destId="{8EF7DBD5-DDCA-4A60-8D03-9CD635BB1971}" srcOrd="1" destOrd="0" presId="urn:microsoft.com/office/officeart/2005/8/layout/orgChart1"/>
    <dgm:cxn modelId="{D62DC150-552E-4C04-A6D5-B784146A0EC7}" type="presParOf" srcId="{2901E62E-07B7-481E-BC02-FBCB8FEE8C1D}" destId="{BAA8279F-E966-4326-BCCC-6CAA908C6528}" srcOrd="1" destOrd="0" presId="urn:microsoft.com/office/officeart/2005/8/layout/orgChart1"/>
    <dgm:cxn modelId="{FED6F29C-C50F-438C-B81F-AECF3040F289}" type="presParOf" srcId="{2901E62E-07B7-481E-BC02-FBCB8FEE8C1D}" destId="{11B0CD32-5126-4563-9AF3-F28B0716F0F8}" srcOrd="2" destOrd="0" presId="urn:microsoft.com/office/officeart/2005/8/layout/orgChart1"/>
    <dgm:cxn modelId="{607DBCF3-ABD8-4CBA-9946-95B99F287C65}" type="presParOf" srcId="{EA485E7F-8EA4-4ED2-AB53-365EA6099C3D}" destId="{07F35BAB-0555-4214-A175-7A4ACD94706D}" srcOrd="6" destOrd="0" presId="urn:microsoft.com/office/officeart/2005/8/layout/orgChart1"/>
    <dgm:cxn modelId="{EA3D2BCB-2D87-4AA0-AE94-BA70BA4160DF}" type="presParOf" srcId="{EA485E7F-8EA4-4ED2-AB53-365EA6099C3D}" destId="{A4A7671D-8276-4CE8-AC79-62E1D3777509}" srcOrd="7" destOrd="0" presId="urn:microsoft.com/office/officeart/2005/8/layout/orgChart1"/>
    <dgm:cxn modelId="{66294230-2E62-4DAE-BBD4-9E73CA72B44F}" type="presParOf" srcId="{A4A7671D-8276-4CE8-AC79-62E1D3777509}" destId="{5026FDD5-56D4-42F4-95DE-2CDF0E0905B0}" srcOrd="0" destOrd="0" presId="urn:microsoft.com/office/officeart/2005/8/layout/orgChart1"/>
    <dgm:cxn modelId="{B5D5E8B2-C84F-48F2-9CB1-F0286884A209}" type="presParOf" srcId="{5026FDD5-56D4-42F4-95DE-2CDF0E0905B0}" destId="{F40BDA96-0D61-4CDF-893A-5103D21ACD06}" srcOrd="0" destOrd="0" presId="urn:microsoft.com/office/officeart/2005/8/layout/orgChart1"/>
    <dgm:cxn modelId="{C4A4E20F-627D-4752-A14C-7772C606785A}" type="presParOf" srcId="{5026FDD5-56D4-42F4-95DE-2CDF0E0905B0}" destId="{CE1A867F-E4D5-4744-A3FD-985FFC7001C8}" srcOrd="1" destOrd="0" presId="urn:microsoft.com/office/officeart/2005/8/layout/orgChart1"/>
    <dgm:cxn modelId="{9143D367-0047-4445-BF36-42972B18454D}" type="presParOf" srcId="{A4A7671D-8276-4CE8-AC79-62E1D3777509}" destId="{2A49CACF-782B-46B6-96CF-DFC3D063A2E5}" srcOrd="1" destOrd="0" presId="urn:microsoft.com/office/officeart/2005/8/layout/orgChart1"/>
    <dgm:cxn modelId="{DFD7C967-2A68-4660-8943-9BCB6EC31B56}" type="presParOf" srcId="{A4A7671D-8276-4CE8-AC79-62E1D3777509}" destId="{AAA00D8F-FAB2-43B9-93AD-077381E30034}" srcOrd="2" destOrd="0" presId="urn:microsoft.com/office/officeart/2005/8/layout/orgChart1"/>
    <dgm:cxn modelId="{FC1AEE5A-6F75-4B1F-84BC-D261C4E4BC9F}" type="presParOf" srcId="{EA485E7F-8EA4-4ED2-AB53-365EA6099C3D}" destId="{EF0B3C4B-D409-4C7F-8BAF-CBCAECB26D54}" srcOrd="8" destOrd="0" presId="urn:microsoft.com/office/officeart/2005/8/layout/orgChart1"/>
    <dgm:cxn modelId="{FA947161-8CAB-433F-AAAE-FA7E34829248}" type="presParOf" srcId="{EA485E7F-8EA4-4ED2-AB53-365EA6099C3D}" destId="{129078FC-240E-484B-903F-98896169E37E}" srcOrd="9" destOrd="0" presId="urn:microsoft.com/office/officeart/2005/8/layout/orgChart1"/>
    <dgm:cxn modelId="{9ABBDF10-2E0E-477E-A14E-047432348CC5}" type="presParOf" srcId="{129078FC-240E-484B-903F-98896169E37E}" destId="{189DAFBD-1E28-4766-AE10-C9227D9FD14E}" srcOrd="0" destOrd="0" presId="urn:microsoft.com/office/officeart/2005/8/layout/orgChart1"/>
    <dgm:cxn modelId="{E65FA266-0A3D-47F4-8D9D-423C916CD554}" type="presParOf" srcId="{189DAFBD-1E28-4766-AE10-C9227D9FD14E}" destId="{36BCE1D3-247A-4126-9B3A-59CD2D67B4DD}" srcOrd="0" destOrd="0" presId="urn:microsoft.com/office/officeart/2005/8/layout/orgChart1"/>
    <dgm:cxn modelId="{CECD71AA-045C-4DA1-869B-5941C218BEAE}" type="presParOf" srcId="{189DAFBD-1E28-4766-AE10-C9227D9FD14E}" destId="{3F2B3571-F324-4F3B-8BD8-9EBA3CDB17B9}" srcOrd="1" destOrd="0" presId="urn:microsoft.com/office/officeart/2005/8/layout/orgChart1"/>
    <dgm:cxn modelId="{40CED9DB-C738-4108-84E5-8F088463559B}" type="presParOf" srcId="{129078FC-240E-484B-903F-98896169E37E}" destId="{E8F80FEB-8E0E-425A-8D4B-FA638C043A97}" srcOrd="1" destOrd="0" presId="urn:microsoft.com/office/officeart/2005/8/layout/orgChart1"/>
    <dgm:cxn modelId="{C219BB59-A57C-4ACF-85A3-963A71522972}" type="presParOf" srcId="{129078FC-240E-484B-903F-98896169E37E}" destId="{389DFDDE-2CB5-41A5-BD12-5C5D7CC53A9C}" srcOrd="2" destOrd="0" presId="urn:microsoft.com/office/officeart/2005/8/layout/orgChart1"/>
    <dgm:cxn modelId="{C8724652-3207-492E-9CEB-B48A62EC80FF}" type="presParOf" srcId="{EA485E7F-8EA4-4ED2-AB53-365EA6099C3D}" destId="{45DB8F7F-9B5B-44CA-B980-949EBBA52FD6}" srcOrd="10" destOrd="0" presId="urn:microsoft.com/office/officeart/2005/8/layout/orgChart1"/>
    <dgm:cxn modelId="{E9D3FBE9-C583-4919-BF14-B11F8374D90B}" type="presParOf" srcId="{EA485E7F-8EA4-4ED2-AB53-365EA6099C3D}" destId="{C3DF5FB6-F9D2-40BF-853D-DB462E215745}" srcOrd="11" destOrd="0" presId="urn:microsoft.com/office/officeart/2005/8/layout/orgChart1"/>
    <dgm:cxn modelId="{17BEDA64-5CCE-479F-B122-934696EE1BC8}" type="presParOf" srcId="{C3DF5FB6-F9D2-40BF-853D-DB462E215745}" destId="{BD1EDC48-06AA-4B98-9ADA-2D215910200B}" srcOrd="0" destOrd="0" presId="urn:microsoft.com/office/officeart/2005/8/layout/orgChart1"/>
    <dgm:cxn modelId="{7ECFC891-889D-4385-9390-471B29C491DD}" type="presParOf" srcId="{BD1EDC48-06AA-4B98-9ADA-2D215910200B}" destId="{44FEFA64-3315-465B-8031-C01C83C6E76C}" srcOrd="0" destOrd="0" presId="urn:microsoft.com/office/officeart/2005/8/layout/orgChart1"/>
    <dgm:cxn modelId="{BE43EA7D-E5C2-4776-9014-55FA29688607}" type="presParOf" srcId="{BD1EDC48-06AA-4B98-9ADA-2D215910200B}" destId="{DFA9A7CC-92FA-4D99-9BF8-0E4BABFEFBEE}" srcOrd="1" destOrd="0" presId="urn:microsoft.com/office/officeart/2005/8/layout/orgChart1"/>
    <dgm:cxn modelId="{C09DF401-C711-43AF-94FC-32392D086DEC}" type="presParOf" srcId="{C3DF5FB6-F9D2-40BF-853D-DB462E215745}" destId="{E03996EA-218A-478C-991B-002D4F0F4E8B}" srcOrd="1" destOrd="0" presId="urn:microsoft.com/office/officeart/2005/8/layout/orgChart1"/>
    <dgm:cxn modelId="{30C253F9-7F0D-43D5-BC67-417DF65893B7}" type="presParOf" srcId="{C3DF5FB6-F9D2-40BF-853D-DB462E215745}" destId="{15551CD1-DED1-4310-8585-6619A57DE667}" srcOrd="2" destOrd="0" presId="urn:microsoft.com/office/officeart/2005/8/layout/orgChart1"/>
    <dgm:cxn modelId="{07AA82CF-924E-4F59-B25D-28B12E624444}" type="presParOf" srcId="{D70BB88A-B551-4785-AB44-E3B498B34CB3}" destId="{2B86F7E1-B00D-4397-B5D6-69E14AB37AC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54684B-8AA6-4989-9978-0B0D53CE20FA}"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GB"/>
        </a:p>
      </dgm:t>
    </dgm:pt>
    <dgm:pt modelId="{2287E3A9-1649-4457-A92A-F0902D9EB41D}">
      <dgm:prSet phldrT="[Text]" custT="1"/>
      <dgm:spPr>
        <a:solidFill>
          <a:srgbClr val="0D9B47"/>
        </a:solidFill>
      </dgm:spPr>
      <dgm:t>
        <a:bodyPr/>
        <a:lstStyle/>
        <a:p>
          <a:r>
            <a:rPr lang="en-GB" sz="1800" b="1" dirty="0" smtClean="0"/>
            <a:t>Investors</a:t>
          </a:r>
          <a:endParaRPr lang="en-GB" sz="1800" b="1" dirty="0"/>
        </a:p>
      </dgm:t>
    </dgm:pt>
    <dgm:pt modelId="{87AEAF79-5087-45E4-8B22-2E0E9102AAA8}" type="parTrans" cxnId="{132F9DAD-6AB6-4009-B0CD-7066086B8307}">
      <dgm:prSet/>
      <dgm:spPr/>
      <dgm:t>
        <a:bodyPr/>
        <a:lstStyle/>
        <a:p>
          <a:endParaRPr lang="en-GB"/>
        </a:p>
      </dgm:t>
    </dgm:pt>
    <dgm:pt modelId="{F24DD4DA-A053-49FB-AE67-0D199BAD08C0}" type="sibTrans" cxnId="{132F9DAD-6AB6-4009-B0CD-7066086B8307}">
      <dgm:prSet/>
      <dgm:spPr/>
      <dgm:t>
        <a:bodyPr/>
        <a:lstStyle/>
        <a:p>
          <a:endParaRPr lang="en-GB"/>
        </a:p>
      </dgm:t>
    </dgm:pt>
    <dgm:pt modelId="{FAE3DA6B-589B-4941-BF5A-2E129A39891E}">
      <dgm:prSet phldrT="[Text]" custT="1"/>
      <dgm:spPr>
        <a:solidFill>
          <a:srgbClr val="055CA9"/>
        </a:solidFill>
      </dgm:spPr>
      <dgm:t>
        <a:bodyPr/>
        <a:lstStyle/>
        <a:p>
          <a:r>
            <a:rPr lang="en-GB" sz="1800" b="1" dirty="0" smtClean="0"/>
            <a:t>Markets and Society</a:t>
          </a:r>
          <a:endParaRPr lang="en-GB" sz="1800" b="1" dirty="0"/>
        </a:p>
      </dgm:t>
    </dgm:pt>
    <dgm:pt modelId="{F98893E0-3B12-4027-815B-2E6F5BB31459}" type="parTrans" cxnId="{D1A03F3C-6D98-4527-873A-0E9A78A756C6}">
      <dgm:prSet/>
      <dgm:spPr/>
      <dgm:t>
        <a:bodyPr/>
        <a:lstStyle/>
        <a:p>
          <a:endParaRPr lang="en-GB"/>
        </a:p>
      </dgm:t>
    </dgm:pt>
    <dgm:pt modelId="{B50A0CF0-7283-4CD2-89D5-200E3F0EC497}" type="sibTrans" cxnId="{D1A03F3C-6D98-4527-873A-0E9A78A756C6}">
      <dgm:prSet/>
      <dgm:spPr/>
      <dgm:t>
        <a:bodyPr/>
        <a:lstStyle/>
        <a:p>
          <a:endParaRPr lang="en-GB"/>
        </a:p>
      </dgm:t>
    </dgm:pt>
    <dgm:pt modelId="{A09F4283-04C8-4E72-8987-3EAC4EC4DC2A}">
      <dgm:prSet phldrT="[Text]" custT="1"/>
      <dgm:spPr>
        <a:solidFill>
          <a:srgbClr val="F15A25"/>
        </a:solidFill>
      </dgm:spPr>
      <dgm:t>
        <a:bodyPr/>
        <a:lstStyle/>
        <a:p>
          <a:r>
            <a:rPr lang="en-GB" sz="1800" b="1" dirty="0" smtClean="0"/>
            <a:t>Business</a:t>
          </a:r>
          <a:endParaRPr lang="en-GB" sz="1800" b="1" dirty="0"/>
        </a:p>
      </dgm:t>
    </dgm:pt>
    <dgm:pt modelId="{10BC12EB-5C0C-417A-9B82-57A3117275AB}" type="sibTrans" cxnId="{A15BE523-48B4-4FB8-82A5-49B6F9A90901}">
      <dgm:prSet/>
      <dgm:spPr/>
      <dgm:t>
        <a:bodyPr/>
        <a:lstStyle/>
        <a:p>
          <a:endParaRPr lang="en-GB"/>
        </a:p>
      </dgm:t>
    </dgm:pt>
    <dgm:pt modelId="{D2DF846C-58CA-45A5-AF3F-55C2B1EAF11F}" type="parTrans" cxnId="{A15BE523-48B4-4FB8-82A5-49B6F9A90901}">
      <dgm:prSet/>
      <dgm:spPr/>
      <dgm:t>
        <a:bodyPr/>
        <a:lstStyle/>
        <a:p>
          <a:endParaRPr lang="en-GB"/>
        </a:p>
      </dgm:t>
    </dgm:pt>
    <dgm:pt modelId="{89D0C7D6-927A-451C-B7D3-96E7FB88302A}" type="pres">
      <dgm:prSet presAssocID="{5654684B-8AA6-4989-9978-0B0D53CE20FA}" presName="Name0" presStyleCnt="0">
        <dgm:presLayoutVars>
          <dgm:dir/>
          <dgm:animLvl val="lvl"/>
          <dgm:resizeHandles val="exact"/>
        </dgm:presLayoutVars>
      </dgm:prSet>
      <dgm:spPr/>
      <dgm:t>
        <a:bodyPr/>
        <a:lstStyle/>
        <a:p>
          <a:endParaRPr lang="en-GB"/>
        </a:p>
      </dgm:t>
    </dgm:pt>
    <dgm:pt modelId="{5A50F60A-2C21-40FC-A8DE-300CB939F285}" type="pres">
      <dgm:prSet presAssocID="{A09F4283-04C8-4E72-8987-3EAC4EC4DC2A}" presName="linNode" presStyleCnt="0"/>
      <dgm:spPr/>
      <dgm:t>
        <a:bodyPr/>
        <a:lstStyle/>
        <a:p>
          <a:endParaRPr lang="en-US"/>
        </a:p>
      </dgm:t>
    </dgm:pt>
    <dgm:pt modelId="{06A51ED8-B8F3-468C-B249-10F415DD993B}" type="pres">
      <dgm:prSet presAssocID="{A09F4283-04C8-4E72-8987-3EAC4EC4DC2A}" presName="parentText" presStyleLbl="node1" presStyleIdx="0" presStyleCnt="3" custScaleX="72313" custScaleY="21918">
        <dgm:presLayoutVars>
          <dgm:chMax val="1"/>
          <dgm:bulletEnabled val="1"/>
        </dgm:presLayoutVars>
      </dgm:prSet>
      <dgm:spPr>
        <a:prstGeom prst="rect">
          <a:avLst/>
        </a:prstGeom>
      </dgm:spPr>
      <dgm:t>
        <a:bodyPr/>
        <a:lstStyle/>
        <a:p>
          <a:endParaRPr lang="en-GB"/>
        </a:p>
      </dgm:t>
    </dgm:pt>
    <dgm:pt modelId="{4F425490-E8D0-4128-89A6-66247307435A}" type="pres">
      <dgm:prSet presAssocID="{10BC12EB-5C0C-417A-9B82-57A3117275AB}" presName="sp" presStyleCnt="0"/>
      <dgm:spPr/>
      <dgm:t>
        <a:bodyPr/>
        <a:lstStyle/>
        <a:p>
          <a:endParaRPr lang="en-US"/>
        </a:p>
      </dgm:t>
    </dgm:pt>
    <dgm:pt modelId="{042E3A61-195A-4750-8B35-58638C9C88A4}" type="pres">
      <dgm:prSet presAssocID="{2287E3A9-1649-4457-A92A-F0902D9EB41D}" presName="linNode" presStyleCnt="0"/>
      <dgm:spPr/>
      <dgm:t>
        <a:bodyPr/>
        <a:lstStyle/>
        <a:p>
          <a:endParaRPr lang="en-US"/>
        </a:p>
      </dgm:t>
    </dgm:pt>
    <dgm:pt modelId="{20C1E479-9C9E-47F8-B217-A4A82E632CCC}" type="pres">
      <dgm:prSet presAssocID="{2287E3A9-1649-4457-A92A-F0902D9EB41D}" presName="parentText" presStyleLbl="node1" presStyleIdx="1" presStyleCnt="3" custScaleX="72312" custScaleY="21918" custLinFactNeighborY="-2884">
        <dgm:presLayoutVars>
          <dgm:chMax val="1"/>
          <dgm:bulletEnabled val="1"/>
        </dgm:presLayoutVars>
      </dgm:prSet>
      <dgm:spPr>
        <a:prstGeom prst="rect">
          <a:avLst/>
        </a:prstGeom>
      </dgm:spPr>
      <dgm:t>
        <a:bodyPr/>
        <a:lstStyle/>
        <a:p>
          <a:endParaRPr lang="en-GB"/>
        </a:p>
      </dgm:t>
    </dgm:pt>
    <dgm:pt modelId="{1CCC46D6-7A48-4807-B19A-439FB6F2F84C}" type="pres">
      <dgm:prSet presAssocID="{F24DD4DA-A053-49FB-AE67-0D199BAD08C0}" presName="sp" presStyleCnt="0"/>
      <dgm:spPr/>
      <dgm:t>
        <a:bodyPr/>
        <a:lstStyle/>
        <a:p>
          <a:endParaRPr lang="en-US"/>
        </a:p>
      </dgm:t>
    </dgm:pt>
    <dgm:pt modelId="{25493E54-B2BE-4B52-AA64-F419262B618E}" type="pres">
      <dgm:prSet presAssocID="{FAE3DA6B-589B-4941-BF5A-2E129A39891E}" presName="linNode" presStyleCnt="0"/>
      <dgm:spPr/>
      <dgm:t>
        <a:bodyPr/>
        <a:lstStyle/>
        <a:p>
          <a:endParaRPr lang="en-US"/>
        </a:p>
      </dgm:t>
    </dgm:pt>
    <dgm:pt modelId="{CD7B54D5-E454-462D-B845-507B00B1FCFC}" type="pres">
      <dgm:prSet presAssocID="{FAE3DA6B-589B-4941-BF5A-2E129A39891E}" presName="parentText" presStyleLbl="node1" presStyleIdx="2" presStyleCnt="3" custScaleX="72313" custScaleY="21918" custLinFactNeighborY="-5000">
        <dgm:presLayoutVars>
          <dgm:chMax val="1"/>
          <dgm:bulletEnabled val="1"/>
        </dgm:presLayoutVars>
      </dgm:prSet>
      <dgm:spPr>
        <a:prstGeom prst="rect">
          <a:avLst/>
        </a:prstGeom>
      </dgm:spPr>
      <dgm:t>
        <a:bodyPr/>
        <a:lstStyle/>
        <a:p>
          <a:endParaRPr lang="en-GB"/>
        </a:p>
      </dgm:t>
    </dgm:pt>
  </dgm:ptLst>
  <dgm:cxnLst>
    <dgm:cxn modelId="{A15BE523-48B4-4FB8-82A5-49B6F9A90901}" srcId="{5654684B-8AA6-4989-9978-0B0D53CE20FA}" destId="{A09F4283-04C8-4E72-8987-3EAC4EC4DC2A}" srcOrd="0" destOrd="0" parTransId="{D2DF846C-58CA-45A5-AF3F-55C2B1EAF11F}" sibTransId="{10BC12EB-5C0C-417A-9B82-57A3117275AB}"/>
    <dgm:cxn modelId="{D1A03F3C-6D98-4527-873A-0E9A78A756C6}" srcId="{5654684B-8AA6-4989-9978-0B0D53CE20FA}" destId="{FAE3DA6B-589B-4941-BF5A-2E129A39891E}" srcOrd="2" destOrd="0" parTransId="{F98893E0-3B12-4027-815B-2E6F5BB31459}" sibTransId="{B50A0CF0-7283-4CD2-89D5-200E3F0EC497}"/>
    <dgm:cxn modelId="{60F4DCA5-756F-4A21-91F8-0CC7BA904AD3}" type="presOf" srcId="{5654684B-8AA6-4989-9978-0B0D53CE20FA}" destId="{89D0C7D6-927A-451C-B7D3-96E7FB88302A}" srcOrd="0" destOrd="0" presId="urn:microsoft.com/office/officeart/2005/8/layout/vList5"/>
    <dgm:cxn modelId="{132F9DAD-6AB6-4009-B0CD-7066086B8307}" srcId="{5654684B-8AA6-4989-9978-0B0D53CE20FA}" destId="{2287E3A9-1649-4457-A92A-F0902D9EB41D}" srcOrd="1" destOrd="0" parTransId="{87AEAF79-5087-45E4-8B22-2E0E9102AAA8}" sibTransId="{F24DD4DA-A053-49FB-AE67-0D199BAD08C0}"/>
    <dgm:cxn modelId="{7B917970-C611-4250-9DBD-F15775D9E1C4}" type="presOf" srcId="{A09F4283-04C8-4E72-8987-3EAC4EC4DC2A}" destId="{06A51ED8-B8F3-468C-B249-10F415DD993B}" srcOrd="0" destOrd="0" presId="urn:microsoft.com/office/officeart/2005/8/layout/vList5"/>
    <dgm:cxn modelId="{ACC1B3FE-B212-4634-A498-994C29133D13}" type="presOf" srcId="{2287E3A9-1649-4457-A92A-F0902D9EB41D}" destId="{20C1E479-9C9E-47F8-B217-A4A82E632CCC}" srcOrd="0" destOrd="0" presId="urn:microsoft.com/office/officeart/2005/8/layout/vList5"/>
    <dgm:cxn modelId="{7DE60477-2172-4093-AE33-4B7DA5250BBD}" type="presOf" srcId="{FAE3DA6B-589B-4941-BF5A-2E129A39891E}" destId="{CD7B54D5-E454-462D-B845-507B00B1FCFC}" srcOrd="0" destOrd="0" presId="urn:microsoft.com/office/officeart/2005/8/layout/vList5"/>
    <dgm:cxn modelId="{91C79DE4-A0D4-4F38-9F3F-A7118F5C622C}" type="presParOf" srcId="{89D0C7D6-927A-451C-B7D3-96E7FB88302A}" destId="{5A50F60A-2C21-40FC-A8DE-300CB939F285}" srcOrd="0" destOrd="0" presId="urn:microsoft.com/office/officeart/2005/8/layout/vList5"/>
    <dgm:cxn modelId="{FA951E5D-59F6-4E48-BD41-422EAA12E7E0}" type="presParOf" srcId="{5A50F60A-2C21-40FC-A8DE-300CB939F285}" destId="{06A51ED8-B8F3-468C-B249-10F415DD993B}" srcOrd="0" destOrd="0" presId="urn:microsoft.com/office/officeart/2005/8/layout/vList5"/>
    <dgm:cxn modelId="{A4AD5092-032A-4D80-B48C-C663270E165C}" type="presParOf" srcId="{89D0C7D6-927A-451C-B7D3-96E7FB88302A}" destId="{4F425490-E8D0-4128-89A6-66247307435A}" srcOrd="1" destOrd="0" presId="urn:microsoft.com/office/officeart/2005/8/layout/vList5"/>
    <dgm:cxn modelId="{CDF88F57-04A1-45A5-AB8A-48E4553BD40C}" type="presParOf" srcId="{89D0C7D6-927A-451C-B7D3-96E7FB88302A}" destId="{042E3A61-195A-4750-8B35-58638C9C88A4}" srcOrd="2" destOrd="0" presId="urn:microsoft.com/office/officeart/2005/8/layout/vList5"/>
    <dgm:cxn modelId="{43D61FDB-BAFD-473A-98BF-276BB828033D}" type="presParOf" srcId="{042E3A61-195A-4750-8B35-58638C9C88A4}" destId="{20C1E479-9C9E-47F8-B217-A4A82E632CCC}" srcOrd="0" destOrd="0" presId="urn:microsoft.com/office/officeart/2005/8/layout/vList5"/>
    <dgm:cxn modelId="{A823F2CA-89FF-4E11-B073-10ECCD51C1EE}" type="presParOf" srcId="{89D0C7D6-927A-451C-B7D3-96E7FB88302A}" destId="{1CCC46D6-7A48-4807-B19A-439FB6F2F84C}" srcOrd="3" destOrd="0" presId="urn:microsoft.com/office/officeart/2005/8/layout/vList5"/>
    <dgm:cxn modelId="{84112165-3AB6-40A3-9A46-04ED740EF1FD}" type="presParOf" srcId="{89D0C7D6-927A-451C-B7D3-96E7FB88302A}" destId="{25493E54-B2BE-4B52-AA64-F419262B618E}" srcOrd="4" destOrd="0" presId="urn:microsoft.com/office/officeart/2005/8/layout/vList5"/>
    <dgm:cxn modelId="{36F55989-1638-481D-836A-69DDABA06D10}" type="presParOf" srcId="{25493E54-B2BE-4B52-AA64-F419262B618E}" destId="{CD7B54D5-E454-462D-B845-507B00B1FCFC}"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DB8F7F-9B5B-44CA-B980-949EBBA52FD6}">
      <dsp:nvSpPr>
        <dsp:cNvPr id="0" name=""/>
        <dsp:cNvSpPr/>
      </dsp:nvSpPr>
      <dsp:spPr>
        <a:xfrm>
          <a:off x="5737078" y="2340975"/>
          <a:ext cx="4867307" cy="292298"/>
        </a:xfrm>
        <a:custGeom>
          <a:avLst/>
          <a:gdLst/>
          <a:ahLst/>
          <a:cxnLst/>
          <a:rect l="0" t="0" r="0" b="0"/>
          <a:pathLst>
            <a:path>
              <a:moveTo>
                <a:pt x="0" y="0"/>
              </a:moveTo>
              <a:lnTo>
                <a:pt x="0" y="146149"/>
              </a:lnTo>
              <a:lnTo>
                <a:pt x="4867307" y="146149"/>
              </a:lnTo>
              <a:lnTo>
                <a:pt x="4867307" y="29229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0B3C4B-D409-4C7F-8BAF-CBCAECB26D54}">
      <dsp:nvSpPr>
        <dsp:cNvPr id="0" name=""/>
        <dsp:cNvSpPr/>
      </dsp:nvSpPr>
      <dsp:spPr>
        <a:xfrm>
          <a:off x="5737078" y="2340975"/>
          <a:ext cx="2784558" cy="292298"/>
        </a:xfrm>
        <a:custGeom>
          <a:avLst/>
          <a:gdLst/>
          <a:ahLst/>
          <a:cxnLst/>
          <a:rect l="0" t="0" r="0" b="0"/>
          <a:pathLst>
            <a:path>
              <a:moveTo>
                <a:pt x="0" y="0"/>
              </a:moveTo>
              <a:lnTo>
                <a:pt x="0" y="146149"/>
              </a:lnTo>
              <a:lnTo>
                <a:pt x="2784558" y="146149"/>
              </a:lnTo>
              <a:lnTo>
                <a:pt x="2784558" y="29229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F35BAB-0555-4214-A175-7A4ACD94706D}">
      <dsp:nvSpPr>
        <dsp:cNvPr id="0" name=""/>
        <dsp:cNvSpPr/>
      </dsp:nvSpPr>
      <dsp:spPr>
        <a:xfrm>
          <a:off x="5737078" y="2340975"/>
          <a:ext cx="789513" cy="292298"/>
        </a:xfrm>
        <a:custGeom>
          <a:avLst/>
          <a:gdLst/>
          <a:ahLst/>
          <a:cxnLst/>
          <a:rect l="0" t="0" r="0" b="0"/>
          <a:pathLst>
            <a:path>
              <a:moveTo>
                <a:pt x="0" y="0"/>
              </a:moveTo>
              <a:lnTo>
                <a:pt x="0" y="146149"/>
              </a:lnTo>
              <a:lnTo>
                <a:pt x="789513" y="146149"/>
              </a:lnTo>
              <a:lnTo>
                <a:pt x="789513" y="29229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B2AB45-7EA7-4B65-B183-F6B64ADCB759}">
      <dsp:nvSpPr>
        <dsp:cNvPr id="0" name=""/>
        <dsp:cNvSpPr/>
      </dsp:nvSpPr>
      <dsp:spPr>
        <a:xfrm>
          <a:off x="4677982" y="2340975"/>
          <a:ext cx="1059096" cy="292298"/>
        </a:xfrm>
        <a:custGeom>
          <a:avLst/>
          <a:gdLst/>
          <a:ahLst/>
          <a:cxnLst/>
          <a:rect l="0" t="0" r="0" b="0"/>
          <a:pathLst>
            <a:path>
              <a:moveTo>
                <a:pt x="1059096" y="0"/>
              </a:moveTo>
              <a:lnTo>
                <a:pt x="1059096" y="146149"/>
              </a:lnTo>
              <a:lnTo>
                <a:pt x="0" y="146149"/>
              </a:lnTo>
              <a:lnTo>
                <a:pt x="0" y="29229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7549F8-78BD-4A0A-B8E7-664C4DA24E8F}">
      <dsp:nvSpPr>
        <dsp:cNvPr id="0" name=""/>
        <dsp:cNvSpPr/>
      </dsp:nvSpPr>
      <dsp:spPr>
        <a:xfrm>
          <a:off x="2730025" y="2340975"/>
          <a:ext cx="3007053" cy="292298"/>
        </a:xfrm>
        <a:custGeom>
          <a:avLst/>
          <a:gdLst/>
          <a:ahLst/>
          <a:cxnLst/>
          <a:rect l="0" t="0" r="0" b="0"/>
          <a:pathLst>
            <a:path>
              <a:moveTo>
                <a:pt x="3007053" y="0"/>
              </a:moveTo>
              <a:lnTo>
                <a:pt x="3007053" y="146149"/>
              </a:lnTo>
              <a:lnTo>
                <a:pt x="0" y="146149"/>
              </a:lnTo>
              <a:lnTo>
                <a:pt x="0" y="29229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CB23B0-B580-43C4-A5A9-428DDB6D6029}">
      <dsp:nvSpPr>
        <dsp:cNvPr id="0" name=""/>
        <dsp:cNvSpPr/>
      </dsp:nvSpPr>
      <dsp:spPr>
        <a:xfrm>
          <a:off x="782068" y="2340975"/>
          <a:ext cx="4955010" cy="292298"/>
        </a:xfrm>
        <a:custGeom>
          <a:avLst/>
          <a:gdLst/>
          <a:ahLst/>
          <a:cxnLst/>
          <a:rect l="0" t="0" r="0" b="0"/>
          <a:pathLst>
            <a:path>
              <a:moveTo>
                <a:pt x="4955010" y="0"/>
              </a:moveTo>
              <a:lnTo>
                <a:pt x="4955010" y="146149"/>
              </a:lnTo>
              <a:lnTo>
                <a:pt x="0" y="146149"/>
              </a:lnTo>
              <a:lnTo>
                <a:pt x="0" y="29229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6D1131-1CB0-4956-8CB4-200C51B3C4DE}">
      <dsp:nvSpPr>
        <dsp:cNvPr id="0" name=""/>
        <dsp:cNvSpPr/>
      </dsp:nvSpPr>
      <dsp:spPr>
        <a:xfrm>
          <a:off x="3371099" y="1645025"/>
          <a:ext cx="4731958" cy="695949"/>
        </a:xfrm>
        <a:prstGeom prst="rect">
          <a:avLst/>
        </a:prstGeom>
        <a:solidFill>
          <a:srgbClr val="595A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GB" sz="2800" b="1" kern="1200" dirty="0" smtClean="0">
              <a:latin typeface="Arial" panose="020B0604020202020204" pitchFamily="34" charset="0"/>
              <a:cs typeface="Arial" panose="020B0604020202020204" pitchFamily="34" charset="0"/>
            </a:rPr>
            <a:t>Six Strategic Themes</a:t>
          </a:r>
          <a:endParaRPr lang="en-GB" sz="2800" b="1" kern="1200" dirty="0">
            <a:latin typeface="Arial" panose="020B0604020202020204" pitchFamily="34" charset="0"/>
            <a:cs typeface="Arial" panose="020B0604020202020204" pitchFamily="34" charset="0"/>
          </a:endParaRPr>
        </a:p>
      </dsp:txBody>
      <dsp:txXfrm>
        <a:off x="3371099" y="1645025"/>
        <a:ext cx="4731958" cy="695949"/>
      </dsp:txXfrm>
    </dsp:sp>
    <dsp:sp modelId="{39E7A39C-E69F-4478-827C-0FEBCED2D3E9}">
      <dsp:nvSpPr>
        <dsp:cNvPr id="0" name=""/>
        <dsp:cNvSpPr/>
      </dsp:nvSpPr>
      <dsp:spPr>
        <a:xfrm>
          <a:off x="3912" y="2633274"/>
          <a:ext cx="1556311" cy="1442683"/>
        </a:xfrm>
        <a:prstGeom prst="rect">
          <a:avLst/>
        </a:prstGeom>
        <a:solidFill>
          <a:srgbClr val="8EC63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kern="1200" dirty="0" smtClean="0">
              <a:latin typeface="Arial" panose="020B0604020202020204" pitchFamily="34" charset="0"/>
              <a:cs typeface="Arial" panose="020B0604020202020204" pitchFamily="34" charset="0"/>
            </a:rPr>
            <a:t>pace and scale</a:t>
          </a:r>
          <a:endParaRPr lang="en-GB" sz="2000" b="1" kern="1200" dirty="0">
            <a:latin typeface="Arial" panose="020B0604020202020204" pitchFamily="34" charset="0"/>
            <a:cs typeface="Arial" panose="020B0604020202020204" pitchFamily="34" charset="0"/>
          </a:endParaRPr>
        </a:p>
      </dsp:txBody>
      <dsp:txXfrm>
        <a:off x="3912" y="2633274"/>
        <a:ext cx="1556311" cy="1442683"/>
      </dsp:txXfrm>
    </dsp:sp>
    <dsp:sp modelId="{175B68AA-37ED-4CAB-AB69-C1A529127ED9}">
      <dsp:nvSpPr>
        <dsp:cNvPr id="0" name=""/>
        <dsp:cNvSpPr/>
      </dsp:nvSpPr>
      <dsp:spPr>
        <a:xfrm>
          <a:off x="1852522" y="2633274"/>
          <a:ext cx="1755004" cy="1442683"/>
        </a:xfrm>
        <a:prstGeom prst="rect">
          <a:avLst/>
        </a:prstGeom>
        <a:solidFill>
          <a:srgbClr val="055C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kern="1200" dirty="0" smtClean="0">
              <a:latin typeface="Arial" panose="020B0604020202020204" pitchFamily="34" charset="0"/>
              <a:cs typeface="Arial" panose="020B0604020202020204" pitchFamily="34" charset="0"/>
            </a:rPr>
            <a:t>leading practice and guidance</a:t>
          </a:r>
          <a:endParaRPr lang="en-GB" sz="2000" b="1" kern="1200" dirty="0">
            <a:latin typeface="Arial" panose="020B0604020202020204" pitchFamily="34" charset="0"/>
            <a:cs typeface="Arial" panose="020B0604020202020204" pitchFamily="34" charset="0"/>
          </a:endParaRPr>
        </a:p>
      </dsp:txBody>
      <dsp:txXfrm>
        <a:off x="1852522" y="2633274"/>
        <a:ext cx="1755004" cy="1442683"/>
      </dsp:txXfrm>
    </dsp:sp>
    <dsp:sp modelId="{19B2508E-86A9-435D-8CA4-EB4D5466516E}">
      <dsp:nvSpPr>
        <dsp:cNvPr id="0" name=""/>
        <dsp:cNvSpPr/>
      </dsp:nvSpPr>
      <dsp:spPr>
        <a:xfrm>
          <a:off x="3899826" y="2633274"/>
          <a:ext cx="1556311" cy="1442683"/>
        </a:xfrm>
        <a:prstGeom prst="rect">
          <a:avLst/>
        </a:prstGeom>
        <a:solidFill>
          <a:srgbClr val="F15A2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kern="1200" dirty="0" smtClean="0">
              <a:latin typeface="Arial" panose="020B0604020202020204" pitchFamily="34" charset="0"/>
              <a:cs typeface="Arial" panose="020B0604020202020204" pitchFamily="34" charset="0"/>
            </a:rPr>
            <a:t>bridge to investors</a:t>
          </a:r>
          <a:endParaRPr lang="en-GB" sz="2000" b="1" kern="1200" dirty="0">
            <a:latin typeface="Arial" panose="020B0604020202020204" pitchFamily="34" charset="0"/>
            <a:cs typeface="Arial" panose="020B0604020202020204" pitchFamily="34" charset="0"/>
          </a:endParaRPr>
        </a:p>
      </dsp:txBody>
      <dsp:txXfrm>
        <a:off x="3899826" y="2633274"/>
        <a:ext cx="1556311" cy="1442683"/>
      </dsp:txXfrm>
    </dsp:sp>
    <dsp:sp modelId="{F40BDA96-0D61-4CDF-893A-5103D21ACD06}">
      <dsp:nvSpPr>
        <dsp:cNvPr id="0" name=""/>
        <dsp:cNvSpPr/>
      </dsp:nvSpPr>
      <dsp:spPr>
        <a:xfrm>
          <a:off x="5748436" y="2633274"/>
          <a:ext cx="1556311" cy="1442683"/>
        </a:xfrm>
        <a:prstGeom prst="rect">
          <a:avLst/>
        </a:prstGeom>
        <a:solidFill>
          <a:srgbClr val="0D9B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kern="1200" dirty="0" smtClean="0">
              <a:latin typeface="Arial" panose="020B0604020202020204" pitchFamily="34" charset="0"/>
              <a:cs typeface="Arial" panose="020B0604020202020204" pitchFamily="34" charset="0"/>
            </a:rPr>
            <a:t>progress through dialogue</a:t>
          </a:r>
          <a:endParaRPr lang="en-GB" sz="2000" b="1" kern="1200" dirty="0">
            <a:latin typeface="Arial" panose="020B0604020202020204" pitchFamily="34" charset="0"/>
            <a:cs typeface="Arial" panose="020B0604020202020204" pitchFamily="34" charset="0"/>
          </a:endParaRPr>
        </a:p>
      </dsp:txBody>
      <dsp:txXfrm>
        <a:off x="5748436" y="2633274"/>
        <a:ext cx="1556311" cy="1442683"/>
      </dsp:txXfrm>
    </dsp:sp>
    <dsp:sp modelId="{36BCE1D3-247A-4126-9B3A-59CD2D67B4DD}">
      <dsp:nvSpPr>
        <dsp:cNvPr id="0" name=""/>
        <dsp:cNvSpPr/>
      </dsp:nvSpPr>
      <dsp:spPr>
        <a:xfrm>
          <a:off x="7597047" y="2633274"/>
          <a:ext cx="1849180" cy="1442683"/>
        </a:xfrm>
        <a:prstGeom prst="rect">
          <a:avLst/>
        </a:prstGeom>
        <a:solidFill>
          <a:srgbClr val="FAA71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kern="1200" dirty="0" smtClean="0">
              <a:latin typeface="Arial" panose="020B0604020202020204" pitchFamily="34" charset="0"/>
              <a:cs typeface="Arial" panose="020B0604020202020204" pitchFamily="34" charset="0"/>
            </a:rPr>
            <a:t>engage with global policy</a:t>
          </a:r>
          <a:endParaRPr lang="en-GB" sz="2000" b="1" kern="1200" dirty="0">
            <a:latin typeface="Arial" panose="020B0604020202020204" pitchFamily="34" charset="0"/>
            <a:cs typeface="Arial" panose="020B0604020202020204" pitchFamily="34" charset="0"/>
          </a:endParaRPr>
        </a:p>
      </dsp:txBody>
      <dsp:txXfrm>
        <a:off x="7597047" y="2633274"/>
        <a:ext cx="1849180" cy="1442683"/>
      </dsp:txXfrm>
    </dsp:sp>
    <dsp:sp modelId="{44FEFA64-3315-465B-8031-C01C83C6E76C}">
      <dsp:nvSpPr>
        <dsp:cNvPr id="0" name=""/>
        <dsp:cNvSpPr/>
      </dsp:nvSpPr>
      <dsp:spPr>
        <a:xfrm>
          <a:off x="9738526" y="2633274"/>
          <a:ext cx="1731718" cy="1442683"/>
        </a:xfrm>
        <a:prstGeom prst="rect">
          <a:avLst/>
        </a:prstGeom>
        <a:solidFill>
          <a:srgbClr val="10BFF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kern="1200" dirty="0" smtClean="0">
              <a:latin typeface="Arial" panose="020B0604020202020204" pitchFamily="34" charset="0"/>
              <a:cs typeface="Arial" panose="020B0604020202020204" pitchFamily="34" charset="0"/>
            </a:rPr>
            <a:t>viable organization</a:t>
          </a:r>
          <a:endParaRPr lang="en-GB" sz="2000" b="1" kern="1200" dirty="0">
            <a:latin typeface="Arial" panose="020B0604020202020204" pitchFamily="34" charset="0"/>
            <a:cs typeface="Arial" panose="020B0604020202020204" pitchFamily="34" charset="0"/>
          </a:endParaRPr>
        </a:p>
      </dsp:txBody>
      <dsp:txXfrm>
        <a:off x="9738526" y="2633274"/>
        <a:ext cx="1731718" cy="14426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A51ED8-B8F3-468C-B249-10F415DD993B}">
      <dsp:nvSpPr>
        <dsp:cNvPr id="0" name=""/>
        <dsp:cNvSpPr/>
      </dsp:nvSpPr>
      <dsp:spPr>
        <a:xfrm>
          <a:off x="4509047" y="689388"/>
          <a:ext cx="3173904" cy="1246393"/>
        </a:xfrm>
        <a:prstGeom prst="rect">
          <a:avLst/>
        </a:prstGeom>
        <a:solidFill>
          <a:srgbClr val="F15A2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GB" sz="1800" b="1" kern="1200" dirty="0" smtClean="0"/>
            <a:t>Business</a:t>
          </a:r>
          <a:endParaRPr lang="en-GB" sz="1800" b="1" kern="1200" dirty="0"/>
        </a:p>
      </dsp:txBody>
      <dsp:txXfrm>
        <a:off x="4509047" y="689388"/>
        <a:ext cx="3173904" cy="1246393"/>
      </dsp:txXfrm>
    </dsp:sp>
    <dsp:sp modelId="{20C1E479-9C9E-47F8-B217-A4A82E632CCC}">
      <dsp:nvSpPr>
        <dsp:cNvPr id="0" name=""/>
        <dsp:cNvSpPr/>
      </dsp:nvSpPr>
      <dsp:spPr>
        <a:xfrm>
          <a:off x="4509047" y="2056111"/>
          <a:ext cx="3173860" cy="1246393"/>
        </a:xfrm>
        <a:prstGeom prst="rect">
          <a:avLst/>
        </a:prstGeom>
        <a:solidFill>
          <a:srgbClr val="0D9B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GB" sz="1800" b="1" kern="1200" dirty="0" smtClean="0"/>
            <a:t>Investors</a:t>
          </a:r>
          <a:endParaRPr lang="en-GB" sz="1800" b="1" kern="1200" dirty="0"/>
        </a:p>
      </dsp:txBody>
      <dsp:txXfrm>
        <a:off x="4509047" y="2056111"/>
        <a:ext cx="3173860" cy="1246393"/>
      </dsp:txXfrm>
    </dsp:sp>
    <dsp:sp modelId="{CD7B54D5-E454-462D-B845-507B00B1FCFC}">
      <dsp:nvSpPr>
        <dsp:cNvPr id="0" name=""/>
        <dsp:cNvSpPr/>
      </dsp:nvSpPr>
      <dsp:spPr>
        <a:xfrm>
          <a:off x="4509047" y="3466506"/>
          <a:ext cx="3173904" cy="1246393"/>
        </a:xfrm>
        <a:prstGeom prst="rect">
          <a:avLst/>
        </a:prstGeom>
        <a:solidFill>
          <a:srgbClr val="055C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GB" sz="1800" b="1" kern="1200" dirty="0" smtClean="0"/>
            <a:t>Markets and Society</a:t>
          </a:r>
          <a:endParaRPr lang="en-GB" sz="1800" b="1" kern="1200" dirty="0"/>
        </a:p>
      </dsp:txBody>
      <dsp:txXfrm>
        <a:off x="4509047" y="3466506"/>
        <a:ext cx="3173904" cy="124639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5A209B-2178-4849-9BAF-D35BC65D4AEE}" type="datetimeFigureOut">
              <a:rPr lang="en-US" smtClean="0"/>
              <a:t>07-Feb-18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760DD4-FAB7-4B67-877A-6C96050D2120}" type="slidenum">
              <a:rPr lang="en-US" smtClean="0"/>
              <a:t>‹#›</a:t>
            </a:fld>
            <a:endParaRPr lang="en-US"/>
          </a:p>
        </p:txBody>
      </p:sp>
    </p:spTree>
    <p:extLst>
      <p:ext uri="{BB962C8B-B14F-4D97-AF65-F5344CB8AC3E}">
        <p14:creationId xmlns:p14="http://schemas.microsoft.com/office/powerpoint/2010/main" val="1747072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integratedreporting.org/profile/professor-mervyn-e-king/"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integratedreporting.org/profile/paul-druckman-chief-executive-officer/"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integratedreporting.org/ir-networks/ir-business-network/"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200" dirty="0" smtClean="0"/>
              <a:t>2</a:t>
            </a:r>
            <a:r>
              <a:rPr lang="en-US" sz="1200" baseline="30000" dirty="0" smtClean="0"/>
              <a:t>nd</a:t>
            </a:r>
            <a:r>
              <a:rPr lang="en-US" sz="1200" dirty="0" smtClean="0"/>
              <a:t> dot point: mention here that &lt;IR&gt; is about “Corporate reporting”, not financial reporting or sustainability reporting or narrative reporting (like MD&amp;A or management commentary), or simply combining the these– it goes further and deeper than that.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4760DD4-FAB7-4B67-877A-6C96050D2120}" type="slidenum">
              <a:rPr lang="en-US" smtClean="0"/>
              <a:t>3</a:t>
            </a:fld>
            <a:endParaRPr lang="en-US"/>
          </a:p>
        </p:txBody>
      </p:sp>
    </p:spTree>
    <p:extLst>
      <p:ext uri="{BB962C8B-B14F-4D97-AF65-F5344CB8AC3E}">
        <p14:creationId xmlns:p14="http://schemas.microsoft.com/office/powerpoint/2010/main" val="383803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This graph shows the break up of the market capitalization of S&amp;P’s top 500 US companies. </a:t>
            </a:r>
          </a:p>
          <a:p>
            <a:endParaRPr lang="en-GB" sz="1200" dirty="0" smtClean="0"/>
          </a:p>
          <a:p>
            <a:r>
              <a:rPr lang="en-GB" sz="1200" dirty="0" smtClean="0"/>
              <a:t>It demonstrates that 40 years ago over 80% of market cap was explained by net assets in the f/s.  Now that position has completely reversed; less than 20% can be explained through the balance sheet.</a:t>
            </a:r>
          </a:p>
          <a:p>
            <a:pPr defTabSz="966612">
              <a:defRPr/>
            </a:pPr>
            <a:endParaRPr lang="en-GB" sz="1200" dirty="0" smtClean="0"/>
          </a:p>
          <a:p>
            <a:pPr defTabSz="966612">
              <a:defRPr/>
            </a:pPr>
            <a:r>
              <a:rPr lang="en-GB" sz="1200" dirty="0" smtClean="0"/>
              <a:t>What explains the rest? Other factors, such as relationships, intellectual and human capital, make up an increasing proportion of a company’s value. </a:t>
            </a:r>
          </a:p>
          <a:p>
            <a:pPr defTabSz="966612">
              <a:defRPr/>
            </a:pPr>
            <a:endParaRPr lang="en-GB" sz="1200" dirty="0" smtClean="0"/>
          </a:p>
          <a:p>
            <a:pPr defTabSz="966612">
              <a:defRPr/>
            </a:pPr>
            <a:r>
              <a:rPr lang="en-GB" sz="1200" dirty="0" smtClean="0"/>
              <a:t>Instead of focusing on financial capital, we have introduced a multiple capitals model to reporting.  &lt;IR&gt; enables allows investors to evaluate how all material capitals that a business uses and affects relate to value creation in the short, medium and long term.</a:t>
            </a:r>
          </a:p>
          <a:p>
            <a:endParaRPr lang="en-GB" sz="1200" dirty="0" smtClean="0"/>
          </a:p>
          <a:p>
            <a:r>
              <a:rPr lang="en-GB" sz="1200" dirty="0" smtClean="0"/>
              <a:t>The IIRC is not trying to monetize everything (which is a common misperception), but rather is trying to ensure investors have the information they need to assess the ability of an organization to create value over time. </a:t>
            </a:r>
          </a:p>
          <a:p>
            <a:endParaRPr lang="en-GB" sz="1200" dirty="0" smtClean="0"/>
          </a:p>
          <a:p>
            <a:endParaRPr lang="en-GB" sz="1200" dirty="0" smtClean="0"/>
          </a:p>
          <a:p>
            <a:endParaRPr lang="en-GB" sz="1200" dirty="0" smtClean="0"/>
          </a:p>
          <a:p>
            <a:endParaRPr lang="en-GB" sz="1200" dirty="0" smtClean="0"/>
          </a:p>
          <a:p>
            <a:endParaRPr lang="en-US" dirty="0"/>
          </a:p>
        </p:txBody>
      </p:sp>
      <p:sp>
        <p:nvSpPr>
          <p:cNvPr id="4" name="Slide Number Placeholder 3"/>
          <p:cNvSpPr>
            <a:spLocks noGrp="1"/>
          </p:cNvSpPr>
          <p:nvPr>
            <p:ph type="sldNum" sz="quarter" idx="10"/>
          </p:nvPr>
        </p:nvSpPr>
        <p:spPr/>
        <p:txBody>
          <a:bodyPr/>
          <a:lstStyle/>
          <a:p>
            <a:fld id="{24760DD4-FAB7-4B67-877A-6C96050D2120}" type="slidenum">
              <a:rPr lang="en-US" smtClean="0"/>
              <a:t>12</a:t>
            </a:fld>
            <a:endParaRPr lang="en-US"/>
          </a:p>
        </p:txBody>
      </p:sp>
    </p:spTree>
    <p:extLst>
      <p:ext uri="{BB962C8B-B14F-4D97-AF65-F5344CB8AC3E}">
        <p14:creationId xmlns:p14="http://schemas.microsoft.com/office/powerpoint/2010/main" val="3385540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200" baseline="0" dirty="0" smtClean="0"/>
              <a:t>Reporting has not been keeping pace with changes in what creates value.  It too often still focuses primarily on </a:t>
            </a:r>
            <a:r>
              <a:rPr lang="en-US" sz="1200" u="sng" baseline="0" dirty="0" smtClean="0"/>
              <a:t>past</a:t>
            </a:r>
            <a:r>
              <a:rPr lang="en-US" sz="1200" baseline="0" dirty="0" smtClean="0"/>
              <a:t> performance, particularly </a:t>
            </a:r>
            <a:r>
              <a:rPr lang="en-US" sz="1200" u="sng" baseline="0" dirty="0" smtClean="0"/>
              <a:t>financial</a:t>
            </a:r>
            <a:r>
              <a:rPr lang="en-US" sz="1200" baseline="0" dirty="0" smtClean="0"/>
              <a:t> performance; pays little attention to the </a:t>
            </a:r>
            <a:r>
              <a:rPr lang="en-US" sz="1200" u="sng" baseline="0" dirty="0" smtClean="0"/>
              <a:t>future</a:t>
            </a:r>
            <a:r>
              <a:rPr lang="en-US" sz="1200" baseline="0" dirty="0" smtClean="0"/>
              <a:t> or factors that drive </a:t>
            </a:r>
            <a:r>
              <a:rPr lang="en-US" sz="1200" u="sng" baseline="0" dirty="0" smtClean="0"/>
              <a:t>value creation.</a:t>
            </a:r>
          </a:p>
          <a:p>
            <a:pPr defTabSz="966612">
              <a:defRPr/>
            </a:pPr>
            <a:endParaRPr lang="en-GB" sz="1200" dirty="0" smtClean="0">
              <a:cs typeface="Arial" pitchFamily="34" charset="0"/>
            </a:endParaRPr>
          </a:p>
          <a:p>
            <a:pPr defTabSz="966612">
              <a:defRPr/>
            </a:pPr>
            <a:r>
              <a:rPr lang="en-GB" sz="1200" dirty="0" smtClean="0">
                <a:cs typeface="Arial" pitchFamily="34" charset="0"/>
              </a:rPr>
              <a:t>&lt;IR&gt; shifts the focus to strategy and future orientation, rebalancing the current mismatch between what is reported and those factors that impact value. &lt;IR&gt; ensures issues central to value are getting the attention they deserve, enabling investors to have the information they need to get a clear picture of the long term. Currently capital markets compensate for not having this information by pricing in risks that may well be adequately managed. </a:t>
            </a:r>
          </a:p>
          <a:p>
            <a:endParaRPr lang="en-GB" dirty="0" smtClean="0"/>
          </a:p>
          <a:p>
            <a:endParaRPr lang="en-US" dirty="0"/>
          </a:p>
        </p:txBody>
      </p:sp>
      <p:sp>
        <p:nvSpPr>
          <p:cNvPr id="4" name="Slide Number Placeholder 3"/>
          <p:cNvSpPr>
            <a:spLocks noGrp="1"/>
          </p:cNvSpPr>
          <p:nvPr>
            <p:ph type="sldNum" sz="quarter" idx="10"/>
          </p:nvPr>
        </p:nvSpPr>
        <p:spPr/>
        <p:txBody>
          <a:bodyPr/>
          <a:lstStyle/>
          <a:p>
            <a:fld id="{24760DD4-FAB7-4B67-877A-6C96050D2120}" type="slidenum">
              <a:rPr lang="en-US" smtClean="0"/>
              <a:t>13</a:t>
            </a:fld>
            <a:endParaRPr lang="en-US"/>
          </a:p>
        </p:txBody>
      </p:sp>
    </p:spTree>
    <p:extLst>
      <p:ext uri="{BB962C8B-B14F-4D97-AF65-F5344CB8AC3E}">
        <p14:creationId xmlns:p14="http://schemas.microsoft.com/office/powerpoint/2010/main" val="1632294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1"/>
                </a:solidFill>
              </a:rPr>
              <a:t>We have ended up with </a:t>
            </a:r>
          </a:p>
          <a:p>
            <a:pPr marL="181240" indent="-181240">
              <a:buFont typeface="Arial" panose="020B0604020202020204" pitchFamily="34" charset="0"/>
              <a:buChar char="•"/>
            </a:pPr>
            <a:r>
              <a:rPr lang="en-US" sz="1200" dirty="0" smtClean="0">
                <a:solidFill>
                  <a:schemeClr val="tx1"/>
                </a:solidFill>
              </a:rPr>
              <a:t>New reports to meet new information needs, and </a:t>
            </a:r>
          </a:p>
          <a:p>
            <a:pPr marL="181240" indent="-181240" defTabSz="966612">
              <a:buFont typeface="Arial" panose="020B0604020202020204" pitchFamily="34" charset="0"/>
              <a:buChar char="•"/>
              <a:defRPr/>
            </a:pPr>
            <a:r>
              <a:rPr lang="en-US" sz="1200" dirty="0" smtClean="0">
                <a:solidFill>
                  <a:schemeClr val="tx1"/>
                </a:solidFill>
              </a:rPr>
              <a:t>Piecemeal addition of  “bits” of information</a:t>
            </a:r>
          </a:p>
          <a:p>
            <a:pPr defTabSz="966612">
              <a:defRPr/>
            </a:pPr>
            <a:endParaRPr lang="en-US" sz="1200" dirty="0" smtClean="0">
              <a:solidFill>
                <a:schemeClr val="tx1"/>
              </a:solidFill>
            </a:endParaRPr>
          </a:p>
          <a:p>
            <a:pPr defTabSz="966612">
              <a:defRPr/>
            </a:pPr>
            <a:r>
              <a:rPr lang="en-US" sz="1200" dirty="0" smtClean="0">
                <a:solidFill>
                  <a:schemeClr val="tx1"/>
                </a:solidFill>
              </a:rPr>
              <a:t>REGULATORS/STANDARD-SETTERS/POLICY MAKERS often require more info, so we get an explosion of disconnected information</a:t>
            </a:r>
          </a:p>
          <a:p>
            <a:pPr defTabSz="966612">
              <a:defRPr/>
            </a:pPr>
            <a:endParaRPr lang="en-US" sz="1200" dirty="0" smtClean="0">
              <a:solidFill>
                <a:schemeClr val="tx1"/>
              </a:solidFill>
            </a:endParaRPr>
          </a:p>
          <a:p>
            <a:pPr marL="756844" indent="-756844"/>
            <a:r>
              <a:rPr lang="en-US" sz="1200" dirty="0" smtClean="0">
                <a:solidFill>
                  <a:schemeClr val="tx1"/>
                </a:solidFill>
              </a:rPr>
              <a:t>MAKING PREPARERS SUFFER reporting overload, which induces a checklist/compliance mindset</a:t>
            </a:r>
          </a:p>
          <a:p>
            <a:pPr marL="756844" indent="-756844"/>
            <a:endParaRPr lang="en-US" sz="1200" dirty="0" smtClean="0">
              <a:solidFill>
                <a:schemeClr val="tx1"/>
              </a:solidFill>
            </a:endParaRPr>
          </a:p>
          <a:p>
            <a:pPr marL="756844" indent="-756844"/>
            <a:r>
              <a:rPr lang="en-US" sz="1200" dirty="0" smtClean="0">
                <a:solidFill>
                  <a:schemeClr val="tx1"/>
                </a:solidFill>
              </a:rPr>
              <a:t>BUT FROM THE USERS PERSPECTIVE, it gets harder to tell what is actually important: material information gets lost in the detail</a:t>
            </a:r>
          </a:p>
          <a:p>
            <a:pPr defTabSz="966612">
              <a:defRPr/>
            </a:pPr>
            <a:r>
              <a:rPr lang="en-AU" altLang="en-US" sz="1200" baseline="0" dirty="0" smtClean="0">
                <a:solidFill>
                  <a:schemeClr val="tx1"/>
                </a:solidFill>
              </a:rPr>
              <a:t>What is needed is</a:t>
            </a:r>
            <a:r>
              <a:rPr lang="en-AU" altLang="en-US" sz="1200" dirty="0" smtClean="0">
                <a:solidFill>
                  <a:schemeClr val="tx1"/>
                </a:solidFill>
              </a:rPr>
              <a:t> a strategic re-think of what reporting should be</a:t>
            </a:r>
          </a:p>
          <a:p>
            <a:endParaRPr lang="en-US" sz="1200"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24760DD4-FAB7-4B67-877A-6C96050D2120}" type="slidenum">
              <a:rPr lang="en-US" smtClean="0"/>
              <a:t>14</a:t>
            </a:fld>
            <a:endParaRPr lang="en-US"/>
          </a:p>
        </p:txBody>
      </p:sp>
    </p:spTree>
    <p:extLst>
      <p:ext uri="{BB962C8B-B14F-4D97-AF65-F5344CB8AC3E}">
        <p14:creationId xmlns:p14="http://schemas.microsoft.com/office/powerpoint/2010/main" val="4155157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&lt;IR&gt; is that strategic re-think.  </a:t>
            </a:r>
          </a:p>
          <a:p>
            <a:r>
              <a:rPr lang="en-GB" sz="1200" dirty="0" smtClean="0"/>
              <a:t>Some elements of the &lt;IR&gt; solution are:</a:t>
            </a:r>
          </a:p>
          <a:p>
            <a:pPr marL="181240" indent="-181240">
              <a:buFont typeface="Arial" panose="020B0604020202020204" pitchFamily="34" charset="0"/>
              <a:buChar char="•"/>
            </a:pPr>
            <a:r>
              <a:rPr lang="en-GB" sz="1200" dirty="0" smtClean="0"/>
              <a:t>To focus on value creation rather than just financial information (or just on ESG “impacts”, as in sustainability reports)</a:t>
            </a:r>
          </a:p>
          <a:p>
            <a:pPr marL="181240" indent="-181240">
              <a:buFont typeface="Arial" panose="020B0604020202020204" pitchFamily="34" charset="0"/>
              <a:buChar char="•"/>
            </a:pPr>
            <a:r>
              <a:rPr lang="en-GB" sz="1200" dirty="0" smtClean="0"/>
              <a:t>This requires a strategic focus in the report (and in the thinking that leads to it)</a:t>
            </a:r>
          </a:p>
          <a:p>
            <a:pPr marL="181240" indent="-181240">
              <a:buFont typeface="Arial" panose="020B0604020202020204" pitchFamily="34" charset="0"/>
              <a:buChar char="•"/>
            </a:pPr>
            <a:r>
              <a:rPr lang="en-GB" sz="1200" dirty="0" smtClean="0"/>
              <a:t>And an emphasis on longer term implications – not only the short (or medium) term</a:t>
            </a:r>
          </a:p>
          <a:p>
            <a:pPr marL="181240" indent="-181240" defTabSz="966612">
              <a:buFont typeface="Arial" panose="020B0604020202020204" pitchFamily="34" charset="0"/>
              <a:buChar char="•"/>
              <a:defRPr/>
            </a:pPr>
            <a:r>
              <a:rPr lang="en-GB" sz="1200" dirty="0" smtClean="0"/>
              <a:t>Which requires a future orientation in the report (and in the thinking that leads to it)</a:t>
            </a:r>
          </a:p>
          <a:p>
            <a:pPr marL="181240" indent="-181240">
              <a:buFont typeface="Arial" panose="020B0604020202020204" pitchFamily="34" charset="0"/>
              <a:buChar char="•"/>
            </a:pPr>
            <a:r>
              <a:rPr lang="en-GB" sz="1200" dirty="0" smtClean="0"/>
              <a:t>An integrated report should also be concise – this is a very important point.  &lt;IR&gt; is not about MORE reporting, it is about BETTER reporting</a:t>
            </a:r>
          </a:p>
          <a:p>
            <a:pPr marL="181240" indent="-181240">
              <a:buFont typeface="Arial" panose="020B0604020202020204" pitchFamily="34" charset="0"/>
              <a:buChar char="•"/>
            </a:pPr>
            <a:r>
              <a:rPr lang="en-GB" sz="1200" dirty="0" smtClean="0"/>
              <a:t>And to be better, it needs to be “connected” - like in the diagram.  The first image has all the same pieces as the final image, but unless the pieces are connected, then they are meaningless – they don’t tell a story.  An integrated report needs to tell the organization’s unique value creation story.  </a:t>
            </a:r>
          </a:p>
          <a:p>
            <a:endParaRPr lang="en-GB" sz="1200" dirty="0" smtClean="0"/>
          </a:p>
          <a:p>
            <a:endParaRPr lang="en-US" dirty="0"/>
          </a:p>
        </p:txBody>
      </p:sp>
      <p:sp>
        <p:nvSpPr>
          <p:cNvPr id="4" name="Slide Number Placeholder 3"/>
          <p:cNvSpPr>
            <a:spLocks noGrp="1"/>
          </p:cNvSpPr>
          <p:nvPr>
            <p:ph type="sldNum" sz="quarter" idx="10"/>
          </p:nvPr>
        </p:nvSpPr>
        <p:spPr/>
        <p:txBody>
          <a:bodyPr/>
          <a:lstStyle/>
          <a:p>
            <a:fld id="{24760DD4-FAB7-4B67-877A-6C96050D2120}" type="slidenum">
              <a:rPr lang="en-US" smtClean="0"/>
              <a:t>15</a:t>
            </a:fld>
            <a:endParaRPr lang="en-US"/>
          </a:p>
        </p:txBody>
      </p:sp>
    </p:spTree>
    <p:extLst>
      <p:ext uri="{BB962C8B-B14F-4D97-AF65-F5344CB8AC3E}">
        <p14:creationId xmlns:p14="http://schemas.microsoft.com/office/powerpoint/2010/main" val="3591824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1" dirty="0" smtClean="0">
                <a:solidFill>
                  <a:srgbClr val="FF0000"/>
                </a:solidFill>
              </a:rPr>
              <a:t>*****YOU MIGHT WANT TO USE EITHER THIS SLIDE OR THE NEXT ONE******</a:t>
            </a:r>
          </a:p>
          <a:p>
            <a:r>
              <a:rPr lang="en-US" altLang="en-US" sz="1200" b="1" dirty="0" smtClean="0"/>
              <a:t>THIS ONE IS FROM page 9 of the 2011 Discussion Paper http://integratedreporting.org/resource/discussion-paper/ </a:t>
            </a:r>
          </a:p>
          <a:p>
            <a:r>
              <a:rPr lang="en-US" altLang="en-US" sz="1200" b="1" dirty="0" smtClean="0"/>
              <a:t>Thinking : “</a:t>
            </a:r>
            <a:r>
              <a:rPr lang="en-AU" altLang="en-US" sz="1200" dirty="0" smtClean="0"/>
              <a:t>Because traditional reporting occurs in silos, it encourages thinking in silos. Integrated Reporting, on the other hand, reflects, and supports, integrated thinking – monitoring, managing and communicating the full complexity of the value creation process and how this contributes to success over time. Integrated Reporting demonstrates the extent to which integrated thinking is occurring within the organization. “	</a:t>
            </a:r>
          </a:p>
          <a:p>
            <a:r>
              <a:rPr lang="en-AU" altLang="en-US" sz="1200" b="1" dirty="0" smtClean="0"/>
              <a:t>Stewardship: </a:t>
            </a:r>
            <a:r>
              <a:rPr lang="en-AU" altLang="en-US" sz="1200" dirty="0" smtClean="0"/>
              <a:t> “Integrated Report displays an organization’s stewardship not only of financial capital, but also of the other “capitals” (manufactured, human, intellectual, natural and social), their interdependence and how they contribute to success. This broader perspective requires consideration of resource usage and risks and opportunities along the organization’s full value chain. </a:t>
            </a:r>
          </a:p>
          <a:p>
            <a:r>
              <a:rPr lang="en-AU" altLang="en-US" sz="1200" b="1" dirty="0" smtClean="0"/>
              <a:t>Focus: </a:t>
            </a:r>
            <a:r>
              <a:rPr lang="en-AU" altLang="en-US" sz="1200" dirty="0" smtClean="0"/>
              <a:t>Annual reporting at present is largely focused on past financial performance and financial risks. Other reports and communications may cover other resources and relationships, but they are seldom presented in a connected way, or linked to the organization’s strategic objectives and its ability to create and sustain value in the future.”</a:t>
            </a:r>
          </a:p>
          <a:p>
            <a:r>
              <a:rPr lang="en-AU" altLang="en-US" sz="1200" b="1" dirty="0" smtClean="0"/>
              <a:t>Timeframe : “</a:t>
            </a:r>
            <a:r>
              <a:rPr lang="en-AU" altLang="en-US" sz="1200" dirty="0" smtClean="0"/>
              <a:t>Much of the media and regulatory attention in response to the global financial crisis has focused on “short-termism” as one contributory factor. Although short-term considerations are important in many ways, placing them in context is also essential. Integrated Reporting specifically factors in short-, medium- and long-term considerations.”</a:t>
            </a:r>
          </a:p>
          <a:p>
            <a:r>
              <a:rPr lang="en-AU" altLang="en-US" sz="1200" b="1" dirty="0" smtClean="0"/>
              <a:t>Trust : “</a:t>
            </a:r>
            <a:r>
              <a:rPr lang="en-AU" altLang="en-US" sz="1200" dirty="0" smtClean="0"/>
              <a:t>Financial reporting focuses primarily on a narrow series of mandated disclosures. Although an increasing number of organizations are improving their transparency, for example, through voluntary sustainability reporting, in absolute terms that number is still low. By emphasizing transparency, for example, covering a broader range of issues and disclosing the positive with the negative, Integrated Reporting helps to build trust.”</a:t>
            </a:r>
          </a:p>
          <a:p>
            <a:r>
              <a:rPr lang="en-AU" altLang="en-US" sz="1200" b="1" dirty="0" smtClean="0"/>
              <a:t>Adaptive :  “</a:t>
            </a:r>
            <a:r>
              <a:rPr lang="en-AU" altLang="en-US" sz="1200" dirty="0" smtClean="0"/>
              <a:t>Today’s reporting is often said to be too compliance orientated, reducing the scope for organizations to exercise an appropriate amount of judgement. While a certain level of compliance orientation is necessary to ensure consistency and enable comparison, Integrated Reporting offers a principles-based approach that drives greater focus on factors that are material to particular sectors and organizations. It permits an organization to disclose its unique situation in clear and understandable language.”	</a:t>
            </a:r>
          </a:p>
          <a:p>
            <a:r>
              <a:rPr lang="en-AU" altLang="en-US" sz="1200" b="1" dirty="0" smtClean="0"/>
              <a:t>Concise: “</a:t>
            </a:r>
            <a:r>
              <a:rPr lang="en-AU" altLang="en-US" sz="1200" dirty="0" smtClean="0"/>
              <a:t>Long and complex reports are often impenetrable for many readers. A key objective for Integrated Reporting is to de-clutter the primary report so that it covers, concisely, only the most material information. “	</a:t>
            </a:r>
          </a:p>
          <a:p>
            <a:r>
              <a:rPr lang="en-AU" altLang="en-US" sz="1200" b="1" dirty="0" smtClean="0"/>
              <a:t>Technology enabled: “</a:t>
            </a:r>
            <a:r>
              <a:rPr lang="en-AU" altLang="en-US" sz="1200" dirty="0" smtClean="0"/>
              <a:t>While the internet and XBRL are introducing elements of technological innovation, many corporate reports are still presented as if they were entirely paper based. Integrated Reporting takes advantage of new and emerging technologies to link information within the primary report and to facilitate access to further detail online where that is appropriate.”	</a:t>
            </a:r>
          </a:p>
          <a:p>
            <a:endParaRPr lang="en-US" altLang="en-US" sz="1200" dirty="0" smtClean="0"/>
          </a:p>
          <a:p>
            <a:endParaRPr lang="en-US" dirty="0"/>
          </a:p>
        </p:txBody>
      </p:sp>
      <p:sp>
        <p:nvSpPr>
          <p:cNvPr id="4" name="Slide Number Placeholder 3"/>
          <p:cNvSpPr>
            <a:spLocks noGrp="1"/>
          </p:cNvSpPr>
          <p:nvPr>
            <p:ph type="sldNum" sz="quarter" idx="10"/>
          </p:nvPr>
        </p:nvSpPr>
        <p:spPr/>
        <p:txBody>
          <a:bodyPr/>
          <a:lstStyle/>
          <a:p>
            <a:fld id="{24760DD4-FAB7-4B67-877A-6C96050D2120}" type="slidenum">
              <a:rPr lang="en-US" smtClean="0"/>
              <a:t>16</a:t>
            </a:fld>
            <a:endParaRPr lang="en-US"/>
          </a:p>
        </p:txBody>
      </p:sp>
    </p:spTree>
    <p:extLst>
      <p:ext uri="{BB962C8B-B14F-4D97-AF65-F5344CB8AC3E}">
        <p14:creationId xmlns:p14="http://schemas.microsoft.com/office/powerpoint/2010/main" val="887242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smtClean="0">
                <a:solidFill>
                  <a:srgbClr val="FF0000"/>
                </a:solidFill>
              </a:rPr>
              <a:t>*****YOU MIGHT WANT TO USE EITHER THIS SLIDE OR THE PREVIOUS ONE******</a:t>
            </a:r>
            <a:endParaRPr lang="en-US" sz="1200" dirty="0" smtClean="0"/>
          </a:p>
          <a:p>
            <a:r>
              <a:rPr lang="en-US" sz="1200" dirty="0" smtClean="0"/>
              <a:t>The</a:t>
            </a:r>
            <a:r>
              <a:rPr lang="en-US" sz="1200" baseline="0" dirty="0" smtClean="0"/>
              <a:t> “connectivity of information” is one of &lt;IR&gt;’s Guiding Principles.  It requires a holistic, systems-based approach to thinking and reporting.  For example:</a:t>
            </a:r>
          </a:p>
          <a:p>
            <a:pPr marL="181240" indent="-181240">
              <a:buFont typeface="Arial" panose="020B0604020202020204" pitchFamily="34" charset="0"/>
              <a:buChar char="•"/>
            </a:pPr>
            <a:r>
              <a:rPr lang="en-US" sz="1200" dirty="0" smtClean="0">
                <a:solidFill>
                  <a:schemeClr val="bg1"/>
                </a:solidFill>
              </a:rPr>
              <a:t>Organization connected with its external environment:  </a:t>
            </a:r>
            <a:r>
              <a:rPr lang="en-US" sz="1200" baseline="0" dirty="0" smtClean="0"/>
              <a:t>A good integrated report will connect information about the organization with information about the environment it operates in (economic, political, competition, technology, etc. that are affecting the organization’s ability to create value)</a:t>
            </a:r>
          </a:p>
          <a:p>
            <a:pPr marL="181240" indent="-181240" defTabSz="966612">
              <a:buFont typeface="Arial" panose="020B0604020202020204" pitchFamily="34" charset="0"/>
              <a:buChar char="•"/>
              <a:defRPr/>
            </a:pPr>
            <a:r>
              <a:rPr lang="en-US" sz="1200" dirty="0" smtClean="0">
                <a:solidFill>
                  <a:schemeClr val="bg1"/>
                </a:solidFill>
              </a:rPr>
              <a:t>Organization as a whole connected with its component parts:  </a:t>
            </a:r>
            <a:r>
              <a:rPr lang="en-US" sz="1200" baseline="0" dirty="0" smtClean="0"/>
              <a:t>Organizations are systems that are made up of sub-systems.  The sub-systems are often in silos.  &lt;IR&gt; tries to break down (or at least ensure synergy between) the silos</a:t>
            </a:r>
          </a:p>
          <a:p>
            <a:endParaRPr lang="en-US" sz="1200" baseline="0" dirty="0" smtClean="0"/>
          </a:p>
          <a:p>
            <a:pPr marL="181240" indent="-181240">
              <a:buFont typeface="Arial" panose="020B0604020202020204" pitchFamily="34" charset="0"/>
              <a:buChar char="•"/>
            </a:pPr>
            <a:r>
              <a:rPr lang="en-US" sz="1200" baseline="0" dirty="0" err="1" smtClean="0"/>
              <a:t>Etc</a:t>
            </a:r>
            <a:r>
              <a:rPr lang="en-US" sz="1200" baseline="0" dirty="0" smtClean="0"/>
              <a:t>  (can essentially just read  most of these points)  </a:t>
            </a:r>
          </a:p>
          <a:p>
            <a:pPr marL="181240" indent="-181240">
              <a:buFont typeface="Arial" panose="020B0604020202020204" pitchFamily="34" charset="0"/>
              <a:buChar char="•"/>
            </a:pPr>
            <a:r>
              <a:rPr lang="en-US" sz="1200" baseline="0" dirty="0" smtClean="0"/>
              <a:t>Re “</a:t>
            </a:r>
            <a:r>
              <a:rPr lang="en-US" sz="1200" dirty="0" smtClean="0">
                <a:solidFill>
                  <a:schemeClr val="bg1"/>
                </a:solidFill>
              </a:rPr>
              <a:t>Value for the organization ↔ value for others”</a:t>
            </a:r>
            <a:r>
              <a:rPr lang="en-US" sz="1200" baseline="0" dirty="0" smtClean="0"/>
              <a:t> – see para 2.2 of the Framework – Value is not created by any organization alone, it is co-created and needs different resources and relationships (capitals).  Para 2.6:  to create value for itself, an organization has to create value for others.  Showing the relationship between value for the organization and value for others is an important part of helping users understand longer term prospects.</a:t>
            </a:r>
            <a:endParaRPr lang="en-US" sz="1200" dirty="0" smtClean="0"/>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24760DD4-FAB7-4B67-877A-6C96050D2120}" type="slidenum">
              <a:rPr lang="en-US" smtClean="0"/>
              <a:t>17</a:t>
            </a:fld>
            <a:endParaRPr lang="en-US"/>
          </a:p>
        </p:txBody>
      </p:sp>
    </p:spTree>
    <p:extLst>
      <p:ext uri="{BB962C8B-B14F-4D97-AF65-F5344CB8AC3E}">
        <p14:creationId xmlns:p14="http://schemas.microsoft.com/office/powerpoint/2010/main" val="3011656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 Framework was released in December 2013 after a</a:t>
            </a:r>
            <a:r>
              <a:rPr lang="en-US" sz="1200" baseline="0" dirty="0" smtClean="0"/>
              <a:t> rigorous due process spanning 3 years.  It was preceded by a Discussion Paper, an prototype of the Framework, and a Consultation Draft on which several hundred submissions were received. </a:t>
            </a:r>
          </a:p>
          <a:p>
            <a:endParaRPr lang="en-US" sz="1200" baseline="0" dirty="0" smtClean="0"/>
          </a:p>
          <a:p>
            <a:r>
              <a:rPr lang="en-US" sz="1200" baseline="0" dirty="0" smtClean="0"/>
              <a:t>http://mailchi.mp/theiirc/iirc-newsletter-690290</a:t>
            </a:r>
          </a:p>
          <a:p>
            <a:r>
              <a:rPr lang="en-US" sz="1200" dirty="0" smtClean="0"/>
              <a:t>Results published in October 2017 from the first worldwide consultation on how companies are adopting Integrated Reporting since the International &lt;IR&gt; Framework was released, show how the focus has moved from one of initial acceptance to progress in actual implementation. </a:t>
            </a:r>
          </a:p>
          <a:p>
            <a:endParaRPr lang="en-US" sz="1200" dirty="0" smtClean="0"/>
          </a:p>
          <a:p>
            <a:r>
              <a:rPr lang="en-US" sz="1200" dirty="0" smtClean="0"/>
              <a:t>The consultation into the adoption of Integrated Reporting conducted over two months in early 2017, received over 400 contributions including from focus groups held in 19 countries around the world.</a:t>
            </a:r>
          </a:p>
          <a:p>
            <a:endParaRPr lang="en-US" sz="1200" dirty="0" smtClean="0"/>
          </a:p>
          <a:p>
            <a:r>
              <a:rPr lang="en-US" sz="1200" dirty="0" smtClean="0"/>
              <a:t>The review found that the &lt;IR&gt; Framework, is standing up to the test of implementation. It demonstrated that the concepts of Integrated Reporting have been widely accepted and embraced, with the focus now on enabling better implementation.</a:t>
            </a:r>
          </a:p>
          <a:p>
            <a:endParaRPr lang="en-US" sz="1200" dirty="0" smtClean="0"/>
          </a:p>
          <a:p>
            <a:r>
              <a:rPr lang="en-US" sz="1200" dirty="0" smtClean="0"/>
              <a:t>Based</a:t>
            </a:r>
            <a:r>
              <a:rPr lang="en-US" sz="1200" baseline="0" dirty="0" smtClean="0"/>
              <a:t> on these results, the IIRC </a:t>
            </a:r>
            <a:r>
              <a:rPr lang="en-US" sz="1200" dirty="0" smtClean="0"/>
              <a:t>found no new or compelling arguments to indicate a need for Framework revision in the near term. The IIRC does not plan to initiate a formal Framework revision process until at least 2019. </a:t>
            </a:r>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24760DD4-FAB7-4B67-877A-6C96050D2120}" type="slidenum">
              <a:rPr lang="en-US" smtClean="0"/>
              <a:t>18</a:t>
            </a:fld>
            <a:endParaRPr lang="en-US"/>
          </a:p>
        </p:txBody>
      </p:sp>
    </p:spTree>
    <p:extLst>
      <p:ext uri="{BB962C8B-B14F-4D97-AF65-F5344CB8AC3E}">
        <p14:creationId xmlns:p14="http://schemas.microsoft.com/office/powerpoint/2010/main" val="2610067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(Page</a:t>
            </a:r>
            <a:r>
              <a:rPr lang="en-GB" baseline="0" dirty="0" smtClean="0"/>
              <a:t> 2 of the Framework)</a:t>
            </a:r>
          </a:p>
          <a:p>
            <a:r>
              <a:rPr lang="en-GB" dirty="0" smtClean="0"/>
              <a:t>&lt;IR&gt; aims to:</a:t>
            </a:r>
          </a:p>
          <a:p>
            <a:pPr marL="181240" indent="-181240">
              <a:buFont typeface="Arial" panose="020B0604020202020204" pitchFamily="34" charset="0"/>
              <a:buChar char="•"/>
            </a:pPr>
            <a:r>
              <a:rPr lang="en-GB" dirty="0" smtClean="0"/>
              <a:t>Improve the quality of information available to providers of financial capital to enable a more efficient and productive allocation of capital </a:t>
            </a:r>
          </a:p>
          <a:p>
            <a:pPr marL="181240" indent="-181240">
              <a:buFont typeface="Arial" panose="020B0604020202020204" pitchFamily="34" charset="0"/>
              <a:buChar char="•"/>
            </a:pPr>
            <a:r>
              <a:rPr lang="en-GB" dirty="0" smtClean="0"/>
              <a:t>Promote a more cohesive and efficient approach to corporate reporting that draws on different reporting strands and communicates the full range of factors that materially affect the ability of an organization to create value over time</a:t>
            </a:r>
          </a:p>
          <a:p>
            <a:pPr marL="181240" indent="-181240">
              <a:buFont typeface="Arial" panose="020B0604020202020204" pitchFamily="34" charset="0"/>
              <a:buChar char="•"/>
            </a:pPr>
            <a:r>
              <a:rPr lang="en-GB" dirty="0" smtClean="0"/>
              <a:t>Enhance accountability and stewardship for the broad base of capitals (financial, manufactured, intellectual, human, social and relationship, and natural) and promote understanding of their interdependencies</a:t>
            </a:r>
          </a:p>
          <a:p>
            <a:pPr marL="181240" indent="-181240">
              <a:buFont typeface="Arial" panose="020B0604020202020204" pitchFamily="34" charset="0"/>
              <a:buChar char="•"/>
            </a:pPr>
            <a:r>
              <a:rPr lang="en-GB" dirty="0" smtClean="0"/>
              <a:t>Support integrated thinking, decision-making and actions that focus on the creation of value over the short, medium and long term.</a:t>
            </a:r>
          </a:p>
          <a:p>
            <a:endParaRPr lang="en-GB" dirty="0" smtClean="0"/>
          </a:p>
          <a:p>
            <a:endParaRPr lang="en-US" dirty="0"/>
          </a:p>
        </p:txBody>
      </p:sp>
      <p:sp>
        <p:nvSpPr>
          <p:cNvPr id="4" name="Slide Number Placeholder 3"/>
          <p:cNvSpPr>
            <a:spLocks noGrp="1"/>
          </p:cNvSpPr>
          <p:nvPr>
            <p:ph type="sldNum" sz="quarter" idx="10"/>
          </p:nvPr>
        </p:nvSpPr>
        <p:spPr/>
        <p:txBody>
          <a:bodyPr/>
          <a:lstStyle/>
          <a:p>
            <a:fld id="{24760DD4-FAB7-4B67-877A-6C96050D2120}" type="slidenum">
              <a:rPr lang="en-US" smtClean="0"/>
              <a:t>19</a:t>
            </a:fld>
            <a:endParaRPr lang="en-US"/>
          </a:p>
        </p:txBody>
      </p:sp>
    </p:spTree>
    <p:extLst>
      <p:ext uri="{BB962C8B-B14F-4D97-AF65-F5344CB8AC3E}">
        <p14:creationId xmlns:p14="http://schemas.microsoft.com/office/powerpoint/2010/main" val="3271117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latin typeface="+mn-lt"/>
                <a:ea typeface="+mn-ea"/>
                <a:cs typeface="Arial" panose="020B0604020202020204" pitchFamily="34" charset="0"/>
              </a:rPr>
              <a:t>&lt;IR&gt; draws on financial reporting, as well as other forms of reporting, such as sustainability reporting, management commentary, governance and remuneration reporting, carbon reporting, etc., and other communications, such as analyst calls and the investor relations section of an organization’s website. </a:t>
            </a:r>
          </a:p>
          <a:p>
            <a:endParaRPr lang="en-GB" sz="1200" kern="1200" dirty="0" smtClean="0">
              <a:solidFill>
                <a:schemeClr val="tx1"/>
              </a:solidFill>
              <a:latin typeface="+mn-lt"/>
              <a:ea typeface="+mn-ea"/>
              <a:cs typeface="Arial" panose="020B0604020202020204" pitchFamily="34" charset="0"/>
            </a:endParaRPr>
          </a:p>
          <a:p>
            <a:r>
              <a:rPr lang="en-GB" sz="1200" kern="1200" dirty="0" smtClean="0">
                <a:solidFill>
                  <a:schemeClr val="tx1"/>
                </a:solidFill>
                <a:latin typeface="+mn-lt"/>
                <a:ea typeface="+mn-ea"/>
                <a:cs typeface="Arial" panose="020B0604020202020204" pitchFamily="34" charset="0"/>
              </a:rPr>
              <a:t>It draws together information from these other sources as they relate to strategy, governance, performance and prospects, and makes the links and connections between them to provide a clear, coherent and, importantly, concise communication about the ability of the organization to create value.</a:t>
            </a:r>
          </a:p>
          <a:p>
            <a:endParaRPr lang="en-GB" sz="1200" kern="1200" dirty="0" smtClean="0">
              <a:solidFill>
                <a:schemeClr val="tx1"/>
              </a:solidFill>
              <a:latin typeface="+mn-lt"/>
              <a:ea typeface="+mn-ea"/>
              <a:cs typeface="Arial" panose="020B0604020202020204" pitchFamily="34" charset="0"/>
            </a:endParaRPr>
          </a:p>
          <a:p>
            <a:r>
              <a:rPr lang="en-GB" sz="1200" kern="1200" dirty="0" smtClean="0">
                <a:solidFill>
                  <a:schemeClr val="tx1"/>
                </a:solidFill>
                <a:latin typeface="+mn-lt"/>
                <a:ea typeface="+mn-ea"/>
                <a:cs typeface="Arial" panose="020B0604020202020204" pitchFamily="34" charset="0"/>
              </a:rPr>
              <a:t>While &lt;IR&gt; (page 2 of the Framework) “is consistent with developments in financial and other reporting, an integrated report also differs from other reports and communications in a number of ways. In particular, it focuses on the ability of an organization to create value in the short, medium and long term, and in so doing it: </a:t>
            </a:r>
          </a:p>
          <a:p>
            <a:pPr marL="302066" indent="-302066">
              <a:buFont typeface="Arial" panose="020B0604020202020204" pitchFamily="34" charset="0"/>
              <a:buChar char="•"/>
            </a:pPr>
            <a:r>
              <a:rPr lang="en-GB" sz="1200" kern="1200" dirty="0" smtClean="0">
                <a:solidFill>
                  <a:schemeClr val="tx1"/>
                </a:solidFill>
                <a:latin typeface="+mn-lt"/>
                <a:ea typeface="+mn-ea"/>
                <a:cs typeface="Arial" panose="020B0604020202020204" pitchFamily="34" charset="0"/>
              </a:rPr>
              <a:t>is a concise communication about how an organization’s strategy, governance, performance and prospects, in the context of its external environment, lead to the creation of value over the short, medium and long term. </a:t>
            </a:r>
          </a:p>
          <a:p>
            <a:pPr marL="302066" indent="-302066">
              <a:buFont typeface="Arial" panose="020B0604020202020204" pitchFamily="34" charset="0"/>
              <a:buChar char="•"/>
            </a:pPr>
            <a:r>
              <a:rPr lang="en-GB" sz="1200" kern="1200" dirty="0" smtClean="0">
                <a:solidFill>
                  <a:schemeClr val="tx1"/>
                </a:solidFill>
                <a:latin typeface="+mn-lt"/>
                <a:ea typeface="+mn-ea"/>
                <a:cs typeface="Arial" panose="020B0604020202020204" pitchFamily="34" charset="0"/>
              </a:rPr>
              <a:t>has a combined emphasis on conciseness, strategic focus and future orientation, the connectivity of information, and the capitals and their interdependencies </a:t>
            </a:r>
          </a:p>
          <a:p>
            <a:pPr marL="302066" indent="-302066">
              <a:buFont typeface="Arial" panose="020B0604020202020204" pitchFamily="34" charset="0"/>
              <a:buChar char="•"/>
            </a:pPr>
            <a:r>
              <a:rPr lang="en-GB" sz="1200" kern="1200" dirty="0" smtClean="0">
                <a:solidFill>
                  <a:schemeClr val="tx1"/>
                </a:solidFill>
                <a:latin typeface="+mn-lt"/>
                <a:ea typeface="+mn-ea"/>
                <a:cs typeface="Arial" panose="020B0604020202020204" pitchFamily="34" charset="0"/>
              </a:rPr>
              <a:t>emphasizes the importance of integrated thinking within the organization.” </a:t>
            </a:r>
          </a:p>
          <a:p>
            <a:endParaRPr lang="en-GB" sz="1200" kern="1200" dirty="0" smtClean="0">
              <a:solidFill>
                <a:schemeClr val="tx1"/>
              </a:solidFill>
              <a:latin typeface="+mn-lt"/>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24760DD4-FAB7-4B67-877A-6C96050D2120}" type="slidenum">
              <a:rPr lang="en-US" smtClean="0"/>
              <a:t>20</a:t>
            </a:fld>
            <a:endParaRPr lang="en-US"/>
          </a:p>
        </p:txBody>
      </p:sp>
    </p:spTree>
    <p:extLst>
      <p:ext uri="{BB962C8B-B14F-4D97-AF65-F5344CB8AC3E}">
        <p14:creationId xmlns:p14="http://schemas.microsoft.com/office/powerpoint/2010/main" val="31889681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latin typeface="+mn-lt"/>
                <a:ea typeface="+mn-ea"/>
                <a:cs typeface="+mn-cs"/>
              </a:rPr>
              <a:t>The Framework has 3 core parts, which I would like to quickly walk you through:</a:t>
            </a:r>
          </a:p>
          <a:p>
            <a:pPr marL="187957" indent="-187957">
              <a:buFont typeface="Arial" pitchFamily="34" charset="0"/>
              <a:buChar char="•"/>
            </a:pPr>
            <a:r>
              <a:rPr lang="en-GB" sz="1200" kern="1200" dirty="0" smtClean="0">
                <a:solidFill>
                  <a:schemeClr val="tx1"/>
                </a:solidFill>
                <a:latin typeface="+mn-lt"/>
                <a:ea typeface="+mn-ea"/>
                <a:cs typeface="+mn-cs"/>
              </a:rPr>
              <a:t>An Introduction that has a section on how to use the Framework, and a section on fundamental concepts that explains the foundations or conceptual underpinning of &lt;IR&gt;, </a:t>
            </a:r>
          </a:p>
          <a:p>
            <a:pPr marL="187957" indent="-187957">
              <a:buFont typeface="Arial" pitchFamily="34" charset="0"/>
              <a:buChar char="•"/>
            </a:pPr>
            <a:r>
              <a:rPr lang="en-GB" sz="1200" kern="1200" dirty="0" smtClean="0">
                <a:solidFill>
                  <a:schemeClr val="tx1"/>
                </a:solidFill>
                <a:latin typeface="+mn-lt"/>
                <a:ea typeface="+mn-ea"/>
                <a:cs typeface="+mn-cs"/>
              </a:rPr>
              <a:t>Guiding Principles that inform the content of an integrated report and how information in the report is presented, and </a:t>
            </a:r>
          </a:p>
          <a:p>
            <a:pPr marL="187957" indent="-187957">
              <a:buFont typeface="Arial" pitchFamily="34" charset="0"/>
              <a:buChar char="•"/>
            </a:pPr>
            <a:r>
              <a:rPr lang="en-AU" sz="1200" kern="1200" dirty="0" smtClean="0">
                <a:solidFill>
                  <a:schemeClr val="tx1"/>
                </a:solidFill>
                <a:latin typeface="+mn-lt"/>
                <a:ea typeface="+mn-ea"/>
                <a:cs typeface="+mn-cs"/>
              </a:rPr>
              <a:t>Content Elements, which are essentially categories of information that is to be included in an integrated report.</a:t>
            </a:r>
            <a:endParaRPr lang="en-GB"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 Fundamental Concepts are about what we call “the capitals” and about value creation</a:t>
            </a:r>
          </a:p>
          <a:p>
            <a:endParaRPr lang="en-GB"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4760DD4-FAB7-4B67-877A-6C96050D2120}" type="slidenum">
              <a:rPr lang="en-US" smtClean="0"/>
              <a:t>21</a:t>
            </a:fld>
            <a:endParaRPr lang="en-US"/>
          </a:p>
        </p:txBody>
      </p:sp>
    </p:spTree>
    <p:extLst>
      <p:ext uri="{BB962C8B-B14F-4D97-AF65-F5344CB8AC3E}">
        <p14:creationId xmlns:p14="http://schemas.microsoft.com/office/powerpoint/2010/main" val="111128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chemeClr val="bg1"/>
                </a:solidFill>
                <a:latin typeface="Calibri" panose="020F0502020204030204" pitchFamily="34" charset="0"/>
                <a:ea typeface="Verdana" panose="020B0604030504040204" pitchFamily="34" charset="0"/>
                <a:cs typeface="Verdana" panose="020B0604030504040204" pitchFamily="34" charset="0"/>
              </a:rPr>
              <a:t>The development of &lt;IR&gt; is based on key insights:</a:t>
            </a:r>
          </a:p>
          <a:p>
            <a:endParaRPr lang="en-GB" sz="1200" dirty="0" smtClean="0">
              <a:solidFill>
                <a:schemeClr val="bg1"/>
              </a:solidFill>
              <a:latin typeface="Calibri" panose="020F0502020204030204" pitchFamily="34" charset="0"/>
              <a:ea typeface="Verdana" panose="020B0604030504040204" pitchFamily="34" charset="0"/>
              <a:cs typeface="Verdana" panose="020B0604030504040204" pitchFamily="34" charset="0"/>
            </a:endParaRPr>
          </a:p>
          <a:p>
            <a:pPr marL="302066" indent="-302066">
              <a:buFont typeface="Arial" panose="020B0604020202020204" pitchFamily="34" charset="0"/>
              <a:buChar char="•"/>
            </a:pPr>
            <a:r>
              <a:rPr lang="en-GB" sz="1200" dirty="0" smtClean="0">
                <a:solidFill>
                  <a:schemeClr val="bg1"/>
                </a:solidFill>
                <a:latin typeface="Calibri" panose="020F0502020204030204" pitchFamily="34" charset="0"/>
                <a:ea typeface="Verdana" panose="020B0604030504040204" pitchFamily="34" charset="0"/>
                <a:cs typeface="Verdana" panose="020B0604030504040204" pitchFamily="34" charset="0"/>
              </a:rPr>
              <a:t>Increasing value in business is driven by a range of capitals </a:t>
            </a:r>
          </a:p>
          <a:p>
            <a:pPr marL="302066" indent="-302066">
              <a:buFont typeface="Arial" panose="020B0604020202020204" pitchFamily="34" charset="0"/>
              <a:buChar char="•"/>
            </a:pPr>
            <a:r>
              <a:rPr lang="en-GB" sz="1200" dirty="0" smtClean="0">
                <a:solidFill>
                  <a:schemeClr val="bg1"/>
                </a:solidFill>
                <a:latin typeface="Calibri" panose="020F0502020204030204" pitchFamily="34" charset="0"/>
                <a:ea typeface="Verdana" panose="020B0604030504040204" pitchFamily="34" charset="0"/>
                <a:cs typeface="Verdana" panose="020B0604030504040204" pitchFamily="34" charset="0"/>
              </a:rPr>
              <a:t>Reporting is fragmented – the story is lost in detail</a:t>
            </a:r>
          </a:p>
          <a:p>
            <a:pPr marL="302066" indent="-302066">
              <a:buFont typeface="Arial" panose="020B0604020202020204" pitchFamily="34" charset="0"/>
              <a:buChar char="•"/>
            </a:pPr>
            <a:r>
              <a:rPr lang="en-GB" sz="1200" dirty="0" smtClean="0">
                <a:solidFill>
                  <a:schemeClr val="bg1"/>
                </a:solidFill>
                <a:latin typeface="Calibri" panose="020F0502020204030204" pitchFamily="34" charset="0"/>
                <a:ea typeface="Verdana" panose="020B0604030504040204" pitchFamily="34" charset="0"/>
                <a:cs typeface="Verdana" panose="020B0604030504040204" pitchFamily="34" charset="0"/>
              </a:rPr>
              <a:t>Users want to read about value creation over time</a:t>
            </a:r>
          </a:p>
          <a:p>
            <a:pPr marL="302066" indent="-302066">
              <a:buFont typeface="Arial" panose="020B0604020202020204" pitchFamily="34" charset="0"/>
              <a:buChar char="•"/>
            </a:pPr>
            <a:r>
              <a:rPr lang="en-GB" sz="1200" dirty="0" smtClean="0">
                <a:solidFill>
                  <a:schemeClr val="bg1"/>
                </a:solidFill>
                <a:latin typeface="Calibri" panose="020F0502020204030204" pitchFamily="34" charset="0"/>
                <a:ea typeface="Verdana" panose="020B0604030504040204" pitchFamily="34" charset="0"/>
                <a:cs typeface="Verdana" panose="020B0604030504040204" pitchFamily="34" charset="0"/>
              </a:rPr>
              <a:t>Reporting can influence better outcomes</a:t>
            </a:r>
          </a:p>
          <a:p>
            <a:pPr marL="302066" indent="-302066">
              <a:buFont typeface="Arial" panose="020B0604020202020204" pitchFamily="34" charset="0"/>
              <a:buChar char="•"/>
            </a:pPr>
            <a:r>
              <a:rPr lang="en-GB" sz="1200" dirty="0" smtClean="0">
                <a:solidFill>
                  <a:schemeClr val="bg1"/>
                </a:solidFill>
                <a:latin typeface="Calibri" panose="020F0502020204030204" pitchFamily="34" charset="0"/>
                <a:ea typeface="Verdana" panose="020B0604030504040204" pitchFamily="34" charset="0"/>
                <a:cs typeface="Verdana" panose="020B0604030504040204" pitchFamily="34" charset="0"/>
              </a:rPr>
              <a:t>Not just financial but wider matters</a:t>
            </a:r>
          </a:p>
          <a:p>
            <a:pPr marL="302066" indent="-302066">
              <a:buFont typeface="Arial" panose="020B0604020202020204" pitchFamily="34" charset="0"/>
              <a:buChar char="•"/>
            </a:pPr>
            <a:r>
              <a:rPr lang="en-GB" sz="1200" dirty="0" smtClean="0">
                <a:solidFill>
                  <a:schemeClr val="bg1"/>
                </a:solidFill>
                <a:latin typeface="Calibri" panose="020F0502020204030204" pitchFamily="34" charset="0"/>
                <a:ea typeface="Verdana" panose="020B0604030504040204" pitchFamily="34" charset="0"/>
                <a:cs typeface="Verdana" panose="020B0604030504040204" pitchFamily="34" charset="0"/>
              </a:rPr>
              <a:t>Better reporting can help to unlock long-term investment</a:t>
            </a:r>
            <a:endParaRPr lang="en-GB" sz="1200" dirty="0" smtClean="0"/>
          </a:p>
          <a:p>
            <a:endParaRPr lang="en-US" dirty="0"/>
          </a:p>
        </p:txBody>
      </p:sp>
      <p:sp>
        <p:nvSpPr>
          <p:cNvPr id="4" name="Slide Number Placeholder 3"/>
          <p:cNvSpPr>
            <a:spLocks noGrp="1"/>
          </p:cNvSpPr>
          <p:nvPr>
            <p:ph type="sldNum" sz="quarter" idx="10"/>
          </p:nvPr>
        </p:nvSpPr>
        <p:spPr/>
        <p:txBody>
          <a:bodyPr/>
          <a:lstStyle/>
          <a:p>
            <a:fld id="{24760DD4-FAB7-4B67-877A-6C96050D2120}" type="slidenum">
              <a:rPr lang="en-US" smtClean="0"/>
              <a:t>4</a:t>
            </a:fld>
            <a:endParaRPr lang="en-US"/>
          </a:p>
        </p:txBody>
      </p:sp>
    </p:spTree>
    <p:extLst>
      <p:ext uri="{BB962C8B-B14F-4D97-AF65-F5344CB8AC3E}">
        <p14:creationId xmlns:p14="http://schemas.microsoft.com/office/powerpoint/2010/main" val="34014890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7957" indent="-187957" defTabSz="1002431">
              <a:buFont typeface="Arial" pitchFamily="34" charset="0"/>
              <a:buChar char="•"/>
              <a:defRPr/>
            </a:pPr>
            <a:r>
              <a:rPr lang="en-AU" sz="1000" kern="1200" dirty="0" smtClean="0">
                <a:solidFill>
                  <a:schemeClr val="tx1"/>
                </a:solidFill>
                <a:latin typeface="+mn-lt"/>
                <a:ea typeface="+mn-ea"/>
                <a:cs typeface="+mn-cs"/>
              </a:rPr>
              <a:t>Traditionally, “capital” has been thought of as the money and machines available for production; what the Framework calls Financial Capital and Manufactured Capital.  These have been accounted for in financial statements since the beginning of double-entry bookkeeping.</a:t>
            </a:r>
          </a:p>
          <a:p>
            <a:pPr marL="187957" indent="-187957" defTabSz="1002431">
              <a:buFont typeface="Arial" pitchFamily="34" charset="0"/>
              <a:buChar char="•"/>
              <a:defRPr/>
            </a:pPr>
            <a:r>
              <a:rPr lang="en-AU" sz="1000" kern="1200" dirty="0" smtClean="0">
                <a:solidFill>
                  <a:schemeClr val="tx1"/>
                </a:solidFill>
                <a:latin typeface="+mn-lt"/>
                <a:ea typeface="+mn-ea"/>
                <a:cs typeface="+mn-cs"/>
              </a:rPr>
              <a:t>But “Capital” </a:t>
            </a:r>
            <a:r>
              <a:rPr lang="en-AU" sz="1000" u="sng" kern="1200" dirty="0" smtClean="0">
                <a:solidFill>
                  <a:schemeClr val="tx1"/>
                </a:solidFill>
                <a:latin typeface="+mn-lt"/>
                <a:ea typeface="+mn-ea"/>
                <a:cs typeface="+mn-cs"/>
              </a:rPr>
              <a:t>in this sense </a:t>
            </a:r>
            <a:r>
              <a:rPr lang="en-AU" sz="1000" kern="1200" dirty="0" smtClean="0">
                <a:solidFill>
                  <a:schemeClr val="tx1"/>
                </a:solidFill>
                <a:latin typeface="+mn-lt"/>
                <a:ea typeface="+mn-ea"/>
                <a:cs typeface="+mn-cs"/>
              </a:rPr>
              <a:t>is only one part of what are commonly called the “factors of production”, i.e., “land, labour and capital”.  And any business needs all these factors of production to prosper.</a:t>
            </a:r>
          </a:p>
          <a:p>
            <a:pPr marL="187957" indent="-187957" defTabSz="1002431">
              <a:buFont typeface="Arial" pitchFamily="34" charset="0"/>
              <a:buChar char="•"/>
              <a:defRPr/>
            </a:pPr>
            <a:r>
              <a:rPr lang="en-AU" sz="1000" kern="1200" dirty="0" smtClean="0">
                <a:solidFill>
                  <a:schemeClr val="tx1"/>
                </a:solidFill>
                <a:latin typeface="+mn-lt"/>
                <a:ea typeface="+mn-ea"/>
                <a:cs typeface="+mn-cs"/>
              </a:rPr>
              <a:t>The fact is that the other factors of production (land and labour) are actually forms of capital too, in that they store value that can be </a:t>
            </a:r>
            <a:r>
              <a:rPr lang="en-GB" sz="1000" kern="1200" dirty="0" smtClean="0">
                <a:solidFill>
                  <a:schemeClr val="tx1"/>
                </a:solidFill>
                <a:latin typeface="+mn-lt"/>
                <a:ea typeface="+mn-ea"/>
                <a:cs typeface="+mn-cs"/>
              </a:rPr>
              <a:t>enhanced, consumed, modified, destroyed or otherwise affected by an</a:t>
            </a:r>
            <a:r>
              <a:rPr lang="en-AU" sz="1000" kern="1200" dirty="0" smtClean="0">
                <a:solidFill>
                  <a:schemeClr val="tx1"/>
                </a:solidFill>
                <a:latin typeface="+mn-lt"/>
                <a:ea typeface="+mn-ea"/>
                <a:cs typeface="+mn-cs"/>
              </a:rPr>
              <a:t> organization.  </a:t>
            </a:r>
          </a:p>
          <a:p>
            <a:pPr marL="187957" indent="-187957" defTabSz="1002431">
              <a:buFont typeface="Arial" pitchFamily="34" charset="0"/>
              <a:buChar char="•"/>
              <a:defRPr/>
            </a:pPr>
            <a:r>
              <a:rPr lang="en-AU" sz="1000" kern="1200" dirty="0" smtClean="0">
                <a:solidFill>
                  <a:schemeClr val="tx1"/>
                </a:solidFill>
                <a:latin typeface="+mn-lt"/>
                <a:ea typeface="+mn-ea"/>
                <a:cs typeface="+mn-cs"/>
              </a:rPr>
              <a:t>So in reality, all </a:t>
            </a:r>
            <a:r>
              <a:rPr lang="en-GB" sz="1000" kern="1200" dirty="0" smtClean="0">
                <a:solidFill>
                  <a:schemeClr val="tx1"/>
                </a:solidFill>
                <a:latin typeface="+mn-lt"/>
                <a:ea typeface="+mn-ea"/>
                <a:cs typeface="+mn-cs"/>
              </a:rPr>
              <a:t>organizations depend on a whole range of capitals (or </a:t>
            </a:r>
            <a:r>
              <a:rPr lang="en-AU" sz="1000" kern="1200" dirty="0" smtClean="0">
                <a:solidFill>
                  <a:schemeClr val="tx1"/>
                </a:solidFill>
                <a:latin typeface="+mn-lt"/>
                <a:ea typeface="+mn-ea"/>
                <a:cs typeface="+mn-cs"/>
              </a:rPr>
              <a:t>“resources and relationships”) </a:t>
            </a:r>
            <a:r>
              <a:rPr lang="en-GB" sz="1000" kern="1200" dirty="0" smtClean="0">
                <a:solidFill>
                  <a:schemeClr val="tx1"/>
                </a:solidFill>
                <a:latin typeface="+mn-lt"/>
                <a:ea typeface="+mn-ea"/>
                <a:cs typeface="+mn-cs"/>
              </a:rPr>
              <a:t>for their continued success; and can also affect a whole range of capitals even if it doesn’t actually use them (e.g., a factory can extract clean water from a river and use it, but release polluted waste water downstream)</a:t>
            </a:r>
          </a:p>
          <a:p>
            <a:pPr marL="187957" indent="-187957" defTabSz="1002431">
              <a:buFont typeface="Arial" pitchFamily="34" charset="0"/>
              <a:buChar char="•"/>
              <a:defRPr/>
            </a:pPr>
            <a:r>
              <a:rPr lang="en-GB" sz="1000" kern="1200" dirty="0" smtClean="0">
                <a:solidFill>
                  <a:schemeClr val="tx1"/>
                </a:solidFill>
                <a:latin typeface="+mn-lt"/>
                <a:ea typeface="+mn-ea"/>
                <a:cs typeface="+mn-cs"/>
              </a:rPr>
              <a:t>To get the full picture of an organization’s ability to create value, therefore, all t</a:t>
            </a:r>
            <a:r>
              <a:rPr lang="en-AU" sz="1000" kern="1200" dirty="0" smtClean="0">
                <a:solidFill>
                  <a:schemeClr val="tx1"/>
                </a:solidFill>
                <a:latin typeface="+mn-lt"/>
                <a:ea typeface="+mn-ea"/>
                <a:cs typeface="+mn-cs"/>
              </a:rPr>
              <a:t>he capitals need to be considered. </a:t>
            </a:r>
          </a:p>
          <a:p>
            <a:pPr marL="187957" indent="-187957" defTabSz="1002431">
              <a:buFont typeface="Arial" pitchFamily="34" charset="0"/>
              <a:buChar char="•"/>
              <a:defRPr/>
            </a:pPr>
            <a:r>
              <a:rPr lang="en-AU" sz="1000" kern="1200" dirty="0" smtClean="0">
                <a:solidFill>
                  <a:schemeClr val="tx1"/>
                </a:solidFill>
                <a:latin typeface="+mn-lt"/>
                <a:ea typeface="+mn-ea"/>
                <a:cs typeface="+mn-cs"/>
              </a:rPr>
              <a:t>The Framework classifies the capitals as, starting with the traditional ones: </a:t>
            </a:r>
            <a:r>
              <a:rPr lang="en-GB" sz="1000" kern="1200" dirty="0" smtClean="0">
                <a:solidFill>
                  <a:schemeClr val="tx1"/>
                </a:solidFill>
                <a:latin typeface="+mn-lt"/>
                <a:ea typeface="+mn-ea"/>
                <a:cs typeface="+mn-cs"/>
              </a:rPr>
              <a:t>(see </a:t>
            </a:r>
            <a:r>
              <a:rPr lang="en-GB" sz="1000" i="1" kern="1200" dirty="0" smtClean="0">
                <a:solidFill>
                  <a:schemeClr val="tx1"/>
                </a:solidFill>
                <a:latin typeface="+mn-lt"/>
                <a:ea typeface="+mn-ea"/>
                <a:cs typeface="+mn-cs"/>
              </a:rPr>
              <a:t>para 2.16 for more detail</a:t>
            </a:r>
            <a:r>
              <a:rPr lang="en-GB" sz="1000" kern="1200" dirty="0" smtClean="0">
                <a:solidFill>
                  <a:schemeClr val="tx1"/>
                </a:solidFill>
                <a:latin typeface="+mn-lt"/>
                <a:ea typeface="+mn-ea"/>
                <a:cs typeface="+mn-cs"/>
              </a:rPr>
              <a:t>)</a:t>
            </a:r>
            <a:endParaRPr lang="en-AU" sz="1000" kern="1200" dirty="0" smtClean="0">
              <a:solidFill>
                <a:schemeClr val="tx1"/>
              </a:solidFill>
              <a:latin typeface="+mn-lt"/>
              <a:ea typeface="+mn-ea"/>
              <a:cs typeface="+mn-cs"/>
            </a:endParaRPr>
          </a:p>
          <a:p>
            <a:pPr marL="689171" lvl="1" indent="-187957" defTabSz="1002431">
              <a:buFont typeface="Arial" pitchFamily="34" charset="0"/>
              <a:buChar char="•"/>
              <a:defRPr/>
            </a:pPr>
            <a:r>
              <a:rPr lang="en-AU" sz="1000" kern="1200" dirty="0" smtClean="0">
                <a:solidFill>
                  <a:schemeClr val="tx1"/>
                </a:solidFill>
                <a:latin typeface="+mn-lt"/>
                <a:ea typeface="+mn-ea"/>
                <a:cs typeface="+mn-cs"/>
              </a:rPr>
              <a:t>FINANCIAL: The pool of funds an organization has access to</a:t>
            </a:r>
            <a:endParaRPr lang="en-GB" sz="1000" kern="1200" dirty="0" smtClean="0">
              <a:solidFill>
                <a:schemeClr val="tx1"/>
              </a:solidFill>
              <a:latin typeface="+mn-lt"/>
              <a:ea typeface="+mn-ea"/>
              <a:cs typeface="+mn-cs"/>
            </a:endParaRPr>
          </a:p>
          <a:p>
            <a:pPr marL="689171" lvl="1" indent="-187957" defTabSz="1002431">
              <a:buFont typeface="Arial" pitchFamily="34" charset="0"/>
              <a:buChar char="•"/>
              <a:defRPr/>
            </a:pPr>
            <a:r>
              <a:rPr lang="en-AU" sz="1000" kern="1200" dirty="0" smtClean="0">
                <a:solidFill>
                  <a:schemeClr val="tx1"/>
                </a:solidFill>
                <a:latin typeface="+mn-lt"/>
                <a:ea typeface="+mn-ea"/>
                <a:cs typeface="+mn-cs"/>
              </a:rPr>
              <a:t>MANUFACTURED: Plant, machinery and infrastructure</a:t>
            </a:r>
          </a:p>
          <a:p>
            <a:pPr marL="187957" indent="-187957" defTabSz="1002431">
              <a:buFont typeface="Arial" pitchFamily="34" charset="0"/>
              <a:buChar char="•"/>
              <a:defRPr/>
            </a:pPr>
            <a:r>
              <a:rPr lang="en-AU" sz="1000" kern="1200" dirty="0" smtClean="0">
                <a:solidFill>
                  <a:schemeClr val="tx1"/>
                </a:solidFill>
                <a:latin typeface="+mn-lt"/>
                <a:ea typeface="+mn-ea"/>
                <a:cs typeface="+mn-cs"/>
              </a:rPr>
              <a:t>Then there is a layer of capitals that have to do with humans (the equivalent of “labour” in the factors of production)</a:t>
            </a:r>
          </a:p>
          <a:p>
            <a:pPr marL="664546" lvl="1" indent="-181240">
              <a:buFont typeface="Arial" panose="020B0604020202020204" pitchFamily="34" charset="0"/>
              <a:buChar char="•"/>
            </a:pPr>
            <a:r>
              <a:rPr lang="en-GB" sz="1000" kern="1200" dirty="0" smtClean="0">
                <a:solidFill>
                  <a:schemeClr val="tx1"/>
                </a:solidFill>
                <a:latin typeface="+mn-lt"/>
                <a:ea typeface="+mn-ea"/>
                <a:cs typeface="+mn-cs"/>
              </a:rPr>
              <a:t>INTELLECTUAL: Organizational, knowledge-based intangibles.  Not just IP, but also </a:t>
            </a:r>
            <a:r>
              <a:rPr lang="en-US" sz="1000" kern="1200" dirty="0" smtClean="0">
                <a:solidFill>
                  <a:schemeClr val="tx1"/>
                </a:solidFill>
                <a:latin typeface="+mn-lt"/>
                <a:ea typeface="+mn-ea"/>
                <a:cs typeface="+mn-cs"/>
              </a:rPr>
              <a:t>informal </a:t>
            </a:r>
            <a:r>
              <a:rPr lang="en-GB" sz="1000" kern="1200" dirty="0" smtClean="0">
                <a:solidFill>
                  <a:schemeClr val="tx1"/>
                </a:solidFill>
                <a:latin typeface="+mn-lt"/>
                <a:ea typeface="+mn-ea"/>
                <a:cs typeface="+mn-cs"/>
              </a:rPr>
              <a:t>“organizational capital” such as tacit knowledge, systems, procedures and protocols</a:t>
            </a:r>
          </a:p>
          <a:p>
            <a:pPr marL="689171" lvl="1" indent="-187957" defTabSz="1002431">
              <a:buFont typeface="Arial" pitchFamily="34" charset="0"/>
              <a:buChar char="•"/>
              <a:defRPr/>
            </a:pPr>
            <a:r>
              <a:rPr lang="en-AU" sz="1000" kern="1200" dirty="0" smtClean="0">
                <a:solidFill>
                  <a:schemeClr val="tx1"/>
                </a:solidFill>
                <a:latin typeface="+mn-lt"/>
                <a:ea typeface="+mn-ea"/>
                <a:cs typeface="+mn-cs"/>
              </a:rPr>
              <a:t>HUMAN: People’s competencies, capabilities and experience and their motivations to innovate</a:t>
            </a:r>
          </a:p>
          <a:p>
            <a:pPr marL="689171" lvl="1" indent="-187957" defTabSz="1002431">
              <a:buFont typeface="Arial" pitchFamily="34" charset="0"/>
              <a:buChar char="•"/>
              <a:defRPr/>
            </a:pPr>
            <a:r>
              <a:rPr lang="en-AU" sz="1000" kern="1200" dirty="0" smtClean="0">
                <a:solidFill>
                  <a:schemeClr val="tx1"/>
                </a:solidFill>
                <a:latin typeface="+mn-lt"/>
                <a:ea typeface="+mn-ea"/>
                <a:cs typeface="+mn-cs"/>
              </a:rPr>
              <a:t>SOCIAL AND RELATIONSHIP: The institutions and relationships established within and between communities, groups of stakeholders and other networks, and their ability to share information, to enhance individual and collective well-being. </a:t>
            </a:r>
          </a:p>
          <a:p>
            <a:pPr marL="187957" indent="-187957" defTabSz="1002431">
              <a:buFont typeface="Arial" pitchFamily="34" charset="0"/>
              <a:buChar char="•"/>
              <a:defRPr/>
            </a:pPr>
            <a:r>
              <a:rPr lang="en-AU" sz="1000" kern="1200" dirty="0" smtClean="0">
                <a:solidFill>
                  <a:schemeClr val="tx1"/>
                </a:solidFill>
                <a:latin typeface="+mn-lt"/>
                <a:ea typeface="+mn-ea"/>
                <a:cs typeface="+mn-cs"/>
              </a:rPr>
              <a:t>And finally there is natural capital (the equivalent of “land” in the factors of production)</a:t>
            </a:r>
          </a:p>
          <a:p>
            <a:pPr marL="689171" lvl="1" indent="-187957" defTabSz="1002431">
              <a:buFont typeface="Arial" pitchFamily="34" charset="0"/>
              <a:buChar char="•"/>
              <a:defRPr/>
            </a:pPr>
            <a:r>
              <a:rPr lang="en-AU" sz="1000" kern="1200" dirty="0" smtClean="0">
                <a:solidFill>
                  <a:schemeClr val="tx1"/>
                </a:solidFill>
                <a:latin typeface="+mn-lt"/>
                <a:ea typeface="+mn-ea"/>
                <a:cs typeface="+mn-cs"/>
              </a:rPr>
              <a:t>NATURAL: Both renewable and non-renewable environmental resources and processes.</a:t>
            </a:r>
          </a:p>
          <a:p>
            <a:pPr marL="187957" indent="-187957" defTabSz="1002431">
              <a:buFont typeface="Arial" pitchFamily="34" charset="0"/>
              <a:buChar char="•"/>
              <a:defRPr/>
            </a:pPr>
            <a:r>
              <a:rPr lang="en-AU" sz="1000" kern="1200" dirty="0" smtClean="0">
                <a:solidFill>
                  <a:schemeClr val="tx1"/>
                </a:solidFill>
                <a:latin typeface="+mn-lt"/>
                <a:ea typeface="+mn-ea"/>
                <a:cs typeface="+mn-cs"/>
              </a:rPr>
              <a:t>The Framework recognises that this categorization won’t necessarily suit all organization, so the idea is not to force everyone to structure their reports around these particular capitals, but rather to use this categorization as a benchmark to ensure all resources or relationships that are material to each organization are considered (</a:t>
            </a:r>
            <a:r>
              <a:rPr lang="en-AU" sz="1000" i="1" kern="1200" dirty="0" smtClean="0">
                <a:solidFill>
                  <a:schemeClr val="tx1"/>
                </a:solidFill>
                <a:latin typeface="+mn-lt"/>
                <a:ea typeface="+mn-ea"/>
                <a:cs typeface="+mn-cs"/>
              </a:rPr>
              <a:t>para 2.17-.19).</a:t>
            </a:r>
            <a:endParaRPr lang="en-AU" sz="1000" kern="1200" dirty="0" smtClean="0">
              <a:solidFill>
                <a:schemeClr val="tx1"/>
              </a:solidFill>
              <a:latin typeface="+mn-lt"/>
              <a:ea typeface="+mn-ea"/>
              <a:cs typeface="+mn-cs"/>
            </a:endParaRPr>
          </a:p>
          <a:p>
            <a:pPr marL="187957" indent="-187957" defTabSz="1002431">
              <a:buFont typeface="Arial" pitchFamily="34" charset="0"/>
              <a:buChar char="•"/>
              <a:defRPr/>
            </a:pPr>
            <a:r>
              <a:rPr lang="en-AU" sz="1000" kern="1200" dirty="0" smtClean="0">
                <a:solidFill>
                  <a:schemeClr val="tx1"/>
                </a:solidFill>
                <a:latin typeface="+mn-lt"/>
                <a:ea typeface="+mn-ea"/>
                <a:cs typeface="+mn-cs"/>
              </a:rPr>
              <a:t>It is also not the intention that all these capitals be monetized or even necessarily measured, often narrative may be the best way for an organization to explain how it uses or affects a particular capital (</a:t>
            </a:r>
            <a:r>
              <a:rPr lang="en-AU" sz="1000" i="1" kern="1200" dirty="0" smtClean="0">
                <a:solidFill>
                  <a:schemeClr val="tx1"/>
                </a:solidFill>
                <a:latin typeface="+mn-lt"/>
                <a:ea typeface="+mn-ea"/>
                <a:cs typeface="+mn-cs"/>
              </a:rPr>
              <a:t>para 1.11</a:t>
            </a:r>
            <a:r>
              <a:rPr lang="en-AU" sz="1000" kern="1200" dirty="0" smtClean="0">
                <a:solidFill>
                  <a:schemeClr val="tx1"/>
                </a:solidFill>
                <a:latin typeface="+mn-lt"/>
                <a:ea typeface="+mn-ea"/>
                <a:cs typeface="+mn-cs"/>
              </a:rPr>
              <a:t>).</a:t>
            </a:r>
          </a:p>
          <a:p>
            <a:pPr marL="187957" indent="-187957" defTabSz="1002431">
              <a:buFont typeface="Arial" pitchFamily="34" charset="0"/>
              <a:buChar char="•"/>
              <a:defRPr/>
            </a:pPr>
            <a:r>
              <a:rPr lang="en-AU" sz="1000" kern="1200" dirty="0" smtClean="0">
                <a:solidFill>
                  <a:schemeClr val="tx1"/>
                </a:solidFill>
                <a:latin typeface="+mn-lt"/>
                <a:ea typeface="+mn-ea"/>
                <a:cs typeface="+mn-cs"/>
              </a:rPr>
              <a:t>This conception of the capitals will necessarily result in broader disclosures than the traditional reporting.  It will include consideration of capitals that the organization uses or affects whether or not they are owned by the organization (e.g., </a:t>
            </a:r>
            <a:r>
              <a:rPr lang="en-AU" sz="1000" i="1" kern="1200" dirty="0" smtClean="0">
                <a:solidFill>
                  <a:schemeClr val="tx1"/>
                </a:solidFill>
                <a:latin typeface="+mn-lt"/>
                <a:ea typeface="+mn-ea"/>
                <a:cs typeface="+mn-cs"/>
              </a:rPr>
              <a:t>para 3.15-3.16, and 4.20</a:t>
            </a:r>
            <a:r>
              <a:rPr lang="en-AU" sz="1000" kern="1200" dirty="0" smtClean="0">
                <a:solidFill>
                  <a:schemeClr val="tx1"/>
                </a:solidFill>
                <a:latin typeface="+mn-lt"/>
                <a:ea typeface="+mn-ea"/>
                <a:cs typeface="+mn-cs"/>
              </a:rPr>
              <a:t>).  It will involve disclosing significant trade-offs the organization is making between various capitals over time (</a:t>
            </a:r>
            <a:r>
              <a:rPr lang="en-AU" sz="1000" i="1" kern="1200" dirty="0" smtClean="0">
                <a:solidFill>
                  <a:schemeClr val="tx1"/>
                </a:solidFill>
                <a:latin typeface="+mn-lt"/>
                <a:ea typeface="+mn-ea"/>
                <a:cs typeface="+mn-cs"/>
              </a:rPr>
              <a:t>para 4.56</a:t>
            </a:r>
            <a:r>
              <a:rPr lang="en-AU" sz="1000" kern="1200" dirty="0" smtClean="0">
                <a:solidFill>
                  <a:schemeClr val="tx1"/>
                </a:solidFill>
                <a:latin typeface="+mn-lt"/>
                <a:ea typeface="+mn-ea"/>
                <a:cs typeface="+mn-cs"/>
              </a:rPr>
              <a:t>).  And it will involve considering how the future </a:t>
            </a:r>
            <a:r>
              <a:rPr lang="en-GB" sz="1000" kern="1200" dirty="0" smtClean="0">
                <a:solidFill>
                  <a:schemeClr val="tx1"/>
                </a:solidFill>
                <a:latin typeface="+mn-lt"/>
                <a:ea typeface="+mn-ea"/>
                <a:cs typeface="+mn-cs"/>
              </a:rPr>
              <a:t>availability, quality and affordability of various capitals (including non-renewable resources) will affect the ability of the organization to create value </a:t>
            </a:r>
            <a:r>
              <a:rPr lang="en-AU" sz="1000" kern="1200" dirty="0" smtClean="0">
                <a:solidFill>
                  <a:schemeClr val="tx1"/>
                </a:solidFill>
                <a:latin typeface="+mn-lt"/>
                <a:ea typeface="+mn-ea"/>
                <a:cs typeface="+mn-cs"/>
              </a:rPr>
              <a:t>(e.g., </a:t>
            </a:r>
            <a:r>
              <a:rPr lang="en-AU" sz="1000" i="1" kern="1200" dirty="0" smtClean="0">
                <a:solidFill>
                  <a:schemeClr val="tx1"/>
                </a:solidFill>
                <a:latin typeface="+mn-lt"/>
                <a:ea typeface="+mn-ea"/>
                <a:cs typeface="+mn-cs"/>
              </a:rPr>
              <a:t>para </a:t>
            </a:r>
            <a:r>
              <a:rPr lang="en-AU" sz="1000" i="1" kern="1200" dirty="0" err="1" smtClean="0">
                <a:solidFill>
                  <a:schemeClr val="tx1"/>
                </a:solidFill>
                <a:latin typeface="+mn-lt"/>
                <a:ea typeface="+mn-ea"/>
                <a:cs typeface="+mn-cs"/>
              </a:rPr>
              <a:t>para</a:t>
            </a:r>
            <a:r>
              <a:rPr lang="en-AU" sz="1000" i="1" kern="1200" dirty="0" smtClean="0">
                <a:solidFill>
                  <a:schemeClr val="tx1"/>
                </a:solidFill>
                <a:latin typeface="+mn-lt"/>
                <a:ea typeface="+mn-ea"/>
                <a:cs typeface="+mn-cs"/>
              </a:rPr>
              <a:t> 4.56 - a search on the term “</a:t>
            </a:r>
            <a:r>
              <a:rPr lang="en-GB" sz="1000" kern="1200" dirty="0" smtClean="0">
                <a:solidFill>
                  <a:schemeClr val="tx1"/>
                </a:solidFill>
                <a:latin typeface="+mn-lt"/>
                <a:ea typeface="+mn-ea"/>
                <a:cs typeface="+mn-cs"/>
              </a:rPr>
              <a:t>availability, quality and affordability” is instructive)</a:t>
            </a:r>
            <a:r>
              <a:rPr lang="en-AU" sz="1000" i="1" kern="1200" dirty="0" smtClean="0">
                <a:solidFill>
                  <a:schemeClr val="tx1"/>
                </a:solidFill>
                <a:latin typeface="+mn-lt"/>
                <a:ea typeface="+mn-ea"/>
                <a:cs typeface="+mn-cs"/>
              </a:rPr>
              <a:t> .</a:t>
            </a:r>
          </a:p>
          <a:p>
            <a:pPr marL="187957" indent="-187957" defTabSz="1002431">
              <a:buFont typeface="Arial" pitchFamily="34" charset="0"/>
              <a:buChar char="•"/>
              <a:defRPr/>
            </a:pPr>
            <a:r>
              <a:rPr lang="en-US" sz="1000" kern="1200" dirty="0" smtClean="0">
                <a:solidFill>
                  <a:schemeClr val="tx1"/>
                </a:solidFill>
                <a:latin typeface="+mn-lt"/>
                <a:ea typeface="+mn-ea"/>
                <a:cs typeface="+mn-cs"/>
              </a:rPr>
              <a:t>Some people have difficulty distinguishing between the intellectual, human, and social and relationship capitals.  The Capitals Background Paper http://integratedreporting.org/resource/background-papers/ at 4.23 says “Perhaps the simplest way to differentiate between human capital, social and relationship capital, and intellectual capital as used by the IIRC is to view them from the point of view of the “carrier” of each: </a:t>
            </a:r>
          </a:p>
          <a:p>
            <a:pPr marL="671263" lvl="1" indent="-187957" defTabSz="1002431">
              <a:buFont typeface="Arial" pitchFamily="34" charset="0"/>
              <a:buChar char="•"/>
              <a:defRPr/>
            </a:pPr>
            <a:r>
              <a:rPr lang="en-US" sz="1000" kern="1200" dirty="0" smtClean="0">
                <a:solidFill>
                  <a:schemeClr val="tx1"/>
                </a:solidFill>
                <a:latin typeface="+mn-lt"/>
                <a:ea typeface="+mn-ea"/>
                <a:cs typeface="+mn-cs"/>
              </a:rPr>
              <a:t>For human capital, the carrier is the individual person</a:t>
            </a:r>
          </a:p>
          <a:p>
            <a:pPr marL="671263" lvl="1" indent="-187957" defTabSz="1002431">
              <a:buFont typeface="Arial" pitchFamily="34" charset="0"/>
              <a:buChar char="•"/>
              <a:defRPr/>
            </a:pPr>
            <a:r>
              <a:rPr lang="en-US" sz="1000" kern="1200" dirty="0" smtClean="0">
                <a:solidFill>
                  <a:schemeClr val="tx1"/>
                </a:solidFill>
                <a:latin typeface="+mn-lt"/>
                <a:ea typeface="+mn-ea"/>
                <a:cs typeface="+mn-cs"/>
              </a:rPr>
              <a:t>For social and relationship capital, the carrier is intra/extra-organizational networks </a:t>
            </a:r>
          </a:p>
          <a:p>
            <a:pPr marL="671263" lvl="1" indent="-187957" defTabSz="1002431">
              <a:buFont typeface="Arial" pitchFamily="34" charset="0"/>
              <a:buChar char="•"/>
              <a:defRPr/>
            </a:pPr>
            <a:r>
              <a:rPr lang="en-US" sz="1000" kern="1200" dirty="0" smtClean="0">
                <a:solidFill>
                  <a:schemeClr val="tx1"/>
                </a:solidFill>
                <a:latin typeface="+mn-lt"/>
                <a:ea typeface="+mn-ea"/>
                <a:cs typeface="+mn-cs"/>
              </a:rPr>
              <a:t>For intellectual capital, the carrier is the organization.</a:t>
            </a:r>
            <a:endParaRPr lang="en-AU" sz="1000" kern="1200" dirty="0" smtClean="0">
              <a:solidFill>
                <a:schemeClr val="tx1"/>
              </a:solidFill>
              <a:latin typeface="+mn-lt"/>
              <a:ea typeface="+mn-ea"/>
              <a:cs typeface="+mn-cs"/>
            </a:endParaRPr>
          </a:p>
          <a:p>
            <a:pPr defTabSz="1002431">
              <a:defRPr/>
            </a:pPr>
            <a:endParaRPr lang="en-GB" sz="10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4760DD4-FAB7-4B67-877A-6C96050D2120}" type="slidenum">
              <a:rPr lang="en-US" smtClean="0"/>
              <a:t>22</a:t>
            </a:fld>
            <a:endParaRPr lang="en-US"/>
          </a:p>
        </p:txBody>
      </p:sp>
    </p:spTree>
    <p:extLst>
      <p:ext uri="{BB962C8B-B14F-4D97-AF65-F5344CB8AC3E}">
        <p14:creationId xmlns:p14="http://schemas.microsoft.com/office/powerpoint/2010/main" val="34822091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7957" indent="-187957" defTabSz="1002431">
              <a:buFont typeface="Arial" pitchFamily="34" charset="0"/>
              <a:buChar char="•"/>
              <a:defRPr/>
            </a:pPr>
            <a:r>
              <a:rPr lang="en-US" sz="1200" dirty="0" smtClean="0">
                <a:latin typeface="+mn-lt"/>
              </a:rPr>
              <a:t>This “octopus diagram” depicts the essence of &lt;IR&gt;:</a:t>
            </a:r>
          </a:p>
          <a:p>
            <a:pPr marL="187957" indent="-187957" defTabSz="1002431">
              <a:buFont typeface="Arial" pitchFamily="34" charset="0"/>
              <a:buChar char="•"/>
              <a:defRPr/>
            </a:pPr>
            <a:r>
              <a:rPr lang="en-US" sz="1200" dirty="0" smtClean="0">
                <a:latin typeface="+mn-lt"/>
              </a:rPr>
              <a:t>An organization (the box in the middle) creates (or destroys) value over the time by using, and affecting, the capitals (or resources and relationships – the </a:t>
            </a:r>
            <a:r>
              <a:rPr lang="en-US" sz="1200" dirty="0" err="1" smtClean="0">
                <a:latin typeface="+mn-lt"/>
              </a:rPr>
              <a:t>coloured</a:t>
            </a:r>
            <a:r>
              <a:rPr lang="en-US" sz="1200" dirty="0" smtClean="0">
                <a:latin typeface="+mn-lt"/>
              </a:rPr>
              <a:t> ribbons going into and out of the organization) (financial, manufactured, intellectual, human, social and relationship, and natural) in the context of the external environment the organization is (including the legal, commercial, social, environmental and political context that affect the organization). Value created, or destroyed, is stored in the capitals that flow through the organization.  [Can talk about the capitals in more detail here or hereabouts if wanted – see extra slide at end of this deck – slide 31]. </a:t>
            </a:r>
          </a:p>
          <a:p>
            <a:pPr marL="187957" indent="-187957" defTabSz="1002431">
              <a:buFont typeface="Arial" pitchFamily="34" charset="0"/>
              <a:buChar char="•"/>
              <a:defRPr/>
            </a:pPr>
            <a:r>
              <a:rPr lang="en-GB" sz="1200" dirty="0" smtClean="0">
                <a:latin typeface="+mn-lt"/>
              </a:rPr>
              <a:t>The value creation process is not static; regular review of each component and its interactions with other components, and a focus on the organization’s outlook, leads to revision and refinement to improve all the components [this is the grey arrow that connects the “end stock” of capitals with the “beginning stock” for the next period].</a:t>
            </a:r>
            <a:endParaRPr lang="en-AU" sz="1200" dirty="0" smtClean="0">
              <a:latin typeface="+mn-lt"/>
            </a:endParaRPr>
          </a:p>
          <a:p>
            <a:pPr marL="187957" indent="-187957" defTabSz="1002431">
              <a:buFont typeface="Arial" pitchFamily="34" charset="0"/>
              <a:buChar char="•"/>
              <a:defRPr/>
            </a:pPr>
            <a:r>
              <a:rPr lang="en-US" sz="1200" dirty="0" smtClean="0">
                <a:latin typeface="+mn-lt"/>
              </a:rPr>
              <a:t>What goes on inside the grey box determines how the organization interacts with the external environment, what capitals it uses and how it affects them. </a:t>
            </a:r>
          </a:p>
          <a:p>
            <a:pPr marL="187957" indent="-187957" defTabSz="1002431">
              <a:buFont typeface="Arial" pitchFamily="34" charset="0"/>
              <a:buChar char="•"/>
              <a:defRPr/>
            </a:pPr>
            <a:endParaRPr lang="en-AU" sz="1200" dirty="0" smtClean="0">
              <a:latin typeface="+mn-lt"/>
            </a:endParaRPr>
          </a:p>
          <a:p>
            <a:endParaRPr lang="en-US" dirty="0"/>
          </a:p>
        </p:txBody>
      </p:sp>
      <p:sp>
        <p:nvSpPr>
          <p:cNvPr id="4" name="Slide Number Placeholder 3"/>
          <p:cNvSpPr>
            <a:spLocks noGrp="1"/>
          </p:cNvSpPr>
          <p:nvPr>
            <p:ph type="sldNum" sz="quarter" idx="10"/>
          </p:nvPr>
        </p:nvSpPr>
        <p:spPr/>
        <p:txBody>
          <a:bodyPr/>
          <a:lstStyle/>
          <a:p>
            <a:fld id="{24760DD4-FAB7-4B67-877A-6C96050D2120}" type="slidenum">
              <a:rPr lang="en-US" smtClean="0"/>
              <a:t>23</a:t>
            </a:fld>
            <a:endParaRPr lang="en-US"/>
          </a:p>
        </p:txBody>
      </p:sp>
    </p:spTree>
    <p:extLst>
      <p:ext uri="{BB962C8B-B14F-4D97-AF65-F5344CB8AC3E}">
        <p14:creationId xmlns:p14="http://schemas.microsoft.com/office/powerpoint/2010/main" val="40777003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7957" indent="-187957" defTabSz="1002431">
              <a:buFont typeface="Arial" pitchFamily="34" charset="0"/>
              <a:buChar char="•"/>
              <a:defRPr/>
            </a:pPr>
            <a:r>
              <a:rPr lang="en-GB" sz="1200" dirty="0" smtClean="0">
                <a:latin typeface="+mn-lt"/>
              </a:rPr>
              <a:t>At the core of the organization is its business model, which draws on various capitals as inputs and, through its business activities, converts them to outputs (products, services, by-products and waste). The organization’s activities and its outputs lead to outcomes in terms of effects on the capitals. </a:t>
            </a:r>
          </a:p>
          <a:p>
            <a:pPr marL="187957" indent="-187957" defTabSz="1002431">
              <a:buFont typeface="Arial" pitchFamily="34" charset="0"/>
              <a:buChar char="•"/>
              <a:defRPr/>
            </a:pPr>
            <a:r>
              <a:rPr lang="en-US" sz="1200" dirty="0" smtClean="0">
                <a:latin typeface="+mn-lt"/>
              </a:rPr>
              <a:t>The labels inside the grey box are, essentially, the Framework’s “Content Elements”, which we will come back to briefly in a minute.</a:t>
            </a:r>
          </a:p>
          <a:p>
            <a:endParaRPr lang="en-GB" sz="1200" dirty="0" smtClean="0">
              <a:latin typeface="+mn-lt"/>
            </a:endParaRPr>
          </a:p>
          <a:p>
            <a:pPr marL="187957" indent="-187957" defTabSz="1002431">
              <a:buFont typeface="Arial" pitchFamily="34" charset="0"/>
              <a:buChar char="•"/>
              <a:defRPr/>
            </a:pPr>
            <a:endParaRPr lang="en-AU" sz="1200" dirty="0" smtClean="0">
              <a:latin typeface="+mn-lt"/>
            </a:endParaRPr>
          </a:p>
          <a:p>
            <a:endParaRPr lang="en-US" dirty="0"/>
          </a:p>
        </p:txBody>
      </p:sp>
      <p:sp>
        <p:nvSpPr>
          <p:cNvPr id="4" name="Slide Number Placeholder 3"/>
          <p:cNvSpPr>
            <a:spLocks noGrp="1"/>
          </p:cNvSpPr>
          <p:nvPr>
            <p:ph type="sldNum" sz="quarter" idx="10"/>
          </p:nvPr>
        </p:nvSpPr>
        <p:spPr/>
        <p:txBody>
          <a:bodyPr/>
          <a:lstStyle/>
          <a:p>
            <a:fld id="{24760DD4-FAB7-4B67-877A-6C96050D2120}" type="slidenum">
              <a:rPr lang="en-US" smtClean="0"/>
              <a:t>24</a:t>
            </a:fld>
            <a:endParaRPr lang="en-US"/>
          </a:p>
        </p:txBody>
      </p:sp>
    </p:spTree>
    <p:extLst>
      <p:ext uri="{BB962C8B-B14F-4D97-AF65-F5344CB8AC3E}">
        <p14:creationId xmlns:p14="http://schemas.microsoft.com/office/powerpoint/2010/main" val="39707739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latin typeface="+mn-lt"/>
              </a:rPr>
              <a:t>If an organization can articulate, concisely, how this value creation model works in its particular circumstances, then it will have its integrated report = </a:t>
            </a:r>
            <a:r>
              <a:rPr lang="en-US" sz="1200" dirty="0" smtClean="0">
                <a:latin typeface="+mn-lt"/>
              </a:rPr>
              <a:t>the organization’s unique value creation story.</a:t>
            </a:r>
            <a:endParaRPr lang="en-AU" sz="1200" dirty="0" smtClean="0">
              <a:latin typeface="+mn-lt"/>
            </a:endParaRPr>
          </a:p>
          <a:p>
            <a:endParaRPr lang="en-US" dirty="0"/>
          </a:p>
        </p:txBody>
      </p:sp>
      <p:sp>
        <p:nvSpPr>
          <p:cNvPr id="4" name="Slide Number Placeholder 3"/>
          <p:cNvSpPr>
            <a:spLocks noGrp="1"/>
          </p:cNvSpPr>
          <p:nvPr>
            <p:ph type="sldNum" sz="quarter" idx="10"/>
          </p:nvPr>
        </p:nvSpPr>
        <p:spPr/>
        <p:txBody>
          <a:bodyPr/>
          <a:lstStyle/>
          <a:p>
            <a:fld id="{24760DD4-FAB7-4B67-877A-6C96050D2120}" type="slidenum">
              <a:rPr lang="en-US" smtClean="0"/>
              <a:t>25</a:t>
            </a:fld>
            <a:endParaRPr lang="en-US"/>
          </a:p>
        </p:txBody>
      </p:sp>
    </p:spTree>
    <p:extLst>
      <p:ext uri="{BB962C8B-B14F-4D97-AF65-F5344CB8AC3E}">
        <p14:creationId xmlns:p14="http://schemas.microsoft.com/office/powerpoint/2010/main" val="25667223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latin typeface="+mn-lt"/>
                <a:ea typeface="+mn-ea"/>
                <a:cs typeface="+mn-cs"/>
              </a:rPr>
              <a:t>There are 7 Guiding Principles that  inform the content of an integrated report and how information is presented.</a:t>
            </a:r>
          </a:p>
          <a:p>
            <a:endParaRPr lang="en-GB" sz="1600" dirty="0" smtClean="0">
              <a:latin typeface="Arial Narrow" pitchFamily="34" charset="0"/>
            </a:endParaRPr>
          </a:p>
          <a:p>
            <a:endParaRPr lang="en-US" dirty="0"/>
          </a:p>
        </p:txBody>
      </p:sp>
      <p:sp>
        <p:nvSpPr>
          <p:cNvPr id="4" name="Slide Number Placeholder 3"/>
          <p:cNvSpPr>
            <a:spLocks noGrp="1"/>
          </p:cNvSpPr>
          <p:nvPr>
            <p:ph type="sldNum" sz="quarter" idx="10"/>
          </p:nvPr>
        </p:nvSpPr>
        <p:spPr/>
        <p:txBody>
          <a:bodyPr/>
          <a:lstStyle/>
          <a:p>
            <a:fld id="{24760DD4-FAB7-4B67-877A-6C96050D2120}" type="slidenum">
              <a:rPr lang="en-US" smtClean="0"/>
              <a:t>26</a:t>
            </a:fld>
            <a:endParaRPr lang="en-US"/>
          </a:p>
        </p:txBody>
      </p:sp>
    </p:spTree>
    <p:extLst>
      <p:ext uri="{BB962C8B-B14F-4D97-AF65-F5344CB8AC3E}">
        <p14:creationId xmlns:p14="http://schemas.microsoft.com/office/powerpoint/2010/main" val="2061127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latin typeface="+mn-lt"/>
              </a:rPr>
              <a:t>There are 7 Guiding Principles that  inform the content of an integrated report and how information is presented.</a:t>
            </a:r>
          </a:p>
          <a:p>
            <a:pPr defTabSz="1002431">
              <a:defRPr/>
            </a:pPr>
            <a:endParaRPr lang="en-GB" sz="1200" dirty="0" smtClean="0">
              <a:latin typeface="+mn-lt"/>
            </a:endParaRPr>
          </a:p>
          <a:p>
            <a:pPr defTabSz="1002431">
              <a:defRPr/>
            </a:pPr>
            <a:r>
              <a:rPr lang="en-GB" sz="1200" dirty="0" smtClean="0">
                <a:latin typeface="+mn-lt"/>
              </a:rPr>
              <a:t>The flavour of each of the Guiding Principles is fairly obvious from its title:</a:t>
            </a:r>
          </a:p>
          <a:p>
            <a:r>
              <a:rPr lang="en-GB" sz="1200" dirty="0" smtClean="0">
                <a:latin typeface="+mn-lt"/>
              </a:rPr>
              <a:t>An integrated report should focus on strategy and, while including past performance, it should be orientated towards the need for readers to make decisions about the future.  </a:t>
            </a:r>
          </a:p>
          <a:p>
            <a:endParaRPr lang="en-GB" sz="1200" dirty="0" smtClean="0">
              <a:latin typeface="+mn-lt"/>
            </a:endParaRPr>
          </a:p>
          <a:p>
            <a:r>
              <a:rPr lang="en-AU" sz="1200" dirty="0" smtClean="0">
                <a:latin typeface="+mn-lt"/>
              </a:rPr>
              <a:t>Connectivity of information is a particularly important principle.  It’s both unique and intrinsic to &lt;IR&gt;.  Connectivity is about understanding the myriad of interrelationships and interdependencies between the different capitals; between the past, the present and the future; between financial information and other information; between information in the integrated report, information in other communications, and information from outside the organization; and presenting that in a connected way throughout the report.  Connectivity is absolutely integral to the breaking down of silos within an organization and paving the way for truly integrated thinking. </a:t>
            </a:r>
          </a:p>
          <a:p>
            <a:endParaRPr lang="en-AU" sz="1200" dirty="0" smtClean="0">
              <a:latin typeface="+mn-lt"/>
            </a:endParaRPr>
          </a:p>
          <a:p>
            <a:r>
              <a:rPr lang="en-AU" sz="1200" dirty="0" smtClean="0">
                <a:latin typeface="+mn-lt"/>
              </a:rPr>
              <a:t>The principle of stakeholder responsiveness is an overt recognition of the fact that </a:t>
            </a:r>
            <a:r>
              <a:rPr lang="en-GB" sz="1200" dirty="0" smtClean="0">
                <a:latin typeface="+mn-lt"/>
              </a:rPr>
              <a:t>value is not created by or within an organization alone, but is created through relationships with others</a:t>
            </a:r>
            <a:r>
              <a:rPr lang="en-AU" sz="1200" dirty="0" smtClean="0">
                <a:latin typeface="+mn-lt"/>
              </a:rPr>
              <a:t>. </a:t>
            </a:r>
            <a:r>
              <a:rPr lang="en-GB" sz="1200" dirty="0" smtClean="0">
                <a:latin typeface="+mn-lt"/>
              </a:rPr>
              <a:t>&lt;IR&gt; emphasizes the importance of on-going, positive relationships with key stakeholders and requires that an integrated report </a:t>
            </a:r>
            <a:r>
              <a:rPr lang="en-AU" sz="1200" dirty="0" smtClean="0">
                <a:latin typeface="+mn-lt"/>
              </a:rPr>
              <a:t>to provide insight into the quality of the organization’s relationships with key stakeholders and how and to what extent the organization understands, takes into account and responds to their legitimate needs, interests and expectations.</a:t>
            </a:r>
          </a:p>
          <a:p>
            <a:endParaRPr lang="en-AU" sz="1200" dirty="0" smtClean="0">
              <a:latin typeface="+mn-lt"/>
            </a:endParaRPr>
          </a:p>
          <a:p>
            <a:pPr defTabSz="1002431">
              <a:defRPr/>
            </a:pPr>
            <a:r>
              <a:rPr lang="en-GB" sz="1200" dirty="0" smtClean="0">
                <a:latin typeface="+mn-lt"/>
              </a:rPr>
              <a:t>An integrated report should include </a:t>
            </a:r>
            <a:r>
              <a:rPr lang="en-AU" sz="1200" dirty="0" smtClean="0">
                <a:latin typeface="+mn-lt"/>
              </a:rPr>
              <a:t>materiality matters; be concise as a </a:t>
            </a:r>
            <a:r>
              <a:rPr lang="en-GB" sz="1200" dirty="0" smtClean="0">
                <a:latin typeface="+mn-lt"/>
              </a:rPr>
              <a:t>standalone communication, albeit linked to other reports and communications for those stakeholders who want additional detail; be </a:t>
            </a:r>
            <a:r>
              <a:rPr lang="en-AU" sz="1200" dirty="0" smtClean="0">
                <a:latin typeface="+mn-lt"/>
              </a:rPr>
              <a:t>reliable, complete and consistent from period to period.  It should also be comparable with other organization’s reports </a:t>
            </a:r>
            <a:r>
              <a:rPr lang="en-US" sz="1200" dirty="0" smtClean="0">
                <a:latin typeface="+mn-lt"/>
              </a:rPr>
              <a:t>to the extent that doesn’t cloud or overwhelm the need for each organization to tell its own, unique, value creation story.</a:t>
            </a:r>
            <a:endParaRPr lang="en-AU" sz="1200" dirty="0" smtClean="0">
              <a:latin typeface="+mn-lt"/>
            </a:endParaRPr>
          </a:p>
          <a:p>
            <a:endParaRPr lang="en-GB" sz="1200" dirty="0" smtClean="0">
              <a:latin typeface="+mn-lt"/>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24760DD4-FAB7-4B67-877A-6C96050D2120}" type="slidenum">
              <a:rPr lang="en-US" smtClean="0"/>
              <a:t>27</a:t>
            </a:fld>
            <a:endParaRPr lang="en-US"/>
          </a:p>
        </p:txBody>
      </p:sp>
    </p:spTree>
    <p:extLst>
      <p:ext uri="{BB962C8B-B14F-4D97-AF65-F5344CB8AC3E}">
        <p14:creationId xmlns:p14="http://schemas.microsoft.com/office/powerpoint/2010/main" val="23723533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latin typeface="+mn-lt"/>
                <a:ea typeface="+mn-ea"/>
                <a:cs typeface="+mn-cs"/>
              </a:rPr>
              <a:t>The Content Elements are categories of information that should appear in an integrated report.</a:t>
            </a:r>
          </a:p>
          <a:p>
            <a:endParaRPr lang="en-GB" sz="1600" dirty="0" smtClean="0">
              <a:latin typeface="Arial Narrow" pitchFamily="34" charset="0"/>
            </a:endParaRPr>
          </a:p>
          <a:p>
            <a:endParaRPr lang="en-US" dirty="0"/>
          </a:p>
        </p:txBody>
      </p:sp>
      <p:sp>
        <p:nvSpPr>
          <p:cNvPr id="4" name="Slide Number Placeholder 3"/>
          <p:cNvSpPr>
            <a:spLocks noGrp="1"/>
          </p:cNvSpPr>
          <p:nvPr>
            <p:ph type="sldNum" sz="quarter" idx="10"/>
          </p:nvPr>
        </p:nvSpPr>
        <p:spPr/>
        <p:txBody>
          <a:bodyPr/>
          <a:lstStyle/>
          <a:p>
            <a:fld id="{24760DD4-FAB7-4B67-877A-6C96050D2120}" type="slidenum">
              <a:rPr lang="en-US" smtClean="0"/>
              <a:t>28</a:t>
            </a:fld>
            <a:endParaRPr lang="en-US"/>
          </a:p>
        </p:txBody>
      </p:sp>
    </p:spTree>
    <p:extLst>
      <p:ext uri="{BB962C8B-B14F-4D97-AF65-F5344CB8AC3E}">
        <p14:creationId xmlns:p14="http://schemas.microsoft.com/office/powerpoint/2010/main" val="10220134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7957" indent="-187957" defTabSz="1002431">
              <a:buFont typeface="Arial" pitchFamily="34" charset="0"/>
              <a:buChar char="•"/>
              <a:defRPr/>
            </a:pPr>
            <a:r>
              <a:rPr lang="en-GB" sz="1000" dirty="0" smtClean="0">
                <a:latin typeface="+mn-lt"/>
              </a:rPr>
              <a:t>Each is expressed in the form of a question: </a:t>
            </a:r>
            <a:endParaRPr lang="en-AU" sz="1000" dirty="0" smtClean="0">
              <a:latin typeface="+mn-lt"/>
            </a:endParaRPr>
          </a:p>
          <a:p>
            <a:pPr marL="689171" lvl="1" indent="-187957">
              <a:buFont typeface="Arial" pitchFamily="34" charset="0"/>
              <a:buChar char="•"/>
            </a:pPr>
            <a:r>
              <a:rPr lang="en-US" sz="1000" i="1" dirty="0" smtClean="0">
                <a:latin typeface="+mn-lt"/>
              </a:rPr>
              <a:t>Organizational overview and external environment</a:t>
            </a:r>
            <a:r>
              <a:rPr lang="en-US" sz="1000" dirty="0" smtClean="0">
                <a:latin typeface="+mn-lt"/>
              </a:rPr>
              <a:t>: What does the organization do and what are the circumstances under which it operates (paragraph 4.6)?</a:t>
            </a:r>
            <a:endParaRPr lang="en-AU" sz="1000" dirty="0" smtClean="0">
              <a:latin typeface="+mn-lt"/>
            </a:endParaRPr>
          </a:p>
          <a:p>
            <a:pPr marL="689171" lvl="1" indent="-187957">
              <a:buFont typeface="Arial" pitchFamily="34" charset="0"/>
              <a:buChar char="•"/>
            </a:pPr>
            <a:r>
              <a:rPr lang="en-US" sz="1000" i="1" dirty="0" smtClean="0">
                <a:latin typeface="+mn-lt"/>
              </a:rPr>
              <a:t>Governance</a:t>
            </a:r>
            <a:r>
              <a:rPr lang="en-US" sz="1000" dirty="0" smtClean="0">
                <a:latin typeface="+mn-lt"/>
              </a:rPr>
              <a:t>: How does the organization’s governance structure support its ability to create value in the short, medium and long term (paragraph 4.10)?</a:t>
            </a:r>
            <a:endParaRPr lang="en-AU" sz="1000" dirty="0" smtClean="0">
              <a:latin typeface="+mn-lt"/>
            </a:endParaRPr>
          </a:p>
          <a:p>
            <a:pPr marL="689171" lvl="1" indent="-187957">
              <a:buFont typeface="Arial" pitchFamily="34" charset="0"/>
              <a:buChar char="•"/>
            </a:pPr>
            <a:r>
              <a:rPr lang="en-US" sz="1000" i="1" dirty="0" smtClean="0">
                <a:latin typeface="+mn-lt"/>
              </a:rPr>
              <a:t>Opportunities and risks</a:t>
            </a:r>
            <a:r>
              <a:rPr lang="en-US" sz="1000" dirty="0" smtClean="0">
                <a:latin typeface="+mn-lt"/>
              </a:rPr>
              <a:t>: What are the specific opportunities and risks that affect the organization’s ability to create value over the short, medium and long term and how is the organization dealing with them (paragraph 4.13)?</a:t>
            </a:r>
            <a:endParaRPr lang="en-AU" sz="1000" dirty="0" smtClean="0">
              <a:latin typeface="+mn-lt"/>
            </a:endParaRPr>
          </a:p>
          <a:p>
            <a:pPr marL="689171" lvl="1" indent="-187957">
              <a:buFont typeface="Arial" pitchFamily="34" charset="0"/>
              <a:buChar char="•"/>
            </a:pPr>
            <a:r>
              <a:rPr lang="en-US" sz="1000" i="1" dirty="0" smtClean="0">
                <a:latin typeface="+mn-lt"/>
              </a:rPr>
              <a:t>Strategy and resource allocation</a:t>
            </a:r>
            <a:r>
              <a:rPr lang="en-US" sz="1000" dirty="0" smtClean="0">
                <a:latin typeface="+mn-lt"/>
              </a:rPr>
              <a:t>: Where does the organization want to go and how does it intend to get there (paragraph 4.18)?</a:t>
            </a:r>
            <a:endParaRPr lang="en-AU" sz="1000" dirty="0" smtClean="0">
              <a:latin typeface="+mn-lt"/>
            </a:endParaRPr>
          </a:p>
          <a:p>
            <a:pPr marL="689171" lvl="1" indent="-187957">
              <a:buFont typeface="Arial" pitchFamily="34" charset="0"/>
              <a:buChar char="•"/>
            </a:pPr>
            <a:r>
              <a:rPr lang="en-US" sz="1000" i="1" dirty="0" smtClean="0">
                <a:latin typeface="+mn-lt"/>
              </a:rPr>
              <a:t>Business model</a:t>
            </a:r>
            <a:r>
              <a:rPr lang="en-US" sz="1000" dirty="0" smtClean="0">
                <a:latin typeface="+mn-lt"/>
              </a:rPr>
              <a:t>: What is the organization’s business model and to what extent is it resilient (paragraph 4.21)?</a:t>
            </a:r>
            <a:endParaRPr lang="en-AU" sz="1000" dirty="0" smtClean="0">
              <a:latin typeface="+mn-lt"/>
            </a:endParaRPr>
          </a:p>
          <a:p>
            <a:pPr marL="689171" lvl="1" indent="-187957">
              <a:buFont typeface="Arial" pitchFamily="34" charset="0"/>
              <a:buChar char="•"/>
            </a:pPr>
            <a:r>
              <a:rPr lang="en-US" sz="1000" i="1" dirty="0" smtClean="0">
                <a:latin typeface="+mn-lt"/>
              </a:rPr>
              <a:t>Performance</a:t>
            </a:r>
            <a:r>
              <a:rPr lang="en-US" sz="1000" dirty="0" smtClean="0">
                <a:latin typeface="+mn-lt"/>
              </a:rPr>
              <a:t>: To what extent has the organization achieved its strategic objectives and what are its outcomes in terms of effects on the capitals (paragraph 4.27)?</a:t>
            </a:r>
            <a:endParaRPr lang="en-AU" sz="1000" dirty="0" smtClean="0">
              <a:latin typeface="+mn-lt"/>
            </a:endParaRPr>
          </a:p>
          <a:p>
            <a:pPr marL="689171" lvl="1" indent="-187957">
              <a:buFont typeface="Arial" pitchFamily="34" charset="0"/>
              <a:buChar char="•"/>
            </a:pPr>
            <a:r>
              <a:rPr lang="en-US" sz="1000" i="1" dirty="0" smtClean="0">
                <a:latin typeface="+mn-lt"/>
              </a:rPr>
              <a:t>Future outlook</a:t>
            </a:r>
            <a:r>
              <a:rPr lang="en-US" sz="1000" dirty="0" smtClean="0">
                <a:latin typeface="+mn-lt"/>
              </a:rPr>
              <a:t>: What challenges and uncertainties is the organization likely to encounter in pursuing its strategy, and what are the potential implications for its business model and its future performance (paragraph 4.33)?</a:t>
            </a:r>
          </a:p>
          <a:p>
            <a:pPr marL="689171" lvl="1" indent="-187957">
              <a:buFont typeface="Arial" pitchFamily="34" charset="0"/>
              <a:buChar char="•"/>
            </a:pPr>
            <a:endParaRPr lang="en-GB" sz="1000" dirty="0" smtClean="0">
              <a:latin typeface="+mn-lt"/>
            </a:endParaRPr>
          </a:p>
          <a:p>
            <a:pPr marL="187957" indent="-187957" defTabSz="1002431">
              <a:buFont typeface="Arial" pitchFamily="34" charset="0"/>
              <a:buChar char="•"/>
              <a:defRPr/>
            </a:pPr>
            <a:r>
              <a:rPr lang="en-GB" sz="1000" dirty="0" smtClean="0">
                <a:latin typeface="+mn-lt"/>
              </a:rPr>
              <a:t>These questions should be answered in in a way that best expresses the organization’s unique value creation story, and makes the connections between the Content Elements apparent</a:t>
            </a:r>
          </a:p>
          <a:p>
            <a:pPr marL="187957" indent="-187957" defTabSz="1002431">
              <a:buFont typeface="Arial" pitchFamily="34" charset="0"/>
              <a:buChar char="•"/>
              <a:defRPr/>
            </a:pPr>
            <a:endParaRPr lang="en-GB" sz="1000" dirty="0" smtClean="0">
              <a:latin typeface="+mn-lt"/>
            </a:endParaRPr>
          </a:p>
          <a:p>
            <a:pPr marL="187957" indent="-187957" defTabSz="1002431">
              <a:buFont typeface="Arial" pitchFamily="34" charset="0"/>
              <a:buChar char="•"/>
              <a:defRPr/>
            </a:pPr>
            <a:r>
              <a:rPr lang="en-GB" sz="1000" dirty="0" smtClean="0">
                <a:latin typeface="+mn-lt"/>
              </a:rPr>
              <a:t>They are not intended to appear in a set sequence or as isolated, standalone sections.</a:t>
            </a:r>
          </a:p>
          <a:p>
            <a:endParaRPr lang="en-US" dirty="0"/>
          </a:p>
        </p:txBody>
      </p:sp>
      <p:sp>
        <p:nvSpPr>
          <p:cNvPr id="4" name="Slide Number Placeholder 3"/>
          <p:cNvSpPr>
            <a:spLocks noGrp="1"/>
          </p:cNvSpPr>
          <p:nvPr>
            <p:ph type="sldNum" sz="quarter" idx="10"/>
          </p:nvPr>
        </p:nvSpPr>
        <p:spPr/>
        <p:txBody>
          <a:bodyPr/>
          <a:lstStyle/>
          <a:p>
            <a:fld id="{24760DD4-FAB7-4B67-877A-6C96050D2120}" type="slidenum">
              <a:rPr lang="en-US" smtClean="0"/>
              <a:t>29</a:t>
            </a:fld>
            <a:endParaRPr lang="en-US"/>
          </a:p>
        </p:txBody>
      </p:sp>
    </p:spTree>
    <p:extLst>
      <p:ext uri="{BB962C8B-B14F-4D97-AF65-F5344CB8AC3E}">
        <p14:creationId xmlns:p14="http://schemas.microsoft.com/office/powerpoint/2010/main" val="19968478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GB" sz="1200" dirty="0" smtClean="0"/>
              <a:t>Over 1,500 organisations are now doing some form of Integrated Reporting. </a:t>
            </a:r>
          </a:p>
          <a:p>
            <a:pPr marL="181240" indent="-181240">
              <a:buFont typeface="Arial" panose="020B0604020202020204" pitchFamily="34" charset="0"/>
              <a:buChar char="•"/>
            </a:pPr>
            <a:r>
              <a:rPr lang="en-US" sz="1200" dirty="0" smtClean="0"/>
              <a:t>83% of CEOs, CFOs and other C-suite executives believe that adopting &lt;IR&gt; would help deliver success to their organizations.</a:t>
            </a:r>
            <a:r>
              <a:rPr lang="en-GB" sz="1200" dirty="0" smtClean="0"/>
              <a:t> This is according to a recent survey of 400 leaders by CIMA, AICPA and Black Sun. </a:t>
            </a:r>
            <a:r>
              <a:rPr lang="en-GB" sz="1050" i="1" dirty="0" smtClean="0"/>
              <a:t>(http://integratedreporting.org/wp-content/uploads/2016/12/2016-Value-of-Value-Board-Level-Insights-1.pdf)</a:t>
            </a:r>
          </a:p>
          <a:p>
            <a:pPr marL="181240" indent="-181240" defTabSz="966612">
              <a:buFont typeface="Arial" panose="020B0604020202020204" pitchFamily="34" charset="0"/>
              <a:buChar char="•"/>
              <a:defRPr/>
            </a:pPr>
            <a:r>
              <a:rPr lang="en-GB" sz="1200" dirty="0" smtClean="0"/>
              <a:t>2,000 participating in &lt;IR&gt; Networks worldwide</a:t>
            </a:r>
          </a:p>
          <a:p>
            <a:pPr marL="181240" indent="-181240">
              <a:buFont typeface="Arial" panose="020B0604020202020204" pitchFamily="34" charset="0"/>
              <a:buChar char="•"/>
            </a:pPr>
            <a:r>
              <a:rPr lang="en-GB" sz="1200" dirty="0" smtClean="0"/>
              <a:t>Over 300 businesses in Japan have adopted integrated reporting, according to Japanese government sources. </a:t>
            </a:r>
          </a:p>
          <a:p>
            <a:endParaRPr lang="en-US" dirty="0"/>
          </a:p>
        </p:txBody>
      </p:sp>
      <p:sp>
        <p:nvSpPr>
          <p:cNvPr id="4" name="Slide Number Placeholder 3"/>
          <p:cNvSpPr>
            <a:spLocks noGrp="1"/>
          </p:cNvSpPr>
          <p:nvPr>
            <p:ph type="sldNum" sz="quarter" idx="10"/>
          </p:nvPr>
        </p:nvSpPr>
        <p:spPr/>
        <p:txBody>
          <a:bodyPr/>
          <a:lstStyle/>
          <a:p>
            <a:fld id="{24760DD4-FAB7-4B67-877A-6C96050D2120}" type="slidenum">
              <a:rPr lang="en-US" smtClean="0"/>
              <a:t>30</a:t>
            </a:fld>
            <a:endParaRPr lang="en-US"/>
          </a:p>
        </p:txBody>
      </p:sp>
    </p:spTree>
    <p:extLst>
      <p:ext uri="{BB962C8B-B14F-4D97-AF65-F5344CB8AC3E}">
        <p14:creationId xmlns:p14="http://schemas.microsoft.com/office/powerpoint/2010/main" val="7305017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latin typeface="+mn-lt"/>
                <a:ea typeface="+mn-ea"/>
                <a:cs typeface="+mn-cs"/>
              </a:rPr>
              <a:t>&lt;IR&gt; Benefits to Business</a:t>
            </a:r>
          </a:p>
          <a:p>
            <a:pPr marL="181240" indent="-181240">
              <a:buFont typeface="Arial" panose="020B0604020202020204" pitchFamily="34" charset="0"/>
              <a:buChar char="•"/>
            </a:pPr>
            <a:r>
              <a:rPr lang="en-GB" sz="1200" kern="1200" dirty="0" smtClean="0">
                <a:solidFill>
                  <a:schemeClr val="tx1"/>
                </a:solidFill>
                <a:latin typeface="+mn-lt"/>
                <a:ea typeface="+mn-ea"/>
                <a:cs typeface="+mn-cs"/>
              </a:rPr>
              <a:t>Breakthroughs in understanding value creation</a:t>
            </a:r>
          </a:p>
          <a:p>
            <a:pPr marL="181240" indent="-181240" defTabSz="966612">
              <a:buFont typeface="Arial" panose="020B0604020202020204" pitchFamily="34" charset="0"/>
              <a:buChar char="•"/>
              <a:defRPr/>
            </a:pPr>
            <a:r>
              <a:rPr lang="en-GB" sz="1200" kern="1200" dirty="0" smtClean="0">
                <a:solidFill>
                  <a:prstClr val="white"/>
                </a:solidFill>
                <a:latin typeface="+mn-lt"/>
                <a:ea typeface="+mn-ea"/>
                <a:cs typeface="+mn-cs"/>
              </a:rPr>
              <a:t>Improving what is measured</a:t>
            </a:r>
          </a:p>
          <a:p>
            <a:pPr marL="181240" indent="-181240" defTabSz="966612">
              <a:buFont typeface="Arial" panose="020B0604020202020204" pitchFamily="34" charset="0"/>
              <a:buChar char="•"/>
              <a:defRPr/>
            </a:pPr>
            <a:r>
              <a:rPr lang="en-GB" sz="1200" kern="1200" dirty="0" smtClean="0">
                <a:solidFill>
                  <a:prstClr val="white"/>
                </a:solidFill>
                <a:latin typeface="+mn-lt"/>
                <a:ea typeface="+mn-ea"/>
                <a:cs typeface="+mn-cs"/>
              </a:rPr>
              <a:t>Improving management information and decision making</a:t>
            </a:r>
          </a:p>
          <a:p>
            <a:pPr marL="181240" indent="-181240" defTabSz="966612">
              <a:buFont typeface="Arial" panose="020B0604020202020204" pitchFamily="34" charset="0"/>
              <a:buChar char="•"/>
              <a:defRPr/>
            </a:pPr>
            <a:r>
              <a:rPr lang="en-GB" sz="1200" kern="1200" dirty="0" smtClean="0">
                <a:solidFill>
                  <a:prstClr val="white"/>
                </a:solidFill>
                <a:latin typeface="+mn-lt"/>
                <a:ea typeface="+mn-ea"/>
                <a:cs typeface="+mn-cs"/>
              </a:rPr>
              <a:t>A new approach to stakeholder relations</a:t>
            </a:r>
          </a:p>
          <a:p>
            <a:pPr marL="181240" indent="-181240" defTabSz="966612">
              <a:buFont typeface="Arial" panose="020B0604020202020204" pitchFamily="34" charset="0"/>
              <a:buChar char="•"/>
              <a:defRPr/>
            </a:pPr>
            <a:r>
              <a:rPr lang="en-GB" sz="1200" kern="1200" dirty="0" smtClean="0">
                <a:solidFill>
                  <a:prstClr val="white"/>
                </a:solidFill>
                <a:latin typeface="+mn-lt"/>
                <a:ea typeface="+mn-ea"/>
                <a:cs typeface="+mn-cs"/>
              </a:rPr>
              <a:t>Connecting departments and broadening perspectives</a:t>
            </a:r>
          </a:p>
          <a:p>
            <a:endParaRPr lang="en-GB"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Benefits to Investors</a:t>
            </a:r>
          </a:p>
          <a:p>
            <a:pPr marL="362480" indent="-362480">
              <a:buFont typeface="Arial" panose="020B0604020202020204" pitchFamily="34" charset="0"/>
              <a:buChar char="•"/>
            </a:pPr>
            <a:r>
              <a:rPr lang="en-GB" sz="1200" kern="1200" dirty="0" smtClean="0">
                <a:solidFill>
                  <a:schemeClr val="tx1"/>
                </a:solidFill>
                <a:latin typeface="+mn-lt"/>
                <a:ea typeface="+mn-ea"/>
                <a:cs typeface="+mn-cs"/>
              </a:rPr>
              <a:t>Wider information on capitals for relevant investment decisions</a:t>
            </a:r>
          </a:p>
          <a:p>
            <a:pPr marL="362480" indent="-362480">
              <a:buFont typeface="Arial" panose="020B0604020202020204" pitchFamily="34" charset="0"/>
              <a:buChar char="•"/>
            </a:pPr>
            <a:r>
              <a:rPr lang="en-GB" sz="1200" kern="1200" dirty="0" smtClean="0">
                <a:solidFill>
                  <a:schemeClr val="tx1"/>
                </a:solidFill>
                <a:latin typeface="+mn-lt"/>
                <a:ea typeface="+mn-ea"/>
                <a:cs typeface="+mn-cs"/>
              </a:rPr>
              <a:t>Greater confidence in the management of companies</a:t>
            </a:r>
          </a:p>
          <a:p>
            <a:pPr marL="362480" indent="-362480">
              <a:buFont typeface="Arial" panose="020B0604020202020204" pitchFamily="34" charset="0"/>
              <a:buChar char="•"/>
            </a:pPr>
            <a:r>
              <a:rPr lang="en-GB" sz="1200" kern="1200" dirty="0" smtClean="0">
                <a:solidFill>
                  <a:schemeClr val="tx1"/>
                </a:solidFill>
                <a:latin typeface="+mn-lt"/>
                <a:ea typeface="+mn-ea"/>
                <a:cs typeface="+mn-cs"/>
              </a:rPr>
              <a:t>improved dialogue between investors and management</a:t>
            </a:r>
          </a:p>
          <a:p>
            <a:endParaRPr lang="en-GB"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Benefits to the Market and Society</a:t>
            </a:r>
          </a:p>
          <a:p>
            <a:pPr marL="181240" indent="-181240" defTabSz="966612">
              <a:buFont typeface="Arial" charset="0"/>
              <a:buChar char="•"/>
              <a:defRPr/>
            </a:pPr>
            <a:r>
              <a:rPr lang="en-GB" sz="1200" kern="1200" dirty="0" smtClean="0">
                <a:solidFill>
                  <a:schemeClr val="tx1"/>
                </a:solidFill>
                <a:latin typeface="+mn-lt"/>
                <a:ea typeface="+mn-ea"/>
                <a:cs typeface="+mn-cs"/>
              </a:rPr>
              <a:t>Align capital allocation and corporate behaviour through integrated reporting and thinking to wider goals of financial stability and sustainable development </a:t>
            </a:r>
          </a:p>
          <a:p>
            <a:endParaRPr lang="en-GB"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4760DD4-FAB7-4B67-877A-6C96050D2120}" type="slidenum">
              <a:rPr lang="en-US" smtClean="0"/>
              <a:t>31</a:t>
            </a:fld>
            <a:endParaRPr lang="en-US"/>
          </a:p>
        </p:txBody>
      </p:sp>
    </p:spTree>
    <p:extLst>
      <p:ext uri="{BB962C8B-B14F-4D97-AF65-F5344CB8AC3E}">
        <p14:creationId xmlns:p14="http://schemas.microsoft.com/office/powerpoint/2010/main" val="594515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The International Integrated Reporting Council (IIRC) is a global coalition of regulators, investors, companies, standard setters, the accounting profession and NGOs. The coalition is promoting communication about value creation as the next step in the evolution of corporate reporting. </a:t>
            </a:r>
          </a:p>
          <a:p>
            <a:endParaRPr lang="en-GB" sz="1200" dirty="0" smtClean="0"/>
          </a:p>
          <a:p>
            <a:r>
              <a:rPr lang="en-GB" sz="1200" dirty="0" smtClean="0"/>
              <a:t>The IIRC is chaired by </a:t>
            </a:r>
            <a:r>
              <a:rPr lang="en-GB" sz="1200" dirty="0" smtClean="0">
                <a:hlinkClick r:id="rId3" tooltip="Mervyn E. King, Judge Professor"/>
              </a:rPr>
              <a:t>Professor Mervyn King</a:t>
            </a:r>
            <a:r>
              <a:rPr lang="en-GB" sz="1200" dirty="0" smtClean="0"/>
              <a:t>.   </a:t>
            </a:r>
            <a:r>
              <a:rPr lang="en-GB" sz="1200" dirty="0" smtClean="0">
                <a:hlinkClick r:id="rId4" tooltip="Paul Druckman"/>
              </a:rPr>
              <a:t>Paul </a:t>
            </a:r>
            <a:r>
              <a:rPr lang="en-GB" sz="1200" dirty="0" err="1" smtClean="0">
                <a:hlinkClick r:id="rId4" tooltip="Paul Druckman"/>
              </a:rPr>
              <a:t>Druckman</a:t>
            </a:r>
            <a:r>
              <a:rPr lang="en-GB" sz="1200" dirty="0" smtClean="0"/>
              <a:t> (now </a:t>
            </a:r>
            <a:r>
              <a:rPr lang="en-US" sz="1200" dirty="0" smtClean="0"/>
              <a:t>Chair of the UK FRC’s Corporate Reporting Council) </a:t>
            </a:r>
            <a:r>
              <a:rPr lang="en-GB" sz="1200" dirty="0" smtClean="0"/>
              <a:t>was the initial Chief Executive Officer. The “new” (November 2016) CEO is Richard Howitt, former Member of the European Parliament and </a:t>
            </a:r>
            <a:r>
              <a:rPr lang="en-US" sz="1200" dirty="0" smtClean="0"/>
              <a:t>key architect of the EU’s non-financial reporting directive</a:t>
            </a:r>
            <a:r>
              <a:rPr lang="en-GB" sz="1200" dirty="0" smtClean="0"/>
              <a:t>.</a:t>
            </a:r>
          </a:p>
          <a:p>
            <a:endParaRPr lang="en-GB" sz="1200" dirty="0" smtClean="0"/>
          </a:p>
          <a:p>
            <a:r>
              <a:rPr lang="en-GB" sz="1200" dirty="0" smtClean="0"/>
              <a:t>Members of the IIRC Council are at: </a:t>
            </a:r>
          </a:p>
          <a:p>
            <a:r>
              <a:rPr lang="en-GB" sz="1200" dirty="0" smtClean="0"/>
              <a:t>http://integratedreporting.org/the-iirc-2/structure-of-the-iirc/council/   </a:t>
            </a:r>
          </a:p>
          <a:p>
            <a:r>
              <a:rPr lang="en-GB" sz="1200" dirty="0" smtClean="0"/>
              <a:t>- it usually helps to mention some of the people/organizations who are known globally or in your jurisdiction.  </a:t>
            </a:r>
          </a:p>
          <a:p>
            <a:endParaRPr lang="en-GB" sz="1200" dirty="0" smtClean="0"/>
          </a:p>
          <a:p>
            <a:r>
              <a:rPr lang="en-GB" sz="1200" dirty="0" smtClean="0"/>
              <a:t>For more names/organizations see also:</a:t>
            </a:r>
          </a:p>
          <a:p>
            <a:pPr marL="181240" indent="-181240">
              <a:buFont typeface="Arial" panose="020B0604020202020204" pitchFamily="34" charset="0"/>
              <a:buChar char="•"/>
            </a:pPr>
            <a:r>
              <a:rPr lang="en-GB" sz="1200" dirty="0" smtClean="0"/>
              <a:t>http://integratedreporting.org/the-iirc-2/structure-of-the-iirc/the-iirc-board/ and </a:t>
            </a:r>
          </a:p>
          <a:p>
            <a:pPr marL="181240" indent="-181240">
              <a:buFont typeface="Arial" panose="020B0604020202020204" pitchFamily="34" charset="0"/>
              <a:buChar char="•"/>
            </a:pPr>
            <a:r>
              <a:rPr lang="en-GB" sz="1200" dirty="0" smtClean="0"/>
              <a:t>http://integratedreporting.org/the-iirc-2/structure-of-the-iirc/ambassadors/ </a:t>
            </a:r>
          </a:p>
          <a:p>
            <a:endParaRPr lang="en-GB" sz="1200" b="1" dirty="0" smtClean="0"/>
          </a:p>
          <a:p>
            <a:endParaRPr lang="en-US" dirty="0"/>
          </a:p>
        </p:txBody>
      </p:sp>
      <p:sp>
        <p:nvSpPr>
          <p:cNvPr id="4" name="Slide Number Placeholder 3"/>
          <p:cNvSpPr>
            <a:spLocks noGrp="1"/>
          </p:cNvSpPr>
          <p:nvPr>
            <p:ph type="sldNum" sz="quarter" idx="10"/>
          </p:nvPr>
        </p:nvSpPr>
        <p:spPr/>
        <p:txBody>
          <a:bodyPr/>
          <a:lstStyle/>
          <a:p>
            <a:fld id="{24760DD4-FAB7-4B67-877A-6C96050D2120}" type="slidenum">
              <a:rPr lang="en-US" smtClean="0"/>
              <a:t>5</a:t>
            </a:fld>
            <a:endParaRPr lang="en-US"/>
          </a:p>
        </p:txBody>
      </p:sp>
    </p:spTree>
    <p:extLst>
      <p:ext uri="{BB962C8B-B14F-4D97-AF65-F5344CB8AC3E}">
        <p14:creationId xmlns:p14="http://schemas.microsoft.com/office/powerpoint/2010/main" val="29352759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i="1" kern="1200" baseline="0" dirty="0" smtClean="0">
                <a:solidFill>
                  <a:schemeClr val="tx1"/>
                </a:solidFill>
                <a:latin typeface="+mn-lt"/>
                <a:ea typeface="+mn-ea"/>
                <a:cs typeface="+mn-cs"/>
              </a:rPr>
              <a:t>[</a:t>
            </a:r>
            <a:r>
              <a:rPr lang="en-US" sz="1100" i="1" dirty="0" smtClean="0"/>
              <a:t>http://integratedreporting.org/resource/saica-integrated-thinking-an-exploratory-survey</a:t>
            </a:r>
            <a:r>
              <a:rPr lang="en-US" sz="1100" i="1" baseline="0" dirty="0" smtClean="0"/>
              <a:t> (2015)]</a:t>
            </a:r>
            <a:endParaRPr lang="en-GB" sz="1100" kern="1200" dirty="0" smtClean="0">
              <a:solidFill>
                <a:schemeClr val="tx1"/>
              </a:solidFill>
              <a:latin typeface="+mn-lt"/>
              <a:ea typeface="+mn-ea"/>
              <a:cs typeface="+mn-cs"/>
            </a:endParaRPr>
          </a:p>
          <a:p>
            <a:pPr marL="181240" marR="0" lvl="0" indent="-181240" algn="l" defTabSz="914400" rtl="0" eaLnBrk="1" fontAlgn="auto" latinLnBrk="0" hangingPunct="1">
              <a:lnSpc>
                <a:spcPct val="100000"/>
              </a:lnSpc>
              <a:spcBef>
                <a:spcPts val="0"/>
              </a:spcBef>
              <a:spcAft>
                <a:spcPts val="0"/>
              </a:spcAft>
              <a:buClrTx/>
              <a:buSzTx/>
              <a:buFontTx/>
              <a:buChar char="-"/>
              <a:tabLst/>
              <a:defRPr/>
            </a:pPr>
            <a:r>
              <a:rPr lang="en-GB" sz="1200" kern="1200" dirty="0" smtClean="0">
                <a:solidFill>
                  <a:schemeClr val="tx1"/>
                </a:solidFill>
                <a:latin typeface="+mn-lt"/>
                <a:ea typeface="+mn-ea"/>
                <a:cs typeface="+mn-cs"/>
              </a:rPr>
              <a:t>79% of non-executive directors surveyed in South Africa by SAICA believe integrated thinking has increased the quality of organisations’ dialogue with providers of financial capital and other stakeholders</a:t>
            </a:r>
            <a:r>
              <a:rPr lang="en-GB" sz="1200" kern="1200" baseline="0" dirty="0" smtClean="0">
                <a:solidFill>
                  <a:schemeClr val="tx1"/>
                </a:solidFill>
                <a:latin typeface="+mn-lt"/>
                <a:ea typeface="+mn-ea"/>
                <a:cs typeface="+mn-cs"/>
              </a:rPr>
              <a:t> </a:t>
            </a:r>
          </a:p>
          <a:p>
            <a:pPr marL="181240" marR="0" lvl="0" indent="-181240" algn="l" defTabSz="914400" rtl="0" eaLnBrk="1" fontAlgn="auto" latinLnBrk="0" hangingPunct="1">
              <a:lnSpc>
                <a:spcPct val="100000"/>
              </a:lnSpc>
              <a:spcBef>
                <a:spcPts val="0"/>
              </a:spcBef>
              <a:spcAft>
                <a:spcPts val="0"/>
              </a:spcAft>
              <a:buClrTx/>
              <a:buSzTx/>
              <a:buFontTx/>
              <a:buChar char="-"/>
              <a:tabLst/>
              <a:defRPr/>
            </a:pPr>
            <a:endParaRPr lang="en-GB" sz="1200"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i="1" kern="1200" baseline="0" dirty="0" smtClean="0">
                <a:solidFill>
                  <a:schemeClr val="tx1"/>
                </a:solidFill>
                <a:latin typeface="+mn-lt"/>
                <a:ea typeface="+mn-ea"/>
                <a:cs typeface="+mn-cs"/>
              </a:rPr>
              <a:t>[</a:t>
            </a:r>
            <a:r>
              <a:rPr lang="en-GB" sz="1100" i="1" kern="1200" dirty="0" smtClean="0">
                <a:solidFill>
                  <a:schemeClr val="tx1"/>
                </a:solidFill>
                <a:latin typeface="+mn-lt"/>
                <a:ea typeface="+mn-ea"/>
                <a:cs typeface="+mn-cs"/>
              </a:rPr>
              <a:t>http://integratedreporting.org/wp-content/uploads/2014/09/IIRC.Black_.Sun_.Research.IR_.Impact.Single.pages.18.9.14.pdf]</a:t>
            </a:r>
          </a:p>
          <a:p>
            <a:pPr marL="181240" marR="0" lvl="0" indent="-181240" algn="l" defTabSz="914400" rtl="0" eaLnBrk="1" fontAlgn="auto" latinLnBrk="0" hangingPunct="1">
              <a:lnSpc>
                <a:spcPct val="100000"/>
              </a:lnSpc>
              <a:spcBef>
                <a:spcPts val="0"/>
              </a:spcBef>
              <a:spcAft>
                <a:spcPts val="0"/>
              </a:spcAft>
              <a:buClrTx/>
              <a:buSzTx/>
              <a:buFontTx/>
              <a:buChar char="-"/>
              <a:tabLst/>
              <a:defRPr/>
            </a:pPr>
            <a:r>
              <a:rPr lang="en-GB" sz="1200" kern="1200" dirty="0" smtClean="0">
                <a:solidFill>
                  <a:schemeClr val="tx1"/>
                </a:solidFill>
                <a:latin typeface="+mn-lt"/>
                <a:ea typeface="+mn-ea"/>
                <a:cs typeface="+mn-cs"/>
              </a:rPr>
              <a:t>92% of respondents to a Black Sun survey see increased  understanding of value creation  as a current benefit</a:t>
            </a:r>
            <a:r>
              <a:rPr lang="en-GB" sz="1200" kern="1200" baseline="0" dirty="0" smtClean="0">
                <a:solidFill>
                  <a:schemeClr val="tx1"/>
                </a:solidFill>
                <a:latin typeface="+mn-lt"/>
                <a:ea typeface="+mn-ea"/>
                <a:cs typeface="+mn-cs"/>
              </a:rPr>
              <a:t> </a:t>
            </a:r>
          </a:p>
          <a:p>
            <a:pPr marL="181240" indent="-181240">
              <a:buFontTx/>
              <a:buChar char="-"/>
            </a:pPr>
            <a:r>
              <a:rPr lang="en-GB" sz="1200" kern="1200" dirty="0" smtClean="0">
                <a:solidFill>
                  <a:schemeClr val="tx1"/>
                </a:solidFill>
                <a:latin typeface="+mn-lt"/>
                <a:ea typeface="+mn-ea"/>
                <a:cs typeface="+mn-cs"/>
              </a:rPr>
              <a:t>87% of IIRC Pilot Programme participants that publish an integrated report believe investors better understood their strategy.</a:t>
            </a:r>
          </a:p>
          <a:p>
            <a:pPr marL="181240" indent="-181240">
              <a:buFontTx/>
              <a:buChar char="-"/>
            </a:pPr>
            <a:endParaRPr lang="en-GB" sz="1200" kern="1200" dirty="0" smtClean="0">
              <a:solidFill>
                <a:schemeClr val="tx1"/>
              </a:solidFill>
              <a:latin typeface="+mn-lt"/>
              <a:ea typeface="+mn-ea"/>
              <a:cs typeface="+mn-cs"/>
            </a:endParaRPr>
          </a:p>
          <a:p>
            <a:pPr marL="0" indent="0">
              <a:buFontTx/>
              <a:buNone/>
            </a:pPr>
            <a:r>
              <a:rPr lang="en-GB" sz="1100" i="1" kern="1200" dirty="0" smtClean="0">
                <a:solidFill>
                  <a:schemeClr val="tx1"/>
                </a:solidFill>
                <a:latin typeface="+mn-lt"/>
                <a:ea typeface="+mn-ea"/>
                <a:cs typeface="+mn-cs"/>
              </a:rPr>
              <a:t>[https://www.pwc.com/gx/en/audit-services/corporate-reporting/publications/investor-view/assets/pwc-investors-survey-powerful-stories-through-integrated-reporting.pdf ]</a:t>
            </a:r>
          </a:p>
          <a:p>
            <a:pPr marL="181240" indent="-181240">
              <a:buFontTx/>
              <a:buChar char="-"/>
            </a:pPr>
            <a:r>
              <a:rPr lang="en-GB" sz="1200" kern="1200" dirty="0" smtClean="0">
                <a:solidFill>
                  <a:schemeClr val="tx1"/>
                </a:solidFill>
                <a:latin typeface="+mn-lt"/>
                <a:ea typeface="+mn-ea"/>
                <a:cs typeface="+mn-cs"/>
              </a:rPr>
              <a:t>According to 80% of investors in a global survey conducted by PwC, investment professionals' perception of management quality is affected by the quality of a company's reporting. And nearly two-thirds of investment professionals said that the quality of a company's reporting could have a direct financial impact on its cost of capital. </a:t>
            </a:r>
          </a:p>
          <a:p>
            <a:pPr defTabSz="966612">
              <a:defRPr/>
            </a:pPr>
            <a:endParaRPr lang="en-GB"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4760DD4-FAB7-4B67-877A-6C96050D2120}" type="slidenum">
              <a:rPr lang="en-US" smtClean="0"/>
              <a:t>32</a:t>
            </a:fld>
            <a:endParaRPr lang="en-US"/>
          </a:p>
        </p:txBody>
      </p:sp>
    </p:spTree>
    <p:extLst>
      <p:ext uri="{BB962C8B-B14F-4D97-AF65-F5344CB8AC3E}">
        <p14:creationId xmlns:p14="http://schemas.microsoft.com/office/powerpoint/2010/main" val="36948548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GB" sz="1200" dirty="0" smtClean="0"/>
              <a:t>There are a number of sources you can turn to find out more and to get started on your &lt;IR&gt; journey.  As well as quite a lot of literature on various other bodies websites (like the Starters Guide at http://integratedreportingsa.org), the IIRC runs several Networks and has several resources available to help.</a:t>
            </a:r>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24760DD4-FAB7-4B67-877A-6C96050D2120}" type="slidenum">
              <a:rPr lang="en-US" smtClean="0"/>
              <a:t>33</a:t>
            </a:fld>
            <a:endParaRPr lang="en-US"/>
          </a:p>
        </p:txBody>
      </p:sp>
    </p:spTree>
    <p:extLst>
      <p:ext uri="{BB962C8B-B14F-4D97-AF65-F5344CB8AC3E}">
        <p14:creationId xmlns:p14="http://schemas.microsoft.com/office/powerpoint/2010/main" val="30731936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Around 2000 people are participating in a range of networks around the world to continue their journey towards &lt;IR&gt;. Participants in these networks are leading the way in adopting &lt;IR&gt; with transformational effects not just on the way they report, but on the way they think and act. </a:t>
            </a:r>
          </a:p>
          <a:p>
            <a:r>
              <a:rPr lang="en-GB" sz="1200" dirty="0" smtClean="0"/>
              <a:t>&lt;IR&gt; networks are instrumental in increasing the pace and scale of &lt;IR&gt;, primarily through the</a:t>
            </a:r>
            <a:r>
              <a:rPr lang="en-GB" sz="1200" b="1" dirty="0" smtClean="0"/>
              <a:t> </a:t>
            </a:r>
            <a:r>
              <a:rPr lang="en-GB" sz="1200" b="1" dirty="0" smtClean="0">
                <a:hlinkClick r:id="rId3"/>
              </a:rPr>
              <a:t>&lt;IR&gt; Business Network</a:t>
            </a:r>
            <a:r>
              <a:rPr lang="en-GB" sz="1200" b="1" dirty="0" smtClean="0"/>
              <a:t> </a:t>
            </a:r>
            <a:r>
              <a:rPr lang="en-GB" sz="1200" b="0" dirty="0" smtClean="0"/>
              <a:t>the</a:t>
            </a:r>
            <a:r>
              <a:rPr lang="en-GB" sz="1200" b="0" baseline="0" dirty="0" smtClean="0"/>
              <a:t> IIRC’s </a:t>
            </a:r>
            <a:r>
              <a:rPr lang="en-GB" sz="1200" dirty="0" smtClean="0"/>
              <a:t>flagship programme, for businesses committed to the adoption of &lt;IR&gt;.</a:t>
            </a:r>
          </a:p>
          <a:p>
            <a:endParaRPr lang="en-GB" sz="1200" dirty="0" smtClean="0"/>
          </a:p>
          <a:p>
            <a:r>
              <a:rPr lang="en-GB" sz="1200" dirty="0" smtClean="0"/>
              <a:t>Details on each of these Networks is at http://integratedreporting.org/ir-networks/ </a:t>
            </a:r>
          </a:p>
          <a:p>
            <a:endParaRPr lang="en-US" dirty="0"/>
          </a:p>
        </p:txBody>
      </p:sp>
      <p:sp>
        <p:nvSpPr>
          <p:cNvPr id="4" name="Slide Number Placeholder 3"/>
          <p:cNvSpPr>
            <a:spLocks noGrp="1"/>
          </p:cNvSpPr>
          <p:nvPr>
            <p:ph type="sldNum" sz="quarter" idx="10"/>
          </p:nvPr>
        </p:nvSpPr>
        <p:spPr/>
        <p:txBody>
          <a:bodyPr/>
          <a:lstStyle/>
          <a:p>
            <a:fld id="{24760DD4-FAB7-4B67-877A-6C96050D2120}" type="slidenum">
              <a:rPr lang="en-US" smtClean="0"/>
              <a:t>34</a:t>
            </a:fld>
            <a:endParaRPr lang="en-US"/>
          </a:p>
        </p:txBody>
      </p:sp>
    </p:spTree>
    <p:extLst>
      <p:ext uri="{BB962C8B-B14F-4D97-AF65-F5344CB8AC3E}">
        <p14:creationId xmlns:p14="http://schemas.microsoft.com/office/powerpoint/2010/main" val="36037824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The IIRC has the many resources on its website http://integratedreporting.org.</a:t>
            </a:r>
            <a:r>
              <a:rPr lang="en-GB" sz="1200" baseline="0" dirty="0" smtClean="0"/>
              <a:t>  This slide shows a selection of them.</a:t>
            </a:r>
          </a:p>
          <a:p>
            <a:r>
              <a:rPr lang="en-GB" sz="1200" baseline="0" dirty="0" smtClean="0"/>
              <a:t>Also t</a:t>
            </a:r>
            <a:r>
              <a:rPr lang="en-GB" sz="1200" dirty="0" smtClean="0"/>
              <a:t>he Emerging &lt;IR&gt; Database at examples.integratedreporting.org is a great tool that demonstrates different </a:t>
            </a:r>
            <a:r>
              <a:rPr lang="en-GB" sz="1200" baseline="0" dirty="0" smtClean="0"/>
              <a:t>ways the Guiding Principles and Content Elements of &lt;IR&gt; are beginning to be applied.</a:t>
            </a:r>
          </a:p>
          <a:p>
            <a:r>
              <a:rPr lang="en-GB" sz="1200" smtClean="0"/>
              <a:t>A new database of academic articles will also soon be launched.</a:t>
            </a:r>
          </a:p>
          <a:p>
            <a:endParaRPr lang="en-US" dirty="0"/>
          </a:p>
        </p:txBody>
      </p:sp>
      <p:sp>
        <p:nvSpPr>
          <p:cNvPr id="4" name="Slide Number Placeholder 3"/>
          <p:cNvSpPr>
            <a:spLocks noGrp="1"/>
          </p:cNvSpPr>
          <p:nvPr>
            <p:ph type="sldNum" sz="quarter" idx="10"/>
          </p:nvPr>
        </p:nvSpPr>
        <p:spPr/>
        <p:txBody>
          <a:bodyPr/>
          <a:lstStyle/>
          <a:p>
            <a:fld id="{24760DD4-FAB7-4B67-877A-6C96050D2120}" type="slidenum">
              <a:rPr lang="en-US" smtClean="0"/>
              <a:t>35</a:t>
            </a:fld>
            <a:endParaRPr lang="en-US"/>
          </a:p>
        </p:txBody>
      </p:sp>
    </p:spTree>
    <p:extLst>
      <p:ext uri="{BB962C8B-B14F-4D97-AF65-F5344CB8AC3E}">
        <p14:creationId xmlns:p14="http://schemas.microsoft.com/office/powerpoint/2010/main" val="4032635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read whole slide, then for emphasis click on the animations, noting that:</a:t>
            </a:r>
          </a:p>
          <a:p>
            <a:endParaRPr lang="en-US" dirty="0" smtClean="0"/>
          </a:p>
          <a:p>
            <a:r>
              <a:rPr lang="en-US" dirty="0" smtClean="0"/>
              <a:t>[FIRST</a:t>
            </a:r>
            <a:r>
              <a:rPr lang="en-US" baseline="0" dirty="0" smtClean="0"/>
              <a:t> CLICK] </a:t>
            </a:r>
            <a:r>
              <a:rPr lang="en-US" dirty="0" smtClean="0"/>
              <a:t>there is an EXTERNAL</a:t>
            </a:r>
            <a:r>
              <a:rPr lang="en-US" baseline="0" dirty="0" smtClean="0"/>
              <a:t> FOCUS: an integrated report that meets the information needs of investors will help with more efficient allocation of financial capital </a:t>
            </a:r>
          </a:p>
          <a:p>
            <a:endParaRPr lang="en-US" baseline="0" dirty="0" smtClean="0"/>
          </a:p>
          <a:p>
            <a:r>
              <a:rPr lang="en-US" baseline="0" dirty="0" smtClean="0"/>
              <a:t>[SECOND CLICK] and an INTERNAL FOCUS:  changing corporate behavior and the mindset of directors and management through integrated thinking, which is a systems based approach </a:t>
            </a:r>
            <a:r>
              <a:rPr lang="en-US" baseline="0" dirty="0" err="1" smtClean="0"/>
              <a:t>recognising</a:t>
            </a:r>
            <a:r>
              <a:rPr lang="en-US" baseline="0" dirty="0" smtClean="0"/>
              <a:t> that a business is a collection of sub-systems that, to be successful, have to interact with each other better than they do now, so that, as Aristotle says “</a:t>
            </a:r>
            <a:r>
              <a:rPr lang="en-US" sz="2000" dirty="0" smtClean="0"/>
              <a:t>The whole is greater than the sum of its parts</a:t>
            </a:r>
            <a:r>
              <a:rPr lang="en-US" baseline="0" dirty="0" smtClean="0"/>
              <a:t>”.</a:t>
            </a:r>
          </a:p>
          <a:p>
            <a:endParaRPr lang="en-US" baseline="0" dirty="0" smtClean="0"/>
          </a:p>
          <a:p>
            <a:r>
              <a:rPr lang="en-US" baseline="0" dirty="0" smtClean="0"/>
              <a:t>[THIRD CLICK] THESE 2 FOCUSES will help achieve the two wider goals of financial stability and sustainability development.  Again, taking a systems view, we recognize that corporate reporting is only one part of the web of complex systems that determine these broader goals; i.e., we do what we can to enhance reporting and thinking, but of course we are not claiming &lt;IR&gt; of itself will solve all problems.</a:t>
            </a:r>
            <a:endParaRPr lang="en-US" dirty="0" smtClean="0"/>
          </a:p>
          <a:p>
            <a:endParaRPr lang="en-US" dirty="0"/>
          </a:p>
        </p:txBody>
      </p:sp>
      <p:sp>
        <p:nvSpPr>
          <p:cNvPr id="4" name="Slide Number Placeholder 3"/>
          <p:cNvSpPr>
            <a:spLocks noGrp="1"/>
          </p:cNvSpPr>
          <p:nvPr>
            <p:ph type="sldNum" sz="quarter" idx="10"/>
          </p:nvPr>
        </p:nvSpPr>
        <p:spPr/>
        <p:txBody>
          <a:bodyPr/>
          <a:lstStyle/>
          <a:p>
            <a:fld id="{24760DD4-FAB7-4B67-877A-6C96050D2120}" type="slidenum">
              <a:rPr lang="en-US" smtClean="0"/>
              <a:t>6</a:t>
            </a:fld>
            <a:endParaRPr lang="en-US"/>
          </a:p>
        </p:txBody>
      </p:sp>
    </p:spTree>
    <p:extLst>
      <p:ext uri="{BB962C8B-B14F-4D97-AF65-F5344CB8AC3E}">
        <p14:creationId xmlns:p14="http://schemas.microsoft.com/office/powerpoint/2010/main" val="392244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For more info see http://integratedreporting.org/wp-content/uploads/2015/02/IIRC-Strategy-Summary-2015.pdf </a:t>
            </a:r>
          </a:p>
          <a:p>
            <a:endParaRPr lang="en-GB" sz="1200" dirty="0" smtClean="0"/>
          </a:p>
          <a:p>
            <a:r>
              <a:rPr lang="en-GB" sz="1200" dirty="0" smtClean="0"/>
              <a:t>&lt;IR&gt; is in the Breakthrough Phase (2014-2017) – the move from the creation of the International &lt;IR&gt; Framework and market testing to development and early adoption by reporting organizations around the world. The IIRC’s objective for the Breakthrough Phase is to achieve a meaningful shift towards early adoption of the International &lt;IR&gt; Framework. The objective is being achieved through a number of strategic themes:</a:t>
            </a:r>
          </a:p>
          <a:p>
            <a:endParaRPr lang="en-GB" sz="1200" dirty="0" smtClean="0"/>
          </a:p>
          <a:p>
            <a:pPr marL="241653" indent="-241653">
              <a:buAutoNum type="arabicParenR"/>
            </a:pPr>
            <a:r>
              <a:rPr lang="en-GB" sz="1200" dirty="0" smtClean="0"/>
              <a:t>Increasing the pace and scale of adoption – Further slides on this topic available – contact LauraLeka@ifac.org  </a:t>
            </a:r>
          </a:p>
          <a:p>
            <a:pPr marL="241653" indent="-241653">
              <a:buAutoNum type="arabicParenR"/>
            </a:pPr>
            <a:r>
              <a:rPr lang="en-GB" sz="1200" dirty="0" smtClean="0"/>
              <a:t>Maintaining the Framework, guidance and examples see http://integratedreporting.org/news/clarify-simplify-amplify-global-consultation-results-on-the-progress-towards-integrated-reporting/ </a:t>
            </a:r>
          </a:p>
          <a:p>
            <a:pPr marL="241653" indent="-241653" defTabSz="966612">
              <a:buFontTx/>
              <a:buAutoNum type="arabicParenR"/>
              <a:defRPr/>
            </a:pPr>
            <a:r>
              <a:rPr lang="en-GB" sz="1200" dirty="0" smtClean="0"/>
              <a:t>Building a bridge from corporate reporting to capital allocation through ‘integrated investment’ – see </a:t>
            </a:r>
            <a:r>
              <a:rPr lang="en-US" sz="1200" dirty="0" smtClean="0"/>
              <a:t>http://integratedreporting.org/resource/investor-statement/ </a:t>
            </a:r>
            <a:endParaRPr lang="en-GB" sz="1200" dirty="0" smtClean="0"/>
          </a:p>
          <a:p>
            <a:pPr marL="241653" indent="-241653" defTabSz="966612">
              <a:buFontTx/>
              <a:buAutoNum type="arabicParenR"/>
              <a:defRPr/>
            </a:pPr>
            <a:r>
              <a:rPr lang="en-GB" sz="1200" dirty="0" smtClean="0"/>
              <a:t>Progress through dialogue: developing the Corporate Reporting Dialogue inspired by extensive innovation in corporate reporting globally – see </a:t>
            </a:r>
            <a:r>
              <a:rPr lang="en-US" sz="1200" dirty="0" smtClean="0"/>
              <a:t>http://integratedreporting.org/corporate-reporting-dialogue/ </a:t>
            </a:r>
            <a:r>
              <a:rPr lang="en-GB" sz="1200" dirty="0" smtClean="0"/>
              <a:t> [Further slides are available on the CRD – contact LauraLeka@ifac.org]</a:t>
            </a:r>
          </a:p>
          <a:p>
            <a:pPr marL="241653" indent="-241653">
              <a:buAutoNum type="arabicParenR"/>
            </a:pPr>
            <a:r>
              <a:rPr lang="en-GB" sz="1200" dirty="0" smtClean="0"/>
              <a:t>Engagement with the global policy and regulatory community to ensure is encouraged to flourish</a:t>
            </a:r>
          </a:p>
          <a:p>
            <a:pPr marL="241653" indent="-241653">
              <a:buAutoNum type="arabicParenR"/>
            </a:pPr>
            <a:r>
              <a:rPr lang="en-GB" sz="1200" dirty="0" smtClean="0"/>
              <a:t>Developing a long-term, viable organization</a:t>
            </a:r>
          </a:p>
          <a:p>
            <a:endParaRPr lang="en-GB" sz="1200" dirty="0" smtClean="0"/>
          </a:p>
          <a:p>
            <a:endParaRPr lang="en-GB" sz="1200" dirty="0" smtClean="0"/>
          </a:p>
          <a:p>
            <a:endParaRPr lang="en-US" dirty="0"/>
          </a:p>
        </p:txBody>
      </p:sp>
      <p:sp>
        <p:nvSpPr>
          <p:cNvPr id="4" name="Slide Number Placeholder 3"/>
          <p:cNvSpPr>
            <a:spLocks noGrp="1"/>
          </p:cNvSpPr>
          <p:nvPr>
            <p:ph type="sldNum" sz="quarter" idx="10"/>
          </p:nvPr>
        </p:nvSpPr>
        <p:spPr/>
        <p:txBody>
          <a:bodyPr/>
          <a:lstStyle/>
          <a:p>
            <a:fld id="{24760DD4-FAB7-4B67-877A-6C96050D2120}" type="slidenum">
              <a:rPr lang="en-US" smtClean="0"/>
              <a:t>7</a:t>
            </a:fld>
            <a:endParaRPr lang="en-US"/>
          </a:p>
        </p:txBody>
      </p:sp>
    </p:spTree>
    <p:extLst>
      <p:ext uri="{BB962C8B-B14F-4D97-AF65-F5344CB8AC3E}">
        <p14:creationId xmlns:p14="http://schemas.microsoft.com/office/powerpoint/2010/main" val="2679363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a:buClr>
                <a:schemeClr val="tx2"/>
              </a:buClr>
              <a:buFont typeface="Arial"/>
              <a:buChar char="•"/>
            </a:pPr>
            <a:r>
              <a:rPr lang="en-US" sz="1200" dirty="0" smtClean="0"/>
              <a:t>Capital allocation aligned to financial stability and sustainable development</a:t>
            </a:r>
          </a:p>
          <a:p>
            <a:pPr marL="362480" indent="-362480">
              <a:lnSpc>
                <a:spcPct val="130000"/>
              </a:lnSpc>
              <a:buClr>
                <a:schemeClr val="tx2"/>
              </a:buClr>
              <a:buFont typeface="Arial"/>
              <a:buChar char="•"/>
            </a:pPr>
            <a:r>
              <a:rPr lang="en-US" sz="1200" dirty="0" smtClean="0"/>
              <a:t>Long-term value creation </a:t>
            </a:r>
          </a:p>
          <a:p>
            <a:pPr marL="362480" indent="-362480">
              <a:lnSpc>
                <a:spcPct val="130000"/>
              </a:lnSpc>
              <a:buClr>
                <a:schemeClr val="tx2"/>
              </a:buClr>
              <a:buFont typeface="Arial"/>
              <a:buChar char="•"/>
            </a:pPr>
            <a:r>
              <a:rPr lang="en-US" sz="1200" dirty="0" smtClean="0"/>
              <a:t>Internal decision-making and confidence in metrics</a:t>
            </a:r>
          </a:p>
          <a:p>
            <a:pPr marL="362480" indent="-362480">
              <a:lnSpc>
                <a:spcPct val="130000"/>
              </a:lnSpc>
              <a:buClr>
                <a:schemeClr val="tx2"/>
              </a:buClr>
              <a:buFont typeface="Arial"/>
              <a:buChar char="•"/>
            </a:pPr>
            <a:r>
              <a:rPr lang="en-US" sz="1200" dirty="0" smtClean="0"/>
              <a:t>Decision-useful reporting for investors – see, e.g., http://integratedreporting.org/resource/investor-statement/ </a:t>
            </a:r>
          </a:p>
          <a:p>
            <a:pPr marL="362480" indent="-362480">
              <a:lnSpc>
                <a:spcPct val="130000"/>
              </a:lnSpc>
              <a:buClr>
                <a:schemeClr val="tx2"/>
              </a:buClr>
              <a:buFont typeface="Arial"/>
              <a:buChar char="•"/>
            </a:pPr>
            <a:r>
              <a:rPr lang="en-US" sz="1200" dirty="0" smtClean="0"/>
              <a:t>Dialogue between frameworks and standard setters –Effective and efficient reporting – see http://integratedreporting.org/corporate-reporting-dialogue/</a:t>
            </a:r>
          </a:p>
          <a:p>
            <a:pPr marL="362480" indent="-362480">
              <a:lnSpc>
                <a:spcPct val="130000"/>
              </a:lnSpc>
              <a:buClr>
                <a:schemeClr val="tx2"/>
              </a:buClr>
              <a:buFont typeface="Arial"/>
              <a:buChar char="•"/>
            </a:pPr>
            <a:endParaRPr lang="en-GB" sz="1200" dirty="0" smtClean="0"/>
          </a:p>
          <a:p>
            <a:endParaRPr lang="en-US" dirty="0"/>
          </a:p>
        </p:txBody>
      </p:sp>
      <p:sp>
        <p:nvSpPr>
          <p:cNvPr id="4" name="Slide Number Placeholder 3"/>
          <p:cNvSpPr>
            <a:spLocks noGrp="1"/>
          </p:cNvSpPr>
          <p:nvPr>
            <p:ph type="sldNum" sz="quarter" idx="10"/>
          </p:nvPr>
        </p:nvSpPr>
        <p:spPr/>
        <p:txBody>
          <a:bodyPr/>
          <a:lstStyle/>
          <a:p>
            <a:fld id="{24760DD4-FAB7-4B67-877A-6C96050D2120}" type="slidenum">
              <a:rPr lang="en-US" smtClean="0"/>
              <a:t>8</a:t>
            </a:fld>
            <a:endParaRPr lang="en-US"/>
          </a:p>
        </p:txBody>
      </p:sp>
    </p:spTree>
    <p:extLst>
      <p:ext uri="{BB962C8B-B14F-4D97-AF65-F5344CB8AC3E}">
        <p14:creationId xmlns:p14="http://schemas.microsoft.com/office/powerpoint/2010/main" val="721281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rgbClr val="FF0000"/>
                </a:solidFill>
              </a:rPr>
              <a:t>Buckminster Fuller “You never change things by fighting the existing reality. To change something, build a new model that makes the existing model obsolete.” </a:t>
            </a:r>
          </a:p>
          <a:p>
            <a:endParaRPr lang="en-GB" sz="1200" dirty="0" smtClean="0">
              <a:solidFill>
                <a:schemeClr val="bg1"/>
              </a:solidFill>
              <a:latin typeface="Calibri" panose="020F0502020204030204" pitchFamily="34" charset="0"/>
              <a:ea typeface="Verdana" panose="020B0604030504040204" pitchFamily="34" charset="0"/>
              <a:cs typeface="Verdana" panose="020B0604030504040204" pitchFamily="34" charset="0"/>
            </a:endParaRPr>
          </a:p>
          <a:p>
            <a:r>
              <a:rPr lang="en-GB" sz="1200" dirty="0" smtClean="0">
                <a:solidFill>
                  <a:schemeClr val="bg1"/>
                </a:solidFill>
                <a:latin typeface="Calibri" panose="020F0502020204030204" pitchFamily="34" charset="0"/>
                <a:ea typeface="Verdana" panose="020B0604030504040204" pitchFamily="34" charset="0"/>
                <a:cs typeface="Verdana" panose="020B0604030504040204" pitchFamily="34" charset="0"/>
              </a:rPr>
              <a:t>The development of &lt;IR&gt; is based on key insights:</a:t>
            </a:r>
          </a:p>
          <a:p>
            <a:pPr marL="302066" indent="-302066">
              <a:buFont typeface="Arial" panose="020B0604020202020204" pitchFamily="34" charset="0"/>
              <a:buChar char="•"/>
            </a:pPr>
            <a:r>
              <a:rPr lang="en-GB" sz="1200" dirty="0" smtClean="0">
                <a:solidFill>
                  <a:schemeClr val="bg1"/>
                </a:solidFill>
                <a:latin typeface="Calibri" panose="020F0502020204030204" pitchFamily="34" charset="0"/>
                <a:ea typeface="Verdana" panose="020B0604030504040204" pitchFamily="34" charset="0"/>
                <a:cs typeface="Verdana" panose="020B0604030504040204" pitchFamily="34" charset="0"/>
              </a:rPr>
              <a:t>Increasing value in business is driven by a range of capitals </a:t>
            </a:r>
          </a:p>
          <a:p>
            <a:pPr marL="302066" indent="-302066">
              <a:buFont typeface="Arial" panose="020B0604020202020204" pitchFamily="34" charset="0"/>
              <a:buChar char="•"/>
            </a:pPr>
            <a:r>
              <a:rPr lang="en-GB" sz="1200" dirty="0" smtClean="0">
                <a:solidFill>
                  <a:schemeClr val="bg1"/>
                </a:solidFill>
                <a:latin typeface="Calibri" panose="020F0502020204030204" pitchFamily="34" charset="0"/>
                <a:ea typeface="Verdana" panose="020B0604030504040204" pitchFamily="34" charset="0"/>
                <a:cs typeface="Verdana" panose="020B0604030504040204" pitchFamily="34" charset="0"/>
              </a:rPr>
              <a:t>Reporting is fragmented – the story is lost in detail</a:t>
            </a:r>
          </a:p>
          <a:p>
            <a:pPr marL="302066" indent="-302066">
              <a:buFont typeface="Arial" panose="020B0604020202020204" pitchFamily="34" charset="0"/>
              <a:buChar char="•"/>
            </a:pPr>
            <a:r>
              <a:rPr lang="en-GB" sz="1200" dirty="0" smtClean="0">
                <a:solidFill>
                  <a:schemeClr val="bg1"/>
                </a:solidFill>
                <a:latin typeface="Calibri" panose="020F0502020204030204" pitchFamily="34" charset="0"/>
                <a:ea typeface="Verdana" panose="020B0604030504040204" pitchFamily="34" charset="0"/>
                <a:cs typeface="Verdana" panose="020B0604030504040204" pitchFamily="34" charset="0"/>
              </a:rPr>
              <a:t>Users want to read about value creation over time</a:t>
            </a:r>
          </a:p>
          <a:p>
            <a:pPr marL="302066" indent="-302066">
              <a:buFont typeface="Arial" panose="020B0604020202020204" pitchFamily="34" charset="0"/>
              <a:buChar char="•"/>
            </a:pPr>
            <a:r>
              <a:rPr lang="en-GB" sz="1200" dirty="0" smtClean="0">
                <a:solidFill>
                  <a:schemeClr val="bg1"/>
                </a:solidFill>
                <a:latin typeface="Calibri" panose="020F0502020204030204" pitchFamily="34" charset="0"/>
                <a:ea typeface="Verdana" panose="020B0604030504040204" pitchFamily="34" charset="0"/>
                <a:cs typeface="Verdana" panose="020B0604030504040204" pitchFamily="34" charset="0"/>
              </a:rPr>
              <a:t>Reporting can influence better outcomes</a:t>
            </a:r>
          </a:p>
          <a:p>
            <a:pPr marL="302066" indent="-302066">
              <a:buFont typeface="Arial" panose="020B0604020202020204" pitchFamily="34" charset="0"/>
              <a:buChar char="•"/>
            </a:pPr>
            <a:r>
              <a:rPr lang="en-GB" sz="1200" dirty="0" smtClean="0">
                <a:solidFill>
                  <a:schemeClr val="bg1"/>
                </a:solidFill>
                <a:latin typeface="Calibri" panose="020F0502020204030204" pitchFamily="34" charset="0"/>
                <a:ea typeface="Verdana" panose="020B0604030504040204" pitchFamily="34" charset="0"/>
                <a:cs typeface="Verdana" panose="020B0604030504040204" pitchFamily="34" charset="0"/>
              </a:rPr>
              <a:t>Not just financial but wider matters</a:t>
            </a:r>
          </a:p>
          <a:p>
            <a:pPr marL="302066" indent="-302066">
              <a:buFont typeface="Arial" panose="020B0604020202020204" pitchFamily="34" charset="0"/>
              <a:buChar char="•"/>
            </a:pPr>
            <a:r>
              <a:rPr lang="en-GB" sz="1200" dirty="0" smtClean="0">
                <a:solidFill>
                  <a:schemeClr val="bg1"/>
                </a:solidFill>
                <a:latin typeface="Calibri" panose="020F0502020204030204" pitchFamily="34" charset="0"/>
                <a:ea typeface="Verdana" panose="020B0604030504040204" pitchFamily="34" charset="0"/>
                <a:cs typeface="Verdana" panose="020B0604030504040204" pitchFamily="34" charset="0"/>
              </a:rPr>
              <a:t>Better reporting can help to unlock long-term investment</a:t>
            </a:r>
          </a:p>
          <a:p>
            <a:endParaRPr lang="en-GB" sz="1200" dirty="0" smtClean="0">
              <a:solidFill>
                <a:schemeClr val="bg1"/>
              </a:solidFill>
              <a:latin typeface="Calibri" panose="020F0502020204030204" pitchFamily="34" charset="0"/>
              <a:ea typeface="Verdana" panose="020B0604030504040204" pitchFamily="34" charset="0"/>
              <a:cs typeface="Verdana" panose="020B0604030504040204" pitchFamily="34" charset="0"/>
            </a:endParaRPr>
          </a:p>
          <a:p>
            <a:r>
              <a:rPr lang="en-GB" sz="1200" dirty="0" smtClean="0">
                <a:solidFill>
                  <a:schemeClr val="bg1"/>
                </a:solidFill>
                <a:latin typeface="Calibri" panose="020F0502020204030204" pitchFamily="34" charset="0"/>
                <a:ea typeface="Verdana" panose="020B0604030504040204" pitchFamily="34" charset="0"/>
                <a:cs typeface="Verdana" panose="020B0604030504040204" pitchFamily="34" charset="0"/>
              </a:rPr>
              <a:t>See Discussion Paper http://integratedreporting.org/resource/discussion-paper/ for further info about background</a:t>
            </a:r>
            <a:endParaRPr lang="en-GB" sz="1200" dirty="0" smtClean="0"/>
          </a:p>
          <a:p>
            <a:pPr marL="362480" indent="-362480">
              <a:lnSpc>
                <a:spcPct val="130000"/>
              </a:lnSpc>
              <a:buClr>
                <a:schemeClr val="tx2"/>
              </a:buClr>
              <a:buFont typeface="Arial"/>
              <a:buChar char="•"/>
            </a:pPr>
            <a:endParaRPr lang="en-GB" sz="1200" dirty="0" smtClean="0"/>
          </a:p>
          <a:p>
            <a:endParaRPr lang="en-GB" sz="1200" strike="noStrike" baseline="0" dirty="0" smtClean="0"/>
          </a:p>
          <a:p>
            <a:endParaRPr lang="en-US" dirty="0"/>
          </a:p>
        </p:txBody>
      </p:sp>
      <p:sp>
        <p:nvSpPr>
          <p:cNvPr id="4" name="Slide Number Placeholder 3"/>
          <p:cNvSpPr>
            <a:spLocks noGrp="1"/>
          </p:cNvSpPr>
          <p:nvPr>
            <p:ph type="sldNum" sz="quarter" idx="10"/>
          </p:nvPr>
        </p:nvSpPr>
        <p:spPr/>
        <p:txBody>
          <a:bodyPr/>
          <a:lstStyle/>
          <a:p>
            <a:fld id="{24760DD4-FAB7-4B67-877A-6C96050D2120}" type="slidenum">
              <a:rPr lang="en-US" smtClean="0"/>
              <a:t>9</a:t>
            </a:fld>
            <a:endParaRPr lang="en-US"/>
          </a:p>
        </p:txBody>
      </p:sp>
    </p:spTree>
    <p:extLst>
      <p:ext uri="{BB962C8B-B14F-4D97-AF65-F5344CB8AC3E}">
        <p14:creationId xmlns:p14="http://schemas.microsoft.com/office/powerpoint/2010/main" val="2147400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What is Integrated Reporting? Integrated Reporting</a:t>
            </a:r>
            <a:r>
              <a:rPr lang="en-GB" baseline="0" dirty="0" smtClean="0"/>
              <a:t> is enhancing the way organizations think, plan and report the story of their business. </a:t>
            </a:r>
            <a:endParaRPr lang="en-GB" dirty="0" smtClean="0"/>
          </a:p>
          <a:p>
            <a:endParaRPr lang="en-US" dirty="0"/>
          </a:p>
        </p:txBody>
      </p:sp>
      <p:sp>
        <p:nvSpPr>
          <p:cNvPr id="4" name="Slide Number Placeholder 3"/>
          <p:cNvSpPr>
            <a:spLocks noGrp="1"/>
          </p:cNvSpPr>
          <p:nvPr>
            <p:ph type="sldNum" sz="quarter" idx="10"/>
          </p:nvPr>
        </p:nvSpPr>
        <p:spPr/>
        <p:txBody>
          <a:bodyPr/>
          <a:lstStyle/>
          <a:p>
            <a:fld id="{24760DD4-FAB7-4B67-877A-6C96050D2120}" type="slidenum">
              <a:rPr lang="en-US" smtClean="0"/>
              <a:t>10</a:t>
            </a:fld>
            <a:endParaRPr lang="en-US"/>
          </a:p>
        </p:txBody>
      </p:sp>
    </p:spTree>
    <p:extLst>
      <p:ext uri="{BB962C8B-B14F-4D97-AF65-F5344CB8AC3E}">
        <p14:creationId xmlns:p14="http://schemas.microsoft.com/office/powerpoint/2010/main" val="1724404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&lt;IR&gt; is helping businesses to think holistically about their strategy and plans, make informed decisions and manage key risks to build investor and stakeholder confidence and improve future performance. It is shaped by a diverse coalition including business leaders and investors to drive a global evolution in corporate reporting.</a:t>
            </a:r>
          </a:p>
          <a:p>
            <a:endParaRPr lang="en-US" dirty="0"/>
          </a:p>
        </p:txBody>
      </p:sp>
      <p:sp>
        <p:nvSpPr>
          <p:cNvPr id="4" name="Slide Number Placeholder 3"/>
          <p:cNvSpPr>
            <a:spLocks noGrp="1"/>
          </p:cNvSpPr>
          <p:nvPr>
            <p:ph type="sldNum" sz="quarter" idx="10"/>
          </p:nvPr>
        </p:nvSpPr>
        <p:spPr/>
        <p:txBody>
          <a:bodyPr/>
          <a:lstStyle/>
          <a:p>
            <a:fld id="{24760DD4-FAB7-4B67-877A-6C96050D2120}" type="slidenum">
              <a:rPr lang="en-US" smtClean="0"/>
              <a:t>11</a:t>
            </a:fld>
            <a:endParaRPr lang="en-US"/>
          </a:p>
        </p:txBody>
      </p:sp>
    </p:spTree>
    <p:extLst>
      <p:ext uri="{BB962C8B-B14F-4D97-AF65-F5344CB8AC3E}">
        <p14:creationId xmlns:p14="http://schemas.microsoft.com/office/powerpoint/2010/main" val="1614477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C336C7-3623-4245-9F0F-4FF621C89CEB}" type="datetimeFigureOut">
              <a:rPr lang="en-US" smtClean="0"/>
              <a:t>07-Feb-18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93C2A-0C0B-4B04-A4BA-685654068E57}" type="slidenum">
              <a:rPr lang="en-US" smtClean="0"/>
              <a:t>‹#›</a:t>
            </a:fld>
            <a:endParaRPr lang="en-US"/>
          </a:p>
        </p:txBody>
      </p:sp>
    </p:spTree>
    <p:extLst>
      <p:ext uri="{BB962C8B-B14F-4D97-AF65-F5344CB8AC3E}">
        <p14:creationId xmlns:p14="http://schemas.microsoft.com/office/powerpoint/2010/main" val="2745183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C336C7-3623-4245-9F0F-4FF621C89CEB}" type="datetimeFigureOut">
              <a:rPr lang="en-US" smtClean="0"/>
              <a:t>07-Feb-18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93C2A-0C0B-4B04-A4BA-685654068E57}" type="slidenum">
              <a:rPr lang="en-US" smtClean="0"/>
              <a:t>‹#›</a:t>
            </a:fld>
            <a:endParaRPr lang="en-US"/>
          </a:p>
        </p:txBody>
      </p:sp>
    </p:spTree>
    <p:extLst>
      <p:ext uri="{BB962C8B-B14F-4D97-AF65-F5344CB8AC3E}">
        <p14:creationId xmlns:p14="http://schemas.microsoft.com/office/powerpoint/2010/main" val="198239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C336C7-3623-4245-9F0F-4FF621C89CEB}" type="datetimeFigureOut">
              <a:rPr lang="en-US" smtClean="0"/>
              <a:t>07-Feb-18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93C2A-0C0B-4B04-A4BA-685654068E57}" type="slidenum">
              <a:rPr lang="en-US" smtClean="0"/>
              <a:t>‹#›</a:t>
            </a:fld>
            <a:endParaRPr lang="en-US"/>
          </a:p>
        </p:txBody>
      </p:sp>
    </p:spTree>
    <p:extLst>
      <p:ext uri="{BB962C8B-B14F-4D97-AF65-F5344CB8AC3E}">
        <p14:creationId xmlns:p14="http://schemas.microsoft.com/office/powerpoint/2010/main" val="2045262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C336C7-3623-4245-9F0F-4FF621C89CEB}" type="datetimeFigureOut">
              <a:rPr lang="en-US" smtClean="0"/>
              <a:t>07-Feb-18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93C2A-0C0B-4B04-A4BA-685654068E57}" type="slidenum">
              <a:rPr lang="en-US" smtClean="0"/>
              <a:t>‹#›</a:t>
            </a:fld>
            <a:endParaRPr lang="en-US"/>
          </a:p>
        </p:txBody>
      </p:sp>
    </p:spTree>
    <p:extLst>
      <p:ext uri="{BB962C8B-B14F-4D97-AF65-F5344CB8AC3E}">
        <p14:creationId xmlns:p14="http://schemas.microsoft.com/office/powerpoint/2010/main" val="1652961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C336C7-3623-4245-9F0F-4FF621C89CEB}" type="datetimeFigureOut">
              <a:rPr lang="en-US" smtClean="0"/>
              <a:t>07-Feb-18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93C2A-0C0B-4B04-A4BA-685654068E57}" type="slidenum">
              <a:rPr lang="en-US" smtClean="0"/>
              <a:t>‹#›</a:t>
            </a:fld>
            <a:endParaRPr lang="en-US"/>
          </a:p>
        </p:txBody>
      </p:sp>
    </p:spTree>
    <p:extLst>
      <p:ext uri="{BB962C8B-B14F-4D97-AF65-F5344CB8AC3E}">
        <p14:creationId xmlns:p14="http://schemas.microsoft.com/office/powerpoint/2010/main" val="3609678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C336C7-3623-4245-9F0F-4FF621C89CEB}" type="datetimeFigureOut">
              <a:rPr lang="en-US" smtClean="0"/>
              <a:t>07-Feb-18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B93C2A-0C0B-4B04-A4BA-685654068E57}" type="slidenum">
              <a:rPr lang="en-US" smtClean="0"/>
              <a:t>‹#›</a:t>
            </a:fld>
            <a:endParaRPr lang="en-US"/>
          </a:p>
        </p:txBody>
      </p:sp>
    </p:spTree>
    <p:extLst>
      <p:ext uri="{BB962C8B-B14F-4D97-AF65-F5344CB8AC3E}">
        <p14:creationId xmlns:p14="http://schemas.microsoft.com/office/powerpoint/2010/main" val="1441736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C336C7-3623-4245-9F0F-4FF621C89CEB}" type="datetimeFigureOut">
              <a:rPr lang="en-US" smtClean="0"/>
              <a:t>07-Feb-18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B93C2A-0C0B-4B04-A4BA-685654068E57}" type="slidenum">
              <a:rPr lang="en-US" smtClean="0"/>
              <a:t>‹#›</a:t>
            </a:fld>
            <a:endParaRPr lang="en-US"/>
          </a:p>
        </p:txBody>
      </p:sp>
    </p:spTree>
    <p:extLst>
      <p:ext uri="{BB962C8B-B14F-4D97-AF65-F5344CB8AC3E}">
        <p14:creationId xmlns:p14="http://schemas.microsoft.com/office/powerpoint/2010/main" val="1031443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C336C7-3623-4245-9F0F-4FF621C89CEB}" type="datetimeFigureOut">
              <a:rPr lang="en-US" smtClean="0"/>
              <a:t>07-Feb-18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B93C2A-0C0B-4B04-A4BA-685654068E57}" type="slidenum">
              <a:rPr lang="en-US" smtClean="0"/>
              <a:t>‹#›</a:t>
            </a:fld>
            <a:endParaRPr lang="en-US"/>
          </a:p>
        </p:txBody>
      </p:sp>
    </p:spTree>
    <p:extLst>
      <p:ext uri="{BB962C8B-B14F-4D97-AF65-F5344CB8AC3E}">
        <p14:creationId xmlns:p14="http://schemas.microsoft.com/office/powerpoint/2010/main" val="4124396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C336C7-3623-4245-9F0F-4FF621C89CEB}" type="datetimeFigureOut">
              <a:rPr lang="en-US" smtClean="0"/>
              <a:t>07-Feb-18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B93C2A-0C0B-4B04-A4BA-685654068E57}" type="slidenum">
              <a:rPr lang="en-US" smtClean="0"/>
              <a:t>‹#›</a:t>
            </a:fld>
            <a:endParaRPr lang="en-US"/>
          </a:p>
        </p:txBody>
      </p:sp>
    </p:spTree>
    <p:extLst>
      <p:ext uri="{BB962C8B-B14F-4D97-AF65-F5344CB8AC3E}">
        <p14:creationId xmlns:p14="http://schemas.microsoft.com/office/powerpoint/2010/main" val="1684733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C336C7-3623-4245-9F0F-4FF621C89CEB}" type="datetimeFigureOut">
              <a:rPr lang="en-US" smtClean="0"/>
              <a:t>07-Feb-18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B93C2A-0C0B-4B04-A4BA-685654068E57}" type="slidenum">
              <a:rPr lang="en-US" smtClean="0"/>
              <a:t>‹#›</a:t>
            </a:fld>
            <a:endParaRPr lang="en-US"/>
          </a:p>
        </p:txBody>
      </p:sp>
    </p:spTree>
    <p:extLst>
      <p:ext uri="{BB962C8B-B14F-4D97-AF65-F5344CB8AC3E}">
        <p14:creationId xmlns:p14="http://schemas.microsoft.com/office/powerpoint/2010/main" val="113575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C336C7-3623-4245-9F0F-4FF621C89CEB}" type="datetimeFigureOut">
              <a:rPr lang="en-US" smtClean="0"/>
              <a:t>07-Feb-18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B93C2A-0C0B-4B04-A4BA-685654068E57}" type="slidenum">
              <a:rPr lang="en-US" smtClean="0"/>
              <a:t>‹#›</a:t>
            </a:fld>
            <a:endParaRPr lang="en-US"/>
          </a:p>
        </p:txBody>
      </p:sp>
    </p:spTree>
    <p:extLst>
      <p:ext uri="{BB962C8B-B14F-4D97-AF65-F5344CB8AC3E}">
        <p14:creationId xmlns:p14="http://schemas.microsoft.com/office/powerpoint/2010/main" val="1086603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C336C7-3623-4245-9F0F-4FF621C89CEB}" type="datetimeFigureOut">
              <a:rPr lang="en-US" smtClean="0"/>
              <a:t>07-Feb-18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B93C2A-0C0B-4B04-A4BA-685654068E57}" type="slidenum">
              <a:rPr lang="en-US" smtClean="0"/>
              <a:t>‹#›</a:t>
            </a:fld>
            <a:endParaRPr lang="en-US"/>
          </a:p>
        </p:txBody>
      </p:sp>
    </p:spTree>
    <p:extLst>
      <p:ext uri="{BB962C8B-B14F-4D97-AF65-F5344CB8AC3E}">
        <p14:creationId xmlns:p14="http://schemas.microsoft.com/office/powerpoint/2010/main" val="2926404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ichaelnugent@ifac.org"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4000" y="696130"/>
            <a:ext cx="6335147" cy="5410712"/>
          </a:xfrm>
          <a:prstGeom prst="rect">
            <a:avLst/>
          </a:prstGeom>
          <a:noFill/>
        </p:spPr>
        <p:txBody>
          <a:bodyPr wrap="square" rtlCol="0" anchor="ctr" anchorCtr="0">
            <a:spAutoFit/>
          </a:bodyPr>
          <a:lstStyle/>
          <a:p>
            <a:pPr>
              <a:lnSpc>
                <a:spcPct val="90000"/>
              </a:lnSpc>
            </a:pPr>
            <a:r>
              <a:rPr lang="en-GB" sz="3200" b="1" dirty="0">
                <a:solidFill>
                  <a:srgbClr val="0073CF"/>
                </a:solidFill>
                <a:latin typeface="Arial" panose="020B0604020202020204" pitchFamily="34" charset="0"/>
                <a:cs typeface="Arial" panose="020B0604020202020204" pitchFamily="34" charset="0"/>
              </a:rPr>
              <a:t>These slides are shared with members of the Integrated Reporting PAO Network with limited design elements so that you can add your organization’s branding/template.</a:t>
            </a:r>
          </a:p>
          <a:p>
            <a:pPr>
              <a:lnSpc>
                <a:spcPct val="90000"/>
              </a:lnSpc>
            </a:pPr>
            <a:endParaRPr lang="en-GB" sz="3200" b="1" dirty="0">
              <a:solidFill>
                <a:srgbClr val="0073CF"/>
              </a:solidFill>
              <a:latin typeface="Arial" panose="020B0604020202020204" pitchFamily="34" charset="0"/>
              <a:cs typeface="Arial" panose="020B0604020202020204" pitchFamily="34" charset="0"/>
            </a:endParaRPr>
          </a:p>
          <a:p>
            <a:pPr>
              <a:lnSpc>
                <a:spcPct val="90000"/>
              </a:lnSpc>
            </a:pPr>
            <a:r>
              <a:rPr lang="en-GB" sz="3200" b="1" dirty="0">
                <a:solidFill>
                  <a:srgbClr val="0073CF"/>
                </a:solidFill>
                <a:latin typeface="Arial" panose="020B0604020202020204" pitchFamily="34" charset="0"/>
                <a:cs typeface="Arial" panose="020B0604020202020204" pitchFamily="34" charset="0"/>
              </a:rPr>
              <a:t>Please contact </a:t>
            </a:r>
            <a:r>
              <a:rPr lang="en-GB" sz="3200" b="1" dirty="0" smtClean="0">
                <a:solidFill>
                  <a:srgbClr val="0073CF"/>
                </a:solidFill>
                <a:latin typeface="Arial" panose="020B0604020202020204" pitchFamily="34" charset="0"/>
                <a:cs typeface="Arial" panose="020B0604020202020204" pitchFamily="34" charset="0"/>
              </a:rPr>
              <a:t>Laura Leka (</a:t>
            </a:r>
            <a:r>
              <a:rPr lang="en-GB" sz="3200" b="1" dirty="0" smtClean="0">
                <a:solidFill>
                  <a:srgbClr val="0073CF"/>
                </a:solidFill>
                <a:latin typeface="Arial" panose="020B0604020202020204" pitchFamily="34" charset="0"/>
                <a:cs typeface="Arial" panose="020B0604020202020204" pitchFamily="34" charset="0"/>
                <a:hlinkClick r:id="rId2"/>
              </a:rPr>
              <a:t>lauraleka@ifac.org</a:t>
            </a:r>
            <a:r>
              <a:rPr lang="en-GB" sz="3200" b="1" dirty="0">
                <a:solidFill>
                  <a:srgbClr val="0073CF"/>
                </a:solidFill>
                <a:latin typeface="Arial" panose="020B0604020202020204" pitchFamily="34" charset="0"/>
                <a:cs typeface="Arial" panose="020B0604020202020204" pitchFamily="34" charset="0"/>
              </a:rPr>
              <a:t>) if you would like to include the IFAC and/or IIRC logo(s).</a:t>
            </a:r>
          </a:p>
        </p:txBody>
      </p:sp>
    </p:spTree>
    <p:extLst>
      <p:ext uri="{BB962C8B-B14F-4D97-AF65-F5344CB8AC3E}">
        <p14:creationId xmlns:p14="http://schemas.microsoft.com/office/powerpoint/2010/main" val="18183442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Bef>
                <a:spcPts val="1000"/>
              </a:spcBef>
            </a:pPr>
            <a:r>
              <a:rPr lang="en-GB" sz="2800" dirty="0">
                <a:latin typeface="Arial" panose="020B0604020202020204" pitchFamily="34" charset="0"/>
                <a:cs typeface="Arial" panose="020B0604020202020204" pitchFamily="34" charset="0"/>
              </a:rPr>
              <a:t>Integrated Reporting is enhancing the way </a:t>
            </a:r>
            <a:r>
              <a:rPr lang="en-GB" sz="2800" dirty="0" smtClean="0">
                <a:latin typeface="Arial" panose="020B0604020202020204" pitchFamily="34" charset="0"/>
                <a:cs typeface="Arial" panose="020B0604020202020204" pitchFamily="34" charset="0"/>
              </a:rPr>
              <a:t>organizations</a:t>
            </a:r>
            <a:endParaRPr lang="en-US" sz="28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7801" t="8840" r="10217" b="10719"/>
          <a:stretch/>
        </p:blipFill>
        <p:spPr>
          <a:xfrm>
            <a:off x="3165381" y="1689312"/>
            <a:ext cx="5861238" cy="3369214"/>
          </a:xfrm>
          <a:prstGeom prst="rect">
            <a:avLst/>
          </a:prstGeom>
        </p:spPr>
      </p:pic>
      <p:sp>
        <p:nvSpPr>
          <p:cNvPr id="4" name="Title 1"/>
          <p:cNvSpPr txBox="1">
            <a:spLocks/>
          </p:cNvSpPr>
          <p:nvPr/>
        </p:nvSpPr>
        <p:spPr>
          <a:xfrm>
            <a:off x="838200" y="519017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1000"/>
              </a:spcBef>
            </a:pPr>
            <a:r>
              <a:rPr lang="en-GB" sz="2800" dirty="0" smtClean="0">
                <a:latin typeface="Arial" panose="020B0604020202020204" pitchFamily="34" charset="0"/>
                <a:cs typeface="Arial" panose="020B0604020202020204" pitchFamily="34" charset="0"/>
              </a:rPr>
              <a:t>the story of their business</a:t>
            </a:r>
            <a:endParaRPr lang="en-US" sz="2800" dirty="0">
              <a:latin typeface="Arial" panose="020B0604020202020204" pitchFamily="34" charset="0"/>
              <a:cs typeface="Arial" panose="020B0604020202020204" pitchFamily="34" charset="0"/>
            </a:endParaRPr>
          </a:p>
        </p:txBody>
      </p:sp>
      <p:sp>
        <p:nvSpPr>
          <p:cNvPr id="5" name="Rectangle 4"/>
          <p:cNvSpPr/>
          <p:nvPr/>
        </p:nvSpPr>
        <p:spPr>
          <a:xfrm>
            <a:off x="3400073" y="3532908"/>
            <a:ext cx="1440160" cy="400110"/>
          </a:xfrm>
          <a:prstGeom prst="rect">
            <a:avLst/>
          </a:prstGeom>
        </p:spPr>
        <p:txBody>
          <a:bodyPr wrap="square">
            <a:spAutoFit/>
          </a:bodyPr>
          <a:lstStyle/>
          <a:p>
            <a:pPr algn="ctr"/>
            <a:r>
              <a:rPr lang="en-GB" sz="2000" b="1" dirty="0" smtClean="0">
                <a:solidFill>
                  <a:schemeClr val="bg1"/>
                </a:solidFill>
                <a:latin typeface="Arial" panose="020B0604020202020204" pitchFamily="34" charset="0"/>
                <a:cs typeface="Arial" panose="020B0604020202020204" pitchFamily="34" charset="0"/>
              </a:rPr>
              <a:t>Think</a:t>
            </a:r>
            <a:endParaRPr lang="en-GB" sz="2000"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5267907" y="3014875"/>
            <a:ext cx="1656184" cy="400110"/>
          </a:xfrm>
          <a:prstGeom prst="rect">
            <a:avLst/>
          </a:prstGeom>
        </p:spPr>
        <p:txBody>
          <a:bodyPr wrap="square">
            <a:spAutoFit/>
          </a:bodyPr>
          <a:lstStyle/>
          <a:p>
            <a:pPr algn="ctr"/>
            <a:r>
              <a:rPr lang="en-GB" sz="2000" b="1" dirty="0" smtClean="0">
                <a:solidFill>
                  <a:schemeClr val="bg1"/>
                </a:solidFill>
                <a:latin typeface="Arial" panose="020B0604020202020204" pitchFamily="34" charset="0"/>
                <a:cs typeface="Arial" panose="020B0604020202020204" pitchFamily="34" charset="0"/>
              </a:rPr>
              <a:t>Plan</a:t>
            </a:r>
            <a:endParaRPr lang="en-GB" sz="2000" dirty="0">
              <a:solidFill>
                <a:schemeClr val="bg1"/>
              </a:solidFill>
              <a:latin typeface="Arial" panose="020B0604020202020204" pitchFamily="34" charset="0"/>
              <a:cs typeface="Arial" panose="020B0604020202020204" pitchFamily="34" charset="0"/>
            </a:endParaRPr>
          </a:p>
        </p:txBody>
      </p:sp>
      <p:sp>
        <p:nvSpPr>
          <p:cNvPr id="7" name="Rectangle 6"/>
          <p:cNvSpPr/>
          <p:nvPr/>
        </p:nvSpPr>
        <p:spPr>
          <a:xfrm>
            <a:off x="7322397" y="3610625"/>
            <a:ext cx="1296144" cy="400110"/>
          </a:xfrm>
          <a:prstGeom prst="rect">
            <a:avLst/>
          </a:prstGeom>
        </p:spPr>
        <p:txBody>
          <a:bodyPr wrap="square">
            <a:spAutoFit/>
          </a:bodyPr>
          <a:lstStyle/>
          <a:p>
            <a:pPr algn="ctr"/>
            <a:r>
              <a:rPr lang="en-GB" sz="2000" b="1" dirty="0" smtClean="0">
                <a:solidFill>
                  <a:schemeClr val="bg1"/>
                </a:solidFill>
                <a:latin typeface="Arial" panose="020B0604020202020204" pitchFamily="34" charset="0"/>
                <a:cs typeface="Arial" panose="020B0604020202020204" pitchFamily="34" charset="0"/>
              </a:rPr>
              <a:t>Report</a:t>
            </a:r>
            <a:endParaRPr lang="en-GB"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57471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spcBef>
                <a:spcPts val="1000"/>
              </a:spcBef>
            </a:pPr>
            <a:r>
              <a:rPr lang="en-US" sz="2800" dirty="0">
                <a:latin typeface="Arial" panose="020B0604020202020204" pitchFamily="34" charset="0"/>
                <a:cs typeface="Arial" panose="020B0604020202020204" pitchFamily="34" charset="0"/>
              </a:rPr>
              <a:t>It is helping businesses to think holistically </a:t>
            </a:r>
            <a:r>
              <a:rPr lang="en-US" sz="2800" dirty="0" smtClean="0">
                <a:latin typeface="Arial" panose="020B0604020202020204" pitchFamily="34" charset="0"/>
                <a:cs typeface="Arial" panose="020B0604020202020204" pitchFamily="34" charset="0"/>
              </a:rPr>
              <a:t>about</a:t>
            </a:r>
            <a:endParaRPr lang="en-US" sz="2800" dirty="0">
              <a:latin typeface="Arial" panose="020B0604020202020204" pitchFamily="34" charset="0"/>
              <a:cs typeface="Arial" panose="020B0604020202020204" pitchFamily="34" charset="0"/>
            </a:endParaRPr>
          </a:p>
        </p:txBody>
      </p:sp>
      <p:sp>
        <p:nvSpPr>
          <p:cNvPr id="4" name="Title 1"/>
          <p:cNvSpPr txBox="1">
            <a:spLocks/>
          </p:cNvSpPr>
          <p:nvPr/>
        </p:nvSpPr>
        <p:spPr>
          <a:xfrm>
            <a:off x="838200" y="519017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1000"/>
              </a:spcBef>
            </a:pPr>
            <a:r>
              <a:rPr lang="en-US" sz="2800" dirty="0">
                <a:latin typeface="Arial" panose="020B0604020202020204" pitchFamily="34" charset="0"/>
                <a:cs typeface="Arial" panose="020B0604020202020204" pitchFamily="34" charset="0"/>
              </a:rPr>
              <a:t>to build investor and stakeholder confidence and improve future performance</a:t>
            </a:r>
          </a:p>
        </p:txBody>
      </p:sp>
      <p:sp>
        <p:nvSpPr>
          <p:cNvPr id="8" name="Rectangle 7"/>
          <p:cNvSpPr/>
          <p:nvPr/>
        </p:nvSpPr>
        <p:spPr>
          <a:xfrm>
            <a:off x="4142759" y="1652254"/>
            <a:ext cx="3906482" cy="1055806"/>
          </a:xfrm>
          <a:prstGeom prst="rect">
            <a:avLst/>
          </a:prstGeom>
          <a:solidFill>
            <a:srgbClr val="10B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3717776" y="2699235"/>
            <a:ext cx="4756448" cy="1055806"/>
          </a:xfrm>
          <a:prstGeom prst="rect">
            <a:avLst/>
          </a:prstGeom>
          <a:solidFill>
            <a:srgbClr val="055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3717777" y="3039256"/>
            <a:ext cx="4756446" cy="461665"/>
          </a:xfrm>
          <a:prstGeom prst="rect">
            <a:avLst/>
          </a:prstGeom>
        </p:spPr>
        <p:txBody>
          <a:bodyPr wrap="square">
            <a:spAutoFit/>
          </a:bodyPr>
          <a:lstStyle/>
          <a:p>
            <a:pPr algn="ctr"/>
            <a:r>
              <a:rPr lang="en-GB" sz="2400" b="1" dirty="0" smtClean="0">
                <a:solidFill>
                  <a:schemeClr val="bg1"/>
                </a:solidFill>
                <a:latin typeface="Arial" panose="020B0604020202020204" pitchFamily="34" charset="0"/>
                <a:cs typeface="Arial" panose="020B0604020202020204" pitchFamily="34" charset="0"/>
              </a:rPr>
              <a:t>make </a:t>
            </a:r>
            <a:r>
              <a:rPr lang="en-GB" sz="2400" b="1" dirty="0">
                <a:solidFill>
                  <a:schemeClr val="bg1"/>
                </a:solidFill>
                <a:latin typeface="Arial" panose="020B0604020202020204" pitchFamily="34" charset="0"/>
                <a:cs typeface="Arial" panose="020B0604020202020204" pitchFamily="34" charset="0"/>
              </a:rPr>
              <a:t>informed decisions</a:t>
            </a:r>
          </a:p>
        </p:txBody>
      </p:sp>
      <p:sp>
        <p:nvSpPr>
          <p:cNvPr id="11" name="Rectangle 10"/>
          <p:cNvSpPr/>
          <p:nvPr/>
        </p:nvSpPr>
        <p:spPr>
          <a:xfrm>
            <a:off x="3314802" y="3746216"/>
            <a:ext cx="5562397" cy="1055806"/>
          </a:xfrm>
          <a:prstGeom prst="rect">
            <a:avLst/>
          </a:prstGeom>
          <a:solidFill>
            <a:srgbClr val="59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3314804" y="4022889"/>
            <a:ext cx="5562395" cy="461665"/>
          </a:xfrm>
          <a:prstGeom prst="rect">
            <a:avLst/>
          </a:prstGeom>
        </p:spPr>
        <p:txBody>
          <a:bodyPr wrap="square">
            <a:spAutoFit/>
          </a:bodyPr>
          <a:lstStyle/>
          <a:p>
            <a:pPr algn="ctr"/>
            <a:r>
              <a:rPr lang="en-GB" sz="2400" b="1" dirty="0">
                <a:solidFill>
                  <a:schemeClr val="bg1"/>
                </a:solidFill>
                <a:latin typeface="Arial" panose="020B0604020202020204" pitchFamily="34" charset="0"/>
                <a:cs typeface="Arial" panose="020B0604020202020204" pitchFamily="34" charset="0"/>
              </a:rPr>
              <a:t>manage key risks</a:t>
            </a:r>
          </a:p>
        </p:txBody>
      </p:sp>
      <p:sp>
        <p:nvSpPr>
          <p:cNvPr id="13" name="Rectangle 12"/>
          <p:cNvSpPr/>
          <p:nvPr/>
        </p:nvSpPr>
        <p:spPr>
          <a:xfrm>
            <a:off x="4139321" y="1944912"/>
            <a:ext cx="3913359" cy="461665"/>
          </a:xfrm>
          <a:prstGeom prst="rect">
            <a:avLst/>
          </a:prstGeom>
        </p:spPr>
        <p:txBody>
          <a:bodyPr wrap="square">
            <a:spAutoFit/>
          </a:bodyPr>
          <a:lstStyle/>
          <a:p>
            <a:pPr algn="ctr"/>
            <a:r>
              <a:rPr lang="en-GB" sz="2400" b="1" dirty="0" smtClean="0">
                <a:solidFill>
                  <a:schemeClr val="bg1"/>
                </a:solidFill>
                <a:latin typeface="Arial" panose="020B0604020202020204" pitchFamily="34" charset="0"/>
                <a:cs typeface="Arial" panose="020B0604020202020204" pitchFamily="34" charset="0"/>
              </a:rPr>
              <a:t>strategy and plans</a:t>
            </a:r>
            <a:endParaRPr lang="en-GB"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92327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Value is more than financial</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718" t="14912" r="8532"/>
          <a:stretch/>
        </p:blipFill>
        <p:spPr>
          <a:xfrm>
            <a:off x="2136183" y="1422655"/>
            <a:ext cx="7919634" cy="4601615"/>
          </a:xfrm>
          <a:prstGeom prst="rect">
            <a:avLst/>
          </a:prstGeom>
        </p:spPr>
      </p:pic>
      <p:sp>
        <p:nvSpPr>
          <p:cNvPr id="4" name="TextBox 3"/>
          <p:cNvSpPr txBox="1"/>
          <p:nvPr/>
        </p:nvSpPr>
        <p:spPr>
          <a:xfrm>
            <a:off x="9113003" y="5501050"/>
            <a:ext cx="2541722" cy="523220"/>
          </a:xfrm>
          <a:prstGeom prst="rect">
            <a:avLst/>
          </a:prstGeom>
          <a:noFill/>
        </p:spPr>
        <p:txBody>
          <a:bodyPr wrap="square" rtlCol="0">
            <a:spAutoFit/>
          </a:bodyPr>
          <a:lstStyle/>
          <a:p>
            <a:r>
              <a:rPr lang="en-GB" sz="1400" b="1" dirty="0" smtClean="0">
                <a:latin typeface="Arial" panose="020B0604020202020204" pitchFamily="34" charset="0"/>
                <a:cs typeface="Arial" panose="020B0604020202020204" pitchFamily="34" charset="0"/>
              </a:rPr>
              <a:t>Source: OCEAN TOMO LLC</a:t>
            </a:r>
          </a:p>
          <a:p>
            <a:r>
              <a:rPr lang="en-GB" sz="1400" b="1" dirty="0" smtClean="0">
                <a:latin typeface="Arial" panose="020B0604020202020204" pitchFamily="34" charset="0"/>
                <a:cs typeface="Arial" panose="020B0604020202020204" pitchFamily="34" charset="0"/>
              </a:rPr>
              <a:t>January,1,2015</a:t>
            </a:r>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1108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The reporting mismatch</a:t>
            </a:r>
          </a:p>
        </p:txBody>
      </p:sp>
      <p:grpSp>
        <p:nvGrpSpPr>
          <p:cNvPr id="7" name="Group 6"/>
          <p:cNvGrpSpPr/>
          <p:nvPr/>
        </p:nvGrpSpPr>
        <p:grpSpPr>
          <a:xfrm>
            <a:off x="652984" y="1585568"/>
            <a:ext cx="10886032" cy="4861723"/>
            <a:chOff x="652984" y="1585568"/>
            <a:chExt cx="10886032" cy="4861723"/>
          </a:xfrm>
        </p:grpSpPr>
        <p:sp>
          <p:nvSpPr>
            <p:cNvPr id="5" name="Rectangle 4"/>
            <p:cNvSpPr/>
            <p:nvPr/>
          </p:nvSpPr>
          <p:spPr>
            <a:xfrm>
              <a:off x="652984" y="1585568"/>
              <a:ext cx="10886032" cy="4861723"/>
            </a:xfrm>
            <a:prstGeom prst="rect">
              <a:avLst/>
            </a:prstGeom>
            <a:solidFill>
              <a:srgbClr val="E0EFFA"/>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 name="TextBox 5"/>
            <p:cNvSpPr txBox="1"/>
            <p:nvPr/>
          </p:nvSpPr>
          <p:spPr>
            <a:xfrm>
              <a:off x="9318720" y="6216459"/>
              <a:ext cx="2220296" cy="230832"/>
            </a:xfrm>
            <a:prstGeom prst="rect">
              <a:avLst/>
            </a:prstGeom>
            <a:noFill/>
          </p:spPr>
          <p:txBody>
            <a:bodyPr wrap="square" rtlCol="0">
              <a:spAutoFit/>
            </a:bodyPr>
            <a:lstStyle/>
            <a:p>
              <a:pPr algn="r"/>
              <a:r>
                <a:rPr lang="en-GB" sz="900" b="1" spc="-30" baseline="0" dirty="0" smtClean="0">
                  <a:solidFill>
                    <a:schemeClr val="tx1">
                      <a:lumMod val="50000"/>
                      <a:lumOff val="50000"/>
                    </a:schemeClr>
                  </a:solidFill>
                </a:rPr>
                <a:t>© International Integrated Reporting Council</a:t>
              </a:r>
              <a:endParaRPr lang="en-GB" sz="900" b="1" spc="-30" baseline="0" dirty="0">
                <a:solidFill>
                  <a:schemeClr val="tx1">
                    <a:lumMod val="50000"/>
                    <a:lumOff val="50000"/>
                  </a:schemeClr>
                </a:solidFill>
              </a:endParaRPr>
            </a:p>
          </p:txBody>
        </p:sp>
      </p:gr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5489" y="1059581"/>
            <a:ext cx="9201022" cy="5387709"/>
          </a:xfrm>
          <a:prstGeom prst="rect">
            <a:avLst/>
          </a:prstGeom>
        </p:spPr>
      </p:pic>
      <p:sp>
        <p:nvSpPr>
          <p:cNvPr id="9" name="Rectangle 8"/>
          <p:cNvSpPr/>
          <p:nvPr/>
        </p:nvSpPr>
        <p:spPr>
          <a:xfrm>
            <a:off x="2301522" y="1755010"/>
            <a:ext cx="2884123" cy="461665"/>
          </a:xfrm>
          <a:prstGeom prst="rect">
            <a:avLst/>
          </a:prstGeom>
        </p:spPr>
        <p:txBody>
          <a:bodyPr wrap="none">
            <a:spAutoFit/>
          </a:bodyPr>
          <a:lstStyle/>
          <a:p>
            <a:r>
              <a:rPr lang="en-GB" sz="2400" b="1" dirty="0" smtClean="0">
                <a:solidFill>
                  <a:schemeClr val="tx2"/>
                </a:solidFill>
                <a:latin typeface="Arial" panose="020B0604020202020204" pitchFamily="34" charset="0"/>
                <a:ea typeface="Verdana" panose="020B0604030504040204" pitchFamily="34" charset="0"/>
                <a:cs typeface="Arial" panose="020B0604020202020204" pitchFamily="34" charset="0"/>
              </a:rPr>
              <a:t>Reporting Content</a:t>
            </a:r>
            <a:endParaRPr lang="en-US" sz="2400" b="1" dirty="0">
              <a:solidFill>
                <a:schemeClr val="tx2"/>
              </a:solidFill>
              <a:latin typeface="Arial" panose="020B0604020202020204" pitchFamily="34" charset="0"/>
              <a:cs typeface="Arial" panose="020B0604020202020204" pitchFamily="34" charset="0"/>
            </a:endParaRPr>
          </a:p>
        </p:txBody>
      </p:sp>
      <p:sp>
        <p:nvSpPr>
          <p:cNvPr id="10" name="Rectangle 9"/>
          <p:cNvSpPr/>
          <p:nvPr/>
        </p:nvSpPr>
        <p:spPr>
          <a:xfrm>
            <a:off x="7142412" y="1759168"/>
            <a:ext cx="2442335" cy="461665"/>
          </a:xfrm>
          <a:prstGeom prst="rect">
            <a:avLst/>
          </a:prstGeom>
        </p:spPr>
        <p:txBody>
          <a:bodyPr wrap="none">
            <a:spAutoFit/>
          </a:bodyPr>
          <a:lstStyle/>
          <a:p>
            <a:r>
              <a:rPr lang="en-GB" sz="2400" b="1" dirty="0" smtClean="0">
                <a:solidFill>
                  <a:schemeClr val="tx2"/>
                </a:solidFill>
                <a:latin typeface="Arial" panose="020B0604020202020204" pitchFamily="34" charset="0"/>
                <a:ea typeface="Verdana" panose="020B0604030504040204" pitchFamily="34" charset="0"/>
                <a:cs typeface="Arial" panose="020B0604020202020204" pitchFamily="34" charset="0"/>
              </a:rPr>
              <a:t>Business Value</a:t>
            </a:r>
            <a:endParaRPr lang="en-US" sz="2400" b="1" dirty="0">
              <a:solidFill>
                <a:schemeClr val="tx2"/>
              </a:solidFill>
              <a:latin typeface="Arial" panose="020B0604020202020204" pitchFamily="34" charset="0"/>
              <a:cs typeface="Arial" panose="020B0604020202020204" pitchFamily="34" charset="0"/>
            </a:endParaRPr>
          </a:p>
        </p:txBody>
      </p:sp>
      <p:sp>
        <p:nvSpPr>
          <p:cNvPr id="11" name="Rectangle 10"/>
          <p:cNvSpPr/>
          <p:nvPr/>
        </p:nvSpPr>
        <p:spPr>
          <a:xfrm>
            <a:off x="2447558" y="2340079"/>
            <a:ext cx="2545890" cy="461665"/>
          </a:xfrm>
          <a:prstGeom prst="rect">
            <a:avLst/>
          </a:prstGeom>
        </p:spPr>
        <p:txBody>
          <a:bodyPr wrap="none">
            <a:spAutoFit/>
          </a:bodyPr>
          <a:lstStyle/>
          <a:p>
            <a:r>
              <a:rPr lang="en-GB" sz="2400" b="1" dirty="0" smtClean="0">
                <a:solidFill>
                  <a:schemeClr val="bg1"/>
                </a:solidFill>
                <a:latin typeface="Arial" panose="020B0604020202020204" pitchFamily="34" charset="0"/>
                <a:ea typeface="Verdana" panose="020B0604030504040204" pitchFamily="34" charset="0"/>
                <a:cs typeface="Arial" panose="020B0604020202020204" pitchFamily="34" charset="0"/>
              </a:rPr>
              <a:t>Strategic Issues</a:t>
            </a:r>
            <a:endParaRPr lang="en-US" sz="2400" b="1" dirty="0">
              <a:solidFill>
                <a:schemeClr val="bg1"/>
              </a:solidFill>
              <a:latin typeface="Arial" panose="020B0604020202020204" pitchFamily="34" charset="0"/>
              <a:cs typeface="Arial" panose="020B0604020202020204" pitchFamily="34" charset="0"/>
            </a:endParaRPr>
          </a:p>
        </p:txBody>
      </p:sp>
      <p:sp>
        <p:nvSpPr>
          <p:cNvPr id="12" name="Rectangle 11"/>
          <p:cNvSpPr/>
          <p:nvPr/>
        </p:nvSpPr>
        <p:spPr>
          <a:xfrm>
            <a:off x="2430563" y="3220302"/>
            <a:ext cx="2545890" cy="461665"/>
          </a:xfrm>
          <a:prstGeom prst="rect">
            <a:avLst/>
          </a:prstGeom>
        </p:spPr>
        <p:txBody>
          <a:bodyPr wrap="none">
            <a:spAutoFit/>
          </a:bodyPr>
          <a:lstStyle/>
          <a:p>
            <a:r>
              <a:rPr lang="en-GB" sz="2400" b="1" dirty="0" smtClean="0">
                <a:solidFill>
                  <a:schemeClr val="bg1"/>
                </a:solidFill>
                <a:latin typeface="Arial" panose="020B0604020202020204" pitchFamily="34" charset="0"/>
                <a:ea typeface="Verdana" panose="020B0604030504040204" pitchFamily="34" charset="0"/>
                <a:cs typeface="Arial" panose="020B0604020202020204" pitchFamily="34" charset="0"/>
              </a:rPr>
              <a:t>Forecasts/Plans</a:t>
            </a:r>
            <a:endParaRPr lang="en-US" sz="2400" b="1" dirty="0">
              <a:solidFill>
                <a:schemeClr val="bg1"/>
              </a:solidFill>
              <a:latin typeface="Arial" panose="020B0604020202020204" pitchFamily="34" charset="0"/>
              <a:cs typeface="Arial" panose="020B0604020202020204" pitchFamily="34" charset="0"/>
            </a:endParaRPr>
          </a:p>
        </p:txBody>
      </p:sp>
      <p:sp>
        <p:nvSpPr>
          <p:cNvPr id="13" name="Rectangle 12"/>
          <p:cNvSpPr/>
          <p:nvPr/>
        </p:nvSpPr>
        <p:spPr>
          <a:xfrm>
            <a:off x="2301522" y="4616787"/>
            <a:ext cx="2803973" cy="461665"/>
          </a:xfrm>
          <a:prstGeom prst="rect">
            <a:avLst/>
          </a:prstGeom>
        </p:spPr>
        <p:txBody>
          <a:bodyPr wrap="none">
            <a:spAutoFit/>
          </a:bodyPr>
          <a:lstStyle/>
          <a:p>
            <a:r>
              <a:rPr lang="en-GB" sz="2400" b="1" dirty="0" smtClean="0">
                <a:solidFill>
                  <a:schemeClr val="bg1"/>
                </a:solidFill>
                <a:latin typeface="Arial" panose="020B0604020202020204" pitchFamily="34" charset="0"/>
                <a:ea typeface="Verdana" panose="020B0604030504040204" pitchFamily="34" charset="0"/>
                <a:cs typeface="Arial" panose="020B0604020202020204" pitchFamily="34" charset="0"/>
              </a:rPr>
              <a:t>Past Performance</a:t>
            </a:r>
            <a:endParaRPr lang="en-US" sz="2400" b="1" dirty="0">
              <a:solidFill>
                <a:schemeClr val="bg1"/>
              </a:solidFill>
              <a:latin typeface="Arial" panose="020B0604020202020204" pitchFamily="34" charset="0"/>
              <a:cs typeface="Arial" panose="020B0604020202020204" pitchFamily="34" charset="0"/>
            </a:endParaRPr>
          </a:p>
        </p:txBody>
      </p:sp>
      <p:sp>
        <p:nvSpPr>
          <p:cNvPr id="14" name="Rectangle 13"/>
          <p:cNvSpPr/>
          <p:nvPr/>
        </p:nvSpPr>
        <p:spPr>
          <a:xfrm>
            <a:off x="7065790" y="2471582"/>
            <a:ext cx="2595582" cy="830997"/>
          </a:xfrm>
          <a:prstGeom prst="rect">
            <a:avLst/>
          </a:prstGeom>
        </p:spPr>
        <p:txBody>
          <a:bodyPr wrap="none">
            <a:spAutoFit/>
          </a:bodyPr>
          <a:lstStyle/>
          <a:p>
            <a:pPr algn="ctr"/>
            <a:r>
              <a:rPr lang="en-GB" sz="2400" b="1" dirty="0" smtClean="0">
                <a:solidFill>
                  <a:schemeClr val="bg1"/>
                </a:solidFill>
                <a:latin typeface="Arial" panose="020B0604020202020204" pitchFamily="34" charset="0"/>
                <a:ea typeface="Verdana" panose="020B0604030504040204" pitchFamily="34" charset="0"/>
                <a:cs typeface="Arial" panose="020B0604020202020204" pitchFamily="34" charset="0"/>
              </a:rPr>
              <a:t>Strategy </a:t>
            </a:r>
          </a:p>
          <a:p>
            <a:pPr algn="ctr"/>
            <a:r>
              <a:rPr lang="en-GB" sz="2400" b="1" dirty="0" smtClean="0">
                <a:solidFill>
                  <a:schemeClr val="bg1"/>
                </a:solidFill>
                <a:latin typeface="Arial" panose="020B0604020202020204" pitchFamily="34" charset="0"/>
                <a:ea typeface="Verdana" panose="020B0604030504040204" pitchFamily="34" charset="0"/>
                <a:cs typeface="Arial" panose="020B0604020202020204" pitchFamily="34" charset="0"/>
              </a:rPr>
              <a:t>and Governance</a:t>
            </a:r>
            <a:endParaRPr lang="en-US" sz="2400" b="1" dirty="0">
              <a:solidFill>
                <a:schemeClr val="bg1"/>
              </a:solidFill>
              <a:latin typeface="Arial" panose="020B0604020202020204" pitchFamily="34" charset="0"/>
              <a:cs typeface="Arial" panose="020B0604020202020204" pitchFamily="34" charset="0"/>
            </a:endParaRPr>
          </a:p>
        </p:txBody>
      </p:sp>
      <p:sp>
        <p:nvSpPr>
          <p:cNvPr id="15" name="Rectangle 14"/>
          <p:cNvSpPr/>
          <p:nvPr/>
        </p:nvSpPr>
        <p:spPr>
          <a:xfrm>
            <a:off x="6681870" y="3852640"/>
            <a:ext cx="3363421" cy="461665"/>
          </a:xfrm>
          <a:prstGeom prst="rect">
            <a:avLst/>
          </a:prstGeom>
        </p:spPr>
        <p:txBody>
          <a:bodyPr wrap="none">
            <a:spAutoFit/>
          </a:bodyPr>
          <a:lstStyle/>
          <a:p>
            <a:pPr algn="ctr"/>
            <a:r>
              <a:rPr lang="en-GB" sz="2400" b="1" dirty="0" smtClean="0">
                <a:solidFill>
                  <a:schemeClr val="bg1"/>
                </a:solidFill>
                <a:latin typeface="Arial" panose="020B0604020202020204" pitchFamily="34" charset="0"/>
                <a:ea typeface="Verdana" panose="020B0604030504040204" pitchFamily="34" charset="0"/>
                <a:cs typeface="Arial" panose="020B0604020202020204" pitchFamily="34" charset="0"/>
              </a:rPr>
              <a:t>Implementation Plans</a:t>
            </a:r>
            <a:endParaRPr lang="en-US" sz="2400" b="1" dirty="0">
              <a:solidFill>
                <a:schemeClr val="bg1"/>
              </a:solidFill>
              <a:latin typeface="Arial" panose="020B0604020202020204" pitchFamily="34" charset="0"/>
              <a:cs typeface="Arial" panose="020B0604020202020204" pitchFamily="34" charset="0"/>
            </a:endParaRPr>
          </a:p>
        </p:txBody>
      </p:sp>
      <p:sp>
        <p:nvSpPr>
          <p:cNvPr id="16" name="Rectangle 15"/>
          <p:cNvSpPr/>
          <p:nvPr/>
        </p:nvSpPr>
        <p:spPr>
          <a:xfrm>
            <a:off x="6928734" y="5024987"/>
            <a:ext cx="2869696" cy="461665"/>
          </a:xfrm>
          <a:prstGeom prst="rect">
            <a:avLst/>
          </a:prstGeom>
        </p:spPr>
        <p:txBody>
          <a:bodyPr wrap="none">
            <a:spAutoFit/>
          </a:bodyPr>
          <a:lstStyle/>
          <a:p>
            <a:pPr algn="ctr"/>
            <a:r>
              <a:rPr lang="en-GB" sz="2400" b="1" dirty="0" smtClean="0">
                <a:solidFill>
                  <a:schemeClr val="bg1"/>
                </a:solidFill>
                <a:latin typeface="Arial" panose="020B0604020202020204" pitchFamily="34" charset="0"/>
                <a:ea typeface="Verdana" panose="020B0604030504040204" pitchFamily="34" charset="0"/>
                <a:cs typeface="Arial" panose="020B0604020202020204" pitchFamily="34" charset="0"/>
              </a:rPr>
              <a:t>Business as usual</a:t>
            </a:r>
            <a:endParaRPr lang="en-US"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76178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67905"/>
            <a:ext cx="10515600" cy="5309058"/>
          </a:xfrm>
        </p:spPr>
        <p:txBody>
          <a:bodyPr/>
          <a:lstStyle/>
          <a:p>
            <a:pPr>
              <a:spcAft>
                <a:spcPts val="1000"/>
              </a:spcAft>
            </a:pPr>
            <a:r>
              <a:rPr lang="en-US" dirty="0">
                <a:latin typeface="Arial" panose="020B0604020202020204" pitchFamily="34" charset="0"/>
                <a:cs typeface="Arial" panose="020B0604020202020204" pitchFamily="34" charset="0"/>
              </a:rPr>
              <a:t>New reports to meet new information needs</a:t>
            </a:r>
          </a:p>
          <a:p>
            <a:pPr>
              <a:spcAft>
                <a:spcPts val="1000"/>
              </a:spcAft>
            </a:pPr>
            <a:r>
              <a:rPr lang="en-US" dirty="0">
                <a:latin typeface="Arial" panose="020B0604020202020204" pitchFamily="34" charset="0"/>
                <a:cs typeface="Arial" panose="020B0604020202020204" pitchFamily="34" charset="0"/>
              </a:rPr>
              <a:t>Piecemeal addition of  “bits” of information</a:t>
            </a:r>
          </a:p>
          <a:p>
            <a:pPr lvl="1">
              <a:spcBef>
                <a:spcPts val="1000"/>
              </a:spcBef>
              <a:spcAft>
                <a:spcPts val="1000"/>
              </a:spcAft>
            </a:pPr>
            <a:r>
              <a:rPr lang="en-US" dirty="0" smtClean="0">
                <a:latin typeface="Arial" panose="020B0604020202020204" pitchFamily="34" charset="0"/>
                <a:cs typeface="Arial" panose="020B0604020202020204" pitchFamily="34" charset="0"/>
              </a:rPr>
              <a:t>Explosion </a:t>
            </a:r>
            <a:r>
              <a:rPr lang="en-US" dirty="0">
                <a:latin typeface="Arial" panose="020B0604020202020204" pitchFamily="34" charset="0"/>
                <a:cs typeface="Arial" panose="020B0604020202020204" pitchFamily="34" charset="0"/>
              </a:rPr>
              <a:t>of disconnected information</a:t>
            </a:r>
          </a:p>
          <a:p>
            <a:pPr lvl="1">
              <a:spcBef>
                <a:spcPts val="1000"/>
              </a:spcBef>
              <a:spcAft>
                <a:spcPts val="1000"/>
              </a:spcAft>
            </a:pPr>
            <a:r>
              <a:rPr lang="en-US" dirty="0" smtClean="0">
                <a:latin typeface="Arial" panose="020B0604020202020204" pitchFamily="34" charset="0"/>
                <a:cs typeface="Arial" panose="020B0604020202020204" pitchFamily="34" charset="0"/>
              </a:rPr>
              <a:t>Reporting </a:t>
            </a:r>
            <a:r>
              <a:rPr lang="en-US" dirty="0">
                <a:latin typeface="Arial" panose="020B0604020202020204" pitchFamily="34" charset="0"/>
                <a:cs typeface="Arial" panose="020B0604020202020204" pitchFamily="34" charset="0"/>
              </a:rPr>
              <a:t>overload and a </a:t>
            </a:r>
            <a:r>
              <a:rPr lang="en-US" dirty="0" smtClean="0">
                <a:latin typeface="Arial" panose="020B0604020202020204" pitchFamily="34" charset="0"/>
                <a:cs typeface="Arial" panose="020B0604020202020204" pitchFamily="34" charset="0"/>
              </a:rPr>
              <a:t>compliance mindset</a:t>
            </a:r>
            <a:endParaRPr lang="en-US" dirty="0">
              <a:latin typeface="Arial" panose="020B0604020202020204" pitchFamily="34" charset="0"/>
              <a:cs typeface="Arial" panose="020B0604020202020204" pitchFamily="34" charset="0"/>
            </a:endParaRPr>
          </a:p>
          <a:p>
            <a:pPr lvl="1">
              <a:spcBef>
                <a:spcPts val="1000"/>
              </a:spcBef>
              <a:spcAft>
                <a:spcPts val="1000"/>
              </a:spcAft>
            </a:pPr>
            <a:r>
              <a:rPr lang="en-US" dirty="0" smtClean="0">
                <a:latin typeface="Arial" panose="020B0604020202020204" pitchFamily="34" charset="0"/>
                <a:cs typeface="Arial" panose="020B0604020202020204" pitchFamily="34" charset="0"/>
              </a:rPr>
              <a:t>Material </a:t>
            </a:r>
            <a:r>
              <a:rPr lang="en-US" dirty="0">
                <a:latin typeface="Arial" panose="020B0604020202020204" pitchFamily="34" charset="0"/>
                <a:cs typeface="Arial" panose="020B0604020202020204" pitchFamily="34" charset="0"/>
              </a:rPr>
              <a:t>information lost in the detail </a:t>
            </a:r>
          </a:p>
          <a:p>
            <a:endParaRPr lang="en-US" dirty="0"/>
          </a:p>
        </p:txBody>
      </p:sp>
    </p:spTree>
    <p:extLst>
      <p:ext uri="{BB962C8B-B14F-4D97-AF65-F5344CB8AC3E}">
        <p14:creationId xmlns:p14="http://schemas.microsoft.com/office/powerpoint/2010/main" val="208596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04258"/>
          </a:xfrm>
        </p:spPr>
        <p:txBody>
          <a:bodyPr/>
          <a:lstStyle/>
          <a:p>
            <a:r>
              <a:rPr lang="en-US" dirty="0" smtClean="0"/>
              <a:t>Towards a solution:</a:t>
            </a:r>
            <a:endParaRPr lang="en-US" dirty="0"/>
          </a:p>
        </p:txBody>
      </p:sp>
      <p:sp>
        <p:nvSpPr>
          <p:cNvPr id="3" name="Content Placeholder 2"/>
          <p:cNvSpPr>
            <a:spLocks noGrp="1"/>
          </p:cNvSpPr>
          <p:nvPr>
            <p:ph sz="half" idx="1"/>
          </p:nvPr>
        </p:nvSpPr>
        <p:spPr>
          <a:xfrm>
            <a:off x="838200" y="1348353"/>
            <a:ext cx="5181600" cy="1467790"/>
          </a:xfrm>
        </p:spPr>
        <p:txBody>
          <a:bodyPr/>
          <a:lstStyle/>
          <a:p>
            <a:pPr marL="342900" indent="-342900"/>
            <a:r>
              <a:rPr lang="en-US" sz="2400" dirty="0">
                <a:latin typeface="Arial" panose="020B0604020202020204" pitchFamily="34" charset="0"/>
                <a:cs typeface="Arial" panose="020B0604020202020204" pitchFamily="34" charset="0"/>
              </a:rPr>
              <a:t>Value creation</a:t>
            </a:r>
          </a:p>
          <a:p>
            <a:pPr marL="342900" indent="-342900"/>
            <a:r>
              <a:rPr lang="en-US" sz="2400" dirty="0">
                <a:latin typeface="Arial" panose="020B0604020202020204" pitchFamily="34" charset="0"/>
                <a:cs typeface="Arial" panose="020B0604020202020204" pitchFamily="34" charset="0"/>
              </a:rPr>
              <a:t>Not just financial</a:t>
            </a:r>
          </a:p>
          <a:p>
            <a:pPr marL="342900" indent="-342900"/>
            <a:r>
              <a:rPr lang="en-US" sz="2400" dirty="0">
                <a:latin typeface="Arial" panose="020B0604020202020204" pitchFamily="34" charset="0"/>
                <a:cs typeface="Arial" panose="020B0604020202020204" pitchFamily="34" charset="0"/>
              </a:rPr>
              <a:t>Concise</a:t>
            </a:r>
          </a:p>
          <a:p>
            <a:endParaRPr lang="en-US" dirty="0"/>
          </a:p>
        </p:txBody>
      </p:sp>
      <p:sp>
        <p:nvSpPr>
          <p:cNvPr id="4" name="Content Placeholder 3"/>
          <p:cNvSpPr>
            <a:spLocks noGrp="1"/>
          </p:cNvSpPr>
          <p:nvPr>
            <p:ph sz="half" idx="2"/>
          </p:nvPr>
        </p:nvSpPr>
        <p:spPr>
          <a:xfrm>
            <a:off x="6172200" y="1348353"/>
            <a:ext cx="5181600" cy="1467790"/>
          </a:xfrm>
        </p:spPr>
        <p:txBody>
          <a:bodyPr>
            <a:normAutofit/>
          </a:bodyPr>
          <a:lstStyle/>
          <a:p>
            <a:pPr marL="342900" indent="-342900"/>
            <a:r>
              <a:rPr lang="en-US" sz="2400" dirty="0" smtClean="0">
                <a:latin typeface="Arial" panose="020B0604020202020204" pitchFamily="34" charset="0"/>
                <a:cs typeface="Arial" panose="020B0604020202020204" pitchFamily="34" charset="0"/>
              </a:rPr>
              <a:t>Strategic focus</a:t>
            </a:r>
          </a:p>
          <a:p>
            <a:pPr marL="342900" indent="-342900"/>
            <a:r>
              <a:rPr lang="en-US" sz="2400" dirty="0" smtClean="0">
                <a:latin typeface="Arial" panose="020B0604020202020204" pitchFamily="34" charset="0"/>
                <a:cs typeface="Arial" panose="020B0604020202020204" pitchFamily="34" charset="0"/>
              </a:rPr>
              <a:t>Future orientation</a:t>
            </a:r>
          </a:p>
          <a:p>
            <a:pPr marL="342900" indent="-342900"/>
            <a:r>
              <a:rPr lang="en-US" sz="2400" dirty="0" smtClean="0">
                <a:latin typeface="Arial" panose="020B0604020202020204" pitchFamily="34" charset="0"/>
                <a:cs typeface="Arial" panose="020B0604020202020204" pitchFamily="34" charset="0"/>
              </a:rPr>
              <a:t>Connected</a:t>
            </a:r>
            <a:endParaRPr lang="en-US" sz="2400" dirty="0">
              <a:latin typeface="Arial" panose="020B0604020202020204" pitchFamily="34" charset="0"/>
              <a:cs typeface="Arial" panose="020B0604020202020204" pitchFamily="34" charset="0"/>
            </a:endParaRPr>
          </a:p>
        </p:txBody>
      </p:sp>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94" r="1544"/>
          <a:stretch/>
        </p:blipFill>
        <p:spPr bwMode="auto">
          <a:xfrm>
            <a:off x="589270" y="2816143"/>
            <a:ext cx="11013460" cy="2515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990600" y="5595807"/>
            <a:ext cx="10515600" cy="7042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An integrated report should “tell a story”</a:t>
            </a:r>
            <a:endParaRPr lang="en-US" dirty="0"/>
          </a:p>
        </p:txBody>
      </p:sp>
    </p:spTree>
    <p:extLst>
      <p:ext uri="{BB962C8B-B14F-4D97-AF65-F5344CB8AC3E}">
        <p14:creationId xmlns:p14="http://schemas.microsoft.com/office/powerpoint/2010/main" val="26140734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How is integrated reporting different?</a:t>
            </a:r>
            <a:endParaRPr lang="en-US" b="1" dirty="0">
              <a:latin typeface="Arial" panose="020B0604020202020204" pitchFamily="34" charset="0"/>
              <a:cs typeface="Arial" panose="020B0604020202020204" pitchFamily="34" charset="0"/>
            </a:endParaRPr>
          </a:p>
        </p:txBody>
      </p:sp>
      <p:graphicFrame>
        <p:nvGraphicFramePr>
          <p:cNvPr id="3" name="Content Placeholder 4"/>
          <p:cNvGraphicFramePr>
            <a:graphicFrameLocks/>
          </p:cNvGraphicFramePr>
          <p:nvPr>
            <p:extLst>
              <p:ext uri="{D42A27DB-BD31-4B8C-83A1-F6EECF244321}">
                <p14:modId xmlns:p14="http://schemas.microsoft.com/office/powerpoint/2010/main" val="1267306788"/>
              </p:ext>
            </p:extLst>
          </p:nvPr>
        </p:nvGraphicFramePr>
        <p:xfrm>
          <a:off x="632848" y="1844295"/>
          <a:ext cx="10926305" cy="4200043"/>
        </p:xfrm>
        <a:graphic>
          <a:graphicData uri="http://schemas.openxmlformats.org/drawingml/2006/table">
            <a:tbl>
              <a:tblPr firstRow="1" bandRow="1">
                <a:tableStyleId>{69CF1AB2-1976-4502-BF36-3FF5EA218861}</a:tableStyleId>
              </a:tblPr>
              <a:tblGrid>
                <a:gridCol w="2504302"/>
                <a:gridCol w="2604763"/>
                <a:gridCol w="702957"/>
                <a:gridCol w="5114283"/>
              </a:tblGrid>
              <a:tr h="512186">
                <a:tc>
                  <a:txBody>
                    <a:bodyPr/>
                    <a:lstStyle/>
                    <a:p>
                      <a:r>
                        <a:rPr lang="en-GB" sz="2000" b="0" dirty="0" smtClean="0">
                          <a:latin typeface="Arial" panose="020B0604020202020204" pitchFamily="34" charset="0"/>
                          <a:cs typeface="Arial" panose="020B0604020202020204" pitchFamily="34" charset="0"/>
                        </a:rPr>
                        <a:t>Thinking: </a:t>
                      </a:r>
                      <a:endParaRPr lang="en-US" sz="2000" b="0" dirty="0">
                        <a:latin typeface="Arial" panose="020B0604020202020204" pitchFamily="34" charset="0"/>
                        <a:cs typeface="Arial" panose="020B0604020202020204" pitchFamily="34" charset="0"/>
                      </a:endParaRPr>
                    </a:p>
                  </a:txBody>
                  <a:tcPr marL="99310" marR="99310" marT="42791" marB="4279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0" dirty="0" smtClean="0">
                          <a:latin typeface="Arial" panose="020B0604020202020204" pitchFamily="34" charset="0"/>
                          <a:cs typeface="Arial" panose="020B0604020202020204" pitchFamily="34" charset="0"/>
                        </a:rPr>
                        <a:t>Isolated </a:t>
                      </a:r>
                      <a:endParaRPr lang="en-US" sz="2000" b="0" dirty="0">
                        <a:solidFill>
                          <a:srgbClr val="FF0000"/>
                        </a:solidFill>
                        <a:latin typeface="Arial" panose="020B0604020202020204" pitchFamily="34" charset="0"/>
                        <a:cs typeface="Arial" panose="020B0604020202020204" pitchFamily="34" charset="0"/>
                      </a:endParaRPr>
                    </a:p>
                  </a:txBody>
                  <a:tcPr marL="99310" marR="99310" marT="42791" marB="42791"/>
                </a:tc>
                <a:tc>
                  <a:txBody>
                    <a:bodyPr/>
                    <a:lstStyle/>
                    <a:p>
                      <a:pPr algn="ctr"/>
                      <a:r>
                        <a:rPr lang="nl-NL" sz="2000" b="0" dirty="0" smtClean="0">
                          <a:latin typeface="Arial" panose="020B0604020202020204" pitchFamily="34" charset="0"/>
                          <a:cs typeface="Arial" panose="020B0604020202020204" pitchFamily="34" charset="0"/>
                          <a:sym typeface="Wingdings" pitchFamily="2" charset="2"/>
                        </a:rPr>
                        <a:t></a:t>
                      </a:r>
                      <a:endParaRPr lang="en-US" sz="2000" b="0" dirty="0">
                        <a:solidFill>
                          <a:srgbClr val="FF0000"/>
                        </a:solidFill>
                        <a:latin typeface="Arial" panose="020B0604020202020204" pitchFamily="34" charset="0"/>
                        <a:cs typeface="Arial" panose="020B0604020202020204" pitchFamily="34" charset="0"/>
                      </a:endParaRPr>
                    </a:p>
                  </a:txBody>
                  <a:tcPr marL="99310" marR="99310" marT="42791" marB="4279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0" dirty="0" smtClean="0">
                          <a:latin typeface="Arial" panose="020B0604020202020204" pitchFamily="34" charset="0"/>
                          <a:cs typeface="Arial" panose="020B0604020202020204" pitchFamily="34" charset="0"/>
                        </a:rPr>
                        <a:t>Holistic</a:t>
                      </a:r>
                      <a:endParaRPr lang="en-GB" sz="2000" b="0" dirty="0" smtClean="0">
                        <a:solidFill>
                          <a:srgbClr val="FF0000"/>
                        </a:solidFill>
                        <a:latin typeface="Arial" panose="020B0604020202020204" pitchFamily="34" charset="0"/>
                        <a:ea typeface="Verdana" pitchFamily="34" charset="0"/>
                        <a:cs typeface="Arial" panose="020B0604020202020204" pitchFamily="34" charset="0"/>
                      </a:endParaRPr>
                    </a:p>
                  </a:txBody>
                  <a:tcPr marL="99310" marR="99310" marT="42791" marB="42791"/>
                </a:tc>
              </a:tr>
              <a:tr h="512186">
                <a:tc>
                  <a:txBody>
                    <a:bodyPr/>
                    <a:lstStyle/>
                    <a:p>
                      <a:r>
                        <a:rPr lang="en-GB" sz="2000" dirty="0" smtClean="0">
                          <a:latin typeface="Arial" panose="020B0604020202020204" pitchFamily="34" charset="0"/>
                          <a:cs typeface="Arial" panose="020B0604020202020204" pitchFamily="34" charset="0"/>
                        </a:rPr>
                        <a:t>Stewardship:</a:t>
                      </a:r>
                      <a:endParaRPr lang="en-US" sz="2000" b="0" dirty="0">
                        <a:latin typeface="Arial" panose="020B0604020202020204" pitchFamily="34" charset="0"/>
                        <a:cs typeface="Arial" panose="020B0604020202020204" pitchFamily="34" charset="0"/>
                      </a:endParaRPr>
                    </a:p>
                  </a:txBody>
                  <a:tcPr marL="99310" marR="99310" marT="42791" marB="42791"/>
                </a:tc>
                <a:tc>
                  <a:txBody>
                    <a:bodyPr/>
                    <a:lstStyle/>
                    <a:p>
                      <a:r>
                        <a:rPr lang="en-GB" sz="2000" dirty="0" smtClean="0">
                          <a:latin typeface="Arial" panose="020B0604020202020204" pitchFamily="34" charset="0"/>
                          <a:cs typeface="Arial" panose="020B0604020202020204" pitchFamily="34" charset="0"/>
                        </a:rPr>
                        <a:t>Financial capital</a:t>
                      </a:r>
                      <a:endParaRPr lang="en-US" sz="2000" b="0" dirty="0">
                        <a:solidFill>
                          <a:srgbClr val="FF0000"/>
                        </a:solidFill>
                        <a:latin typeface="Arial" panose="020B0604020202020204" pitchFamily="34" charset="0"/>
                        <a:cs typeface="Arial" panose="020B0604020202020204" pitchFamily="34" charset="0"/>
                      </a:endParaRPr>
                    </a:p>
                  </a:txBody>
                  <a:tcPr marL="99310" marR="99310" marT="42791" marB="42791"/>
                </a:tc>
                <a:tc>
                  <a:txBody>
                    <a:bodyPr/>
                    <a:lstStyle/>
                    <a:p>
                      <a:pPr algn="ctr"/>
                      <a:r>
                        <a:rPr lang="nl-NL" sz="2000" dirty="0" smtClean="0">
                          <a:latin typeface="Arial" panose="020B0604020202020204" pitchFamily="34" charset="0"/>
                          <a:cs typeface="Arial" panose="020B0604020202020204" pitchFamily="34" charset="0"/>
                          <a:sym typeface="Wingdings" pitchFamily="2" charset="2"/>
                        </a:rPr>
                        <a:t></a:t>
                      </a:r>
                      <a:endParaRPr lang="en-US" sz="2000" b="1" dirty="0">
                        <a:solidFill>
                          <a:srgbClr val="FF0000"/>
                        </a:solidFill>
                        <a:latin typeface="Arial" panose="020B0604020202020204" pitchFamily="34" charset="0"/>
                        <a:cs typeface="Arial" panose="020B0604020202020204" pitchFamily="34" charset="0"/>
                      </a:endParaRPr>
                    </a:p>
                  </a:txBody>
                  <a:tcPr marL="99310" marR="99310" marT="42791" marB="4279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latin typeface="Arial" panose="020B0604020202020204" pitchFamily="34" charset="0"/>
                          <a:cs typeface="Arial" panose="020B0604020202020204" pitchFamily="34" charset="0"/>
                        </a:rPr>
                        <a:t>All forms of capital</a:t>
                      </a:r>
                      <a:endParaRPr lang="en-GB" sz="2000" b="0" dirty="0" smtClean="0">
                        <a:solidFill>
                          <a:srgbClr val="FF0000"/>
                        </a:solidFill>
                        <a:latin typeface="Arial" panose="020B0604020202020204" pitchFamily="34" charset="0"/>
                        <a:ea typeface="Verdana" pitchFamily="34" charset="0"/>
                        <a:cs typeface="Arial" panose="020B0604020202020204" pitchFamily="34" charset="0"/>
                      </a:endParaRPr>
                    </a:p>
                  </a:txBody>
                  <a:tcPr marL="99310" marR="99310" marT="42791" marB="42791"/>
                </a:tc>
              </a:tr>
              <a:tr h="494217">
                <a:tc>
                  <a:txBody>
                    <a:bodyPr/>
                    <a:lstStyle/>
                    <a:p>
                      <a:r>
                        <a:rPr lang="en-GB" sz="2000" dirty="0" smtClean="0">
                          <a:latin typeface="Arial" panose="020B0604020202020204" pitchFamily="34" charset="0"/>
                          <a:cs typeface="Arial" panose="020B0604020202020204" pitchFamily="34" charset="0"/>
                        </a:rPr>
                        <a:t>Focus:</a:t>
                      </a:r>
                      <a:endParaRPr lang="en-US" sz="2000" b="0" dirty="0">
                        <a:latin typeface="Arial" panose="020B0604020202020204" pitchFamily="34" charset="0"/>
                        <a:cs typeface="Arial" panose="020B0604020202020204" pitchFamily="34" charset="0"/>
                      </a:endParaRPr>
                    </a:p>
                  </a:txBody>
                  <a:tcPr marL="99310" marR="99310" marT="42791" marB="42791"/>
                </a:tc>
                <a:tc>
                  <a:txBody>
                    <a:bodyPr/>
                    <a:lstStyle/>
                    <a:p>
                      <a:r>
                        <a:rPr lang="en-GB" sz="2000" dirty="0" smtClean="0">
                          <a:latin typeface="Arial" panose="020B0604020202020204" pitchFamily="34" charset="0"/>
                          <a:cs typeface="Arial" panose="020B0604020202020204" pitchFamily="34" charset="0"/>
                        </a:rPr>
                        <a:t>Past, financial </a:t>
                      </a:r>
                      <a:endParaRPr lang="en-US" sz="2000" b="0" dirty="0">
                        <a:solidFill>
                          <a:srgbClr val="FF0000"/>
                        </a:solidFill>
                        <a:latin typeface="Arial" panose="020B0604020202020204" pitchFamily="34" charset="0"/>
                        <a:cs typeface="Arial" panose="020B0604020202020204" pitchFamily="34" charset="0"/>
                      </a:endParaRPr>
                    </a:p>
                  </a:txBody>
                  <a:tcPr marL="99310" marR="99310" marT="42791" marB="42791"/>
                </a:tc>
                <a:tc>
                  <a:txBody>
                    <a:bodyPr/>
                    <a:lstStyle/>
                    <a:p>
                      <a:pPr algn="ctr"/>
                      <a:r>
                        <a:rPr lang="nl-NL" sz="2000" dirty="0" smtClean="0">
                          <a:latin typeface="Arial" panose="020B0604020202020204" pitchFamily="34" charset="0"/>
                          <a:cs typeface="Arial" panose="020B0604020202020204" pitchFamily="34" charset="0"/>
                          <a:sym typeface="Wingdings" pitchFamily="2" charset="2"/>
                        </a:rPr>
                        <a:t></a:t>
                      </a:r>
                      <a:endParaRPr lang="en-US" sz="2000" b="1" dirty="0">
                        <a:solidFill>
                          <a:srgbClr val="FF0000"/>
                        </a:solidFill>
                        <a:latin typeface="Arial" panose="020B0604020202020204" pitchFamily="34" charset="0"/>
                        <a:cs typeface="Arial" panose="020B0604020202020204" pitchFamily="34" charset="0"/>
                      </a:endParaRPr>
                    </a:p>
                  </a:txBody>
                  <a:tcPr marL="99310" marR="99310" marT="42791" marB="4279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latin typeface="Arial" panose="020B0604020202020204" pitchFamily="34" charset="0"/>
                          <a:cs typeface="Arial" panose="020B0604020202020204" pitchFamily="34" charset="0"/>
                        </a:rPr>
                        <a:t>Past and future, connected, strategic</a:t>
                      </a:r>
                      <a:endParaRPr lang="en-GB" sz="2000" b="0" dirty="0" smtClean="0">
                        <a:solidFill>
                          <a:srgbClr val="FF0000"/>
                        </a:solidFill>
                        <a:latin typeface="Arial" panose="020B0604020202020204" pitchFamily="34" charset="0"/>
                        <a:ea typeface="Verdana" pitchFamily="34" charset="0"/>
                        <a:cs typeface="Arial" panose="020B0604020202020204" pitchFamily="34" charset="0"/>
                      </a:endParaRPr>
                    </a:p>
                  </a:txBody>
                  <a:tcPr marL="99310" marR="99310" marT="42791" marB="42791"/>
                </a:tc>
              </a:tr>
              <a:tr h="512186">
                <a:tc>
                  <a:txBody>
                    <a:bodyPr/>
                    <a:lstStyle/>
                    <a:p>
                      <a:r>
                        <a:rPr lang="en-GB" sz="2000" dirty="0" smtClean="0">
                          <a:latin typeface="Arial" panose="020B0604020202020204" pitchFamily="34" charset="0"/>
                          <a:cs typeface="Arial" panose="020B0604020202020204" pitchFamily="34" charset="0"/>
                        </a:rPr>
                        <a:t>Timeframe: </a:t>
                      </a:r>
                      <a:endParaRPr lang="en-US" sz="2000" b="0" dirty="0">
                        <a:latin typeface="Arial" panose="020B0604020202020204" pitchFamily="34" charset="0"/>
                        <a:cs typeface="Arial" panose="020B0604020202020204" pitchFamily="34" charset="0"/>
                      </a:endParaRPr>
                    </a:p>
                  </a:txBody>
                  <a:tcPr marL="99310" marR="99310" marT="42791" marB="42791"/>
                </a:tc>
                <a:tc>
                  <a:txBody>
                    <a:bodyPr/>
                    <a:lstStyle/>
                    <a:p>
                      <a:r>
                        <a:rPr lang="en-GB" sz="2000" dirty="0" smtClean="0">
                          <a:latin typeface="Arial" panose="020B0604020202020204" pitchFamily="34" charset="0"/>
                          <a:cs typeface="Arial" panose="020B0604020202020204" pitchFamily="34" charset="0"/>
                        </a:rPr>
                        <a:t>Short term </a:t>
                      </a:r>
                      <a:endParaRPr lang="en-US" sz="2000" b="0" dirty="0">
                        <a:solidFill>
                          <a:srgbClr val="FF0000"/>
                        </a:solidFill>
                        <a:latin typeface="Arial" panose="020B0604020202020204" pitchFamily="34" charset="0"/>
                        <a:cs typeface="Arial" panose="020B0604020202020204" pitchFamily="34" charset="0"/>
                      </a:endParaRPr>
                    </a:p>
                  </a:txBody>
                  <a:tcPr marL="99310" marR="99310" marT="42791" marB="42791"/>
                </a:tc>
                <a:tc>
                  <a:txBody>
                    <a:bodyPr/>
                    <a:lstStyle/>
                    <a:p>
                      <a:pPr algn="ctr"/>
                      <a:r>
                        <a:rPr lang="nl-NL" sz="2000" dirty="0" smtClean="0">
                          <a:latin typeface="Arial" panose="020B0604020202020204" pitchFamily="34" charset="0"/>
                          <a:cs typeface="Arial" panose="020B0604020202020204" pitchFamily="34" charset="0"/>
                          <a:sym typeface="Wingdings" pitchFamily="2" charset="2"/>
                        </a:rPr>
                        <a:t></a:t>
                      </a:r>
                      <a:endParaRPr lang="en-US" sz="2000" b="1" dirty="0">
                        <a:solidFill>
                          <a:srgbClr val="FF0000"/>
                        </a:solidFill>
                        <a:latin typeface="Arial" panose="020B0604020202020204" pitchFamily="34" charset="0"/>
                        <a:cs typeface="Arial" panose="020B0604020202020204" pitchFamily="34" charset="0"/>
                      </a:endParaRPr>
                    </a:p>
                  </a:txBody>
                  <a:tcPr marL="99310" marR="99310" marT="42791" marB="4279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latin typeface="Arial" panose="020B0604020202020204" pitchFamily="34" charset="0"/>
                          <a:cs typeface="Arial" panose="020B0604020202020204" pitchFamily="34" charset="0"/>
                        </a:rPr>
                        <a:t>Short, medium and long term</a:t>
                      </a:r>
                      <a:endParaRPr lang="en-US" sz="2000" b="0" dirty="0" smtClean="0">
                        <a:solidFill>
                          <a:srgbClr val="FF0000"/>
                        </a:solidFill>
                        <a:latin typeface="Arial" panose="020B0604020202020204" pitchFamily="34" charset="0"/>
                        <a:cs typeface="Arial" panose="020B0604020202020204" pitchFamily="34" charset="0"/>
                      </a:endParaRPr>
                    </a:p>
                  </a:txBody>
                  <a:tcPr marL="99310" marR="99310" marT="42791" marB="42791"/>
                </a:tc>
              </a:tr>
              <a:tr h="512186">
                <a:tc>
                  <a:txBody>
                    <a:bodyPr/>
                    <a:lstStyle/>
                    <a:p>
                      <a:r>
                        <a:rPr lang="en-GB" sz="2000" dirty="0" smtClean="0">
                          <a:latin typeface="Arial" panose="020B0604020202020204" pitchFamily="34" charset="0"/>
                          <a:cs typeface="Arial" panose="020B0604020202020204" pitchFamily="34" charset="0"/>
                        </a:rPr>
                        <a:t>Trust: </a:t>
                      </a:r>
                      <a:endParaRPr lang="en-US" sz="2000" b="0" dirty="0">
                        <a:latin typeface="Arial" panose="020B0604020202020204" pitchFamily="34" charset="0"/>
                        <a:cs typeface="Arial" panose="020B0604020202020204" pitchFamily="34" charset="0"/>
                      </a:endParaRPr>
                    </a:p>
                  </a:txBody>
                  <a:tcPr marL="99310" marR="99310" marT="42791" marB="42791"/>
                </a:tc>
                <a:tc>
                  <a:txBody>
                    <a:bodyPr/>
                    <a:lstStyle/>
                    <a:p>
                      <a:r>
                        <a:rPr lang="en-GB" sz="2000" dirty="0" smtClean="0">
                          <a:latin typeface="Arial" panose="020B0604020202020204" pitchFamily="34" charset="0"/>
                          <a:cs typeface="Arial" panose="020B0604020202020204" pitchFamily="34" charset="0"/>
                        </a:rPr>
                        <a:t>Narrow disclosures </a:t>
                      </a:r>
                      <a:endParaRPr lang="en-US" sz="2000" b="0" dirty="0">
                        <a:solidFill>
                          <a:srgbClr val="FF0000"/>
                        </a:solidFill>
                        <a:latin typeface="Arial" panose="020B0604020202020204" pitchFamily="34" charset="0"/>
                        <a:cs typeface="Arial" panose="020B0604020202020204" pitchFamily="34" charset="0"/>
                      </a:endParaRPr>
                    </a:p>
                  </a:txBody>
                  <a:tcPr marL="99310" marR="99310" marT="42791" marB="42791"/>
                </a:tc>
                <a:tc>
                  <a:txBody>
                    <a:bodyPr/>
                    <a:lstStyle/>
                    <a:p>
                      <a:pPr algn="ctr"/>
                      <a:r>
                        <a:rPr lang="nl-NL" sz="2000" dirty="0" smtClean="0">
                          <a:latin typeface="Arial" panose="020B0604020202020204" pitchFamily="34" charset="0"/>
                          <a:cs typeface="Arial" panose="020B0604020202020204" pitchFamily="34" charset="0"/>
                          <a:sym typeface="Wingdings" pitchFamily="2" charset="2"/>
                        </a:rPr>
                        <a:t></a:t>
                      </a:r>
                      <a:endParaRPr lang="en-US" sz="2000" b="1" dirty="0">
                        <a:solidFill>
                          <a:srgbClr val="FF0000"/>
                        </a:solidFill>
                        <a:latin typeface="Arial" panose="020B0604020202020204" pitchFamily="34" charset="0"/>
                        <a:cs typeface="Arial" panose="020B0604020202020204" pitchFamily="34" charset="0"/>
                      </a:endParaRPr>
                    </a:p>
                  </a:txBody>
                  <a:tcPr marL="99310" marR="99310" marT="42791" marB="42791"/>
                </a:tc>
                <a:tc>
                  <a:txBody>
                    <a:bodyPr/>
                    <a:lstStyle/>
                    <a:p>
                      <a:r>
                        <a:rPr lang="en-GB" sz="2000" dirty="0" smtClean="0">
                          <a:latin typeface="Arial" panose="020B0604020202020204" pitchFamily="34" charset="0"/>
                          <a:cs typeface="Arial" panose="020B0604020202020204" pitchFamily="34" charset="0"/>
                        </a:rPr>
                        <a:t>Greater transparency</a:t>
                      </a:r>
                      <a:endParaRPr lang="en-US" sz="2000" b="0" dirty="0">
                        <a:solidFill>
                          <a:srgbClr val="FF0000"/>
                        </a:solidFill>
                        <a:latin typeface="Arial" panose="020B0604020202020204" pitchFamily="34" charset="0"/>
                        <a:cs typeface="Arial" panose="020B0604020202020204" pitchFamily="34" charset="0"/>
                      </a:endParaRPr>
                    </a:p>
                  </a:txBody>
                  <a:tcPr marL="99310" marR="99310" marT="42791" marB="42791"/>
                </a:tc>
              </a:tr>
              <a:tr h="5724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latin typeface="Arial" panose="020B0604020202020204" pitchFamily="34" charset="0"/>
                          <a:cs typeface="Arial" panose="020B0604020202020204" pitchFamily="34" charset="0"/>
                        </a:rPr>
                        <a:t>Adaptive:</a:t>
                      </a:r>
                      <a:endParaRPr lang="en-US" sz="2000" b="0" dirty="0">
                        <a:latin typeface="Arial" panose="020B0604020202020204" pitchFamily="34" charset="0"/>
                        <a:cs typeface="Arial" panose="020B0604020202020204" pitchFamily="34" charset="0"/>
                      </a:endParaRPr>
                    </a:p>
                  </a:txBody>
                  <a:tcPr marL="99310" marR="99310" marT="42791" marB="42791"/>
                </a:tc>
                <a:tc>
                  <a:txBody>
                    <a:bodyPr/>
                    <a:lstStyle/>
                    <a:p>
                      <a:r>
                        <a:rPr lang="en-GB" sz="2000" dirty="0" smtClean="0">
                          <a:latin typeface="Arial" panose="020B0604020202020204" pitchFamily="34" charset="0"/>
                          <a:cs typeface="Arial" panose="020B0604020202020204" pitchFamily="34" charset="0"/>
                        </a:rPr>
                        <a:t>Rule bound </a:t>
                      </a:r>
                      <a:endParaRPr lang="en-US" sz="2000" b="0" dirty="0">
                        <a:solidFill>
                          <a:srgbClr val="FF0000"/>
                        </a:solidFill>
                        <a:latin typeface="Arial" panose="020B0604020202020204" pitchFamily="34" charset="0"/>
                        <a:cs typeface="Arial" panose="020B0604020202020204" pitchFamily="34" charset="0"/>
                      </a:endParaRPr>
                    </a:p>
                  </a:txBody>
                  <a:tcPr marL="99310" marR="99310" marT="42791" marB="42791"/>
                </a:tc>
                <a:tc>
                  <a:txBody>
                    <a:bodyPr/>
                    <a:lstStyle/>
                    <a:p>
                      <a:pPr algn="ctr"/>
                      <a:r>
                        <a:rPr lang="nl-NL" sz="2000" dirty="0" smtClean="0">
                          <a:latin typeface="Arial" panose="020B0604020202020204" pitchFamily="34" charset="0"/>
                          <a:cs typeface="Arial" panose="020B0604020202020204" pitchFamily="34" charset="0"/>
                          <a:sym typeface="Wingdings" pitchFamily="2" charset="2"/>
                        </a:rPr>
                        <a:t></a:t>
                      </a:r>
                      <a:endParaRPr lang="en-US" sz="2000" b="1" dirty="0">
                        <a:solidFill>
                          <a:srgbClr val="FF0000"/>
                        </a:solidFill>
                        <a:latin typeface="Arial" panose="020B0604020202020204" pitchFamily="34" charset="0"/>
                        <a:cs typeface="Arial" panose="020B0604020202020204" pitchFamily="34" charset="0"/>
                      </a:endParaRPr>
                    </a:p>
                  </a:txBody>
                  <a:tcPr marL="99310" marR="99310" marT="42791" marB="4279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latin typeface="Arial" panose="020B0604020202020204" pitchFamily="34" charset="0"/>
                          <a:cs typeface="Arial" panose="020B0604020202020204" pitchFamily="34" charset="0"/>
                        </a:rPr>
                        <a:t>Principles based</a:t>
                      </a:r>
                      <a:endParaRPr lang="en-GB" sz="2000" b="0" dirty="0" smtClean="0">
                        <a:solidFill>
                          <a:srgbClr val="FF0000"/>
                        </a:solidFill>
                        <a:latin typeface="Arial" panose="020B0604020202020204" pitchFamily="34" charset="0"/>
                        <a:ea typeface="Verdana" pitchFamily="34" charset="0"/>
                        <a:cs typeface="Arial" panose="020B0604020202020204" pitchFamily="34" charset="0"/>
                      </a:endParaRPr>
                    </a:p>
                  </a:txBody>
                  <a:tcPr marL="99310" marR="99310" marT="42791" marB="42791"/>
                </a:tc>
              </a:tr>
              <a:tr h="5121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latin typeface="Arial" panose="020B0604020202020204" pitchFamily="34" charset="0"/>
                          <a:cs typeface="Arial" panose="020B0604020202020204" pitchFamily="34" charset="0"/>
                        </a:rPr>
                        <a:t>Concise: </a:t>
                      </a:r>
                      <a:endParaRPr lang="en-US" sz="2000" b="0" dirty="0">
                        <a:latin typeface="Arial" panose="020B0604020202020204" pitchFamily="34" charset="0"/>
                        <a:cs typeface="Arial" panose="020B0604020202020204" pitchFamily="34" charset="0"/>
                      </a:endParaRPr>
                    </a:p>
                  </a:txBody>
                  <a:tcPr marL="99310" marR="99310" marT="42791" marB="42791"/>
                </a:tc>
                <a:tc>
                  <a:txBody>
                    <a:bodyPr/>
                    <a:lstStyle/>
                    <a:p>
                      <a:r>
                        <a:rPr lang="en-GB" sz="2000" dirty="0" smtClean="0">
                          <a:latin typeface="Arial" panose="020B0604020202020204" pitchFamily="34" charset="0"/>
                          <a:cs typeface="Arial" panose="020B0604020202020204" pitchFamily="34" charset="0"/>
                        </a:rPr>
                        <a:t>Long and complex </a:t>
                      </a:r>
                      <a:endParaRPr lang="en-US" sz="2000" b="0" dirty="0">
                        <a:solidFill>
                          <a:srgbClr val="FF0000"/>
                        </a:solidFill>
                        <a:latin typeface="Arial" panose="020B0604020202020204" pitchFamily="34" charset="0"/>
                        <a:cs typeface="Arial" panose="020B0604020202020204" pitchFamily="34" charset="0"/>
                      </a:endParaRPr>
                    </a:p>
                  </a:txBody>
                  <a:tcPr marL="99310" marR="99310" marT="42791" marB="42791"/>
                </a:tc>
                <a:tc>
                  <a:txBody>
                    <a:bodyPr/>
                    <a:lstStyle/>
                    <a:p>
                      <a:pPr algn="ctr"/>
                      <a:r>
                        <a:rPr lang="nl-NL" sz="2000" dirty="0" smtClean="0">
                          <a:latin typeface="Arial" panose="020B0604020202020204" pitchFamily="34" charset="0"/>
                          <a:cs typeface="Arial" panose="020B0604020202020204" pitchFamily="34" charset="0"/>
                          <a:sym typeface="Wingdings" pitchFamily="2" charset="2"/>
                        </a:rPr>
                        <a:t></a:t>
                      </a:r>
                      <a:endParaRPr lang="en-US" sz="2000" b="1" dirty="0">
                        <a:solidFill>
                          <a:srgbClr val="FF0000"/>
                        </a:solidFill>
                        <a:latin typeface="Arial" panose="020B0604020202020204" pitchFamily="34" charset="0"/>
                        <a:cs typeface="Arial" panose="020B0604020202020204" pitchFamily="34" charset="0"/>
                      </a:endParaRPr>
                    </a:p>
                  </a:txBody>
                  <a:tcPr marL="99310" marR="99310" marT="42791" marB="4279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latin typeface="Arial" panose="020B0604020202020204" pitchFamily="34" charset="0"/>
                          <a:cs typeface="Arial" panose="020B0604020202020204" pitchFamily="34" charset="0"/>
                        </a:rPr>
                        <a:t>Concise and material</a:t>
                      </a:r>
                      <a:endParaRPr lang="en-GB" sz="2000" b="0" dirty="0" smtClean="0">
                        <a:solidFill>
                          <a:srgbClr val="FF0000"/>
                        </a:solidFill>
                        <a:latin typeface="Arial" panose="020B0604020202020204" pitchFamily="34" charset="0"/>
                        <a:ea typeface="Verdana" pitchFamily="34" charset="0"/>
                        <a:cs typeface="Arial" panose="020B0604020202020204" pitchFamily="34" charset="0"/>
                      </a:endParaRPr>
                    </a:p>
                  </a:txBody>
                  <a:tcPr marL="99310" marR="99310" marT="42791" marB="42791"/>
                </a:tc>
              </a:tr>
              <a:tr h="5724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latin typeface="Arial" panose="020B0604020202020204" pitchFamily="34" charset="0"/>
                          <a:cs typeface="Arial" panose="020B0604020202020204" pitchFamily="34" charset="0"/>
                        </a:rPr>
                        <a:t>Technology: </a:t>
                      </a:r>
                      <a:endParaRPr lang="en-US" sz="2000" b="0" dirty="0">
                        <a:latin typeface="Arial" panose="020B0604020202020204" pitchFamily="34" charset="0"/>
                        <a:cs typeface="Arial" panose="020B0604020202020204" pitchFamily="34" charset="0"/>
                      </a:endParaRPr>
                    </a:p>
                  </a:txBody>
                  <a:tcPr marL="99310" marR="99310" marT="42791" marB="42791"/>
                </a:tc>
                <a:tc>
                  <a:txBody>
                    <a:bodyPr/>
                    <a:lstStyle/>
                    <a:p>
                      <a:r>
                        <a:rPr lang="en-GB" sz="2000" dirty="0" smtClean="0">
                          <a:latin typeface="Arial" panose="020B0604020202020204" pitchFamily="34" charset="0"/>
                          <a:cs typeface="Arial" panose="020B0604020202020204" pitchFamily="34" charset="0"/>
                        </a:rPr>
                        <a:t>Paper based </a:t>
                      </a:r>
                      <a:endParaRPr lang="en-US" sz="2000" b="0" dirty="0">
                        <a:solidFill>
                          <a:srgbClr val="FF0000"/>
                        </a:solidFill>
                        <a:latin typeface="Arial" panose="020B0604020202020204" pitchFamily="34" charset="0"/>
                        <a:cs typeface="Arial" panose="020B0604020202020204" pitchFamily="34" charset="0"/>
                      </a:endParaRPr>
                    </a:p>
                  </a:txBody>
                  <a:tcPr marL="99310" marR="99310" marT="42791" marB="42791"/>
                </a:tc>
                <a:tc>
                  <a:txBody>
                    <a:bodyPr/>
                    <a:lstStyle/>
                    <a:p>
                      <a:pPr algn="ctr"/>
                      <a:r>
                        <a:rPr lang="nl-NL" sz="2000" dirty="0" smtClean="0">
                          <a:latin typeface="Arial" panose="020B0604020202020204" pitchFamily="34" charset="0"/>
                          <a:cs typeface="Arial" panose="020B0604020202020204" pitchFamily="34" charset="0"/>
                          <a:sym typeface="Wingdings" pitchFamily="2" charset="2"/>
                        </a:rPr>
                        <a:t> </a:t>
                      </a:r>
                      <a:endParaRPr lang="en-US" sz="2000" b="1" dirty="0">
                        <a:solidFill>
                          <a:srgbClr val="FF0000"/>
                        </a:solidFill>
                        <a:latin typeface="Arial" panose="020B0604020202020204" pitchFamily="34" charset="0"/>
                        <a:cs typeface="Arial" panose="020B0604020202020204" pitchFamily="34" charset="0"/>
                      </a:endParaRPr>
                    </a:p>
                  </a:txBody>
                  <a:tcPr marL="99310" marR="99310" marT="42791" marB="4279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latin typeface="Arial" panose="020B0604020202020204" pitchFamily="34" charset="0"/>
                          <a:cs typeface="Arial" panose="020B0604020202020204" pitchFamily="34" charset="0"/>
                        </a:rPr>
                        <a:t>Technology enabled</a:t>
                      </a:r>
                      <a:endParaRPr lang="en-US" sz="2000" b="0" dirty="0" smtClean="0">
                        <a:solidFill>
                          <a:srgbClr val="FF0000"/>
                        </a:solidFill>
                        <a:latin typeface="Arial" panose="020B0604020202020204" pitchFamily="34" charset="0"/>
                        <a:ea typeface="Verdana" pitchFamily="34" charset="0"/>
                        <a:cs typeface="Arial" panose="020B0604020202020204" pitchFamily="34" charset="0"/>
                      </a:endParaRPr>
                    </a:p>
                  </a:txBody>
                  <a:tcPr marL="99310" marR="99310" marT="42791" marB="42791"/>
                </a:tc>
              </a:tr>
            </a:tbl>
          </a:graphicData>
        </a:graphic>
      </p:graphicFrame>
    </p:spTree>
    <p:extLst>
      <p:ext uri="{BB962C8B-B14F-4D97-AF65-F5344CB8AC3E}">
        <p14:creationId xmlns:p14="http://schemas.microsoft.com/office/powerpoint/2010/main" val="18731254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Arial" panose="020B0604020202020204" pitchFamily="34" charset="0"/>
                <a:cs typeface="Arial" panose="020B0604020202020204" pitchFamily="34" charset="0"/>
              </a:rPr>
              <a:t>Integrated: holistic, systems-based</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690689"/>
            <a:ext cx="10515600" cy="4291658"/>
          </a:xfrm>
        </p:spPr>
        <p:txBody>
          <a:bodyPr>
            <a:normAutofit lnSpcReduction="10000"/>
          </a:bodyPr>
          <a:lstStyle/>
          <a:p>
            <a:pPr marL="457200" indent="-457200"/>
            <a:r>
              <a:rPr lang="en-US" dirty="0">
                <a:latin typeface="Arial" panose="020B0604020202020204" pitchFamily="34" charset="0"/>
                <a:cs typeface="Arial" panose="020B0604020202020204" pitchFamily="34" charset="0"/>
              </a:rPr>
              <a:t>Organization ↔ its external environment</a:t>
            </a:r>
          </a:p>
          <a:p>
            <a:pPr marL="457200" indent="-457200"/>
            <a:r>
              <a:rPr lang="en-US" dirty="0">
                <a:latin typeface="Arial" panose="020B0604020202020204" pitchFamily="34" charset="0"/>
                <a:cs typeface="Arial" panose="020B0604020202020204" pitchFamily="34" charset="0"/>
              </a:rPr>
              <a:t>Organization as a whole ↔ its component parts</a:t>
            </a:r>
          </a:p>
          <a:p>
            <a:pPr marL="457200" indent="-457200"/>
            <a:r>
              <a:rPr lang="en-US" dirty="0">
                <a:latin typeface="Arial" panose="020B0604020202020204" pitchFamily="34" charset="0"/>
                <a:cs typeface="Arial" panose="020B0604020202020204" pitchFamily="34" charset="0"/>
              </a:rPr>
              <a:t>Past (accountability) ↔ present ↔ future (decisions)</a:t>
            </a:r>
          </a:p>
          <a:p>
            <a:pPr marL="457200" indent="-457200"/>
            <a:r>
              <a:rPr lang="en-US" dirty="0">
                <a:latin typeface="Arial" panose="020B0604020202020204" pitchFamily="34" charset="0"/>
                <a:cs typeface="Arial" panose="020B0604020202020204" pitchFamily="34" charset="0"/>
              </a:rPr>
              <a:t>Short term ↔ medium term ↔ long term</a:t>
            </a:r>
          </a:p>
          <a:p>
            <a:pPr marL="457200" indent="-457200"/>
            <a:r>
              <a:rPr lang="en-US" dirty="0">
                <a:latin typeface="Arial" panose="020B0604020202020204" pitchFamily="34" charset="0"/>
                <a:cs typeface="Arial" panose="020B0604020202020204" pitchFamily="34" charset="0"/>
              </a:rPr>
              <a:t>Strategy ↔ governance ↔ performance ↔ prospects</a:t>
            </a:r>
          </a:p>
          <a:p>
            <a:pPr marL="457200" indent="-457200"/>
            <a:r>
              <a:rPr lang="en-US" dirty="0">
                <a:latin typeface="Arial" panose="020B0604020202020204" pitchFamily="34" charset="0"/>
                <a:cs typeface="Arial" panose="020B0604020202020204" pitchFamily="34" charset="0"/>
              </a:rPr>
              <a:t>Inputs ↔ business model ↔ outputs ↔ outcomes</a:t>
            </a:r>
          </a:p>
          <a:p>
            <a:pPr marL="457200" indent="-457200"/>
            <a:r>
              <a:rPr lang="en-US" dirty="0">
                <a:latin typeface="Arial" panose="020B0604020202020204" pitchFamily="34" charset="0"/>
                <a:cs typeface="Arial" panose="020B0604020202020204" pitchFamily="34" charset="0"/>
              </a:rPr>
              <a:t>Value for the organization ↔ value for others </a:t>
            </a:r>
          </a:p>
          <a:p>
            <a:pPr marL="457200" indent="-457200"/>
            <a:r>
              <a:rPr lang="en-US" dirty="0">
                <a:latin typeface="Arial" panose="020B0604020202020204" pitchFamily="34" charset="0"/>
                <a:cs typeface="Arial" panose="020B0604020202020204" pitchFamily="34" charset="0"/>
              </a:rPr>
              <a:t>Financial ↔ non-financial</a:t>
            </a:r>
          </a:p>
          <a:p>
            <a:pPr marL="457200" indent="-457200"/>
            <a:r>
              <a:rPr lang="en-US" dirty="0">
                <a:latin typeface="Arial" panose="020B0604020202020204" pitchFamily="34" charset="0"/>
                <a:cs typeface="Arial" panose="020B0604020202020204" pitchFamily="34" charset="0"/>
              </a:rPr>
              <a:t>Qua</a:t>
            </a:r>
            <a:r>
              <a:rPr lang="en-US" u="sng" dirty="0">
                <a:latin typeface="Arial" panose="020B0604020202020204" pitchFamily="34" charset="0"/>
                <a:cs typeface="Arial" panose="020B0604020202020204" pitchFamily="34" charset="0"/>
              </a:rPr>
              <a:t>nt</a:t>
            </a:r>
            <a:r>
              <a:rPr lang="en-US" dirty="0">
                <a:latin typeface="Arial" panose="020B0604020202020204" pitchFamily="34" charset="0"/>
                <a:cs typeface="Arial" panose="020B0604020202020204" pitchFamily="34" charset="0"/>
              </a:rPr>
              <a:t>itative ↔ qua</a:t>
            </a:r>
            <a:r>
              <a:rPr lang="en-US" u="sng" dirty="0">
                <a:latin typeface="Arial" panose="020B0604020202020204" pitchFamily="34" charset="0"/>
                <a:cs typeface="Arial" panose="020B0604020202020204" pitchFamily="34" charset="0"/>
              </a:rPr>
              <a:t>l</a:t>
            </a:r>
            <a:r>
              <a:rPr lang="en-US" dirty="0">
                <a:latin typeface="Arial" panose="020B0604020202020204" pitchFamily="34" charset="0"/>
                <a:cs typeface="Arial" panose="020B0604020202020204" pitchFamily="34" charset="0"/>
              </a:rPr>
              <a:t>itative</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79670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235200"/>
            <a:ext cx="9144000" cy="2387600"/>
          </a:xfrm>
        </p:spPr>
        <p:txBody>
          <a:bodyPr>
            <a:normAutofit/>
          </a:bodyPr>
          <a:lstStyle/>
          <a:p>
            <a:pPr>
              <a:spcBef>
                <a:spcPts val="1000"/>
              </a:spcBef>
            </a:pPr>
            <a:r>
              <a:rPr lang="en-US" sz="4800" b="1" dirty="0" smtClean="0">
                <a:latin typeface="Arial" panose="020B0604020202020204" pitchFamily="34" charset="0"/>
                <a:cs typeface="Arial" panose="020B0604020202020204" pitchFamily="34" charset="0"/>
              </a:rPr>
              <a:t>The </a:t>
            </a:r>
            <a:r>
              <a:rPr lang="en-US" sz="4800" b="1" dirty="0">
                <a:latin typeface="Arial" panose="020B0604020202020204" pitchFamily="34" charset="0"/>
                <a:cs typeface="Arial" panose="020B0604020202020204" pitchFamily="34" charset="0"/>
              </a:rPr>
              <a:t>International &lt;IR&gt; Framework</a:t>
            </a:r>
          </a:p>
        </p:txBody>
      </p:sp>
    </p:spTree>
    <p:extLst>
      <p:ext uri="{BB962C8B-B14F-4D97-AF65-F5344CB8AC3E}">
        <p14:creationId xmlns:p14="http://schemas.microsoft.com/office/powerpoint/2010/main" val="31048584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b="1" dirty="0">
                <a:latin typeface="Arial" panose="020B0604020202020204" pitchFamily="34" charset="0"/>
                <a:cs typeface="Arial" panose="020B0604020202020204" pitchFamily="34" charset="0"/>
              </a:rPr>
              <a:t>The </a:t>
            </a:r>
            <a:r>
              <a:rPr lang="en-GB" b="1" dirty="0" smtClean="0">
                <a:latin typeface="Arial" panose="020B0604020202020204" pitchFamily="34" charset="0"/>
                <a:cs typeface="Arial" panose="020B0604020202020204" pitchFamily="34" charset="0"/>
              </a:rPr>
              <a:t>International &lt;</a:t>
            </a:r>
            <a:r>
              <a:rPr lang="en-GB" b="1" dirty="0">
                <a:latin typeface="Arial" panose="020B0604020202020204" pitchFamily="34" charset="0"/>
                <a:cs typeface="Arial" panose="020B0604020202020204" pitchFamily="34" charset="0"/>
              </a:rPr>
              <a:t>IR&gt; </a:t>
            </a:r>
            <a:r>
              <a:rPr lang="en-GB" b="1" dirty="0" smtClean="0">
                <a:latin typeface="Arial" panose="020B0604020202020204" pitchFamily="34" charset="0"/>
                <a:cs typeface="Arial" panose="020B0604020202020204" pitchFamily="34" charset="0"/>
              </a:rPr>
              <a:t>Framework aims </a:t>
            </a:r>
            <a:r>
              <a:rPr lang="en-GB" b="1" dirty="0">
                <a:latin typeface="Arial" panose="020B0604020202020204" pitchFamily="34" charset="0"/>
                <a:cs typeface="Arial" panose="020B0604020202020204" pitchFamily="34" charset="0"/>
              </a:rPr>
              <a:t>to:</a:t>
            </a:r>
            <a:endParaRPr lang="en-US" b="1" dirty="0">
              <a:latin typeface="Arial" panose="020B0604020202020204" pitchFamily="34" charset="0"/>
              <a:cs typeface="Arial" panose="020B0604020202020204" pitchFamily="34" charset="0"/>
            </a:endParaRPr>
          </a:p>
        </p:txBody>
      </p:sp>
      <p:grpSp>
        <p:nvGrpSpPr>
          <p:cNvPr id="4" name="Group 3"/>
          <p:cNvGrpSpPr/>
          <p:nvPr/>
        </p:nvGrpSpPr>
        <p:grpSpPr>
          <a:xfrm>
            <a:off x="4573311" y="2543091"/>
            <a:ext cx="4078167" cy="3621139"/>
            <a:chOff x="4345738" y="978214"/>
            <a:chExt cx="3259078" cy="3393736"/>
          </a:xfrm>
          <a:effectLst/>
        </p:grpSpPr>
        <p:sp>
          <p:nvSpPr>
            <p:cNvPr id="5" name="Freeform 4"/>
            <p:cNvSpPr/>
            <p:nvPr/>
          </p:nvSpPr>
          <p:spPr>
            <a:xfrm>
              <a:off x="4345738" y="978214"/>
              <a:ext cx="3250598" cy="3393736"/>
            </a:xfrm>
            <a:custGeom>
              <a:avLst/>
              <a:gdLst/>
              <a:ahLst/>
              <a:cxnLst/>
              <a:rect l="0" t="0" r="0" b="0"/>
              <a:pathLst>
                <a:path>
                  <a:moveTo>
                    <a:pt x="2399296" y="193268"/>
                  </a:moveTo>
                  <a:arcTo wR="1629539" hR="1629539" stAng="17891322" swAng="2625435"/>
                </a:path>
              </a:pathLst>
            </a:custGeom>
            <a:noFill/>
            <a:ln w="76200" cmpd="sng">
              <a:solidFill>
                <a:srgbClr val="595A5A"/>
              </a:solidFill>
            </a:ln>
            <a:effectLst/>
          </p:spPr>
          <p:style>
            <a:lnRef idx="3">
              <a:schemeClr val="lt1"/>
            </a:lnRef>
            <a:fillRef idx="1">
              <a:schemeClr val="accent6"/>
            </a:fillRef>
            <a:effectRef idx="1">
              <a:schemeClr val="accent6"/>
            </a:effectRef>
            <a:fontRef idx="minor">
              <a:schemeClr val="lt1"/>
            </a:fontRef>
          </p:style>
        </p:sp>
        <p:sp>
          <p:nvSpPr>
            <p:cNvPr id="6" name="Freeform 5"/>
            <p:cNvSpPr/>
            <p:nvPr/>
          </p:nvSpPr>
          <p:spPr>
            <a:xfrm>
              <a:off x="4345738" y="978214"/>
              <a:ext cx="3259078" cy="3259078"/>
            </a:xfrm>
            <a:custGeom>
              <a:avLst/>
              <a:gdLst/>
              <a:ahLst/>
              <a:cxnLst/>
              <a:rect l="0" t="0" r="0" b="0"/>
              <a:pathLst>
                <a:path>
                  <a:moveTo>
                    <a:pt x="3178847" y="2134556"/>
                  </a:moveTo>
                  <a:arcTo wR="1629539" hR="1629539" stAng="1083244" swAng="2625435"/>
                </a:path>
              </a:pathLst>
            </a:custGeom>
            <a:noFill/>
            <a:ln w="76200" cmpd="sng">
              <a:solidFill>
                <a:srgbClr val="595A5A"/>
              </a:solidFill>
            </a:ln>
            <a:effectLst/>
          </p:spPr>
          <p:style>
            <a:lnRef idx="3">
              <a:schemeClr val="lt1"/>
            </a:lnRef>
            <a:fillRef idx="1">
              <a:schemeClr val="accent6"/>
            </a:fillRef>
            <a:effectRef idx="1">
              <a:schemeClr val="accent6"/>
            </a:effectRef>
            <a:fontRef idx="minor">
              <a:schemeClr val="lt1"/>
            </a:fontRef>
          </p:style>
        </p:sp>
        <p:sp>
          <p:nvSpPr>
            <p:cNvPr id="7" name="Freeform 6"/>
            <p:cNvSpPr/>
            <p:nvPr/>
          </p:nvSpPr>
          <p:spPr>
            <a:xfrm>
              <a:off x="4345738" y="978214"/>
              <a:ext cx="3259078" cy="3259078"/>
            </a:xfrm>
            <a:custGeom>
              <a:avLst/>
              <a:gdLst/>
              <a:ahLst/>
              <a:cxnLst/>
              <a:rect l="0" t="0" r="0" b="0"/>
              <a:pathLst>
                <a:path>
                  <a:moveTo>
                    <a:pt x="859782" y="3065810"/>
                  </a:moveTo>
                  <a:arcTo wR="1629539" hR="1629539" stAng="7091322" swAng="2625435"/>
                </a:path>
              </a:pathLst>
            </a:custGeom>
            <a:noFill/>
            <a:ln w="76200" cmpd="sng">
              <a:solidFill>
                <a:srgbClr val="595A5A"/>
              </a:solidFill>
            </a:ln>
            <a:effectLst/>
          </p:spPr>
          <p:style>
            <a:lnRef idx="3">
              <a:schemeClr val="lt1"/>
            </a:lnRef>
            <a:fillRef idx="1">
              <a:schemeClr val="accent6"/>
            </a:fillRef>
            <a:effectRef idx="1">
              <a:schemeClr val="accent6"/>
            </a:effectRef>
            <a:fontRef idx="minor">
              <a:schemeClr val="lt1"/>
            </a:fontRef>
          </p:style>
        </p:sp>
        <p:sp>
          <p:nvSpPr>
            <p:cNvPr id="8" name="Freeform 7"/>
            <p:cNvSpPr/>
            <p:nvPr/>
          </p:nvSpPr>
          <p:spPr>
            <a:xfrm>
              <a:off x="4345738" y="978214"/>
              <a:ext cx="3259078" cy="3259078"/>
            </a:xfrm>
            <a:custGeom>
              <a:avLst/>
              <a:gdLst/>
              <a:ahLst/>
              <a:cxnLst/>
              <a:rect l="0" t="0" r="0" b="0"/>
              <a:pathLst>
                <a:path>
                  <a:moveTo>
                    <a:pt x="80231" y="1124521"/>
                  </a:moveTo>
                  <a:arcTo wR="1629539" hR="1629539" stAng="11883244" swAng="2625435"/>
                </a:path>
              </a:pathLst>
            </a:custGeom>
            <a:noFill/>
            <a:ln w="76200" cmpd="sng">
              <a:solidFill>
                <a:srgbClr val="595A5A"/>
              </a:solidFill>
            </a:ln>
            <a:effectLst/>
          </p:spPr>
          <p:style>
            <a:lnRef idx="3">
              <a:schemeClr val="lt1"/>
            </a:lnRef>
            <a:fillRef idx="1">
              <a:schemeClr val="accent6"/>
            </a:fillRef>
            <a:effectRef idx="1">
              <a:schemeClr val="accent6"/>
            </a:effectRef>
            <a:fontRef idx="minor">
              <a:schemeClr val="lt1"/>
            </a:fontRef>
          </p:style>
        </p:sp>
      </p:grpSp>
      <p:sp>
        <p:nvSpPr>
          <p:cNvPr id="9" name="TextBox 8"/>
          <p:cNvSpPr txBox="1"/>
          <p:nvPr/>
        </p:nvSpPr>
        <p:spPr>
          <a:xfrm>
            <a:off x="5034763" y="1827955"/>
            <a:ext cx="2432036" cy="1077218"/>
          </a:xfrm>
          <a:prstGeom prst="rect">
            <a:avLst/>
          </a:prstGeom>
          <a:solidFill>
            <a:srgbClr val="F15A25"/>
          </a:solidFill>
        </p:spPr>
        <p:txBody>
          <a:bodyPr wrap="square" rtlCol="0">
            <a:spAutoFit/>
          </a:bodyPr>
          <a:lstStyle/>
          <a:p>
            <a:pPr algn="ctr"/>
            <a:r>
              <a:rPr lang="en-US" sz="2000" dirty="0" smtClean="0">
                <a:solidFill>
                  <a:srgbClr val="FFFFFF"/>
                </a:solidFill>
                <a:latin typeface="Arial" panose="020B0604020202020204" pitchFamily="34" charset="0"/>
                <a:cs typeface="Arial" panose="020B0604020202020204" pitchFamily="34" charset="0"/>
              </a:rPr>
              <a:t>Efficient and productive allocation of capital</a:t>
            </a:r>
            <a:r>
              <a:rPr lang="en-US" sz="1400" dirty="0" smtClean="0">
                <a:solidFill>
                  <a:srgbClr val="FFFFFF"/>
                </a:solidFill>
              </a:rPr>
              <a:t/>
            </a:r>
            <a:br>
              <a:rPr lang="en-US" sz="1400" dirty="0" smtClean="0">
                <a:solidFill>
                  <a:srgbClr val="FFFFFF"/>
                </a:solidFill>
              </a:rPr>
            </a:br>
            <a:endParaRPr lang="en-US" sz="400" dirty="0">
              <a:solidFill>
                <a:srgbClr val="FFFFFF"/>
              </a:solidFill>
            </a:endParaRPr>
          </a:p>
        </p:txBody>
      </p:sp>
      <p:sp>
        <p:nvSpPr>
          <p:cNvPr id="10" name="TextBox 9"/>
          <p:cNvSpPr txBox="1"/>
          <p:nvPr/>
        </p:nvSpPr>
        <p:spPr>
          <a:xfrm>
            <a:off x="7344582" y="3267254"/>
            <a:ext cx="2187601" cy="1477328"/>
          </a:xfrm>
          <a:prstGeom prst="rect">
            <a:avLst/>
          </a:prstGeom>
          <a:solidFill>
            <a:srgbClr val="055CA9"/>
          </a:solidFill>
          <a:ln>
            <a:noFill/>
          </a:ln>
        </p:spPr>
        <p:txBody>
          <a:bodyPr wrap="square" rtlCol="0">
            <a:spAutoFit/>
          </a:bodyPr>
          <a:lstStyle/>
          <a:p>
            <a:pPr algn="ctr"/>
            <a:r>
              <a:rPr lang="en-US" sz="2000" dirty="0" smtClean="0">
                <a:solidFill>
                  <a:srgbClr val="FFFFFF"/>
                </a:solidFill>
                <a:latin typeface="Arial" panose="020B0604020202020204" pitchFamily="34" charset="0"/>
                <a:cs typeface="Arial" panose="020B0604020202020204" pitchFamily="34" charset="0"/>
              </a:rPr>
              <a:t>Cohesive and efficient approach to corporate reporting</a:t>
            </a:r>
            <a:r>
              <a:rPr lang="en-US" sz="1400" dirty="0" smtClean="0">
                <a:solidFill>
                  <a:srgbClr val="FFFFFF"/>
                </a:solidFill>
              </a:rPr>
              <a:t/>
            </a:r>
            <a:br>
              <a:rPr lang="en-US" sz="1400" dirty="0" smtClean="0">
                <a:solidFill>
                  <a:srgbClr val="FFFFFF"/>
                </a:solidFill>
              </a:rPr>
            </a:br>
            <a:endParaRPr lang="en-US" sz="1000" dirty="0">
              <a:solidFill>
                <a:srgbClr val="FFFFFF"/>
              </a:solidFill>
            </a:endParaRPr>
          </a:p>
        </p:txBody>
      </p:sp>
      <p:sp>
        <p:nvSpPr>
          <p:cNvPr id="11" name="TextBox 10"/>
          <p:cNvSpPr txBox="1"/>
          <p:nvPr/>
        </p:nvSpPr>
        <p:spPr>
          <a:xfrm>
            <a:off x="3089679" y="3159533"/>
            <a:ext cx="1845001" cy="1692771"/>
          </a:xfrm>
          <a:prstGeom prst="rect">
            <a:avLst/>
          </a:prstGeom>
          <a:solidFill>
            <a:srgbClr val="0D9B47"/>
          </a:solidFill>
          <a:ln>
            <a:noFill/>
          </a:ln>
        </p:spPr>
        <p:txBody>
          <a:bodyPr wrap="square" rtlCol="0">
            <a:spAutoFit/>
          </a:bodyPr>
          <a:lstStyle/>
          <a:p>
            <a:pPr algn="ctr"/>
            <a:r>
              <a:rPr lang="en-US" sz="2000" dirty="0" smtClean="0">
                <a:solidFill>
                  <a:schemeClr val="bg1"/>
                </a:solidFill>
                <a:latin typeface="Arial" panose="020B0604020202020204" pitchFamily="34" charset="0"/>
                <a:cs typeface="Arial" panose="020B0604020202020204" pitchFamily="34" charset="0"/>
              </a:rPr>
              <a:t/>
            </a:r>
            <a:br>
              <a:rPr lang="en-US" sz="2000" dirty="0" smtClean="0">
                <a:solidFill>
                  <a:schemeClr val="bg1"/>
                </a:solidFill>
                <a:latin typeface="Arial" panose="020B0604020202020204" pitchFamily="34" charset="0"/>
                <a:cs typeface="Arial" panose="020B0604020202020204" pitchFamily="34" charset="0"/>
              </a:rPr>
            </a:br>
            <a:r>
              <a:rPr lang="en-US" sz="2000" dirty="0" smtClean="0">
                <a:solidFill>
                  <a:schemeClr val="bg1"/>
                </a:solidFill>
                <a:latin typeface="Arial" panose="020B0604020202020204" pitchFamily="34" charset="0"/>
                <a:cs typeface="Arial" panose="020B0604020202020204" pitchFamily="34" charset="0"/>
              </a:rPr>
              <a:t>Support </a:t>
            </a:r>
          </a:p>
          <a:p>
            <a:pPr algn="ctr"/>
            <a:r>
              <a:rPr lang="en-US" sz="2000" dirty="0" smtClean="0">
                <a:solidFill>
                  <a:schemeClr val="bg1"/>
                </a:solidFill>
                <a:latin typeface="Arial" panose="020B0604020202020204" pitchFamily="34" charset="0"/>
                <a:cs typeface="Arial" panose="020B0604020202020204" pitchFamily="34" charset="0"/>
              </a:rPr>
              <a:t>Integrated</a:t>
            </a:r>
          </a:p>
          <a:p>
            <a:pPr algn="ctr"/>
            <a:r>
              <a:rPr lang="en-US" sz="2000" dirty="0" smtClean="0">
                <a:solidFill>
                  <a:schemeClr val="bg1"/>
                </a:solidFill>
                <a:latin typeface="Arial" panose="020B0604020202020204" pitchFamily="34" charset="0"/>
                <a:cs typeface="Arial" panose="020B0604020202020204" pitchFamily="34" charset="0"/>
              </a:rPr>
              <a:t> thinking</a:t>
            </a:r>
            <a:br>
              <a:rPr lang="en-US" sz="2000" dirty="0" smtClean="0">
                <a:solidFill>
                  <a:schemeClr val="bg1"/>
                </a:solidFill>
                <a:latin typeface="Arial" panose="020B0604020202020204" pitchFamily="34" charset="0"/>
                <a:cs typeface="Arial" panose="020B0604020202020204" pitchFamily="34" charset="0"/>
              </a:rPr>
            </a:br>
            <a:endParaRPr lang="en-US" sz="2000" dirty="0" smtClean="0">
              <a:solidFill>
                <a:schemeClr val="bg1"/>
              </a:solidFill>
              <a:latin typeface="Arial" panose="020B0604020202020204" pitchFamily="34" charset="0"/>
              <a:cs typeface="Arial" panose="020B0604020202020204" pitchFamily="34" charset="0"/>
            </a:endParaRPr>
          </a:p>
          <a:p>
            <a:pPr algn="ctr"/>
            <a:endParaRPr lang="en-US" sz="400" dirty="0">
              <a:solidFill>
                <a:srgbClr val="FFFFFF"/>
              </a:solidFill>
            </a:endParaRPr>
          </a:p>
        </p:txBody>
      </p:sp>
      <p:sp>
        <p:nvSpPr>
          <p:cNvPr id="12" name="TextBox 11"/>
          <p:cNvSpPr txBox="1"/>
          <p:nvPr/>
        </p:nvSpPr>
        <p:spPr>
          <a:xfrm>
            <a:off x="5156981" y="5358829"/>
            <a:ext cx="2187601" cy="1323439"/>
          </a:xfrm>
          <a:prstGeom prst="rect">
            <a:avLst/>
          </a:prstGeom>
          <a:solidFill>
            <a:srgbClr val="10BFF1"/>
          </a:solidFill>
        </p:spPr>
        <p:txBody>
          <a:bodyPr wrap="square" rtlCol="0">
            <a:spAutoFit/>
          </a:bodyPr>
          <a:lstStyle/>
          <a:p>
            <a:pPr algn="ctr"/>
            <a:r>
              <a:rPr lang="en-US" sz="2000" dirty="0" smtClean="0">
                <a:solidFill>
                  <a:srgbClr val="FFFFFF"/>
                </a:solidFill>
                <a:latin typeface="Arial" panose="020B0604020202020204" pitchFamily="34" charset="0"/>
                <a:cs typeface="Arial" panose="020B0604020202020204" pitchFamily="34" charset="0"/>
              </a:rPr>
              <a:t/>
            </a:r>
            <a:br>
              <a:rPr lang="en-US" sz="2000" dirty="0" smtClean="0">
                <a:solidFill>
                  <a:srgbClr val="FFFFFF"/>
                </a:solidFill>
                <a:latin typeface="Arial" panose="020B0604020202020204" pitchFamily="34" charset="0"/>
                <a:cs typeface="Arial" panose="020B0604020202020204" pitchFamily="34" charset="0"/>
              </a:rPr>
            </a:br>
            <a:r>
              <a:rPr lang="en-US" sz="2000" dirty="0" smtClean="0">
                <a:solidFill>
                  <a:srgbClr val="FFFFFF"/>
                </a:solidFill>
                <a:latin typeface="Arial" panose="020B0604020202020204" pitchFamily="34" charset="0"/>
                <a:cs typeface="Arial" panose="020B0604020202020204" pitchFamily="34" charset="0"/>
              </a:rPr>
              <a:t>Enhance accountability</a:t>
            </a:r>
            <a:endParaRPr lang="en-US" sz="2000" dirty="0">
              <a:solidFill>
                <a:srgbClr val="FFFFFF"/>
              </a:solidFill>
              <a:latin typeface="Arial" panose="020B0604020202020204" pitchFamily="34" charset="0"/>
              <a:cs typeface="Arial" panose="020B0604020202020204" pitchFamily="34" charset="0"/>
            </a:endParaRPr>
          </a:p>
          <a:p>
            <a:pPr algn="ctr"/>
            <a:endParaRPr lang="en-US" sz="20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4063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235200"/>
            <a:ext cx="9144000" cy="2387600"/>
          </a:xfrm>
        </p:spPr>
        <p:txBody>
          <a:bodyPr>
            <a:normAutofit/>
          </a:bodyPr>
          <a:lstStyle/>
          <a:p>
            <a:pPr>
              <a:spcAft>
                <a:spcPts val="1000"/>
              </a:spcAft>
            </a:pPr>
            <a:r>
              <a:rPr lang="en-US" sz="4800" b="1" dirty="0">
                <a:latin typeface="Arial" panose="020B0604020202020204" pitchFamily="34" charset="0"/>
                <a:cs typeface="Arial" panose="020B0604020202020204" pitchFamily="34" charset="0"/>
              </a:rPr>
              <a:t>Introduction to Integrated Reporting</a:t>
            </a:r>
          </a:p>
        </p:txBody>
      </p:sp>
    </p:spTree>
    <p:extLst>
      <p:ext uri="{BB962C8B-B14F-4D97-AF65-F5344CB8AC3E}">
        <p14:creationId xmlns:p14="http://schemas.microsoft.com/office/powerpoint/2010/main" val="39140241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6199"/>
          <a:stretch/>
        </p:blipFill>
        <p:spPr>
          <a:xfrm>
            <a:off x="269776" y="1673817"/>
            <a:ext cx="11754938" cy="3688596"/>
          </a:xfrm>
          <a:prstGeom prst="rect">
            <a:avLst/>
          </a:prstGeom>
        </p:spPr>
      </p:pic>
      <p:grpSp>
        <p:nvGrpSpPr>
          <p:cNvPr id="5" name="Group 4"/>
          <p:cNvGrpSpPr/>
          <p:nvPr/>
        </p:nvGrpSpPr>
        <p:grpSpPr>
          <a:xfrm>
            <a:off x="532109" y="387236"/>
            <a:ext cx="11127783" cy="743919"/>
            <a:chOff x="532109" y="387236"/>
            <a:chExt cx="11127783" cy="743919"/>
          </a:xfrm>
        </p:grpSpPr>
        <p:sp>
          <p:nvSpPr>
            <p:cNvPr id="3" name="Rectangle 2"/>
            <p:cNvSpPr/>
            <p:nvPr/>
          </p:nvSpPr>
          <p:spPr>
            <a:xfrm>
              <a:off x="532109" y="387236"/>
              <a:ext cx="11127783" cy="743919"/>
            </a:xfrm>
            <a:prstGeom prst="rect">
              <a:avLst/>
            </a:prstGeom>
            <a:solidFill>
              <a:srgbClr val="055CA9"/>
            </a:solidFill>
            <a:ln>
              <a:solidFill>
                <a:srgbClr val="055C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32109" y="526942"/>
              <a:ext cx="11127783" cy="523220"/>
            </a:xfrm>
            <a:prstGeom prst="rect">
              <a:avLst/>
            </a:prstGeom>
            <a:no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A concise communication about value creation over time</a:t>
              </a:r>
            </a:p>
          </p:txBody>
        </p:sp>
      </p:grpSp>
      <p:sp>
        <p:nvSpPr>
          <p:cNvPr id="6" name="Down Arrow 5"/>
          <p:cNvSpPr/>
          <p:nvPr/>
        </p:nvSpPr>
        <p:spPr>
          <a:xfrm rot="5400000" flipV="1">
            <a:off x="3102689" y="3241853"/>
            <a:ext cx="317144" cy="552525"/>
          </a:xfrm>
          <a:prstGeom prst="downArrow">
            <a:avLst>
              <a:gd name="adj1" fmla="val 47916"/>
              <a:gd name="adj2" fmla="val 5231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F81BD">
                  <a:lumMod val="50000"/>
                </a:srgbClr>
              </a:solidFill>
              <a:ea typeface="Verdana" pitchFamily="34" charset="0"/>
              <a:cs typeface="Verdana" pitchFamily="34" charset="0"/>
            </a:endParaRPr>
          </a:p>
        </p:txBody>
      </p:sp>
      <p:sp>
        <p:nvSpPr>
          <p:cNvPr id="8" name="Down Arrow 7"/>
          <p:cNvSpPr/>
          <p:nvPr/>
        </p:nvSpPr>
        <p:spPr>
          <a:xfrm rot="16200000" flipV="1">
            <a:off x="8962333" y="3269253"/>
            <a:ext cx="317144" cy="552525"/>
          </a:xfrm>
          <a:prstGeom prst="downArrow">
            <a:avLst>
              <a:gd name="adj1" fmla="val 47916"/>
              <a:gd name="adj2" fmla="val 5231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F81BD">
                  <a:lumMod val="50000"/>
                </a:srgbClr>
              </a:solidFill>
              <a:ea typeface="Verdana" pitchFamily="34" charset="0"/>
              <a:cs typeface="Verdana" pitchFamily="34" charset="0"/>
            </a:endParaRPr>
          </a:p>
        </p:txBody>
      </p:sp>
      <p:sp>
        <p:nvSpPr>
          <p:cNvPr id="9" name="Down Arrow 8"/>
          <p:cNvSpPr/>
          <p:nvPr/>
        </p:nvSpPr>
        <p:spPr>
          <a:xfrm flipH="1" flipV="1">
            <a:off x="5935815" y="1673817"/>
            <a:ext cx="422859" cy="310828"/>
          </a:xfrm>
          <a:prstGeom prst="downArrow">
            <a:avLst>
              <a:gd name="adj1" fmla="val 47916"/>
              <a:gd name="adj2" fmla="val 5231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F81BD">
                  <a:lumMod val="50000"/>
                </a:srgbClr>
              </a:solidFill>
              <a:ea typeface="Verdana" pitchFamily="34" charset="0"/>
              <a:cs typeface="Verdana" pitchFamily="34" charset="0"/>
            </a:endParaRPr>
          </a:p>
        </p:txBody>
      </p:sp>
      <p:sp>
        <p:nvSpPr>
          <p:cNvPr id="10" name="TextBox 9"/>
          <p:cNvSpPr txBox="1">
            <a:spLocks noChangeArrowheads="1"/>
          </p:cNvSpPr>
          <p:nvPr/>
        </p:nvSpPr>
        <p:spPr bwMode="auto">
          <a:xfrm>
            <a:off x="4374432" y="3130018"/>
            <a:ext cx="34431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Futura LT" pitchFamily="2" charset="0"/>
                <a:cs typeface="Arial" charset="0"/>
              </a:defRPr>
            </a:lvl1pPr>
            <a:lvl2pPr marL="742950" indent="-285750" eaLnBrk="0" hangingPunct="0">
              <a:defRPr>
                <a:solidFill>
                  <a:schemeClr val="tx1"/>
                </a:solidFill>
                <a:latin typeface="Futura LT" pitchFamily="2" charset="0"/>
                <a:cs typeface="Arial" charset="0"/>
              </a:defRPr>
            </a:lvl2pPr>
            <a:lvl3pPr marL="1143000" indent="-228600" eaLnBrk="0" hangingPunct="0">
              <a:defRPr>
                <a:solidFill>
                  <a:schemeClr val="tx1"/>
                </a:solidFill>
                <a:latin typeface="Futura LT" pitchFamily="2" charset="0"/>
                <a:cs typeface="Arial" charset="0"/>
              </a:defRPr>
            </a:lvl3pPr>
            <a:lvl4pPr marL="1600200" indent="-228600" eaLnBrk="0" hangingPunct="0">
              <a:defRPr>
                <a:solidFill>
                  <a:schemeClr val="tx1"/>
                </a:solidFill>
                <a:latin typeface="Futura LT" pitchFamily="2" charset="0"/>
                <a:cs typeface="Arial" charset="0"/>
              </a:defRPr>
            </a:lvl4pPr>
            <a:lvl5pPr marL="2057400" indent="-228600" eaLnBrk="0" hangingPunct="0">
              <a:defRPr>
                <a:solidFill>
                  <a:schemeClr val="tx1"/>
                </a:solidFill>
                <a:latin typeface="Futura LT" pitchFamily="2" charset="0"/>
                <a:cs typeface="Arial" charset="0"/>
              </a:defRPr>
            </a:lvl5pPr>
            <a:lvl6pPr marL="2514600" indent="-228600" eaLnBrk="0" fontAlgn="base" hangingPunct="0">
              <a:spcBef>
                <a:spcPct val="0"/>
              </a:spcBef>
              <a:spcAft>
                <a:spcPct val="0"/>
              </a:spcAft>
              <a:defRPr>
                <a:solidFill>
                  <a:schemeClr val="tx1"/>
                </a:solidFill>
                <a:latin typeface="Futura LT" pitchFamily="2" charset="0"/>
                <a:cs typeface="Arial" charset="0"/>
              </a:defRPr>
            </a:lvl6pPr>
            <a:lvl7pPr marL="2971800" indent="-228600" eaLnBrk="0" fontAlgn="base" hangingPunct="0">
              <a:spcBef>
                <a:spcPct val="0"/>
              </a:spcBef>
              <a:spcAft>
                <a:spcPct val="0"/>
              </a:spcAft>
              <a:defRPr>
                <a:solidFill>
                  <a:schemeClr val="tx1"/>
                </a:solidFill>
                <a:latin typeface="Futura LT" pitchFamily="2" charset="0"/>
                <a:cs typeface="Arial" charset="0"/>
              </a:defRPr>
            </a:lvl7pPr>
            <a:lvl8pPr marL="3429000" indent="-228600" eaLnBrk="0" fontAlgn="base" hangingPunct="0">
              <a:spcBef>
                <a:spcPct val="0"/>
              </a:spcBef>
              <a:spcAft>
                <a:spcPct val="0"/>
              </a:spcAft>
              <a:defRPr>
                <a:solidFill>
                  <a:schemeClr val="tx1"/>
                </a:solidFill>
                <a:latin typeface="Futura LT" pitchFamily="2" charset="0"/>
                <a:cs typeface="Arial" charset="0"/>
              </a:defRPr>
            </a:lvl8pPr>
            <a:lvl9pPr marL="3886200" indent="-228600" eaLnBrk="0" fontAlgn="base" hangingPunct="0">
              <a:spcBef>
                <a:spcPct val="0"/>
              </a:spcBef>
              <a:spcAft>
                <a:spcPct val="0"/>
              </a:spcAft>
              <a:defRPr>
                <a:solidFill>
                  <a:schemeClr val="tx1"/>
                </a:solidFill>
                <a:latin typeface="Futura LT" pitchFamily="2" charset="0"/>
                <a:cs typeface="Arial" charset="0"/>
              </a:defRPr>
            </a:lvl9pPr>
          </a:lstStyle>
          <a:p>
            <a:pPr algn="ctr" eaLnBrk="1" hangingPunct="1"/>
            <a:r>
              <a:rPr lang="en-GB" sz="2400" dirty="0" smtClean="0">
                <a:latin typeface="Arial" panose="020B0604020202020204" pitchFamily="34" charset="0"/>
                <a:ea typeface="Verdana" pitchFamily="34" charset="0"/>
                <a:cs typeface="Arial" panose="020B0604020202020204" pitchFamily="34" charset="0"/>
              </a:rPr>
              <a:t>Strategy, governance,</a:t>
            </a:r>
          </a:p>
          <a:p>
            <a:pPr algn="ctr" eaLnBrk="1" hangingPunct="1"/>
            <a:r>
              <a:rPr lang="en-GB" sz="2400" dirty="0">
                <a:latin typeface="Arial" panose="020B0604020202020204" pitchFamily="34" charset="0"/>
                <a:ea typeface="Verdana" pitchFamily="34" charset="0"/>
                <a:cs typeface="Arial" panose="020B0604020202020204" pitchFamily="34" charset="0"/>
              </a:rPr>
              <a:t>p</a:t>
            </a:r>
            <a:r>
              <a:rPr lang="en-GB" sz="2400" dirty="0" smtClean="0">
                <a:latin typeface="Arial" panose="020B0604020202020204" pitchFamily="34" charset="0"/>
                <a:ea typeface="Verdana" pitchFamily="34" charset="0"/>
                <a:cs typeface="Arial" panose="020B0604020202020204" pitchFamily="34" charset="0"/>
              </a:rPr>
              <a:t>erformance, prospects</a:t>
            </a:r>
          </a:p>
        </p:txBody>
      </p:sp>
      <p:sp>
        <p:nvSpPr>
          <p:cNvPr id="11" name="TextBox 10"/>
          <p:cNvSpPr txBox="1">
            <a:spLocks noChangeArrowheads="1"/>
          </p:cNvSpPr>
          <p:nvPr/>
        </p:nvSpPr>
        <p:spPr bwMode="auto">
          <a:xfrm>
            <a:off x="1301402" y="3102616"/>
            <a:ext cx="143702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Futura LT" pitchFamily="2" charset="0"/>
                <a:cs typeface="Arial" charset="0"/>
              </a:defRPr>
            </a:lvl1pPr>
            <a:lvl2pPr marL="742950" indent="-285750" eaLnBrk="0" hangingPunct="0">
              <a:defRPr>
                <a:solidFill>
                  <a:schemeClr val="tx1"/>
                </a:solidFill>
                <a:latin typeface="Futura LT" pitchFamily="2" charset="0"/>
                <a:cs typeface="Arial" charset="0"/>
              </a:defRPr>
            </a:lvl2pPr>
            <a:lvl3pPr marL="1143000" indent="-228600" eaLnBrk="0" hangingPunct="0">
              <a:defRPr>
                <a:solidFill>
                  <a:schemeClr val="tx1"/>
                </a:solidFill>
                <a:latin typeface="Futura LT" pitchFamily="2" charset="0"/>
                <a:cs typeface="Arial" charset="0"/>
              </a:defRPr>
            </a:lvl3pPr>
            <a:lvl4pPr marL="1600200" indent="-228600" eaLnBrk="0" hangingPunct="0">
              <a:defRPr>
                <a:solidFill>
                  <a:schemeClr val="tx1"/>
                </a:solidFill>
                <a:latin typeface="Futura LT" pitchFamily="2" charset="0"/>
                <a:cs typeface="Arial" charset="0"/>
              </a:defRPr>
            </a:lvl4pPr>
            <a:lvl5pPr marL="2057400" indent="-228600" eaLnBrk="0" hangingPunct="0">
              <a:defRPr>
                <a:solidFill>
                  <a:schemeClr val="tx1"/>
                </a:solidFill>
                <a:latin typeface="Futura LT" pitchFamily="2" charset="0"/>
                <a:cs typeface="Arial" charset="0"/>
              </a:defRPr>
            </a:lvl5pPr>
            <a:lvl6pPr marL="2514600" indent="-228600" eaLnBrk="0" fontAlgn="base" hangingPunct="0">
              <a:spcBef>
                <a:spcPct val="0"/>
              </a:spcBef>
              <a:spcAft>
                <a:spcPct val="0"/>
              </a:spcAft>
              <a:defRPr>
                <a:solidFill>
                  <a:schemeClr val="tx1"/>
                </a:solidFill>
                <a:latin typeface="Futura LT" pitchFamily="2" charset="0"/>
                <a:cs typeface="Arial" charset="0"/>
              </a:defRPr>
            </a:lvl6pPr>
            <a:lvl7pPr marL="2971800" indent="-228600" eaLnBrk="0" fontAlgn="base" hangingPunct="0">
              <a:spcBef>
                <a:spcPct val="0"/>
              </a:spcBef>
              <a:spcAft>
                <a:spcPct val="0"/>
              </a:spcAft>
              <a:defRPr>
                <a:solidFill>
                  <a:schemeClr val="tx1"/>
                </a:solidFill>
                <a:latin typeface="Futura LT" pitchFamily="2" charset="0"/>
                <a:cs typeface="Arial" charset="0"/>
              </a:defRPr>
            </a:lvl7pPr>
            <a:lvl8pPr marL="3429000" indent="-228600" eaLnBrk="0" fontAlgn="base" hangingPunct="0">
              <a:spcBef>
                <a:spcPct val="0"/>
              </a:spcBef>
              <a:spcAft>
                <a:spcPct val="0"/>
              </a:spcAft>
              <a:defRPr>
                <a:solidFill>
                  <a:schemeClr val="tx1"/>
                </a:solidFill>
                <a:latin typeface="Futura LT" pitchFamily="2" charset="0"/>
                <a:cs typeface="Arial" charset="0"/>
              </a:defRPr>
            </a:lvl8pPr>
            <a:lvl9pPr marL="3886200" indent="-228600" eaLnBrk="0" fontAlgn="base" hangingPunct="0">
              <a:spcBef>
                <a:spcPct val="0"/>
              </a:spcBef>
              <a:spcAft>
                <a:spcPct val="0"/>
              </a:spcAft>
              <a:defRPr>
                <a:solidFill>
                  <a:schemeClr val="tx1"/>
                </a:solidFill>
                <a:latin typeface="Futura LT" pitchFamily="2" charset="0"/>
                <a:cs typeface="Arial" charset="0"/>
              </a:defRPr>
            </a:lvl9pPr>
          </a:lstStyle>
          <a:p>
            <a:pPr algn="ctr" eaLnBrk="1" hangingPunct="1"/>
            <a:r>
              <a:rPr lang="en-GB" sz="2400" dirty="0" smtClean="0">
                <a:solidFill>
                  <a:schemeClr val="bg1"/>
                </a:solidFill>
                <a:latin typeface="Arial" panose="020B0604020202020204" pitchFamily="34" charset="0"/>
                <a:ea typeface="Verdana" pitchFamily="34" charset="0"/>
                <a:cs typeface="Arial" panose="020B0604020202020204" pitchFamily="34" charset="0"/>
              </a:rPr>
              <a:t>Financial</a:t>
            </a:r>
          </a:p>
          <a:p>
            <a:pPr algn="ctr" eaLnBrk="1" hangingPunct="1"/>
            <a:r>
              <a:rPr lang="en-GB" sz="2400" dirty="0" smtClean="0">
                <a:solidFill>
                  <a:schemeClr val="bg1"/>
                </a:solidFill>
                <a:latin typeface="Arial" panose="020B0604020202020204" pitchFamily="34" charset="0"/>
                <a:ea typeface="Verdana" pitchFamily="34" charset="0"/>
                <a:cs typeface="Arial" panose="020B0604020202020204" pitchFamily="34" charset="0"/>
              </a:rPr>
              <a:t>reporting</a:t>
            </a:r>
          </a:p>
        </p:txBody>
      </p:sp>
      <p:sp>
        <p:nvSpPr>
          <p:cNvPr id="12" name="TextBox 11"/>
          <p:cNvSpPr txBox="1">
            <a:spLocks noChangeArrowheads="1"/>
          </p:cNvSpPr>
          <p:nvPr/>
        </p:nvSpPr>
        <p:spPr bwMode="auto">
          <a:xfrm>
            <a:off x="9647496" y="3102615"/>
            <a:ext cx="13985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Futura LT" pitchFamily="2" charset="0"/>
                <a:cs typeface="Arial" charset="0"/>
              </a:defRPr>
            </a:lvl1pPr>
            <a:lvl2pPr marL="742950" indent="-285750" eaLnBrk="0" hangingPunct="0">
              <a:defRPr>
                <a:solidFill>
                  <a:schemeClr val="tx1"/>
                </a:solidFill>
                <a:latin typeface="Futura LT" pitchFamily="2" charset="0"/>
                <a:cs typeface="Arial" charset="0"/>
              </a:defRPr>
            </a:lvl2pPr>
            <a:lvl3pPr marL="1143000" indent="-228600" eaLnBrk="0" hangingPunct="0">
              <a:defRPr>
                <a:solidFill>
                  <a:schemeClr val="tx1"/>
                </a:solidFill>
                <a:latin typeface="Futura LT" pitchFamily="2" charset="0"/>
                <a:cs typeface="Arial" charset="0"/>
              </a:defRPr>
            </a:lvl3pPr>
            <a:lvl4pPr marL="1600200" indent="-228600" eaLnBrk="0" hangingPunct="0">
              <a:defRPr>
                <a:solidFill>
                  <a:schemeClr val="tx1"/>
                </a:solidFill>
                <a:latin typeface="Futura LT" pitchFamily="2" charset="0"/>
                <a:cs typeface="Arial" charset="0"/>
              </a:defRPr>
            </a:lvl4pPr>
            <a:lvl5pPr marL="2057400" indent="-228600" eaLnBrk="0" hangingPunct="0">
              <a:defRPr>
                <a:solidFill>
                  <a:schemeClr val="tx1"/>
                </a:solidFill>
                <a:latin typeface="Futura LT" pitchFamily="2" charset="0"/>
                <a:cs typeface="Arial" charset="0"/>
              </a:defRPr>
            </a:lvl5pPr>
            <a:lvl6pPr marL="2514600" indent="-228600" eaLnBrk="0" fontAlgn="base" hangingPunct="0">
              <a:spcBef>
                <a:spcPct val="0"/>
              </a:spcBef>
              <a:spcAft>
                <a:spcPct val="0"/>
              </a:spcAft>
              <a:defRPr>
                <a:solidFill>
                  <a:schemeClr val="tx1"/>
                </a:solidFill>
                <a:latin typeface="Futura LT" pitchFamily="2" charset="0"/>
                <a:cs typeface="Arial" charset="0"/>
              </a:defRPr>
            </a:lvl6pPr>
            <a:lvl7pPr marL="2971800" indent="-228600" eaLnBrk="0" fontAlgn="base" hangingPunct="0">
              <a:spcBef>
                <a:spcPct val="0"/>
              </a:spcBef>
              <a:spcAft>
                <a:spcPct val="0"/>
              </a:spcAft>
              <a:defRPr>
                <a:solidFill>
                  <a:schemeClr val="tx1"/>
                </a:solidFill>
                <a:latin typeface="Futura LT" pitchFamily="2" charset="0"/>
                <a:cs typeface="Arial" charset="0"/>
              </a:defRPr>
            </a:lvl7pPr>
            <a:lvl8pPr marL="3429000" indent="-228600" eaLnBrk="0" fontAlgn="base" hangingPunct="0">
              <a:spcBef>
                <a:spcPct val="0"/>
              </a:spcBef>
              <a:spcAft>
                <a:spcPct val="0"/>
              </a:spcAft>
              <a:defRPr>
                <a:solidFill>
                  <a:schemeClr val="tx1"/>
                </a:solidFill>
                <a:latin typeface="Futura LT" pitchFamily="2" charset="0"/>
                <a:cs typeface="Arial" charset="0"/>
              </a:defRPr>
            </a:lvl8pPr>
            <a:lvl9pPr marL="3886200" indent="-228600" eaLnBrk="0" fontAlgn="base" hangingPunct="0">
              <a:spcBef>
                <a:spcPct val="0"/>
              </a:spcBef>
              <a:spcAft>
                <a:spcPct val="0"/>
              </a:spcAft>
              <a:defRPr>
                <a:solidFill>
                  <a:schemeClr val="tx1"/>
                </a:solidFill>
                <a:latin typeface="Futura LT" pitchFamily="2" charset="0"/>
                <a:cs typeface="Arial" charset="0"/>
              </a:defRPr>
            </a:lvl9pPr>
          </a:lstStyle>
          <a:p>
            <a:pPr algn="ctr" eaLnBrk="1" hangingPunct="1"/>
            <a:r>
              <a:rPr lang="en-GB" sz="2400" dirty="0" smtClean="0">
                <a:solidFill>
                  <a:schemeClr val="bg1"/>
                </a:solidFill>
                <a:latin typeface="Arial" panose="020B0604020202020204" pitchFamily="34" charset="0"/>
                <a:ea typeface="Verdana" pitchFamily="34" charset="0"/>
                <a:cs typeface="Arial" panose="020B0604020202020204" pitchFamily="34" charset="0"/>
              </a:rPr>
              <a:t>Other</a:t>
            </a:r>
          </a:p>
          <a:p>
            <a:pPr algn="ctr" eaLnBrk="1" hangingPunct="1"/>
            <a:r>
              <a:rPr lang="en-GB" sz="2400" dirty="0" smtClean="0">
                <a:solidFill>
                  <a:schemeClr val="bg1"/>
                </a:solidFill>
                <a:latin typeface="Arial" panose="020B0604020202020204" pitchFamily="34" charset="0"/>
                <a:ea typeface="Verdana" pitchFamily="34" charset="0"/>
                <a:cs typeface="Arial" panose="020B0604020202020204" pitchFamily="34" charset="0"/>
              </a:rPr>
              <a:t>reporting</a:t>
            </a:r>
          </a:p>
        </p:txBody>
      </p:sp>
    </p:spTree>
    <p:extLst>
      <p:ext uri="{BB962C8B-B14F-4D97-AF65-F5344CB8AC3E}">
        <p14:creationId xmlns:p14="http://schemas.microsoft.com/office/powerpoint/2010/main" val="2425583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Core features</a:t>
            </a:r>
            <a:endParaRPr lang="en-US" b="1" dirty="0">
              <a:latin typeface="Arial" panose="020B0604020202020204" pitchFamily="34" charset="0"/>
              <a:cs typeface="Arial" panose="020B0604020202020204" pitchFamily="34" charset="0"/>
            </a:endParaRPr>
          </a:p>
        </p:txBody>
      </p:sp>
      <p:grpSp>
        <p:nvGrpSpPr>
          <p:cNvPr id="4" name="Group 3"/>
          <p:cNvGrpSpPr/>
          <p:nvPr/>
        </p:nvGrpSpPr>
        <p:grpSpPr>
          <a:xfrm>
            <a:off x="1048956" y="1729087"/>
            <a:ext cx="10181897" cy="4473212"/>
            <a:chOff x="386597" y="865217"/>
            <a:chExt cx="8698242" cy="5692175"/>
          </a:xfrm>
        </p:grpSpPr>
        <p:sp>
          <p:nvSpPr>
            <p:cNvPr id="5" name="TextBox 4"/>
            <p:cNvSpPr txBox="1"/>
            <p:nvPr/>
          </p:nvSpPr>
          <p:spPr>
            <a:xfrm>
              <a:off x="386597" y="865217"/>
              <a:ext cx="2024626" cy="563304"/>
            </a:xfrm>
            <a:prstGeom prst="roundRect">
              <a:avLst/>
            </a:prstGeom>
            <a:solidFill>
              <a:srgbClr val="055CA9"/>
            </a:solidFill>
            <a:ln w="25400" cmpd="sng">
              <a:noFill/>
            </a:ln>
            <a:effectLst/>
          </p:spPr>
          <p:txBody>
            <a:bodyPr wrap="square" rtlCol="0">
              <a:spAutoFit/>
            </a:bodyPr>
            <a:lstStyle/>
            <a:p>
              <a:r>
                <a:rPr lang="en-GB" sz="2000" b="1" dirty="0" smtClean="0">
                  <a:solidFill>
                    <a:prstClr val="white"/>
                  </a:solidFill>
                  <a:latin typeface="Arial" panose="020B0604020202020204" pitchFamily="34" charset="0"/>
                  <a:ea typeface="Verdana" pitchFamily="34" charset="0"/>
                  <a:cs typeface="Arial" panose="020B0604020202020204" pitchFamily="34" charset="0"/>
                </a:rPr>
                <a:t>INTRODUCTION</a:t>
              </a:r>
              <a:endParaRPr lang="en-GB" sz="750" dirty="0">
                <a:solidFill>
                  <a:prstClr val="white"/>
                </a:solidFill>
                <a:latin typeface="Verdana" pitchFamily="34" charset="0"/>
                <a:ea typeface="Verdana" pitchFamily="34" charset="0"/>
                <a:cs typeface="Verdana" pitchFamily="34" charset="0"/>
              </a:endParaRPr>
            </a:p>
          </p:txBody>
        </p:sp>
        <p:sp>
          <p:nvSpPr>
            <p:cNvPr id="6" name="TextBox 5"/>
            <p:cNvSpPr txBox="1"/>
            <p:nvPr/>
          </p:nvSpPr>
          <p:spPr>
            <a:xfrm>
              <a:off x="3229673" y="865217"/>
              <a:ext cx="2589522" cy="563304"/>
            </a:xfrm>
            <a:prstGeom prst="roundRect">
              <a:avLst/>
            </a:prstGeom>
            <a:solidFill>
              <a:srgbClr val="055CA9"/>
            </a:solidFill>
            <a:ln w="25400" cmpd="sng">
              <a:noFill/>
            </a:ln>
            <a:effectLst/>
          </p:spPr>
          <p:txBody>
            <a:bodyPr wrap="square" rtlCol="0">
              <a:spAutoFit/>
            </a:bodyPr>
            <a:lstStyle/>
            <a:p>
              <a:r>
                <a:rPr lang="en-GB" sz="2000" b="1" dirty="0" smtClean="0">
                  <a:solidFill>
                    <a:prstClr val="white"/>
                  </a:solidFill>
                  <a:latin typeface="Arial" panose="020B0604020202020204" pitchFamily="34" charset="0"/>
                  <a:ea typeface="Verdana" pitchFamily="34" charset="0"/>
                  <a:cs typeface="Arial" panose="020B0604020202020204" pitchFamily="34" charset="0"/>
                </a:rPr>
                <a:t>GUIDING PRINCIPLES</a:t>
              </a:r>
              <a:endParaRPr lang="en-GB" sz="750" dirty="0">
                <a:solidFill>
                  <a:prstClr val="white"/>
                </a:solidFill>
                <a:latin typeface="Verdana" pitchFamily="34" charset="0"/>
                <a:ea typeface="Verdana" pitchFamily="34" charset="0"/>
                <a:cs typeface="Verdana" pitchFamily="34" charset="0"/>
              </a:endParaRPr>
            </a:p>
          </p:txBody>
        </p:sp>
        <p:sp>
          <p:nvSpPr>
            <p:cNvPr id="7" name="TextBox 6"/>
            <p:cNvSpPr txBox="1"/>
            <p:nvPr/>
          </p:nvSpPr>
          <p:spPr>
            <a:xfrm>
              <a:off x="6427959" y="865217"/>
              <a:ext cx="2656880" cy="563304"/>
            </a:xfrm>
            <a:prstGeom prst="roundRect">
              <a:avLst/>
            </a:prstGeom>
            <a:solidFill>
              <a:srgbClr val="055CA9"/>
            </a:solidFill>
            <a:ln w="25400" cmpd="sng">
              <a:noFill/>
            </a:ln>
            <a:effectLst/>
          </p:spPr>
          <p:txBody>
            <a:bodyPr wrap="square" rtlCol="0">
              <a:spAutoFit/>
            </a:bodyPr>
            <a:lstStyle/>
            <a:p>
              <a:r>
                <a:rPr lang="en-GB" sz="2000" b="1" dirty="0" smtClean="0">
                  <a:solidFill>
                    <a:prstClr val="white"/>
                  </a:solidFill>
                  <a:latin typeface="Arial" panose="020B0604020202020204" pitchFamily="34" charset="0"/>
                  <a:ea typeface="Verdana" pitchFamily="34" charset="0"/>
                  <a:cs typeface="Arial" panose="020B0604020202020204" pitchFamily="34" charset="0"/>
                </a:rPr>
                <a:t> </a:t>
              </a:r>
              <a:r>
                <a:rPr lang="en-GB" sz="2000" b="1" dirty="0">
                  <a:solidFill>
                    <a:prstClr val="white"/>
                  </a:solidFill>
                  <a:latin typeface="Arial" panose="020B0604020202020204" pitchFamily="34" charset="0"/>
                  <a:ea typeface="Verdana" pitchFamily="34" charset="0"/>
                  <a:cs typeface="Arial" panose="020B0604020202020204" pitchFamily="34" charset="0"/>
                </a:rPr>
                <a:t>CONTENT </a:t>
              </a:r>
              <a:r>
                <a:rPr lang="en-GB" sz="2000" b="1" dirty="0" smtClean="0">
                  <a:solidFill>
                    <a:prstClr val="white"/>
                  </a:solidFill>
                  <a:latin typeface="Arial" panose="020B0604020202020204" pitchFamily="34" charset="0"/>
                  <a:ea typeface="Verdana" pitchFamily="34" charset="0"/>
                  <a:cs typeface="Arial" panose="020B0604020202020204" pitchFamily="34" charset="0"/>
                </a:rPr>
                <a:t>ELEMENTS</a:t>
              </a:r>
              <a:endParaRPr lang="en-GB" sz="750" dirty="0">
                <a:solidFill>
                  <a:prstClr val="white"/>
                </a:solidFill>
                <a:latin typeface="Verdana" pitchFamily="34" charset="0"/>
                <a:ea typeface="Verdana" pitchFamily="34" charset="0"/>
                <a:cs typeface="Verdana" pitchFamily="34" charset="0"/>
              </a:endParaRPr>
            </a:p>
          </p:txBody>
        </p:sp>
        <p:sp>
          <p:nvSpPr>
            <p:cNvPr id="9" name="Right Arrow 8"/>
            <p:cNvSpPr/>
            <p:nvPr/>
          </p:nvSpPr>
          <p:spPr>
            <a:xfrm>
              <a:off x="5870308" y="1022146"/>
              <a:ext cx="506538" cy="262260"/>
            </a:xfrm>
            <a:prstGeom prst="rightArrow">
              <a:avLst/>
            </a:prstGeom>
            <a:solidFill>
              <a:srgbClr val="595A5A"/>
            </a:solid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10" name="TextBox 9"/>
            <p:cNvSpPr txBox="1"/>
            <p:nvPr/>
          </p:nvSpPr>
          <p:spPr>
            <a:xfrm>
              <a:off x="386597" y="1752460"/>
              <a:ext cx="2640707" cy="4804932"/>
            </a:xfrm>
            <a:prstGeom prst="roundRect">
              <a:avLst/>
            </a:prstGeom>
            <a:solidFill>
              <a:schemeClr val="bg1">
                <a:alpha val="55000"/>
              </a:schemeClr>
            </a:solidFill>
            <a:ln w="25400">
              <a:solidFill>
                <a:srgbClr val="055CA9"/>
              </a:solidFill>
            </a:ln>
          </p:spPr>
          <p:txBody>
            <a:bodyPr wrap="square" rtlCol="0">
              <a:spAutoFit/>
            </a:bodyPr>
            <a:lstStyle/>
            <a:p>
              <a:pPr marL="214313" indent="-214313">
                <a:buFont typeface="Arial" pitchFamily="34" charset="0"/>
                <a:buChar char="•"/>
              </a:pPr>
              <a:r>
                <a:rPr lang="en-GB" sz="2000" dirty="0">
                  <a:latin typeface="Arial" panose="020B0604020202020204" pitchFamily="34" charset="0"/>
                  <a:ea typeface="Verdana" pitchFamily="34" charset="0"/>
                  <a:cs typeface="Arial" panose="020B0604020202020204" pitchFamily="34" charset="0"/>
                </a:rPr>
                <a:t>USING THE FRAMEWORK</a:t>
              </a:r>
            </a:p>
            <a:p>
              <a:pPr marL="214313" indent="-214313">
                <a:buFont typeface="Arial" pitchFamily="34" charset="0"/>
                <a:buChar char="•"/>
              </a:pPr>
              <a:endParaRPr lang="en-GB" sz="2000" dirty="0">
                <a:latin typeface="Arial" panose="020B0604020202020204" pitchFamily="34" charset="0"/>
                <a:ea typeface="Verdana" pitchFamily="34" charset="0"/>
                <a:cs typeface="Arial" panose="020B0604020202020204" pitchFamily="34" charset="0"/>
              </a:endParaRPr>
            </a:p>
            <a:p>
              <a:pPr marL="214313" indent="-214313">
                <a:buFont typeface="Arial" pitchFamily="34" charset="0"/>
                <a:buChar char="•"/>
              </a:pPr>
              <a:r>
                <a:rPr lang="en-GB" sz="2000" dirty="0">
                  <a:latin typeface="Arial" panose="020B0604020202020204" pitchFamily="34" charset="0"/>
                  <a:ea typeface="Verdana" pitchFamily="34" charset="0"/>
                  <a:cs typeface="Arial" panose="020B0604020202020204" pitchFamily="34" charset="0"/>
                </a:rPr>
                <a:t>FUNDAMENTAL CONCEPTS</a:t>
              </a:r>
            </a:p>
            <a:p>
              <a:pPr marL="557213" lvl="1" indent="-214313">
                <a:buFont typeface="Arial" pitchFamily="34" charset="0"/>
                <a:buChar char="•"/>
              </a:pPr>
              <a:endParaRPr lang="en-GB" sz="2000" dirty="0">
                <a:latin typeface="Arial" panose="020B0604020202020204" pitchFamily="34" charset="0"/>
                <a:ea typeface="Verdana" pitchFamily="34" charset="0"/>
                <a:cs typeface="Arial" panose="020B0604020202020204" pitchFamily="34" charset="0"/>
              </a:endParaRPr>
            </a:p>
            <a:p>
              <a:pPr marL="557213" lvl="1" indent="-214313">
                <a:buFont typeface="Arial" pitchFamily="34" charset="0"/>
                <a:buChar char="•"/>
              </a:pPr>
              <a:r>
                <a:rPr lang="en-GB" sz="2000" dirty="0" smtClean="0">
                  <a:latin typeface="Arial" panose="020B0604020202020204" pitchFamily="34" charset="0"/>
                  <a:ea typeface="Verdana" pitchFamily="34" charset="0"/>
                  <a:cs typeface="Arial" panose="020B0604020202020204" pitchFamily="34" charset="0"/>
                </a:rPr>
                <a:t>THE CAPITALS</a:t>
              </a:r>
            </a:p>
            <a:p>
              <a:pPr marL="557213" lvl="1" indent="-214313">
                <a:buFont typeface="Arial" pitchFamily="34" charset="0"/>
                <a:buChar char="•"/>
              </a:pPr>
              <a:endParaRPr lang="en-GB" sz="2000" dirty="0">
                <a:latin typeface="Arial" panose="020B0604020202020204" pitchFamily="34" charset="0"/>
                <a:ea typeface="Verdana" pitchFamily="34" charset="0"/>
                <a:cs typeface="Arial" panose="020B0604020202020204" pitchFamily="34" charset="0"/>
              </a:endParaRPr>
            </a:p>
            <a:p>
              <a:pPr marL="557213" lvl="1" indent="-214313">
                <a:buFont typeface="Arial" pitchFamily="34" charset="0"/>
                <a:buChar char="•"/>
              </a:pPr>
              <a:r>
                <a:rPr lang="en-GB" sz="2000" dirty="0">
                  <a:latin typeface="Arial" panose="020B0604020202020204" pitchFamily="34" charset="0"/>
                  <a:ea typeface="Verdana" pitchFamily="34" charset="0"/>
                  <a:cs typeface="Arial" panose="020B0604020202020204" pitchFamily="34" charset="0"/>
                </a:rPr>
                <a:t>VALUE </a:t>
              </a:r>
              <a:r>
                <a:rPr lang="en-GB" sz="2000" dirty="0" smtClean="0">
                  <a:latin typeface="Arial" panose="020B0604020202020204" pitchFamily="34" charset="0"/>
                  <a:ea typeface="Verdana" pitchFamily="34" charset="0"/>
                  <a:cs typeface="Arial" panose="020B0604020202020204" pitchFamily="34" charset="0"/>
                </a:rPr>
                <a:t>CREATION</a:t>
              </a:r>
              <a:endParaRPr lang="en-GB" sz="900" b="1" i="1" dirty="0">
                <a:solidFill>
                  <a:srgbClr val="1F497D">
                    <a:lumMod val="60000"/>
                    <a:lumOff val="40000"/>
                  </a:srgbClr>
                </a:solidFill>
                <a:latin typeface="Verdana" pitchFamily="34" charset="0"/>
                <a:ea typeface="Verdana" pitchFamily="34" charset="0"/>
                <a:cs typeface="Verdana" pitchFamily="34" charset="0"/>
              </a:endParaRPr>
            </a:p>
            <a:p>
              <a:endParaRPr lang="en-GB" sz="900" b="1" i="1" dirty="0">
                <a:solidFill>
                  <a:srgbClr val="1F497D">
                    <a:lumMod val="60000"/>
                    <a:lumOff val="40000"/>
                  </a:srgbClr>
                </a:solidFill>
                <a:latin typeface="Verdana" pitchFamily="34" charset="0"/>
                <a:ea typeface="Verdana" pitchFamily="34" charset="0"/>
                <a:cs typeface="Verdana" pitchFamily="34" charset="0"/>
              </a:endParaRPr>
            </a:p>
            <a:p>
              <a:pPr marL="214313" indent="-214313">
                <a:buFont typeface="Arial" pitchFamily="34" charset="0"/>
                <a:buChar char="•"/>
              </a:pPr>
              <a:endParaRPr lang="en-GB" sz="375" b="1" i="1" dirty="0">
                <a:solidFill>
                  <a:srgbClr val="1F497D">
                    <a:lumMod val="60000"/>
                    <a:lumOff val="40000"/>
                  </a:srgbClr>
                </a:solidFill>
                <a:latin typeface="Verdana" pitchFamily="34" charset="0"/>
                <a:ea typeface="Verdana" pitchFamily="34" charset="0"/>
                <a:cs typeface="Verdana" pitchFamily="34" charset="0"/>
              </a:endParaRPr>
            </a:p>
          </p:txBody>
        </p:sp>
      </p:grpSp>
      <p:sp>
        <p:nvSpPr>
          <p:cNvPr id="11" name="Right Arrow 10"/>
          <p:cNvSpPr/>
          <p:nvPr/>
        </p:nvSpPr>
        <p:spPr>
          <a:xfrm>
            <a:off x="3601478" y="1852410"/>
            <a:ext cx="592938" cy="206098"/>
          </a:xfrm>
          <a:prstGeom prst="rightArrow">
            <a:avLst/>
          </a:prstGeom>
          <a:solidFill>
            <a:srgbClr val="595A5A"/>
          </a:solid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Tree>
    <p:extLst>
      <p:ext uri="{BB962C8B-B14F-4D97-AF65-F5344CB8AC3E}">
        <p14:creationId xmlns:p14="http://schemas.microsoft.com/office/powerpoint/2010/main" val="1267925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The capitals</a:t>
            </a:r>
            <a:endParaRPr lang="en-US" b="1" dirty="0">
              <a:latin typeface="Arial" panose="020B0604020202020204" pitchFamily="34" charset="0"/>
              <a:cs typeface="Arial" panose="020B0604020202020204" pitchFamily="34" charset="0"/>
            </a:endParaRPr>
          </a:p>
        </p:txBody>
      </p:sp>
      <p:grpSp>
        <p:nvGrpSpPr>
          <p:cNvPr id="7" name="Group 6"/>
          <p:cNvGrpSpPr/>
          <p:nvPr/>
        </p:nvGrpSpPr>
        <p:grpSpPr>
          <a:xfrm>
            <a:off x="2650987" y="1455726"/>
            <a:ext cx="6890026" cy="4955566"/>
            <a:chOff x="1347217" y="1099833"/>
            <a:chExt cx="7267699" cy="5569527"/>
          </a:xfrm>
        </p:grpSpPr>
        <p:sp>
          <p:nvSpPr>
            <p:cNvPr id="8" name="TextBox 7"/>
            <p:cNvSpPr txBox="1"/>
            <p:nvPr/>
          </p:nvSpPr>
          <p:spPr>
            <a:xfrm>
              <a:off x="1475656" y="4012323"/>
              <a:ext cx="3672408" cy="400109"/>
            </a:xfrm>
            <a:prstGeom prst="rect">
              <a:avLst/>
            </a:prstGeom>
            <a:noFill/>
            <a:ln>
              <a:noFill/>
            </a:ln>
          </p:spPr>
          <p:txBody>
            <a:bodyPr wrap="square" rtlCol="0">
              <a:spAutoFit/>
            </a:bodyPr>
            <a:lstStyle/>
            <a:p>
              <a:endParaRPr lang="en-GB" sz="1350" dirty="0"/>
            </a:p>
          </p:txBody>
        </p:sp>
        <p:sp>
          <p:nvSpPr>
            <p:cNvPr id="9" name="Oval 8"/>
            <p:cNvSpPr/>
            <p:nvPr/>
          </p:nvSpPr>
          <p:spPr>
            <a:xfrm>
              <a:off x="1347217" y="1099833"/>
              <a:ext cx="7267699" cy="5569527"/>
            </a:xfrm>
            <a:prstGeom prst="ellipse">
              <a:avLst/>
            </a:prstGeom>
            <a:solidFill>
              <a:srgbClr val="595A5A"/>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nl-NL" sz="1350"/>
            </a:p>
          </p:txBody>
        </p:sp>
        <p:sp>
          <p:nvSpPr>
            <p:cNvPr id="10" name="TextBox 9"/>
            <p:cNvSpPr txBox="1"/>
            <p:nvPr/>
          </p:nvSpPr>
          <p:spPr>
            <a:xfrm>
              <a:off x="3700523" y="5857746"/>
              <a:ext cx="2561087" cy="449681"/>
            </a:xfrm>
            <a:prstGeom prst="rect">
              <a:avLst/>
            </a:prstGeom>
            <a:noFill/>
            <a:ln>
              <a:noFill/>
            </a:ln>
          </p:spPr>
          <p:txBody>
            <a:bodyPr wrap="square" rtlCol="0">
              <a:spAutoFit/>
            </a:bodyPr>
            <a:lstStyle/>
            <a:p>
              <a:pPr algn="ctr"/>
              <a:r>
                <a:rPr lang="nl-NL" sz="2000" b="1" dirty="0">
                  <a:solidFill>
                    <a:schemeClr val="bg1"/>
                  </a:solidFill>
                  <a:latin typeface="Arial" panose="020B0604020202020204" pitchFamily="34" charset="0"/>
                  <a:cs typeface="Arial" panose="020B0604020202020204" pitchFamily="34" charset="0"/>
                </a:rPr>
                <a:t>Natural capital</a:t>
              </a:r>
            </a:p>
          </p:txBody>
        </p:sp>
      </p:grpSp>
      <p:grpSp>
        <p:nvGrpSpPr>
          <p:cNvPr id="11" name="Group 10"/>
          <p:cNvGrpSpPr/>
          <p:nvPr/>
        </p:nvGrpSpPr>
        <p:grpSpPr>
          <a:xfrm>
            <a:off x="3308214" y="1456146"/>
            <a:ext cx="5575571" cy="4169567"/>
            <a:chOff x="2410562" y="893968"/>
            <a:chExt cx="5471438" cy="4192980"/>
          </a:xfrm>
        </p:grpSpPr>
        <p:sp>
          <p:nvSpPr>
            <p:cNvPr id="12" name="Oval 11"/>
            <p:cNvSpPr/>
            <p:nvPr/>
          </p:nvSpPr>
          <p:spPr>
            <a:xfrm>
              <a:off x="2410562" y="893968"/>
              <a:ext cx="5471438" cy="4192980"/>
            </a:xfrm>
            <a:prstGeom prst="ellipse">
              <a:avLst/>
            </a:prstGeom>
            <a:solidFill>
              <a:srgbClr val="0070C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nl-NL" sz="1350"/>
            </a:p>
          </p:txBody>
        </p:sp>
        <p:cxnSp>
          <p:nvCxnSpPr>
            <p:cNvPr id="13" name="Straight Connector 12"/>
            <p:cNvCxnSpPr/>
            <p:nvPr/>
          </p:nvCxnSpPr>
          <p:spPr>
            <a:xfrm flipH="1">
              <a:off x="3431548" y="3109178"/>
              <a:ext cx="1008112" cy="1512168"/>
            </a:xfrm>
            <a:prstGeom prst="line">
              <a:avLst/>
            </a:prstGeom>
            <a:ln w="38100">
              <a:solidFill>
                <a:srgbClr val="595A5A"/>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877788" y="3043379"/>
              <a:ext cx="1091665" cy="1661843"/>
            </a:xfrm>
            <a:prstGeom prst="line">
              <a:avLst/>
            </a:prstGeom>
            <a:ln w="38100">
              <a:solidFill>
                <a:srgbClr val="595A5A"/>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165506" y="2829389"/>
              <a:ext cx="1658332" cy="1021366"/>
            </a:xfrm>
            <a:prstGeom prst="rect">
              <a:avLst/>
            </a:prstGeom>
            <a:noFill/>
          </p:spPr>
          <p:txBody>
            <a:bodyPr wrap="square" rtlCol="0">
              <a:spAutoFit/>
            </a:bodyPr>
            <a:lstStyle/>
            <a:p>
              <a:pPr algn="ctr"/>
              <a:r>
                <a:rPr lang="nl-NL" sz="2000" b="1" dirty="0">
                  <a:solidFill>
                    <a:schemeClr val="bg1"/>
                  </a:solidFill>
                  <a:latin typeface="Arial" panose="020B0604020202020204" pitchFamily="34" charset="0"/>
                  <a:cs typeface="Arial" panose="020B0604020202020204" pitchFamily="34" charset="0"/>
                </a:rPr>
                <a:t>Social and relationship</a:t>
              </a:r>
              <a:br>
                <a:rPr lang="nl-NL" sz="2000" b="1" dirty="0">
                  <a:solidFill>
                    <a:schemeClr val="bg1"/>
                  </a:solidFill>
                  <a:latin typeface="Arial" panose="020B0604020202020204" pitchFamily="34" charset="0"/>
                  <a:cs typeface="Arial" panose="020B0604020202020204" pitchFamily="34" charset="0"/>
                </a:rPr>
              </a:br>
              <a:r>
                <a:rPr lang="nl-NL" sz="2000" b="1" dirty="0">
                  <a:solidFill>
                    <a:schemeClr val="bg1"/>
                  </a:solidFill>
                  <a:latin typeface="Arial" panose="020B0604020202020204" pitchFamily="34" charset="0"/>
                  <a:cs typeface="Arial" panose="020B0604020202020204" pitchFamily="34" charset="0"/>
                </a:rPr>
                <a:t>capital</a:t>
              </a:r>
            </a:p>
          </p:txBody>
        </p:sp>
        <p:sp>
          <p:nvSpPr>
            <p:cNvPr id="16" name="TextBox 15"/>
            <p:cNvSpPr txBox="1"/>
            <p:nvPr/>
          </p:nvSpPr>
          <p:spPr>
            <a:xfrm>
              <a:off x="4560258" y="3874301"/>
              <a:ext cx="1172048" cy="711861"/>
            </a:xfrm>
            <a:prstGeom prst="rect">
              <a:avLst/>
            </a:prstGeom>
            <a:noFill/>
          </p:spPr>
          <p:txBody>
            <a:bodyPr wrap="square" rtlCol="0">
              <a:spAutoFit/>
            </a:bodyPr>
            <a:lstStyle/>
            <a:p>
              <a:pPr algn="ctr"/>
              <a:r>
                <a:rPr lang="nl-NL" sz="2000" b="1" dirty="0">
                  <a:solidFill>
                    <a:schemeClr val="bg1"/>
                  </a:solidFill>
                  <a:latin typeface="Arial" panose="020B0604020202020204" pitchFamily="34" charset="0"/>
                  <a:cs typeface="Arial" panose="020B0604020202020204" pitchFamily="34" charset="0"/>
                </a:rPr>
                <a:t>Human</a:t>
              </a:r>
              <a:br>
                <a:rPr lang="nl-NL" sz="2000" b="1" dirty="0">
                  <a:solidFill>
                    <a:schemeClr val="bg1"/>
                  </a:solidFill>
                  <a:latin typeface="Arial" panose="020B0604020202020204" pitchFamily="34" charset="0"/>
                  <a:cs typeface="Arial" panose="020B0604020202020204" pitchFamily="34" charset="0"/>
                </a:rPr>
              </a:br>
              <a:r>
                <a:rPr lang="nl-NL" sz="2000" b="1" dirty="0">
                  <a:solidFill>
                    <a:schemeClr val="bg1"/>
                  </a:solidFill>
                  <a:latin typeface="Arial" panose="020B0604020202020204" pitchFamily="34" charset="0"/>
                  <a:cs typeface="Arial" panose="020B0604020202020204" pitchFamily="34" charset="0"/>
                </a:rPr>
                <a:t>capital</a:t>
              </a:r>
            </a:p>
          </p:txBody>
        </p:sp>
        <p:sp>
          <p:nvSpPr>
            <p:cNvPr id="17" name="TextBox 16"/>
            <p:cNvSpPr txBox="1"/>
            <p:nvPr/>
          </p:nvSpPr>
          <p:spPr>
            <a:xfrm>
              <a:off x="2587471" y="3033924"/>
              <a:ext cx="1642673" cy="711861"/>
            </a:xfrm>
            <a:prstGeom prst="rect">
              <a:avLst/>
            </a:prstGeom>
            <a:noFill/>
          </p:spPr>
          <p:txBody>
            <a:bodyPr wrap="square" rtlCol="0">
              <a:spAutoFit/>
            </a:bodyPr>
            <a:lstStyle/>
            <a:p>
              <a:pPr algn="ctr"/>
              <a:r>
                <a:rPr lang="nl-NL" sz="2000" b="1" dirty="0">
                  <a:solidFill>
                    <a:schemeClr val="bg1"/>
                  </a:solidFill>
                  <a:latin typeface="Arial" panose="020B0604020202020204" pitchFamily="34" charset="0"/>
                  <a:cs typeface="Arial" panose="020B0604020202020204" pitchFamily="34" charset="0"/>
                </a:rPr>
                <a:t>Intellectual </a:t>
              </a:r>
              <a:br>
                <a:rPr lang="nl-NL" sz="2000" b="1" dirty="0">
                  <a:solidFill>
                    <a:schemeClr val="bg1"/>
                  </a:solidFill>
                  <a:latin typeface="Arial" panose="020B0604020202020204" pitchFamily="34" charset="0"/>
                  <a:cs typeface="Arial" panose="020B0604020202020204" pitchFamily="34" charset="0"/>
                </a:rPr>
              </a:br>
              <a:r>
                <a:rPr lang="nl-NL" sz="2000" b="1" dirty="0">
                  <a:solidFill>
                    <a:schemeClr val="bg1"/>
                  </a:solidFill>
                  <a:latin typeface="Arial" panose="020B0604020202020204" pitchFamily="34" charset="0"/>
                  <a:cs typeface="Arial" panose="020B0604020202020204" pitchFamily="34" charset="0"/>
                </a:rPr>
                <a:t>capital</a:t>
              </a:r>
            </a:p>
          </p:txBody>
        </p:sp>
      </p:grpSp>
      <p:grpSp>
        <p:nvGrpSpPr>
          <p:cNvPr id="18" name="Group 17"/>
          <p:cNvGrpSpPr/>
          <p:nvPr/>
        </p:nvGrpSpPr>
        <p:grpSpPr>
          <a:xfrm>
            <a:off x="4619227" y="1480849"/>
            <a:ext cx="2958359" cy="2267108"/>
            <a:chOff x="3830389" y="1187154"/>
            <a:chExt cx="3000500" cy="2299402"/>
          </a:xfrm>
          <a:solidFill>
            <a:srgbClr val="10BFF1"/>
          </a:solidFill>
        </p:grpSpPr>
        <p:sp>
          <p:nvSpPr>
            <p:cNvPr id="19" name="Oval 18"/>
            <p:cNvSpPr/>
            <p:nvPr/>
          </p:nvSpPr>
          <p:spPr>
            <a:xfrm>
              <a:off x="3830389" y="1187154"/>
              <a:ext cx="3000500" cy="2299402"/>
            </a:xfrm>
            <a:prstGeom prst="ellipse">
              <a:avLst/>
            </a:prstGeom>
            <a:grp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nl-NL" sz="1350"/>
            </a:p>
          </p:txBody>
        </p:sp>
        <p:cxnSp>
          <p:nvCxnSpPr>
            <p:cNvPr id="20" name="Straight Connector 19"/>
            <p:cNvCxnSpPr>
              <a:stCxn id="19" idx="2"/>
              <a:endCxn id="19" idx="6"/>
            </p:cNvCxnSpPr>
            <p:nvPr/>
          </p:nvCxnSpPr>
          <p:spPr>
            <a:xfrm>
              <a:off x="3830389" y="2336855"/>
              <a:ext cx="3000500" cy="0"/>
            </a:xfrm>
            <a:prstGeom prst="line">
              <a:avLst/>
            </a:prstGeom>
            <a:grpFill/>
            <a:ln w="38100">
              <a:solidFill>
                <a:srgbClr val="595A5A"/>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050096" y="1657973"/>
              <a:ext cx="2561087" cy="492443"/>
            </a:xfrm>
            <a:prstGeom prst="rect">
              <a:avLst/>
            </a:prstGeom>
            <a:noFill/>
            <a:ln>
              <a:noFill/>
            </a:ln>
          </p:spPr>
          <p:txBody>
            <a:bodyPr wrap="square" rtlCol="0">
              <a:spAutoFit/>
            </a:bodyPr>
            <a:lstStyle/>
            <a:p>
              <a:pPr algn="ctr"/>
              <a:r>
                <a:rPr lang="nl-NL" b="1" dirty="0">
                  <a:solidFill>
                    <a:schemeClr val="bg1"/>
                  </a:solidFill>
                  <a:latin typeface="Calibri" pitchFamily="34" charset="0"/>
                  <a:cs typeface="Calibri" pitchFamily="34" charset="0"/>
                </a:rPr>
                <a:t>Financial capital</a:t>
              </a:r>
            </a:p>
          </p:txBody>
        </p:sp>
        <p:sp>
          <p:nvSpPr>
            <p:cNvPr id="22" name="TextBox 21"/>
            <p:cNvSpPr txBox="1"/>
            <p:nvPr/>
          </p:nvSpPr>
          <p:spPr>
            <a:xfrm>
              <a:off x="4048120" y="2439748"/>
              <a:ext cx="2561087" cy="861774"/>
            </a:xfrm>
            <a:prstGeom prst="rect">
              <a:avLst/>
            </a:prstGeom>
            <a:noFill/>
            <a:ln>
              <a:noFill/>
            </a:ln>
          </p:spPr>
          <p:txBody>
            <a:bodyPr wrap="square" rtlCol="0">
              <a:spAutoFit/>
            </a:bodyPr>
            <a:lstStyle/>
            <a:p>
              <a:pPr algn="ctr"/>
              <a:r>
                <a:rPr lang="nl-NL" b="1" dirty="0">
                  <a:solidFill>
                    <a:schemeClr val="bg1"/>
                  </a:solidFill>
                  <a:latin typeface="Calibri" pitchFamily="34" charset="0"/>
                  <a:cs typeface="Calibri" pitchFamily="34" charset="0"/>
                </a:rPr>
                <a:t>Manufactured capital</a:t>
              </a:r>
            </a:p>
          </p:txBody>
        </p:sp>
      </p:grpSp>
    </p:spTree>
    <p:extLst>
      <p:ext uri="{BB962C8B-B14F-4D97-AF65-F5344CB8AC3E}">
        <p14:creationId xmlns:p14="http://schemas.microsoft.com/office/powerpoint/2010/main" val="410872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The capitals and value creation</a:t>
            </a:r>
            <a:endParaRPr lang="en-US" b="1" dirty="0">
              <a:latin typeface="Arial" panose="020B0604020202020204" pitchFamily="34" charset="0"/>
              <a:cs typeface="Arial" panose="020B0604020202020204" pitchFamily="34" charset="0"/>
            </a:endParaRPr>
          </a:p>
        </p:txBody>
      </p:sp>
      <p:grpSp>
        <p:nvGrpSpPr>
          <p:cNvPr id="29" name="Group 28"/>
          <p:cNvGrpSpPr/>
          <p:nvPr/>
        </p:nvGrpSpPr>
        <p:grpSpPr>
          <a:xfrm>
            <a:off x="352621" y="1499564"/>
            <a:ext cx="11486759" cy="4998229"/>
            <a:chOff x="352621" y="1499564"/>
            <a:chExt cx="11486759" cy="4998229"/>
          </a:xfrm>
        </p:grpSpPr>
        <p:sp>
          <p:nvSpPr>
            <p:cNvPr id="15" name="AutoShape 2" descr="https://mail-attachment.googleusercontent.com/attachment/?ui=2&amp;ik=147c8dd8dd&amp;view=att&amp;th=13a8d7f3eb7d3b91&amp;attid=0.1&amp;disp=inline&amp;realattid=d64598e8f7d737d9_0.1.1&amp;safe=1&amp;zw&amp;saduie=AG9B_P9L6WTKLIxpQcN52HEGVpCl&amp;sadet=1350993915314&amp;sads=cmZP2WqW5GDpFLeOid-GYgdMeiw"/>
            <p:cNvSpPr>
              <a:spLocks noChangeAspect="1" noChangeArrowheads="1"/>
            </p:cNvSpPr>
            <p:nvPr/>
          </p:nvSpPr>
          <p:spPr bwMode="auto">
            <a:xfrm>
              <a:off x="1209458" y="1625444"/>
              <a:ext cx="391793" cy="29384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6" name="Picture 15" descr="IIRCBusinessModel_diagrams_internal_FINAL-02.jpg"/>
            <p:cNvPicPr/>
            <p:nvPr/>
          </p:nvPicPr>
          <p:blipFill>
            <a:blip r:embed="rId3" cstate="print"/>
            <a:stretch>
              <a:fillRect/>
            </a:stretch>
          </p:blipFill>
          <p:spPr>
            <a:xfrm>
              <a:off x="352621" y="1499564"/>
              <a:ext cx="11486759" cy="4998229"/>
            </a:xfrm>
            <a:prstGeom prst="rect">
              <a:avLst/>
            </a:prstGeom>
          </p:spPr>
        </p:pic>
        <p:sp>
          <p:nvSpPr>
            <p:cNvPr id="21" name="Rounded Rectangle 20"/>
            <p:cNvSpPr/>
            <p:nvPr/>
          </p:nvSpPr>
          <p:spPr>
            <a:xfrm>
              <a:off x="7489982" y="2066377"/>
              <a:ext cx="925598" cy="208259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4029560" y="2055155"/>
              <a:ext cx="925598" cy="172669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4029560" y="2066377"/>
              <a:ext cx="4386020" cy="329203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Arial" panose="020B0604020202020204" pitchFamily="34" charset="0"/>
                  <a:cs typeface="Arial" panose="020B0604020202020204" pitchFamily="34" charset="0"/>
                </a:rPr>
                <a:t>The organization</a:t>
              </a:r>
              <a:endParaRPr lang="en-US" sz="2000" dirty="0">
                <a:solidFill>
                  <a:schemeClr val="tx1"/>
                </a:solidFill>
                <a:latin typeface="Arial" panose="020B0604020202020204" pitchFamily="34" charset="0"/>
                <a:cs typeface="Arial" panose="020B0604020202020204" pitchFamily="34" charset="0"/>
              </a:endParaRPr>
            </a:p>
          </p:txBody>
        </p:sp>
        <p:sp>
          <p:nvSpPr>
            <p:cNvPr id="24" name="Oval 23"/>
            <p:cNvSpPr/>
            <p:nvPr/>
          </p:nvSpPr>
          <p:spPr>
            <a:xfrm>
              <a:off x="3626251" y="3408760"/>
              <a:ext cx="925598" cy="62477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853566" y="3408760"/>
              <a:ext cx="925598" cy="62477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7480986" y="3622920"/>
              <a:ext cx="925598" cy="173549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4020564" y="3294822"/>
              <a:ext cx="925598" cy="207481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25619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Inside the organization</a:t>
            </a:r>
            <a:endParaRPr lang="en-US"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3"/>
          <a:srcRect l="9153" t="8304" r="55636" b="6724"/>
          <a:stretch/>
        </p:blipFill>
        <p:spPr>
          <a:xfrm>
            <a:off x="2453899" y="1530545"/>
            <a:ext cx="7284203" cy="4943793"/>
          </a:xfrm>
          <a:prstGeom prst="rect">
            <a:avLst/>
          </a:prstGeom>
        </p:spPr>
      </p:pic>
    </p:spTree>
    <p:extLst>
      <p:ext uri="{BB962C8B-B14F-4D97-AF65-F5344CB8AC3E}">
        <p14:creationId xmlns:p14="http://schemas.microsoft.com/office/powerpoint/2010/main" val="2233277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The complete picture</a:t>
            </a:r>
            <a:endParaRPr lang="en-US" b="1" dirty="0">
              <a:latin typeface="Arial" panose="020B0604020202020204" pitchFamily="34" charset="0"/>
              <a:cs typeface="Arial" panose="020B0604020202020204" pitchFamily="34" charset="0"/>
            </a:endParaRPr>
          </a:p>
        </p:txBody>
      </p:sp>
      <p:pic>
        <p:nvPicPr>
          <p:cNvPr id="4" name="Picture 3" descr="IIRCBusinessModel_diagrams_internal_FINAL-02.jpg"/>
          <p:cNvPicPr/>
          <p:nvPr/>
        </p:nvPicPr>
        <p:blipFill>
          <a:blip r:embed="rId3" cstate="print"/>
          <a:stretch>
            <a:fillRect/>
          </a:stretch>
        </p:blipFill>
        <p:spPr>
          <a:xfrm>
            <a:off x="696738" y="1658314"/>
            <a:ext cx="10798524" cy="4698758"/>
          </a:xfrm>
          <a:prstGeom prst="rect">
            <a:avLst/>
          </a:prstGeom>
        </p:spPr>
      </p:pic>
    </p:spTree>
    <p:extLst>
      <p:ext uri="{BB962C8B-B14F-4D97-AF65-F5344CB8AC3E}">
        <p14:creationId xmlns:p14="http://schemas.microsoft.com/office/powerpoint/2010/main" val="435851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Core features</a:t>
            </a:r>
            <a:endParaRPr lang="en-US" b="1" dirty="0">
              <a:latin typeface="Arial" panose="020B0604020202020204" pitchFamily="34" charset="0"/>
              <a:cs typeface="Arial" panose="020B0604020202020204" pitchFamily="34" charset="0"/>
            </a:endParaRPr>
          </a:p>
        </p:txBody>
      </p:sp>
      <p:grpSp>
        <p:nvGrpSpPr>
          <p:cNvPr id="4" name="Group 3"/>
          <p:cNvGrpSpPr/>
          <p:nvPr/>
        </p:nvGrpSpPr>
        <p:grpSpPr>
          <a:xfrm>
            <a:off x="1048956" y="1527613"/>
            <a:ext cx="10181897" cy="4021988"/>
            <a:chOff x="386597" y="865217"/>
            <a:chExt cx="8698242" cy="5117991"/>
          </a:xfrm>
        </p:grpSpPr>
        <p:sp>
          <p:nvSpPr>
            <p:cNvPr id="5" name="TextBox 4"/>
            <p:cNvSpPr txBox="1"/>
            <p:nvPr/>
          </p:nvSpPr>
          <p:spPr>
            <a:xfrm>
              <a:off x="386597" y="865217"/>
              <a:ext cx="2024626" cy="563304"/>
            </a:xfrm>
            <a:prstGeom prst="roundRect">
              <a:avLst/>
            </a:prstGeom>
            <a:solidFill>
              <a:srgbClr val="055CA9"/>
            </a:solidFill>
            <a:ln w="25400" cmpd="sng">
              <a:noFill/>
            </a:ln>
            <a:effectLst/>
          </p:spPr>
          <p:txBody>
            <a:bodyPr wrap="square" rtlCol="0">
              <a:spAutoFit/>
            </a:bodyPr>
            <a:lstStyle/>
            <a:p>
              <a:r>
                <a:rPr lang="en-GB" sz="2000" b="1" dirty="0" smtClean="0">
                  <a:solidFill>
                    <a:prstClr val="white"/>
                  </a:solidFill>
                  <a:latin typeface="Arial" panose="020B0604020202020204" pitchFamily="34" charset="0"/>
                  <a:ea typeface="Verdana" pitchFamily="34" charset="0"/>
                  <a:cs typeface="Arial" panose="020B0604020202020204" pitchFamily="34" charset="0"/>
                </a:rPr>
                <a:t>INTRODUCTION</a:t>
              </a:r>
              <a:endParaRPr lang="en-GB" sz="750" dirty="0">
                <a:solidFill>
                  <a:prstClr val="white"/>
                </a:solidFill>
                <a:latin typeface="Verdana" pitchFamily="34" charset="0"/>
                <a:ea typeface="Verdana" pitchFamily="34" charset="0"/>
                <a:cs typeface="Verdana" pitchFamily="34" charset="0"/>
              </a:endParaRPr>
            </a:p>
          </p:txBody>
        </p:sp>
        <p:sp>
          <p:nvSpPr>
            <p:cNvPr id="6" name="TextBox 5"/>
            <p:cNvSpPr txBox="1"/>
            <p:nvPr/>
          </p:nvSpPr>
          <p:spPr>
            <a:xfrm>
              <a:off x="3229673" y="865217"/>
              <a:ext cx="2589522" cy="563304"/>
            </a:xfrm>
            <a:prstGeom prst="roundRect">
              <a:avLst/>
            </a:prstGeom>
            <a:solidFill>
              <a:srgbClr val="055CA9"/>
            </a:solidFill>
            <a:ln w="25400" cmpd="sng">
              <a:noFill/>
            </a:ln>
            <a:effectLst/>
          </p:spPr>
          <p:txBody>
            <a:bodyPr wrap="square" rtlCol="0">
              <a:spAutoFit/>
            </a:bodyPr>
            <a:lstStyle/>
            <a:p>
              <a:r>
                <a:rPr lang="en-GB" sz="2000" b="1" dirty="0" smtClean="0">
                  <a:solidFill>
                    <a:prstClr val="white"/>
                  </a:solidFill>
                  <a:latin typeface="Arial" panose="020B0604020202020204" pitchFamily="34" charset="0"/>
                  <a:ea typeface="Verdana" pitchFamily="34" charset="0"/>
                  <a:cs typeface="Arial" panose="020B0604020202020204" pitchFamily="34" charset="0"/>
                </a:rPr>
                <a:t>GUIDING PRINCIPLES</a:t>
              </a:r>
              <a:endParaRPr lang="en-GB" sz="750" dirty="0">
                <a:solidFill>
                  <a:prstClr val="white"/>
                </a:solidFill>
                <a:latin typeface="Verdana" pitchFamily="34" charset="0"/>
                <a:ea typeface="Verdana" pitchFamily="34" charset="0"/>
                <a:cs typeface="Verdana" pitchFamily="34" charset="0"/>
              </a:endParaRPr>
            </a:p>
          </p:txBody>
        </p:sp>
        <p:sp>
          <p:nvSpPr>
            <p:cNvPr id="7" name="TextBox 6"/>
            <p:cNvSpPr txBox="1"/>
            <p:nvPr/>
          </p:nvSpPr>
          <p:spPr>
            <a:xfrm>
              <a:off x="6427959" y="865217"/>
              <a:ext cx="2656880" cy="563304"/>
            </a:xfrm>
            <a:prstGeom prst="roundRect">
              <a:avLst/>
            </a:prstGeom>
            <a:solidFill>
              <a:srgbClr val="055CA9"/>
            </a:solidFill>
            <a:ln w="25400" cmpd="sng">
              <a:noFill/>
            </a:ln>
            <a:effectLst/>
          </p:spPr>
          <p:txBody>
            <a:bodyPr wrap="square" rtlCol="0">
              <a:spAutoFit/>
            </a:bodyPr>
            <a:lstStyle/>
            <a:p>
              <a:r>
                <a:rPr lang="en-GB" sz="2000" b="1" dirty="0" smtClean="0">
                  <a:solidFill>
                    <a:prstClr val="white"/>
                  </a:solidFill>
                  <a:latin typeface="Arial" panose="020B0604020202020204" pitchFamily="34" charset="0"/>
                  <a:ea typeface="Verdana" pitchFamily="34" charset="0"/>
                  <a:cs typeface="Arial" panose="020B0604020202020204" pitchFamily="34" charset="0"/>
                </a:rPr>
                <a:t> </a:t>
              </a:r>
              <a:r>
                <a:rPr lang="en-GB" sz="2000" b="1" dirty="0">
                  <a:solidFill>
                    <a:prstClr val="white"/>
                  </a:solidFill>
                  <a:latin typeface="Arial" panose="020B0604020202020204" pitchFamily="34" charset="0"/>
                  <a:ea typeface="Verdana" pitchFamily="34" charset="0"/>
                  <a:cs typeface="Arial" panose="020B0604020202020204" pitchFamily="34" charset="0"/>
                </a:rPr>
                <a:t>CONTENT </a:t>
              </a:r>
              <a:r>
                <a:rPr lang="en-GB" sz="2000" b="1" dirty="0" smtClean="0">
                  <a:solidFill>
                    <a:prstClr val="white"/>
                  </a:solidFill>
                  <a:latin typeface="Arial" panose="020B0604020202020204" pitchFamily="34" charset="0"/>
                  <a:ea typeface="Verdana" pitchFamily="34" charset="0"/>
                  <a:cs typeface="Arial" panose="020B0604020202020204" pitchFamily="34" charset="0"/>
                </a:rPr>
                <a:t>ELEMENTS</a:t>
              </a:r>
              <a:endParaRPr lang="en-GB" sz="750" dirty="0">
                <a:solidFill>
                  <a:prstClr val="white"/>
                </a:solidFill>
                <a:latin typeface="Verdana" pitchFamily="34" charset="0"/>
                <a:ea typeface="Verdana" pitchFamily="34" charset="0"/>
                <a:cs typeface="Verdana" pitchFamily="34" charset="0"/>
              </a:endParaRPr>
            </a:p>
          </p:txBody>
        </p:sp>
        <p:sp>
          <p:nvSpPr>
            <p:cNvPr id="9" name="Right Arrow 8"/>
            <p:cNvSpPr/>
            <p:nvPr/>
          </p:nvSpPr>
          <p:spPr>
            <a:xfrm>
              <a:off x="5870308" y="1022146"/>
              <a:ext cx="506538" cy="262260"/>
            </a:xfrm>
            <a:prstGeom prst="rightArrow">
              <a:avLst/>
            </a:prstGeom>
            <a:solidFill>
              <a:srgbClr val="595A5A"/>
            </a:solid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10" name="TextBox 9"/>
            <p:cNvSpPr txBox="1"/>
            <p:nvPr/>
          </p:nvSpPr>
          <p:spPr>
            <a:xfrm>
              <a:off x="386598" y="1752459"/>
              <a:ext cx="2334445" cy="4230749"/>
            </a:xfrm>
            <a:prstGeom prst="roundRect">
              <a:avLst/>
            </a:prstGeom>
            <a:solidFill>
              <a:schemeClr val="bg1">
                <a:alpha val="55000"/>
              </a:schemeClr>
            </a:solidFill>
            <a:ln w="25400">
              <a:solidFill>
                <a:srgbClr val="055CA9"/>
              </a:solidFill>
            </a:ln>
          </p:spPr>
          <p:txBody>
            <a:bodyPr wrap="square" rtlCol="0">
              <a:spAutoFit/>
            </a:bodyPr>
            <a:lstStyle/>
            <a:p>
              <a:pPr marL="214313" indent="-214313">
                <a:buFont typeface="Arial" pitchFamily="34" charset="0"/>
                <a:buChar char="•"/>
              </a:pPr>
              <a:r>
                <a:rPr lang="en-GB" dirty="0">
                  <a:latin typeface="Arial" panose="020B0604020202020204" pitchFamily="34" charset="0"/>
                  <a:ea typeface="Verdana" pitchFamily="34" charset="0"/>
                  <a:cs typeface="Arial" panose="020B0604020202020204" pitchFamily="34" charset="0"/>
                </a:rPr>
                <a:t>USING THE FRAMEWORK</a:t>
              </a:r>
            </a:p>
            <a:p>
              <a:pPr marL="214313" indent="-214313">
                <a:buFont typeface="Arial" pitchFamily="34" charset="0"/>
                <a:buChar char="•"/>
              </a:pPr>
              <a:endParaRPr lang="en-GB" dirty="0">
                <a:latin typeface="Arial" panose="020B0604020202020204" pitchFamily="34" charset="0"/>
                <a:ea typeface="Verdana" pitchFamily="34" charset="0"/>
                <a:cs typeface="Arial" panose="020B0604020202020204" pitchFamily="34" charset="0"/>
              </a:endParaRPr>
            </a:p>
            <a:p>
              <a:pPr marL="214313" indent="-214313">
                <a:buFont typeface="Arial" pitchFamily="34" charset="0"/>
                <a:buChar char="•"/>
              </a:pPr>
              <a:r>
                <a:rPr lang="en-GB" dirty="0">
                  <a:latin typeface="Arial" panose="020B0604020202020204" pitchFamily="34" charset="0"/>
                  <a:ea typeface="Verdana" pitchFamily="34" charset="0"/>
                  <a:cs typeface="Arial" panose="020B0604020202020204" pitchFamily="34" charset="0"/>
                </a:rPr>
                <a:t>FUNDAMENTAL CONCEPTS</a:t>
              </a:r>
            </a:p>
            <a:p>
              <a:pPr marL="557213" lvl="1" indent="-214313">
                <a:buFont typeface="Arial" pitchFamily="34" charset="0"/>
                <a:buChar char="•"/>
              </a:pPr>
              <a:endParaRPr lang="en-GB" dirty="0">
                <a:latin typeface="Arial" panose="020B0604020202020204" pitchFamily="34" charset="0"/>
                <a:ea typeface="Verdana" pitchFamily="34" charset="0"/>
                <a:cs typeface="Arial" panose="020B0604020202020204" pitchFamily="34" charset="0"/>
              </a:endParaRPr>
            </a:p>
            <a:p>
              <a:pPr marL="557213" lvl="1" indent="-214313">
                <a:buFont typeface="Arial" pitchFamily="34" charset="0"/>
                <a:buChar char="•"/>
              </a:pPr>
              <a:r>
                <a:rPr lang="en-GB" dirty="0" smtClean="0">
                  <a:latin typeface="Arial" panose="020B0604020202020204" pitchFamily="34" charset="0"/>
                  <a:ea typeface="Verdana" pitchFamily="34" charset="0"/>
                  <a:cs typeface="Arial" panose="020B0604020202020204" pitchFamily="34" charset="0"/>
                </a:rPr>
                <a:t>THE CAPITALS</a:t>
              </a:r>
            </a:p>
            <a:p>
              <a:pPr marL="557213" lvl="1" indent="-214313">
                <a:buFont typeface="Arial" pitchFamily="34" charset="0"/>
                <a:buChar char="•"/>
              </a:pPr>
              <a:endParaRPr lang="en-GB" dirty="0">
                <a:latin typeface="Arial" panose="020B0604020202020204" pitchFamily="34" charset="0"/>
                <a:ea typeface="Verdana" pitchFamily="34" charset="0"/>
                <a:cs typeface="Arial" panose="020B0604020202020204" pitchFamily="34" charset="0"/>
              </a:endParaRPr>
            </a:p>
            <a:p>
              <a:pPr marL="557213" lvl="1" indent="-214313">
                <a:buFont typeface="Arial" pitchFamily="34" charset="0"/>
                <a:buChar char="•"/>
              </a:pPr>
              <a:r>
                <a:rPr lang="en-GB" dirty="0">
                  <a:latin typeface="Arial" panose="020B0604020202020204" pitchFamily="34" charset="0"/>
                  <a:ea typeface="Verdana" pitchFamily="34" charset="0"/>
                  <a:cs typeface="Arial" panose="020B0604020202020204" pitchFamily="34" charset="0"/>
                </a:rPr>
                <a:t>VALUE </a:t>
              </a:r>
              <a:r>
                <a:rPr lang="en-GB" dirty="0" smtClean="0">
                  <a:latin typeface="Arial" panose="020B0604020202020204" pitchFamily="34" charset="0"/>
                  <a:ea typeface="Verdana" pitchFamily="34" charset="0"/>
                  <a:cs typeface="Arial" panose="020B0604020202020204" pitchFamily="34" charset="0"/>
                </a:rPr>
                <a:t>CREATION</a:t>
              </a:r>
              <a:endParaRPr lang="en-GB" b="1" i="1" dirty="0">
                <a:solidFill>
                  <a:srgbClr val="1F497D">
                    <a:lumMod val="60000"/>
                    <a:lumOff val="40000"/>
                  </a:srgbClr>
                </a:solidFill>
                <a:latin typeface="Arial" panose="020B0604020202020204" pitchFamily="34" charset="0"/>
                <a:ea typeface="Verdana" pitchFamily="34" charset="0"/>
                <a:cs typeface="Arial" panose="020B0604020202020204" pitchFamily="34" charset="0"/>
              </a:endParaRPr>
            </a:p>
            <a:p>
              <a:endParaRPr lang="en-GB" sz="900" b="1" i="1" dirty="0">
                <a:solidFill>
                  <a:srgbClr val="1F497D">
                    <a:lumMod val="60000"/>
                    <a:lumOff val="40000"/>
                  </a:srgbClr>
                </a:solidFill>
                <a:latin typeface="Verdana" pitchFamily="34" charset="0"/>
                <a:ea typeface="Verdana" pitchFamily="34" charset="0"/>
                <a:cs typeface="Verdana" pitchFamily="34" charset="0"/>
              </a:endParaRPr>
            </a:p>
            <a:p>
              <a:pPr marL="214313" indent="-214313">
                <a:buFont typeface="Arial" pitchFamily="34" charset="0"/>
                <a:buChar char="•"/>
              </a:pPr>
              <a:endParaRPr lang="en-GB" sz="375" b="1" i="1" dirty="0">
                <a:solidFill>
                  <a:srgbClr val="1F497D">
                    <a:lumMod val="60000"/>
                    <a:lumOff val="40000"/>
                  </a:srgbClr>
                </a:solidFill>
                <a:latin typeface="Verdana" pitchFamily="34" charset="0"/>
                <a:ea typeface="Verdana" pitchFamily="34" charset="0"/>
                <a:cs typeface="Verdana" pitchFamily="34" charset="0"/>
              </a:endParaRPr>
            </a:p>
          </p:txBody>
        </p:sp>
      </p:grpSp>
      <p:sp>
        <p:nvSpPr>
          <p:cNvPr id="11" name="Right Arrow 10"/>
          <p:cNvSpPr/>
          <p:nvPr/>
        </p:nvSpPr>
        <p:spPr>
          <a:xfrm>
            <a:off x="3601478" y="1650936"/>
            <a:ext cx="592938" cy="206098"/>
          </a:xfrm>
          <a:prstGeom prst="rightArrow">
            <a:avLst/>
          </a:prstGeom>
          <a:solidFill>
            <a:srgbClr val="595A5A"/>
          </a:solid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12" name="TextBox 11"/>
          <p:cNvSpPr txBox="1"/>
          <p:nvPr/>
        </p:nvSpPr>
        <p:spPr>
          <a:xfrm>
            <a:off x="4376974" y="2224854"/>
            <a:ext cx="3914619" cy="4382810"/>
          </a:xfrm>
          <a:prstGeom prst="roundRect">
            <a:avLst/>
          </a:prstGeom>
          <a:solidFill>
            <a:schemeClr val="bg1">
              <a:alpha val="55000"/>
            </a:schemeClr>
          </a:solidFill>
          <a:ln w="25400">
            <a:solidFill>
              <a:srgbClr val="055CA9"/>
            </a:solidFill>
          </a:ln>
        </p:spPr>
        <p:txBody>
          <a:bodyPr wrap="square" rtlCol="0">
            <a:spAutoFit/>
          </a:bodyPr>
          <a:lstStyle/>
          <a:p>
            <a:pPr marL="210312" indent="-210312">
              <a:spcAft>
                <a:spcPts val="800"/>
              </a:spcAft>
              <a:buFont typeface="Arial" panose="020B0604020202020204" pitchFamily="34" charset="0"/>
              <a:buChar char="•"/>
            </a:pPr>
            <a:r>
              <a:rPr lang="en-US" dirty="0">
                <a:latin typeface="Arial" panose="020B0604020202020204" pitchFamily="34" charset="0"/>
                <a:ea typeface="Verdana" pitchFamily="34" charset="0"/>
                <a:cs typeface="Arial" panose="020B0604020202020204" pitchFamily="34" charset="0"/>
              </a:rPr>
              <a:t>STRATEGIC FOCUS AND FUTURE </a:t>
            </a:r>
            <a:r>
              <a:rPr lang="en-US" dirty="0" smtClean="0">
                <a:latin typeface="Arial" panose="020B0604020202020204" pitchFamily="34" charset="0"/>
                <a:ea typeface="Verdana" pitchFamily="34" charset="0"/>
                <a:cs typeface="Arial" panose="020B0604020202020204" pitchFamily="34" charset="0"/>
              </a:rPr>
              <a:t>ORIENTATION</a:t>
            </a:r>
          </a:p>
          <a:p>
            <a:pPr marL="214313" indent="-214313">
              <a:spcAft>
                <a:spcPts val="800"/>
              </a:spcAft>
              <a:buFont typeface="Arial" pitchFamily="34" charset="0"/>
              <a:buChar char="•"/>
            </a:pPr>
            <a:r>
              <a:rPr lang="en-US" dirty="0" smtClean="0">
                <a:latin typeface="Arial" panose="020B0604020202020204" pitchFamily="34" charset="0"/>
                <a:ea typeface="Verdana" pitchFamily="34" charset="0"/>
                <a:cs typeface="Arial" panose="020B0604020202020204" pitchFamily="34" charset="0"/>
              </a:rPr>
              <a:t>CONNECTIVITY </a:t>
            </a:r>
            <a:r>
              <a:rPr lang="en-US" dirty="0">
                <a:latin typeface="Arial" panose="020B0604020202020204" pitchFamily="34" charset="0"/>
                <a:ea typeface="Verdana" pitchFamily="34" charset="0"/>
                <a:cs typeface="Arial" panose="020B0604020202020204" pitchFamily="34" charset="0"/>
              </a:rPr>
              <a:t>OF </a:t>
            </a:r>
            <a:r>
              <a:rPr lang="en-US" dirty="0" smtClean="0">
                <a:latin typeface="Arial" panose="020B0604020202020204" pitchFamily="34" charset="0"/>
                <a:ea typeface="Verdana" pitchFamily="34" charset="0"/>
                <a:cs typeface="Arial" panose="020B0604020202020204" pitchFamily="34" charset="0"/>
              </a:rPr>
              <a:t>INFORMATION</a:t>
            </a:r>
          </a:p>
          <a:p>
            <a:pPr marL="214313" indent="-214313">
              <a:spcAft>
                <a:spcPts val="800"/>
              </a:spcAft>
              <a:buFont typeface="Arial" pitchFamily="34" charset="0"/>
              <a:buChar char="•"/>
            </a:pPr>
            <a:r>
              <a:rPr lang="en-US" dirty="0" smtClean="0">
                <a:latin typeface="Arial" panose="020B0604020202020204" pitchFamily="34" charset="0"/>
                <a:ea typeface="Verdana" pitchFamily="34" charset="0"/>
                <a:cs typeface="Arial" panose="020B0604020202020204" pitchFamily="34" charset="0"/>
              </a:rPr>
              <a:t>STAKEHOLDER RESPONSIVENESS</a:t>
            </a:r>
          </a:p>
          <a:p>
            <a:pPr marL="214313" indent="-214313">
              <a:spcAft>
                <a:spcPts val="800"/>
              </a:spcAft>
              <a:buFont typeface="Arial" pitchFamily="34" charset="0"/>
              <a:buChar char="•"/>
            </a:pPr>
            <a:r>
              <a:rPr lang="en-US" dirty="0" smtClean="0">
                <a:latin typeface="Arial" panose="020B0604020202020204" pitchFamily="34" charset="0"/>
                <a:ea typeface="Verdana" pitchFamily="34" charset="0"/>
                <a:cs typeface="Arial" panose="020B0604020202020204" pitchFamily="34" charset="0"/>
              </a:rPr>
              <a:t>MATERIALITY</a:t>
            </a:r>
          </a:p>
          <a:p>
            <a:pPr marL="214313" indent="-214313">
              <a:spcAft>
                <a:spcPts val="800"/>
              </a:spcAft>
              <a:buFont typeface="Arial" pitchFamily="34" charset="0"/>
              <a:buChar char="•"/>
            </a:pPr>
            <a:r>
              <a:rPr lang="en-US" dirty="0" smtClean="0">
                <a:latin typeface="Arial" panose="020B0604020202020204" pitchFamily="34" charset="0"/>
                <a:ea typeface="Verdana" pitchFamily="34" charset="0"/>
                <a:cs typeface="Arial" panose="020B0604020202020204" pitchFamily="34" charset="0"/>
              </a:rPr>
              <a:t>CONCISENESS</a:t>
            </a:r>
          </a:p>
          <a:p>
            <a:pPr marL="214313" indent="-214313">
              <a:spcAft>
                <a:spcPts val="800"/>
              </a:spcAft>
              <a:buFont typeface="Arial" pitchFamily="34" charset="0"/>
              <a:buChar char="•"/>
            </a:pPr>
            <a:r>
              <a:rPr lang="en-US" dirty="0" smtClean="0">
                <a:latin typeface="Arial" panose="020B0604020202020204" pitchFamily="34" charset="0"/>
                <a:ea typeface="Verdana" pitchFamily="34" charset="0"/>
                <a:cs typeface="Arial" panose="020B0604020202020204" pitchFamily="34" charset="0"/>
              </a:rPr>
              <a:t>RELIABILITY </a:t>
            </a:r>
            <a:r>
              <a:rPr lang="en-US" dirty="0">
                <a:latin typeface="Arial" panose="020B0604020202020204" pitchFamily="34" charset="0"/>
                <a:ea typeface="Verdana" pitchFamily="34" charset="0"/>
                <a:cs typeface="Arial" panose="020B0604020202020204" pitchFamily="34" charset="0"/>
              </a:rPr>
              <a:t>AND </a:t>
            </a:r>
            <a:r>
              <a:rPr lang="en-US" dirty="0" smtClean="0">
                <a:latin typeface="Arial" panose="020B0604020202020204" pitchFamily="34" charset="0"/>
                <a:ea typeface="Verdana" pitchFamily="34" charset="0"/>
                <a:cs typeface="Arial" panose="020B0604020202020204" pitchFamily="34" charset="0"/>
              </a:rPr>
              <a:t>COMPLETENESS</a:t>
            </a:r>
          </a:p>
          <a:p>
            <a:pPr marL="214313" indent="-214313">
              <a:buFont typeface="Arial" pitchFamily="34" charset="0"/>
              <a:buChar char="•"/>
            </a:pPr>
            <a:r>
              <a:rPr lang="en-US" dirty="0" smtClean="0">
                <a:latin typeface="Arial" panose="020B0604020202020204" pitchFamily="34" charset="0"/>
                <a:ea typeface="Verdana" pitchFamily="34" charset="0"/>
                <a:cs typeface="Arial" panose="020B0604020202020204" pitchFamily="34" charset="0"/>
              </a:rPr>
              <a:t>CONSISTENCY </a:t>
            </a:r>
            <a:r>
              <a:rPr lang="en-US" dirty="0">
                <a:latin typeface="Arial" panose="020B0604020202020204" pitchFamily="34" charset="0"/>
                <a:ea typeface="Verdana" pitchFamily="34" charset="0"/>
                <a:cs typeface="Arial" panose="020B0604020202020204" pitchFamily="34" charset="0"/>
              </a:rPr>
              <a:t>AND </a:t>
            </a:r>
            <a:r>
              <a:rPr lang="en-US" dirty="0" smtClean="0">
                <a:latin typeface="Arial" panose="020B0604020202020204" pitchFamily="34" charset="0"/>
                <a:ea typeface="Verdana" pitchFamily="34" charset="0"/>
                <a:cs typeface="Arial" panose="020B0604020202020204" pitchFamily="34" charset="0"/>
              </a:rPr>
              <a:t>COMPARABILITY</a:t>
            </a:r>
            <a:endParaRPr lang="en-US" dirty="0">
              <a:latin typeface="Arial" panose="020B0604020202020204" pitchFamily="34" charset="0"/>
              <a:ea typeface="Verdana" pitchFamily="34" charset="0"/>
              <a:cs typeface="Arial" panose="020B0604020202020204" pitchFamily="34" charset="0"/>
            </a:endParaRPr>
          </a:p>
        </p:txBody>
      </p:sp>
    </p:spTree>
    <p:extLst>
      <p:ext uri="{BB962C8B-B14F-4D97-AF65-F5344CB8AC3E}">
        <p14:creationId xmlns:p14="http://schemas.microsoft.com/office/powerpoint/2010/main" val="30931869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38691" y="1237595"/>
            <a:ext cx="3914619" cy="4382810"/>
          </a:xfrm>
          <a:prstGeom prst="roundRect">
            <a:avLst/>
          </a:prstGeom>
          <a:solidFill>
            <a:schemeClr val="bg1">
              <a:alpha val="55000"/>
            </a:schemeClr>
          </a:solidFill>
          <a:ln w="25400">
            <a:solidFill>
              <a:srgbClr val="055CA9"/>
            </a:solidFill>
          </a:ln>
        </p:spPr>
        <p:txBody>
          <a:bodyPr wrap="square" rtlCol="0">
            <a:spAutoFit/>
          </a:bodyPr>
          <a:lstStyle/>
          <a:p>
            <a:pPr marL="210312" indent="-210312">
              <a:spcAft>
                <a:spcPts val="800"/>
              </a:spcAft>
              <a:buFont typeface="Arial" panose="020B0604020202020204" pitchFamily="34" charset="0"/>
              <a:buChar char="•"/>
            </a:pPr>
            <a:r>
              <a:rPr lang="en-US" dirty="0">
                <a:latin typeface="Arial" panose="020B0604020202020204" pitchFamily="34" charset="0"/>
                <a:ea typeface="Verdana" pitchFamily="34" charset="0"/>
                <a:cs typeface="Arial" panose="020B0604020202020204" pitchFamily="34" charset="0"/>
              </a:rPr>
              <a:t>STRATEGIC FOCUS AND FUTURE </a:t>
            </a:r>
            <a:r>
              <a:rPr lang="en-US" dirty="0" smtClean="0">
                <a:latin typeface="Arial" panose="020B0604020202020204" pitchFamily="34" charset="0"/>
                <a:ea typeface="Verdana" pitchFamily="34" charset="0"/>
                <a:cs typeface="Arial" panose="020B0604020202020204" pitchFamily="34" charset="0"/>
              </a:rPr>
              <a:t>ORIENTATION</a:t>
            </a:r>
          </a:p>
          <a:p>
            <a:pPr marL="214313" indent="-214313">
              <a:spcAft>
                <a:spcPts val="800"/>
              </a:spcAft>
              <a:buFont typeface="Arial" pitchFamily="34" charset="0"/>
              <a:buChar char="•"/>
            </a:pPr>
            <a:r>
              <a:rPr lang="en-US" dirty="0" smtClean="0">
                <a:latin typeface="Arial" panose="020B0604020202020204" pitchFamily="34" charset="0"/>
                <a:ea typeface="Verdana" pitchFamily="34" charset="0"/>
                <a:cs typeface="Arial" panose="020B0604020202020204" pitchFamily="34" charset="0"/>
              </a:rPr>
              <a:t>CONNECTIVITY </a:t>
            </a:r>
            <a:r>
              <a:rPr lang="en-US" dirty="0">
                <a:latin typeface="Arial" panose="020B0604020202020204" pitchFamily="34" charset="0"/>
                <a:ea typeface="Verdana" pitchFamily="34" charset="0"/>
                <a:cs typeface="Arial" panose="020B0604020202020204" pitchFamily="34" charset="0"/>
              </a:rPr>
              <a:t>OF </a:t>
            </a:r>
            <a:r>
              <a:rPr lang="en-US" dirty="0" smtClean="0">
                <a:latin typeface="Arial" panose="020B0604020202020204" pitchFamily="34" charset="0"/>
                <a:ea typeface="Verdana" pitchFamily="34" charset="0"/>
                <a:cs typeface="Arial" panose="020B0604020202020204" pitchFamily="34" charset="0"/>
              </a:rPr>
              <a:t>INFORMATION</a:t>
            </a:r>
          </a:p>
          <a:p>
            <a:pPr marL="214313" indent="-214313">
              <a:spcAft>
                <a:spcPts val="800"/>
              </a:spcAft>
              <a:buFont typeface="Arial" pitchFamily="34" charset="0"/>
              <a:buChar char="•"/>
            </a:pPr>
            <a:r>
              <a:rPr lang="en-US" dirty="0" smtClean="0">
                <a:latin typeface="Arial" panose="020B0604020202020204" pitchFamily="34" charset="0"/>
                <a:ea typeface="Verdana" pitchFamily="34" charset="0"/>
                <a:cs typeface="Arial" panose="020B0604020202020204" pitchFamily="34" charset="0"/>
              </a:rPr>
              <a:t>STAKEHOLDER RESPONSIVENESS</a:t>
            </a:r>
          </a:p>
          <a:p>
            <a:pPr marL="214313" indent="-214313">
              <a:spcAft>
                <a:spcPts val="800"/>
              </a:spcAft>
              <a:buFont typeface="Arial" pitchFamily="34" charset="0"/>
              <a:buChar char="•"/>
            </a:pPr>
            <a:r>
              <a:rPr lang="en-US" dirty="0" smtClean="0">
                <a:latin typeface="Arial" panose="020B0604020202020204" pitchFamily="34" charset="0"/>
                <a:ea typeface="Verdana" pitchFamily="34" charset="0"/>
                <a:cs typeface="Arial" panose="020B0604020202020204" pitchFamily="34" charset="0"/>
              </a:rPr>
              <a:t>MATERIALITY</a:t>
            </a:r>
          </a:p>
          <a:p>
            <a:pPr marL="214313" indent="-214313">
              <a:spcAft>
                <a:spcPts val="800"/>
              </a:spcAft>
              <a:buFont typeface="Arial" pitchFamily="34" charset="0"/>
              <a:buChar char="•"/>
            </a:pPr>
            <a:r>
              <a:rPr lang="en-US" dirty="0" smtClean="0">
                <a:latin typeface="Arial" panose="020B0604020202020204" pitchFamily="34" charset="0"/>
                <a:ea typeface="Verdana" pitchFamily="34" charset="0"/>
                <a:cs typeface="Arial" panose="020B0604020202020204" pitchFamily="34" charset="0"/>
              </a:rPr>
              <a:t>CONCISENESS</a:t>
            </a:r>
          </a:p>
          <a:p>
            <a:pPr marL="214313" indent="-214313">
              <a:spcAft>
                <a:spcPts val="800"/>
              </a:spcAft>
              <a:buFont typeface="Arial" pitchFamily="34" charset="0"/>
              <a:buChar char="•"/>
            </a:pPr>
            <a:r>
              <a:rPr lang="en-US" dirty="0" smtClean="0">
                <a:latin typeface="Arial" panose="020B0604020202020204" pitchFamily="34" charset="0"/>
                <a:ea typeface="Verdana" pitchFamily="34" charset="0"/>
                <a:cs typeface="Arial" panose="020B0604020202020204" pitchFamily="34" charset="0"/>
              </a:rPr>
              <a:t>RELIABILITY </a:t>
            </a:r>
            <a:r>
              <a:rPr lang="en-US" dirty="0">
                <a:latin typeface="Arial" panose="020B0604020202020204" pitchFamily="34" charset="0"/>
                <a:ea typeface="Verdana" pitchFamily="34" charset="0"/>
                <a:cs typeface="Arial" panose="020B0604020202020204" pitchFamily="34" charset="0"/>
              </a:rPr>
              <a:t>AND </a:t>
            </a:r>
            <a:r>
              <a:rPr lang="en-US" dirty="0" smtClean="0">
                <a:latin typeface="Arial" panose="020B0604020202020204" pitchFamily="34" charset="0"/>
                <a:ea typeface="Verdana" pitchFamily="34" charset="0"/>
                <a:cs typeface="Arial" panose="020B0604020202020204" pitchFamily="34" charset="0"/>
              </a:rPr>
              <a:t>COMPLETENESS</a:t>
            </a:r>
          </a:p>
          <a:p>
            <a:pPr marL="214313" indent="-214313">
              <a:buFont typeface="Arial" pitchFamily="34" charset="0"/>
              <a:buChar char="•"/>
            </a:pPr>
            <a:r>
              <a:rPr lang="en-US" dirty="0" smtClean="0">
                <a:latin typeface="Arial" panose="020B0604020202020204" pitchFamily="34" charset="0"/>
                <a:ea typeface="Verdana" pitchFamily="34" charset="0"/>
                <a:cs typeface="Arial" panose="020B0604020202020204" pitchFamily="34" charset="0"/>
              </a:rPr>
              <a:t>CONSISTENCY </a:t>
            </a:r>
            <a:r>
              <a:rPr lang="en-US" dirty="0">
                <a:latin typeface="Arial" panose="020B0604020202020204" pitchFamily="34" charset="0"/>
                <a:ea typeface="Verdana" pitchFamily="34" charset="0"/>
                <a:cs typeface="Arial" panose="020B0604020202020204" pitchFamily="34" charset="0"/>
              </a:rPr>
              <a:t>AND </a:t>
            </a:r>
            <a:r>
              <a:rPr lang="en-US" dirty="0" smtClean="0">
                <a:latin typeface="Arial" panose="020B0604020202020204" pitchFamily="34" charset="0"/>
                <a:ea typeface="Verdana" pitchFamily="34" charset="0"/>
                <a:cs typeface="Arial" panose="020B0604020202020204" pitchFamily="34" charset="0"/>
              </a:rPr>
              <a:t>COMPARABILITY</a:t>
            </a:r>
            <a:endParaRPr lang="en-US" dirty="0">
              <a:latin typeface="Arial" panose="020B0604020202020204" pitchFamily="34" charset="0"/>
              <a:ea typeface="Verdana" pitchFamily="34" charset="0"/>
              <a:cs typeface="Arial" panose="020B0604020202020204" pitchFamily="34" charset="0"/>
            </a:endParaRPr>
          </a:p>
        </p:txBody>
      </p:sp>
    </p:spTree>
    <p:extLst>
      <p:ext uri="{BB962C8B-B14F-4D97-AF65-F5344CB8AC3E}">
        <p14:creationId xmlns:p14="http://schemas.microsoft.com/office/powerpoint/2010/main" val="25872366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Core features</a:t>
            </a:r>
            <a:endParaRPr lang="en-US" b="1" dirty="0">
              <a:latin typeface="Arial" panose="020B0604020202020204" pitchFamily="34" charset="0"/>
              <a:cs typeface="Arial" panose="020B0604020202020204" pitchFamily="34" charset="0"/>
            </a:endParaRPr>
          </a:p>
        </p:txBody>
      </p:sp>
      <p:grpSp>
        <p:nvGrpSpPr>
          <p:cNvPr id="4" name="Group 3"/>
          <p:cNvGrpSpPr/>
          <p:nvPr/>
        </p:nvGrpSpPr>
        <p:grpSpPr>
          <a:xfrm>
            <a:off x="1048956" y="1527613"/>
            <a:ext cx="10181897" cy="3820510"/>
            <a:chOff x="386597" y="865217"/>
            <a:chExt cx="8698242" cy="4861613"/>
          </a:xfrm>
        </p:grpSpPr>
        <p:sp>
          <p:nvSpPr>
            <p:cNvPr id="5" name="TextBox 4"/>
            <p:cNvSpPr txBox="1"/>
            <p:nvPr/>
          </p:nvSpPr>
          <p:spPr>
            <a:xfrm>
              <a:off x="386597" y="865217"/>
              <a:ext cx="2024626" cy="563304"/>
            </a:xfrm>
            <a:prstGeom prst="roundRect">
              <a:avLst/>
            </a:prstGeom>
            <a:solidFill>
              <a:srgbClr val="055CA9"/>
            </a:solidFill>
            <a:ln w="25400" cmpd="sng">
              <a:noFill/>
            </a:ln>
            <a:effectLst/>
          </p:spPr>
          <p:txBody>
            <a:bodyPr wrap="square" rtlCol="0">
              <a:spAutoFit/>
            </a:bodyPr>
            <a:lstStyle/>
            <a:p>
              <a:r>
                <a:rPr lang="en-GB" sz="2000" b="1" dirty="0" smtClean="0">
                  <a:solidFill>
                    <a:prstClr val="white"/>
                  </a:solidFill>
                  <a:latin typeface="Arial" panose="020B0604020202020204" pitchFamily="34" charset="0"/>
                  <a:ea typeface="Verdana" pitchFamily="34" charset="0"/>
                  <a:cs typeface="Arial" panose="020B0604020202020204" pitchFamily="34" charset="0"/>
                </a:rPr>
                <a:t>INTRODUCTION</a:t>
              </a:r>
              <a:endParaRPr lang="en-GB" sz="750" dirty="0">
                <a:solidFill>
                  <a:prstClr val="white"/>
                </a:solidFill>
                <a:latin typeface="Verdana" pitchFamily="34" charset="0"/>
                <a:ea typeface="Verdana" pitchFamily="34" charset="0"/>
                <a:cs typeface="Verdana" pitchFamily="34" charset="0"/>
              </a:endParaRPr>
            </a:p>
          </p:txBody>
        </p:sp>
        <p:sp>
          <p:nvSpPr>
            <p:cNvPr id="6" name="TextBox 5"/>
            <p:cNvSpPr txBox="1"/>
            <p:nvPr/>
          </p:nvSpPr>
          <p:spPr>
            <a:xfrm>
              <a:off x="3229673" y="865217"/>
              <a:ext cx="2589522" cy="563304"/>
            </a:xfrm>
            <a:prstGeom prst="roundRect">
              <a:avLst/>
            </a:prstGeom>
            <a:solidFill>
              <a:srgbClr val="055CA9"/>
            </a:solidFill>
            <a:ln w="25400" cmpd="sng">
              <a:noFill/>
            </a:ln>
            <a:effectLst/>
          </p:spPr>
          <p:txBody>
            <a:bodyPr wrap="square" rtlCol="0">
              <a:spAutoFit/>
            </a:bodyPr>
            <a:lstStyle/>
            <a:p>
              <a:r>
                <a:rPr lang="en-GB" sz="2000" b="1" dirty="0" smtClean="0">
                  <a:solidFill>
                    <a:prstClr val="white"/>
                  </a:solidFill>
                  <a:latin typeface="Arial" panose="020B0604020202020204" pitchFamily="34" charset="0"/>
                  <a:ea typeface="Verdana" pitchFamily="34" charset="0"/>
                  <a:cs typeface="Arial" panose="020B0604020202020204" pitchFamily="34" charset="0"/>
                </a:rPr>
                <a:t>GUIDING PRINCIPLES</a:t>
              </a:r>
              <a:endParaRPr lang="en-GB" sz="750" dirty="0">
                <a:solidFill>
                  <a:prstClr val="white"/>
                </a:solidFill>
                <a:latin typeface="Verdana" pitchFamily="34" charset="0"/>
                <a:ea typeface="Verdana" pitchFamily="34" charset="0"/>
                <a:cs typeface="Verdana" pitchFamily="34" charset="0"/>
              </a:endParaRPr>
            </a:p>
          </p:txBody>
        </p:sp>
        <p:sp>
          <p:nvSpPr>
            <p:cNvPr id="7" name="TextBox 6"/>
            <p:cNvSpPr txBox="1"/>
            <p:nvPr/>
          </p:nvSpPr>
          <p:spPr>
            <a:xfrm>
              <a:off x="6427959" y="865217"/>
              <a:ext cx="2656880" cy="563304"/>
            </a:xfrm>
            <a:prstGeom prst="roundRect">
              <a:avLst/>
            </a:prstGeom>
            <a:solidFill>
              <a:srgbClr val="055CA9"/>
            </a:solidFill>
            <a:ln w="25400" cmpd="sng">
              <a:noFill/>
            </a:ln>
            <a:effectLst/>
          </p:spPr>
          <p:txBody>
            <a:bodyPr wrap="square" rtlCol="0">
              <a:spAutoFit/>
            </a:bodyPr>
            <a:lstStyle/>
            <a:p>
              <a:r>
                <a:rPr lang="en-GB" sz="2000" b="1" dirty="0" smtClean="0">
                  <a:solidFill>
                    <a:prstClr val="white"/>
                  </a:solidFill>
                  <a:latin typeface="Arial" panose="020B0604020202020204" pitchFamily="34" charset="0"/>
                  <a:ea typeface="Verdana" pitchFamily="34" charset="0"/>
                  <a:cs typeface="Arial" panose="020B0604020202020204" pitchFamily="34" charset="0"/>
                </a:rPr>
                <a:t> </a:t>
              </a:r>
              <a:r>
                <a:rPr lang="en-GB" sz="2000" b="1" dirty="0">
                  <a:solidFill>
                    <a:prstClr val="white"/>
                  </a:solidFill>
                  <a:latin typeface="Arial" panose="020B0604020202020204" pitchFamily="34" charset="0"/>
                  <a:ea typeface="Verdana" pitchFamily="34" charset="0"/>
                  <a:cs typeface="Arial" panose="020B0604020202020204" pitchFamily="34" charset="0"/>
                </a:rPr>
                <a:t>CONTENT </a:t>
              </a:r>
              <a:r>
                <a:rPr lang="en-GB" sz="2000" b="1" dirty="0" smtClean="0">
                  <a:solidFill>
                    <a:prstClr val="white"/>
                  </a:solidFill>
                  <a:latin typeface="Arial" panose="020B0604020202020204" pitchFamily="34" charset="0"/>
                  <a:ea typeface="Verdana" pitchFamily="34" charset="0"/>
                  <a:cs typeface="Arial" panose="020B0604020202020204" pitchFamily="34" charset="0"/>
                </a:rPr>
                <a:t>ELEMENTS</a:t>
              </a:r>
              <a:endParaRPr lang="en-GB" sz="750" dirty="0">
                <a:solidFill>
                  <a:prstClr val="white"/>
                </a:solidFill>
                <a:latin typeface="Verdana" pitchFamily="34" charset="0"/>
                <a:ea typeface="Verdana" pitchFamily="34" charset="0"/>
                <a:cs typeface="Verdana" pitchFamily="34" charset="0"/>
              </a:endParaRPr>
            </a:p>
          </p:txBody>
        </p:sp>
        <p:sp>
          <p:nvSpPr>
            <p:cNvPr id="9" name="Right Arrow 8"/>
            <p:cNvSpPr/>
            <p:nvPr/>
          </p:nvSpPr>
          <p:spPr>
            <a:xfrm>
              <a:off x="5870308" y="1022146"/>
              <a:ext cx="506538" cy="262260"/>
            </a:xfrm>
            <a:prstGeom prst="rightArrow">
              <a:avLst/>
            </a:prstGeom>
            <a:solidFill>
              <a:srgbClr val="595A5A"/>
            </a:solid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10" name="TextBox 9"/>
            <p:cNvSpPr txBox="1"/>
            <p:nvPr/>
          </p:nvSpPr>
          <p:spPr>
            <a:xfrm>
              <a:off x="386597" y="1496082"/>
              <a:ext cx="2334445" cy="4230748"/>
            </a:xfrm>
            <a:prstGeom prst="roundRect">
              <a:avLst/>
            </a:prstGeom>
            <a:solidFill>
              <a:schemeClr val="bg1">
                <a:alpha val="55000"/>
              </a:schemeClr>
            </a:solidFill>
            <a:ln w="25400">
              <a:solidFill>
                <a:srgbClr val="055CA9"/>
              </a:solidFill>
            </a:ln>
          </p:spPr>
          <p:txBody>
            <a:bodyPr wrap="square" rtlCol="0">
              <a:spAutoFit/>
            </a:bodyPr>
            <a:lstStyle/>
            <a:p>
              <a:pPr marL="214313" indent="-214313">
                <a:buFont typeface="Arial" pitchFamily="34" charset="0"/>
                <a:buChar char="•"/>
              </a:pPr>
              <a:r>
                <a:rPr lang="en-GB" dirty="0">
                  <a:latin typeface="Arial" panose="020B0604020202020204" pitchFamily="34" charset="0"/>
                  <a:ea typeface="Verdana" pitchFamily="34" charset="0"/>
                  <a:cs typeface="Arial" panose="020B0604020202020204" pitchFamily="34" charset="0"/>
                </a:rPr>
                <a:t>USING THE FRAMEWORK</a:t>
              </a:r>
            </a:p>
            <a:p>
              <a:pPr marL="214313" indent="-214313">
                <a:buFont typeface="Arial" pitchFamily="34" charset="0"/>
                <a:buChar char="•"/>
              </a:pPr>
              <a:endParaRPr lang="en-GB" dirty="0">
                <a:latin typeface="Arial" panose="020B0604020202020204" pitchFamily="34" charset="0"/>
                <a:ea typeface="Verdana" pitchFamily="34" charset="0"/>
                <a:cs typeface="Arial" panose="020B0604020202020204" pitchFamily="34" charset="0"/>
              </a:endParaRPr>
            </a:p>
            <a:p>
              <a:pPr marL="214313" indent="-214313">
                <a:buFont typeface="Arial" pitchFamily="34" charset="0"/>
                <a:buChar char="•"/>
              </a:pPr>
              <a:r>
                <a:rPr lang="en-GB" dirty="0">
                  <a:latin typeface="Arial" panose="020B0604020202020204" pitchFamily="34" charset="0"/>
                  <a:ea typeface="Verdana" pitchFamily="34" charset="0"/>
                  <a:cs typeface="Arial" panose="020B0604020202020204" pitchFamily="34" charset="0"/>
                </a:rPr>
                <a:t>FUNDAMENTAL CONCEPTS</a:t>
              </a:r>
            </a:p>
            <a:p>
              <a:pPr marL="557213" lvl="1" indent="-214313">
                <a:buFont typeface="Arial" pitchFamily="34" charset="0"/>
                <a:buChar char="•"/>
              </a:pPr>
              <a:endParaRPr lang="en-GB" dirty="0">
                <a:latin typeface="Arial" panose="020B0604020202020204" pitchFamily="34" charset="0"/>
                <a:ea typeface="Verdana" pitchFamily="34" charset="0"/>
                <a:cs typeface="Arial" panose="020B0604020202020204" pitchFamily="34" charset="0"/>
              </a:endParaRPr>
            </a:p>
            <a:p>
              <a:pPr marL="557213" lvl="1" indent="-214313">
                <a:buFont typeface="Arial" pitchFamily="34" charset="0"/>
                <a:buChar char="•"/>
              </a:pPr>
              <a:r>
                <a:rPr lang="en-GB" dirty="0" smtClean="0">
                  <a:latin typeface="Arial" panose="020B0604020202020204" pitchFamily="34" charset="0"/>
                  <a:ea typeface="Verdana" pitchFamily="34" charset="0"/>
                  <a:cs typeface="Arial" panose="020B0604020202020204" pitchFamily="34" charset="0"/>
                </a:rPr>
                <a:t>THE CAPITALS</a:t>
              </a:r>
            </a:p>
            <a:p>
              <a:pPr marL="557213" lvl="1" indent="-214313">
                <a:buFont typeface="Arial" pitchFamily="34" charset="0"/>
                <a:buChar char="•"/>
              </a:pPr>
              <a:endParaRPr lang="en-GB" dirty="0">
                <a:latin typeface="Arial" panose="020B0604020202020204" pitchFamily="34" charset="0"/>
                <a:ea typeface="Verdana" pitchFamily="34" charset="0"/>
                <a:cs typeface="Arial" panose="020B0604020202020204" pitchFamily="34" charset="0"/>
              </a:endParaRPr>
            </a:p>
            <a:p>
              <a:pPr marL="557213" lvl="1" indent="-214313">
                <a:buFont typeface="Arial" pitchFamily="34" charset="0"/>
                <a:buChar char="•"/>
              </a:pPr>
              <a:r>
                <a:rPr lang="en-GB" dirty="0">
                  <a:latin typeface="Arial" panose="020B0604020202020204" pitchFamily="34" charset="0"/>
                  <a:ea typeface="Verdana" pitchFamily="34" charset="0"/>
                  <a:cs typeface="Arial" panose="020B0604020202020204" pitchFamily="34" charset="0"/>
                </a:rPr>
                <a:t>VALUE </a:t>
              </a:r>
              <a:r>
                <a:rPr lang="en-GB" dirty="0" smtClean="0">
                  <a:latin typeface="Arial" panose="020B0604020202020204" pitchFamily="34" charset="0"/>
                  <a:ea typeface="Verdana" pitchFamily="34" charset="0"/>
                  <a:cs typeface="Arial" panose="020B0604020202020204" pitchFamily="34" charset="0"/>
                </a:rPr>
                <a:t>CREATION</a:t>
              </a:r>
              <a:endParaRPr lang="en-GB" b="1" i="1" dirty="0">
                <a:solidFill>
                  <a:srgbClr val="1F497D">
                    <a:lumMod val="60000"/>
                    <a:lumOff val="40000"/>
                  </a:srgbClr>
                </a:solidFill>
                <a:latin typeface="Arial" panose="020B0604020202020204" pitchFamily="34" charset="0"/>
                <a:ea typeface="Verdana" pitchFamily="34" charset="0"/>
                <a:cs typeface="Arial" panose="020B0604020202020204" pitchFamily="34" charset="0"/>
              </a:endParaRPr>
            </a:p>
            <a:p>
              <a:endParaRPr lang="en-GB" sz="900" b="1" i="1" dirty="0">
                <a:solidFill>
                  <a:srgbClr val="1F497D">
                    <a:lumMod val="60000"/>
                    <a:lumOff val="40000"/>
                  </a:srgbClr>
                </a:solidFill>
                <a:latin typeface="Verdana" pitchFamily="34" charset="0"/>
                <a:ea typeface="Verdana" pitchFamily="34" charset="0"/>
                <a:cs typeface="Verdana" pitchFamily="34" charset="0"/>
              </a:endParaRPr>
            </a:p>
            <a:p>
              <a:pPr marL="214313" indent="-214313">
                <a:buFont typeface="Arial" pitchFamily="34" charset="0"/>
                <a:buChar char="•"/>
              </a:pPr>
              <a:endParaRPr lang="en-GB" sz="375" b="1" i="1" dirty="0">
                <a:solidFill>
                  <a:srgbClr val="1F497D">
                    <a:lumMod val="60000"/>
                    <a:lumOff val="40000"/>
                  </a:srgbClr>
                </a:solidFill>
                <a:latin typeface="Verdana" pitchFamily="34" charset="0"/>
                <a:ea typeface="Verdana" pitchFamily="34" charset="0"/>
                <a:cs typeface="Verdana" pitchFamily="34" charset="0"/>
              </a:endParaRPr>
            </a:p>
          </p:txBody>
        </p:sp>
      </p:grpSp>
      <p:sp>
        <p:nvSpPr>
          <p:cNvPr id="11" name="Right Arrow 10"/>
          <p:cNvSpPr/>
          <p:nvPr/>
        </p:nvSpPr>
        <p:spPr>
          <a:xfrm>
            <a:off x="3601478" y="1650936"/>
            <a:ext cx="592938" cy="206098"/>
          </a:xfrm>
          <a:prstGeom prst="rightArrow">
            <a:avLst/>
          </a:prstGeom>
          <a:solidFill>
            <a:srgbClr val="595A5A"/>
          </a:solid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12" name="TextBox 11"/>
          <p:cNvSpPr txBox="1"/>
          <p:nvPr/>
        </p:nvSpPr>
        <p:spPr>
          <a:xfrm>
            <a:off x="4376974" y="2023380"/>
            <a:ext cx="3091047" cy="4600575"/>
          </a:xfrm>
          <a:prstGeom prst="roundRect">
            <a:avLst/>
          </a:prstGeom>
          <a:solidFill>
            <a:schemeClr val="bg1">
              <a:alpha val="55000"/>
            </a:schemeClr>
          </a:solidFill>
          <a:ln w="25400">
            <a:solidFill>
              <a:srgbClr val="055CA9"/>
            </a:solidFill>
          </a:ln>
        </p:spPr>
        <p:txBody>
          <a:bodyPr wrap="square" rtlCol="0">
            <a:spAutoFit/>
          </a:bodyPr>
          <a:lstStyle/>
          <a:p>
            <a:pPr marL="210312" indent="-210312">
              <a:spcAft>
                <a:spcPts val="800"/>
              </a:spcAft>
              <a:buFont typeface="Arial" panose="020B0604020202020204" pitchFamily="34" charset="0"/>
              <a:buChar char="•"/>
            </a:pPr>
            <a:r>
              <a:rPr lang="en-US" sz="1750" dirty="0">
                <a:latin typeface="Arial" panose="020B0604020202020204" pitchFamily="34" charset="0"/>
                <a:ea typeface="Verdana" pitchFamily="34" charset="0"/>
                <a:cs typeface="Arial" panose="020B0604020202020204" pitchFamily="34" charset="0"/>
              </a:rPr>
              <a:t>STRATEGIC FOCUS AND FUTURE </a:t>
            </a:r>
            <a:r>
              <a:rPr lang="en-US" sz="1750" dirty="0" smtClean="0">
                <a:latin typeface="Arial" panose="020B0604020202020204" pitchFamily="34" charset="0"/>
                <a:ea typeface="Verdana" pitchFamily="34" charset="0"/>
                <a:cs typeface="Arial" panose="020B0604020202020204" pitchFamily="34" charset="0"/>
              </a:rPr>
              <a:t>ORIENTATION</a:t>
            </a:r>
          </a:p>
          <a:p>
            <a:pPr marL="214313" indent="-214313">
              <a:spcAft>
                <a:spcPts val="800"/>
              </a:spcAft>
              <a:buFont typeface="Arial" pitchFamily="34" charset="0"/>
              <a:buChar char="•"/>
            </a:pPr>
            <a:r>
              <a:rPr lang="en-US" sz="1750" dirty="0" smtClean="0">
                <a:latin typeface="Arial" panose="020B0604020202020204" pitchFamily="34" charset="0"/>
                <a:ea typeface="Verdana" pitchFamily="34" charset="0"/>
                <a:cs typeface="Arial" panose="020B0604020202020204" pitchFamily="34" charset="0"/>
              </a:rPr>
              <a:t>CONNECTIVITY </a:t>
            </a:r>
            <a:r>
              <a:rPr lang="en-US" sz="1750" dirty="0">
                <a:latin typeface="Arial" panose="020B0604020202020204" pitchFamily="34" charset="0"/>
                <a:ea typeface="Verdana" pitchFamily="34" charset="0"/>
                <a:cs typeface="Arial" panose="020B0604020202020204" pitchFamily="34" charset="0"/>
              </a:rPr>
              <a:t>OF </a:t>
            </a:r>
            <a:r>
              <a:rPr lang="en-US" sz="1750" dirty="0" smtClean="0">
                <a:latin typeface="Arial" panose="020B0604020202020204" pitchFamily="34" charset="0"/>
                <a:ea typeface="Verdana" pitchFamily="34" charset="0"/>
                <a:cs typeface="Arial" panose="020B0604020202020204" pitchFamily="34" charset="0"/>
              </a:rPr>
              <a:t>INFORMATION</a:t>
            </a:r>
          </a:p>
          <a:p>
            <a:pPr marL="214313" indent="-214313">
              <a:spcAft>
                <a:spcPts val="800"/>
              </a:spcAft>
              <a:buFont typeface="Arial" pitchFamily="34" charset="0"/>
              <a:buChar char="•"/>
            </a:pPr>
            <a:r>
              <a:rPr lang="en-US" sz="1750" dirty="0" smtClean="0">
                <a:latin typeface="Arial" panose="020B0604020202020204" pitchFamily="34" charset="0"/>
                <a:ea typeface="Verdana" pitchFamily="34" charset="0"/>
                <a:cs typeface="Arial" panose="020B0604020202020204" pitchFamily="34" charset="0"/>
              </a:rPr>
              <a:t>STAKEHOLDER RESPONSIVENESS</a:t>
            </a:r>
          </a:p>
          <a:p>
            <a:pPr marL="214313" indent="-214313">
              <a:spcAft>
                <a:spcPts val="800"/>
              </a:spcAft>
              <a:buFont typeface="Arial" pitchFamily="34" charset="0"/>
              <a:buChar char="•"/>
            </a:pPr>
            <a:r>
              <a:rPr lang="en-US" sz="1750" dirty="0" smtClean="0">
                <a:latin typeface="Arial" panose="020B0604020202020204" pitchFamily="34" charset="0"/>
                <a:ea typeface="Verdana" pitchFamily="34" charset="0"/>
                <a:cs typeface="Arial" panose="020B0604020202020204" pitchFamily="34" charset="0"/>
              </a:rPr>
              <a:t>MATERIALITY</a:t>
            </a:r>
          </a:p>
          <a:p>
            <a:pPr marL="214313" indent="-214313">
              <a:spcAft>
                <a:spcPts val="800"/>
              </a:spcAft>
              <a:buFont typeface="Arial" pitchFamily="34" charset="0"/>
              <a:buChar char="•"/>
            </a:pPr>
            <a:r>
              <a:rPr lang="en-US" sz="1750" dirty="0" smtClean="0">
                <a:latin typeface="Arial" panose="020B0604020202020204" pitchFamily="34" charset="0"/>
                <a:ea typeface="Verdana" pitchFamily="34" charset="0"/>
                <a:cs typeface="Arial" panose="020B0604020202020204" pitchFamily="34" charset="0"/>
              </a:rPr>
              <a:t>CONCISENESS</a:t>
            </a:r>
          </a:p>
          <a:p>
            <a:pPr marL="214313" indent="-214313">
              <a:spcAft>
                <a:spcPts val="800"/>
              </a:spcAft>
              <a:buFont typeface="Arial" pitchFamily="34" charset="0"/>
              <a:buChar char="•"/>
            </a:pPr>
            <a:r>
              <a:rPr lang="en-US" sz="1750" dirty="0" smtClean="0">
                <a:latin typeface="Arial" panose="020B0604020202020204" pitchFamily="34" charset="0"/>
                <a:ea typeface="Verdana" pitchFamily="34" charset="0"/>
                <a:cs typeface="Arial" panose="020B0604020202020204" pitchFamily="34" charset="0"/>
              </a:rPr>
              <a:t>RELIABILITY </a:t>
            </a:r>
            <a:r>
              <a:rPr lang="en-US" sz="1750" dirty="0">
                <a:latin typeface="Arial" panose="020B0604020202020204" pitchFamily="34" charset="0"/>
                <a:ea typeface="Verdana" pitchFamily="34" charset="0"/>
                <a:cs typeface="Arial" panose="020B0604020202020204" pitchFamily="34" charset="0"/>
              </a:rPr>
              <a:t>AND </a:t>
            </a:r>
            <a:r>
              <a:rPr lang="en-US" sz="1750" dirty="0" smtClean="0">
                <a:latin typeface="Arial" panose="020B0604020202020204" pitchFamily="34" charset="0"/>
                <a:ea typeface="Verdana" pitchFamily="34" charset="0"/>
                <a:cs typeface="Arial" panose="020B0604020202020204" pitchFamily="34" charset="0"/>
              </a:rPr>
              <a:t>COMPLETENESS</a:t>
            </a:r>
          </a:p>
          <a:p>
            <a:pPr marL="214313" indent="-214313">
              <a:buFont typeface="Arial" pitchFamily="34" charset="0"/>
              <a:buChar char="•"/>
            </a:pPr>
            <a:r>
              <a:rPr lang="en-US" sz="1750" dirty="0" smtClean="0">
                <a:latin typeface="Arial" panose="020B0604020202020204" pitchFamily="34" charset="0"/>
                <a:ea typeface="Verdana" pitchFamily="34" charset="0"/>
                <a:cs typeface="Arial" panose="020B0604020202020204" pitchFamily="34" charset="0"/>
              </a:rPr>
              <a:t>CONSISTENCY </a:t>
            </a:r>
            <a:r>
              <a:rPr lang="en-US" sz="1750" dirty="0">
                <a:latin typeface="Arial" panose="020B0604020202020204" pitchFamily="34" charset="0"/>
                <a:ea typeface="Verdana" pitchFamily="34" charset="0"/>
                <a:cs typeface="Arial" panose="020B0604020202020204" pitchFamily="34" charset="0"/>
              </a:rPr>
              <a:t>AND </a:t>
            </a:r>
            <a:r>
              <a:rPr lang="en-US" sz="1750" dirty="0" smtClean="0">
                <a:latin typeface="Arial" panose="020B0604020202020204" pitchFamily="34" charset="0"/>
                <a:ea typeface="Verdana" pitchFamily="34" charset="0"/>
                <a:cs typeface="Arial" panose="020B0604020202020204" pitchFamily="34" charset="0"/>
              </a:rPr>
              <a:t>COMPARABILITY</a:t>
            </a:r>
            <a:endParaRPr lang="en-US" sz="1750" dirty="0">
              <a:latin typeface="Arial" panose="020B0604020202020204" pitchFamily="34" charset="0"/>
              <a:ea typeface="Verdana" pitchFamily="34" charset="0"/>
              <a:cs typeface="Arial" panose="020B0604020202020204" pitchFamily="34" charset="0"/>
            </a:endParaRPr>
          </a:p>
        </p:txBody>
      </p:sp>
      <p:sp>
        <p:nvSpPr>
          <p:cNvPr id="13" name="TextBox 12"/>
          <p:cNvSpPr txBox="1"/>
          <p:nvPr/>
        </p:nvSpPr>
        <p:spPr>
          <a:xfrm>
            <a:off x="8262753" y="2023380"/>
            <a:ext cx="3091047" cy="4414361"/>
          </a:xfrm>
          <a:prstGeom prst="roundRect">
            <a:avLst/>
          </a:prstGeom>
          <a:solidFill>
            <a:schemeClr val="bg1">
              <a:alpha val="55000"/>
            </a:schemeClr>
          </a:solidFill>
          <a:ln w="25400">
            <a:solidFill>
              <a:srgbClr val="055CA9"/>
            </a:solidFill>
          </a:ln>
        </p:spPr>
        <p:txBody>
          <a:bodyPr wrap="square" rtlCol="0">
            <a:spAutoFit/>
          </a:bodyPr>
          <a:lstStyle/>
          <a:p>
            <a:pPr marL="210312" indent="-210312">
              <a:spcAft>
                <a:spcPts val="800"/>
              </a:spcAft>
              <a:buFont typeface="Arial" panose="020B0604020202020204" pitchFamily="34" charset="0"/>
              <a:buChar char="•"/>
            </a:pPr>
            <a:r>
              <a:rPr lang="en-US" dirty="0">
                <a:latin typeface="Arial" panose="020B0604020202020204" pitchFamily="34" charset="0"/>
                <a:ea typeface="Verdana" pitchFamily="34" charset="0"/>
                <a:cs typeface="Arial" panose="020B0604020202020204" pitchFamily="34" charset="0"/>
              </a:rPr>
              <a:t>… OVERVIEW and EXTERNAL </a:t>
            </a:r>
            <a:r>
              <a:rPr lang="en-US" dirty="0" smtClean="0">
                <a:latin typeface="Arial" panose="020B0604020202020204" pitchFamily="34" charset="0"/>
                <a:ea typeface="Verdana" pitchFamily="34" charset="0"/>
                <a:cs typeface="Arial" panose="020B0604020202020204" pitchFamily="34" charset="0"/>
              </a:rPr>
              <a:t>ENVIRONMENT</a:t>
            </a:r>
            <a:endParaRPr lang="en-US" dirty="0">
              <a:latin typeface="Arial" panose="020B0604020202020204" pitchFamily="34" charset="0"/>
              <a:ea typeface="Verdana" pitchFamily="34" charset="0"/>
              <a:cs typeface="Arial" panose="020B0604020202020204" pitchFamily="34" charset="0"/>
            </a:endParaRPr>
          </a:p>
          <a:p>
            <a:pPr marL="210312" indent="-210312">
              <a:spcAft>
                <a:spcPts val="800"/>
              </a:spcAft>
              <a:buFont typeface="Arial" panose="020B0604020202020204" pitchFamily="34" charset="0"/>
              <a:buChar char="•"/>
            </a:pPr>
            <a:r>
              <a:rPr lang="en-US" dirty="0" smtClean="0">
                <a:latin typeface="Arial" panose="020B0604020202020204" pitchFamily="34" charset="0"/>
                <a:ea typeface="Verdana" pitchFamily="34" charset="0"/>
                <a:cs typeface="Arial" panose="020B0604020202020204" pitchFamily="34" charset="0"/>
              </a:rPr>
              <a:t>GOVERNANCE</a:t>
            </a:r>
            <a:endParaRPr lang="en-US" dirty="0">
              <a:latin typeface="Arial" panose="020B0604020202020204" pitchFamily="34" charset="0"/>
              <a:ea typeface="Verdana" pitchFamily="34" charset="0"/>
              <a:cs typeface="Arial" panose="020B0604020202020204" pitchFamily="34" charset="0"/>
            </a:endParaRPr>
          </a:p>
          <a:p>
            <a:pPr marL="210312" indent="-210312">
              <a:spcAft>
                <a:spcPts val="800"/>
              </a:spcAft>
              <a:buFont typeface="Arial" panose="020B0604020202020204" pitchFamily="34" charset="0"/>
              <a:buChar char="•"/>
            </a:pPr>
            <a:r>
              <a:rPr lang="en-US" dirty="0" smtClean="0">
                <a:latin typeface="Arial" panose="020B0604020202020204" pitchFamily="34" charset="0"/>
                <a:ea typeface="Verdana" pitchFamily="34" charset="0"/>
                <a:cs typeface="Arial" panose="020B0604020202020204" pitchFamily="34" charset="0"/>
              </a:rPr>
              <a:t>BUSINESS MODEL</a:t>
            </a:r>
            <a:endParaRPr lang="en-US" dirty="0">
              <a:latin typeface="Arial" panose="020B0604020202020204" pitchFamily="34" charset="0"/>
              <a:ea typeface="Verdana" pitchFamily="34" charset="0"/>
              <a:cs typeface="Arial" panose="020B0604020202020204" pitchFamily="34" charset="0"/>
            </a:endParaRPr>
          </a:p>
          <a:p>
            <a:pPr marL="210312" indent="-210312">
              <a:spcAft>
                <a:spcPts val="800"/>
              </a:spcAft>
              <a:buFont typeface="Arial" panose="020B0604020202020204" pitchFamily="34" charset="0"/>
              <a:buChar char="•"/>
            </a:pPr>
            <a:r>
              <a:rPr lang="en-US" dirty="0">
                <a:latin typeface="Arial" panose="020B0604020202020204" pitchFamily="34" charset="0"/>
                <a:ea typeface="Verdana" pitchFamily="34" charset="0"/>
                <a:cs typeface="Arial" panose="020B0604020202020204" pitchFamily="34" charset="0"/>
              </a:rPr>
              <a:t>RISKS and OPP’S </a:t>
            </a:r>
          </a:p>
          <a:p>
            <a:pPr marL="210312" indent="-210312">
              <a:spcAft>
                <a:spcPts val="800"/>
              </a:spcAft>
              <a:buFont typeface="Arial" panose="020B0604020202020204" pitchFamily="34" charset="0"/>
              <a:buChar char="•"/>
            </a:pPr>
            <a:r>
              <a:rPr lang="en-US" dirty="0">
                <a:latin typeface="Arial" panose="020B0604020202020204" pitchFamily="34" charset="0"/>
                <a:ea typeface="Verdana" pitchFamily="34" charset="0"/>
                <a:cs typeface="Arial" panose="020B0604020202020204" pitchFamily="34" charset="0"/>
              </a:rPr>
              <a:t>STRATEGY and RESOURCE </a:t>
            </a:r>
            <a:r>
              <a:rPr lang="en-US" dirty="0" smtClean="0">
                <a:latin typeface="Arial" panose="020B0604020202020204" pitchFamily="34" charset="0"/>
                <a:ea typeface="Verdana" pitchFamily="34" charset="0"/>
                <a:cs typeface="Arial" panose="020B0604020202020204" pitchFamily="34" charset="0"/>
              </a:rPr>
              <a:t>ALLOCATION</a:t>
            </a:r>
            <a:endParaRPr lang="en-US" dirty="0">
              <a:latin typeface="Arial" panose="020B0604020202020204" pitchFamily="34" charset="0"/>
              <a:ea typeface="Verdana" pitchFamily="34" charset="0"/>
              <a:cs typeface="Arial" panose="020B0604020202020204" pitchFamily="34" charset="0"/>
            </a:endParaRPr>
          </a:p>
          <a:p>
            <a:pPr marL="210312" indent="-210312">
              <a:spcAft>
                <a:spcPts val="800"/>
              </a:spcAft>
              <a:buFont typeface="Arial" panose="020B0604020202020204" pitchFamily="34" charset="0"/>
              <a:buChar char="•"/>
            </a:pPr>
            <a:r>
              <a:rPr lang="en-US" dirty="0" smtClean="0">
                <a:latin typeface="Arial" panose="020B0604020202020204" pitchFamily="34" charset="0"/>
                <a:ea typeface="Verdana" pitchFamily="34" charset="0"/>
                <a:cs typeface="Arial" panose="020B0604020202020204" pitchFamily="34" charset="0"/>
              </a:rPr>
              <a:t>PERFORMANCE</a:t>
            </a:r>
            <a:endParaRPr lang="en-US" dirty="0">
              <a:latin typeface="Arial" panose="020B0604020202020204" pitchFamily="34" charset="0"/>
              <a:ea typeface="Verdana" pitchFamily="34" charset="0"/>
              <a:cs typeface="Arial" panose="020B0604020202020204" pitchFamily="34" charset="0"/>
            </a:endParaRPr>
          </a:p>
          <a:p>
            <a:pPr marL="210312" indent="-210312">
              <a:spcAft>
                <a:spcPts val="800"/>
              </a:spcAft>
              <a:buFont typeface="Arial" panose="020B0604020202020204" pitchFamily="34" charset="0"/>
              <a:buChar char="•"/>
            </a:pPr>
            <a:r>
              <a:rPr lang="en-US" dirty="0" smtClean="0">
                <a:latin typeface="Arial" panose="020B0604020202020204" pitchFamily="34" charset="0"/>
                <a:ea typeface="Verdana" pitchFamily="34" charset="0"/>
                <a:cs typeface="Arial" panose="020B0604020202020204" pitchFamily="34" charset="0"/>
              </a:rPr>
              <a:t>OUTLOOK</a:t>
            </a:r>
            <a:endParaRPr lang="en-US" dirty="0">
              <a:latin typeface="Arial" panose="020B0604020202020204" pitchFamily="34" charset="0"/>
              <a:ea typeface="Verdana" pitchFamily="34" charset="0"/>
              <a:cs typeface="Arial" panose="020B0604020202020204" pitchFamily="34" charset="0"/>
            </a:endParaRPr>
          </a:p>
          <a:p>
            <a:pPr marL="210312" indent="-210312">
              <a:spcAft>
                <a:spcPts val="800"/>
              </a:spcAft>
              <a:buFont typeface="Arial" panose="020B0604020202020204" pitchFamily="34" charset="0"/>
              <a:buChar char="•"/>
            </a:pPr>
            <a:r>
              <a:rPr lang="en-US" dirty="0">
                <a:latin typeface="Arial" panose="020B0604020202020204" pitchFamily="34" charset="0"/>
                <a:ea typeface="Verdana" pitchFamily="34" charset="0"/>
                <a:cs typeface="Arial" panose="020B0604020202020204" pitchFamily="34" charset="0"/>
              </a:rPr>
              <a:t>BASIS …</a:t>
            </a:r>
          </a:p>
        </p:txBody>
      </p:sp>
    </p:spTree>
    <p:extLst>
      <p:ext uri="{BB962C8B-B14F-4D97-AF65-F5344CB8AC3E}">
        <p14:creationId xmlns:p14="http://schemas.microsoft.com/office/powerpoint/2010/main" val="16663674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Juliet\Downloads\shutterstock_10479246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0000"/>
          <a:stretch/>
        </p:blipFill>
        <p:spPr bwMode="auto">
          <a:xfrm>
            <a:off x="1442635" y="1715642"/>
            <a:ext cx="1980037" cy="31680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64567" y="651453"/>
            <a:ext cx="4462867" cy="4832092"/>
          </a:xfrm>
          <a:prstGeom prst="rect">
            <a:avLst/>
          </a:prstGeom>
          <a:noFill/>
        </p:spPr>
        <p:txBody>
          <a:bodyPr wrap="square" rtlCol="0">
            <a:spAutoFit/>
          </a:bodyPr>
          <a:lstStyle/>
          <a:p>
            <a:pPr algn="ctr"/>
            <a:r>
              <a:rPr lang="en-GB" sz="2800" b="1" i="1" dirty="0">
                <a:latin typeface="Arial" panose="020B0604020202020204" pitchFamily="34" charset="0"/>
                <a:ea typeface="Verdana" pitchFamily="34" charset="0"/>
                <a:cs typeface="Arial" panose="020B0604020202020204" pitchFamily="34" charset="0"/>
              </a:rPr>
              <a:t>Questions to be answered</a:t>
            </a:r>
          </a:p>
          <a:p>
            <a:pPr algn="ctr"/>
            <a:endParaRPr lang="en-GB" sz="2800" b="1" i="1" dirty="0">
              <a:latin typeface="Arial" panose="020B0604020202020204" pitchFamily="34" charset="0"/>
              <a:ea typeface="Verdana" pitchFamily="34" charset="0"/>
              <a:cs typeface="Arial" panose="020B0604020202020204" pitchFamily="34" charset="0"/>
            </a:endParaRPr>
          </a:p>
          <a:p>
            <a:pPr algn="ctr"/>
            <a:r>
              <a:rPr lang="en-GB" sz="2800" b="1" i="1" dirty="0">
                <a:latin typeface="Arial" panose="020B0604020202020204" pitchFamily="34" charset="0"/>
                <a:ea typeface="Verdana" pitchFamily="34" charset="0"/>
                <a:cs typeface="Arial" panose="020B0604020202020204" pitchFamily="34" charset="0"/>
              </a:rPr>
              <a:t>Unique story</a:t>
            </a:r>
          </a:p>
          <a:p>
            <a:pPr algn="ctr"/>
            <a:endParaRPr lang="en-GB" sz="2800" b="1" i="1" dirty="0">
              <a:latin typeface="Arial" panose="020B0604020202020204" pitchFamily="34" charset="0"/>
              <a:ea typeface="Verdana" pitchFamily="34" charset="0"/>
              <a:cs typeface="Arial" panose="020B0604020202020204" pitchFamily="34" charset="0"/>
            </a:endParaRPr>
          </a:p>
          <a:p>
            <a:pPr algn="ctr"/>
            <a:r>
              <a:rPr lang="en-GB" sz="2800" b="1" i="1" dirty="0">
                <a:latin typeface="Arial" panose="020B0604020202020204" pitchFamily="34" charset="0"/>
                <a:ea typeface="Verdana" pitchFamily="34" charset="0"/>
                <a:cs typeface="Arial" panose="020B0604020202020204" pitchFamily="34" charset="0"/>
              </a:rPr>
              <a:t>Connections apparent  </a:t>
            </a:r>
          </a:p>
          <a:p>
            <a:pPr algn="ctr"/>
            <a:endParaRPr lang="en-GB" sz="2800" b="1" i="1" dirty="0">
              <a:latin typeface="Arial" panose="020B0604020202020204" pitchFamily="34" charset="0"/>
              <a:ea typeface="Verdana" pitchFamily="34" charset="0"/>
              <a:cs typeface="Arial" panose="020B0604020202020204" pitchFamily="34" charset="0"/>
            </a:endParaRPr>
          </a:p>
          <a:p>
            <a:pPr algn="ctr"/>
            <a:r>
              <a:rPr lang="en-GB" sz="2800" b="1" i="1" dirty="0">
                <a:latin typeface="Arial" panose="020B0604020202020204" pitchFamily="34" charset="0"/>
                <a:ea typeface="Verdana" pitchFamily="34" charset="0"/>
                <a:cs typeface="Arial" panose="020B0604020202020204" pitchFamily="34" charset="0"/>
              </a:rPr>
              <a:t>Not a set sequence </a:t>
            </a:r>
          </a:p>
          <a:p>
            <a:pPr algn="ctr"/>
            <a:endParaRPr lang="en-GB" sz="2800" b="1" i="1" dirty="0">
              <a:latin typeface="Arial" panose="020B0604020202020204" pitchFamily="34" charset="0"/>
              <a:ea typeface="Verdana" pitchFamily="34" charset="0"/>
              <a:cs typeface="Arial" panose="020B0604020202020204" pitchFamily="34" charset="0"/>
            </a:endParaRPr>
          </a:p>
          <a:p>
            <a:pPr algn="ctr"/>
            <a:r>
              <a:rPr lang="en-GB" sz="2800" b="1" i="1" dirty="0">
                <a:latin typeface="Arial" panose="020B0604020202020204" pitchFamily="34" charset="0"/>
                <a:ea typeface="Verdana" pitchFamily="34" charset="0"/>
                <a:cs typeface="Arial" panose="020B0604020202020204" pitchFamily="34" charset="0"/>
              </a:rPr>
              <a:t>Not isolated, standalone sections</a:t>
            </a:r>
          </a:p>
        </p:txBody>
      </p:sp>
      <p:sp>
        <p:nvSpPr>
          <p:cNvPr id="5" name="TextBox 4"/>
          <p:cNvSpPr txBox="1"/>
          <p:nvPr/>
        </p:nvSpPr>
        <p:spPr>
          <a:xfrm>
            <a:off x="8769329" y="1092490"/>
            <a:ext cx="3091047" cy="4414361"/>
          </a:xfrm>
          <a:prstGeom prst="roundRect">
            <a:avLst/>
          </a:prstGeom>
          <a:solidFill>
            <a:schemeClr val="bg1">
              <a:alpha val="55000"/>
            </a:schemeClr>
          </a:solidFill>
          <a:ln w="25400">
            <a:solidFill>
              <a:srgbClr val="055CA9"/>
            </a:solidFill>
          </a:ln>
        </p:spPr>
        <p:txBody>
          <a:bodyPr wrap="square" rtlCol="0">
            <a:spAutoFit/>
          </a:bodyPr>
          <a:lstStyle/>
          <a:p>
            <a:pPr marL="210312" indent="-210312">
              <a:spcAft>
                <a:spcPts val="800"/>
              </a:spcAft>
              <a:buFont typeface="Arial" panose="020B0604020202020204" pitchFamily="34" charset="0"/>
              <a:buChar char="•"/>
            </a:pPr>
            <a:r>
              <a:rPr lang="en-US" dirty="0">
                <a:latin typeface="Arial" panose="020B0604020202020204" pitchFamily="34" charset="0"/>
                <a:ea typeface="Verdana" pitchFamily="34" charset="0"/>
                <a:cs typeface="Arial" panose="020B0604020202020204" pitchFamily="34" charset="0"/>
              </a:rPr>
              <a:t>… OVERVIEW and EXTERNAL </a:t>
            </a:r>
            <a:r>
              <a:rPr lang="en-US" dirty="0" smtClean="0">
                <a:latin typeface="Arial" panose="020B0604020202020204" pitchFamily="34" charset="0"/>
                <a:ea typeface="Verdana" pitchFamily="34" charset="0"/>
                <a:cs typeface="Arial" panose="020B0604020202020204" pitchFamily="34" charset="0"/>
              </a:rPr>
              <a:t>ENVIRONMENT</a:t>
            </a:r>
            <a:endParaRPr lang="en-US" dirty="0">
              <a:latin typeface="Arial" panose="020B0604020202020204" pitchFamily="34" charset="0"/>
              <a:ea typeface="Verdana" pitchFamily="34" charset="0"/>
              <a:cs typeface="Arial" panose="020B0604020202020204" pitchFamily="34" charset="0"/>
            </a:endParaRPr>
          </a:p>
          <a:p>
            <a:pPr marL="210312" indent="-210312">
              <a:spcAft>
                <a:spcPts val="800"/>
              </a:spcAft>
              <a:buFont typeface="Arial" panose="020B0604020202020204" pitchFamily="34" charset="0"/>
              <a:buChar char="•"/>
            </a:pPr>
            <a:r>
              <a:rPr lang="en-US" dirty="0" smtClean="0">
                <a:latin typeface="Arial" panose="020B0604020202020204" pitchFamily="34" charset="0"/>
                <a:ea typeface="Verdana" pitchFamily="34" charset="0"/>
                <a:cs typeface="Arial" panose="020B0604020202020204" pitchFamily="34" charset="0"/>
              </a:rPr>
              <a:t>GOVERNANCE</a:t>
            </a:r>
            <a:endParaRPr lang="en-US" dirty="0">
              <a:latin typeface="Arial" panose="020B0604020202020204" pitchFamily="34" charset="0"/>
              <a:ea typeface="Verdana" pitchFamily="34" charset="0"/>
              <a:cs typeface="Arial" panose="020B0604020202020204" pitchFamily="34" charset="0"/>
            </a:endParaRPr>
          </a:p>
          <a:p>
            <a:pPr marL="210312" indent="-210312">
              <a:spcAft>
                <a:spcPts val="800"/>
              </a:spcAft>
              <a:buFont typeface="Arial" panose="020B0604020202020204" pitchFamily="34" charset="0"/>
              <a:buChar char="•"/>
            </a:pPr>
            <a:r>
              <a:rPr lang="en-US" dirty="0" smtClean="0">
                <a:latin typeface="Arial" panose="020B0604020202020204" pitchFamily="34" charset="0"/>
                <a:ea typeface="Verdana" pitchFamily="34" charset="0"/>
                <a:cs typeface="Arial" panose="020B0604020202020204" pitchFamily="34" charset="0"/>
              </a:rPr>
              <a:t>BUSINESS MODEL</a:t>
            </a:r>
            <a:endParaRPr lang="en-US" dirty="0">
              <a:latin typeface="Arial" panose="020B0604020202020204" pitchFamily="34" charset="0"/>
              <a:ea typeface="Verdana" pitchFamily="34" charset="0"/>
              <a:cs typeface="Arial" panose="020B0604020202020204" pitchFamily="34" charset="0"/>
            </a:endParaRPr>
          </a:p>
          <a:p>
            <a:pPr marL="210312" indent="-210312">
              <a:spcAft>
                <a:spcPts val="800"/>
              </a:spcAft>
              <a:buFont typeface="Arial" panose="020B0604020202020204" pitchFamily="34" charset="0"/>
              <a:buChar char="•"/>
            </a:pPr>
            <a:r>
              <a:rPr lang="en-US" dirty="0">
                <a:latin typeface="Arial" panose="020B0604020202020204" pitchFamily="34" charset="0"/>
                <a:ea typeface="Verdana" pitchFamily="34" charset="0"/>
                <a:cs typeface="Arial" panose="020B0604020202020204" pitchFamily="34" charset="0"/>
              </a:rPr>
              <a:t>RISKS and OPP’S </a:t>
            </a:r>
          </a:p>
          <a:p>
            <a:pPr marL="210312" indent="-210312">
              <a:spcAft>
                <a:spcPts val="800"/>
              </a:spcAft>
              <a:buFont typeface="Arial" panose="020B0604020202020204" pitchFamily="34" charset="0"/>
              <a:buChar char="•"/>
            </a:pPr>
            <a:r>
              <a:rPr lang="en-US" dirty="0">
                <a:latin typeface="Arial" panose="020B0604020202020204" pitchFamily="34" charset="0"/>
                <a:ea typeface="Verdana" pitchFamily="34" charset="0"/>
                <a:cs typeface="Arial" panose="020B0604020202020204" pitchFamily="34" charset="0"/>
              </a:rPr>
              <a:t>STRATEGY and RESOURCE </a:t>
            </a:r>
            <a:r>
              <a:rPr lang="en-US" dirty="0" smtClean="0">
                <a:latin typeface="Arial" panose="020B0604020202020204" pitchFamily="34" charset="0"/>
                <a:ea typeface="Verdana" pitchFamily="34" charset="0"/>
                <a:cs typeface="Arial" panose="020B0604020202020204" pitchFamily="34" charset="0"/>
              </a:rPr>
              <a:t>ALLOCATION</a:t>
            </a:r>
            <a:endParaRPr lang="en-US" dirty="0">
              <a:latin typeface="Arial" panose="020B0604020202020204" pitchFamily="34" charset="0"/>
              <a:ea typeface="Verdana" pitchFamily="34" charset="0"/>
              <a:cs typeface="Arial" panose="020B0604020202020204" pitchFamily="34" charset="0"/>
            </a:endParaRPr>
          </a:p>
          <a:p>
            <a:pPr marL="210312" indent="-210312">
              <a:spcAft>
                <a:spcPts val="800"/>
              </a:spcAft>
              <a:buFont typeface="Arial" panose="020B0604020202020204" pitchFamily="34" charset="0"/>
              <a:buChar char="•"/>
            </a:pPr>
            <a:r>
              <a:rPr lang="en-US" dirty="0" smtClean="0">
                <a:latin typeface="Arial" panose="020B0604020202020204" pitchFamily="34" charset="0"/>
                <a:ea typeface="Verdana" pitchFamily="34" charset="0"/>
                <a:cs typeface="Arial" panose="020B0604020202020204" pitchFamily="34" charset="0"/>
              </a:rPr>
              <a:t>PERFORMANCE</a:t>
            </a:r>
            <a:endParaRPr lang="en-US" dirty="0">
              <a:latin typeface="Arial" panose="020B0604020202020204" pitchFamily="34" charset="0"/>
              <a:ea typeface="Verdana" pitchFamily="34" charset="0"/>
              <a:cs typeface="Arial" panose="020B0604020202020204" pitchFamily="34" charset="0"/>
            </a:endParaRPr>
          </a:p>
          <a:p>
            <a:pPr marL="210312" indent="-210312">
              <a:spcAft>
                <a:spcPts val="800"/>
              </a:spcAft>
              <a:buFont typeface="Arial" panose="020B0604020202020204" pitchFamily="34" charset="0"/>
              <a:buChar char="•"/>
            </a:pPr>
            <a:r>
              <a:rPr lang="en-US" dirty="0" smtClean="0">
                <a:latin typeface="Arial" panose="020B0604020202020204" pitchFamily="34" charset="0"/>
                <a:ea typeface="Verdana" pitchFamily="34" charset="0"/>
                <a:cs typeface="Arial" panose="020B0604020202020204" pitchFamily="34" charset="0"/>
              </a:rPr>
              <a:t>OUTLOOK</a:t>
            </a:r>
            <a:endParaRPr lang="en-US" dirty="0">
              <a:latin typeface="Arial" panose="020B0604020202020204" pitchFamily="34" charset="0"/>
              <a:ea typeface="Verdana" pitchFamily="34" charset="0"/>
              <a:cs typeface="Arial" panose="020B0604020202020204" pitchFamily="34" charset="0"/>
            </a:endParaRPr>
          </a:p>
          <a:p>
            <a:pPr marL="210312" indent="-210312">
              <a:spcAft>
                <a:spcPts val="800"/>
              </a:spcAft>
              <a:buFont typeface="Arial" panose="020B0604020202020204" pitchFamily="34" charset="0"/>
              <a:buChar char="•"/>
            </a:pPr>
            <a:r>
              <a:rPr lang="en-US" dirty="0">
                <a:latin typeface="Arial" panose="020B0604020202020204" pitchFamily="34" charset="0"/>
                <a:ea typeface="Verdana" pitchFamily="34" charset="0"/>
                <a:cs typeface="Arial" panose="020B0604020202020204" pitchFamily="34" charset="0"/>
              </a:rPr>
              <a:t>BASIS …</a:t>
            </a:r>
          </a:p>
        </p:txBody>
      </p:sp>
    </p:spTree>
    <p:extLst>
      <p:ext uri="{BB962C8B-B14F-4D97-AF65-F5344CB8AC3E}">
        <p14:creationId xmlns:p14="http://schemas.microsoft.com/office/powerpoint/2010/main" val="12133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Overview</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457200" indent="-457200"/>
            <a:r>
              <a:rPr lang="en-US" dirty="0">
                <a:latin typeface="Arial" panose="020B0604020202020204" pitchFamily="34" charset="0"/>
                <a:cs typeface="Arial" panose="020B0604020202020204" pitchFamily="34" charset="0"/>
              </a:rPr>
              <a:t>About the IIRC</a:t>
            </a:r>
          </a:p>
          <a:p>
            <a:pPr marL="457200" indent="-457200"/>
            <a:r>
              <a:rPr lang="en-US" dirty="0">
                <a:latin typeface="Arial" panose="020B0604020202020204" pitchFamily="34" charset="0"/>
                <a:cs typeface="Arial" panose="020B0604020202020204" pitchFamily="34" charset="0"/>
              </a:rPr>
              <a:t>A new corporate reporting model</a:t>
            </a:r>
          </a:p>
          <a:p>
            <a:pPr marL="457200" indent="-457200"/>
            <a:r>
              <a:rPr lang="en-US" dirty="0">
                <a:latin typeface="Arial" panose="020B0604020202020204" pitchFamily="34" charset="0"/>
                <a:cs typeface="Arial" panose="020B0604020202020204" pitchFamily="34" charset="0"/>
              </a:rPr>
              <a:t>The International &lt;IR&gt; Framework</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4683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762000" y="390200"/>
            <a:ext cx="10668000" cy="6294572"/>
            <a:chOff x="1859360" y="819473"/>
            <a:chExt cx="9144000" cy="5395347"/>
          </a:xfrm>
        </p:grpSpPr>
        <p:sp>
          <p:nvSpPr>
            <p:cNvPr id="3" name="Rectangle 2"/>
            <p:cNvSpPr/>
            <p:nvPr/>
          </p:nvSpPr>
          <p:spPr>
            <a:xfrm>
              <a:off x="1859360" y="5031941"/>
              <a:ext cx="9144000"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1250"/>
            <a:stretch/>
          </p:blipFill>
          <p:spPr>
            <a:xfrm>
              <a:off x="1999280" y="1271395"/>
              <a:ext cx="5368183" cy="3544522"/>
            </a:xfrm>
            <a:prstGeom prst="rect">
              <a:avLst/>
            </a:prstGeom>
          </p:spPr>
        </p:pic>
        <p:sp>
          <p:nvSpPr>
            <p:cNvPr id="5" name="Rectangle 4"/>
            <p:cNvSpPr/>
            <p:nvPr/>
          </p:nvSpPr>
          <p:spPr>
            <a:xfrm>
              <a:off x="2542928" y="855477"/>
              <a:ext cx="324036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3600" dirty="0" smtClean="0">
                  <a:solidFill>
                    <a:srgbClr val="282828">
                      <a:lumMod val="75000"/>
                      <a:lumOff val="25000"/>
                    </a:srgbClr>
                  </a:solidFill>
                </a:rPr>
                <a:t>Over </a:t>
              </a:r>
              <a:r>
                <a:rPr lang="en-GB" sz="3600" b="1" dirty="0" smtClean="0">
                  <a:solidFill>
                    <a:srgbClr val="0073CF"/>
                  </a:solidFill>
                </a:rPr>
                <a:t>1,500</a:t>
              </a:r>
            </a:p>
            <a:p>
              <a:pPr algn="ctr"/>
              <a:r>
                <a:rPr lang="en-GB" dirty="0" smtClean="0">
                  <a:solidFill>
                    <a:srgbClr val="282828">
                      <a:lumMod val="75000"/>
                      <a:lumOff val="25000"/>
                    </a:srgbClr>
                  </a:solidFill>
                </a:rPr>
                <a:t>organizations do &lt;IR&gt;</a:t>
              </a:r>
              <a:endParaRPr lang="en-GB" dirty="0">
                <a:solidFill>
                  <a:srgbClr val="282828">
                    <a:lumMod val="75000"/>
                    <a:lumOff val="25000"/>
                  </a:srgbClr>
                </a:solidFill>
              </a:endParaRPr>
            </a:p>
          </p:txBody>
        </p:sp>
        <p:sp>
          <p:nvSpPr>
            <p:cNvPr id="6" name="Rectangle 5"/>
            <p:cNvSpPr/>
            <p:nvPr/>
          </p:nvSpPr>
          <p:spPr>
            <a:xfrm>
              <a:off x="1927093" y="3159733"/>
              <a:ext cx="4360251" cy="6573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b="1" dirty="0" smtClean="0">
                  <a:solidFill>
                    <a:srgbClr val="63B1E5"/>
                  </a:solidFill>
                </a:rPr>
                <a:t>2,000</a:t>
              </a:r>
              <a:r>
                <a:rPr lang="en-GB" sz="1600" dirty="0" smtClean="0">
                  <a:solidFill>
                    <a:srgbClr val="282828">
                      <a:lumMod val="75000"/>
                      <a:lumOff val="25000"/>
                    </a:srgbClr>
                  </a:solidFill>
                </a:rPr>
                <a:t> participating in &lt;IR&gt; Networks worldwide</a:t>
              </a:r>
              <a:endParaRPr lang="en-GB" sz="1600" dirty="0">
                <a:solidFill>
                  <a:srgbClr val="282828">
                    <a:lumMod val="75000"/>
                    <a:lumOff val="25000"/>
                  </a:srgbClr>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4396" y="3447765"/>
              <a:ext cx="3938932" cy="2308761"/>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r="25723" b="6439"/>
            <a:stretch/>
          </p:blipFill>
          <p:spPr>
            <a:xfrm>
              <a:off x="6488364" y="3087725"/>
              <a:ext cx="4236463" cy="3127095"/>
            </a:xfrm>
            <a:prstGeom prst="rect">
              <a:avLst/>
            </a:prstGeom>
          </p:spPr>
        </p:pic>
        <p:sp>
          <p:nvSpPr>
            <p:cNvPr id="9" name="Rectangle 8"/>
            <p:cNvSpPr/>
            <p:nvPr/>
          </p:nvSpPr>
          <p:spPr>
            <a:xfrm>
              <a:off x="6575377" y="819473"/>
              <a:ext cx="4288242" cy="23402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4800" b="1" dirty="0" smtClean="0">
                  <a:solidFill>
                    <a:srgbClr val="0073CF"/>
                  </a:solidFill>
                </a:rPr>
                <a:t>83% </a:t>
              </a:r>
            </a:p>
            <a:p>
              <a:pPr algn="ctr"/>
              <a:r>
                <a:rPr lang="en-GB" dirty="0" smtClean="0">
                  <a:solidFill>
                    <a:srgbClr val="282828">
                      <a:lumMod val="75000"/>
                      <a:lumOff val="25000"/>
                    </a:srgbClr>
                  </a:solidFill>
                </a:rPr>
                <a:t>of CEOs, CFOs and other C-suite executives </a:t>
              </a:r>
              <a:r>
                <a:rPr lang="en-US" dirty="0">
                  <a:solidFill>
                    <a:srgbClr val="282828">
                      <a:lumMod val="75000"/>
                      <a:lumOff val="25000"/>
                    </a:srgbClr>
                  </a:solidFill>
                </a:rPr>
                <a:t>believe that adopting &lt;IR&gt;</a:t>
              </a:r>
            </a:p>
            <a:p>
              <a:pPr algn="ctr"/>
              <a:r>
                <a:rPr lang="en-US" dirty="0">
                  <a:solidFill>
                    <a:srgbClr val="282828">
                      <a:lumMod val="75000"/>
                      <a:lumOff val="25000"/>
                    </a:srgbClr>
                  </a:solidFill>
                </a:rPr>
                <a:t>would help deliver success</a:t>
              </a:r>
            </a:p>
            <a:p>
              <a:pPr algn="ctr"/>
              <a:r>
                <a:rPr lang="en-US" dirty="0">
                  <a:solidFill>
                    <a:srgbClr val="282828">
                      <a:lumMod val="75000"/>
                      <a:lumOff val="25000"/>
                    </a:srgbClr>
                  </a:solidFill>
                </a:rPr>
                <a:t>to their </a:t>
              </a:r>
              <a:r>
                <a:rPr lang="en-US" dirty="0" smtClean="0">
                  <a:solidFill>
                    <a:srgbClr val="282828">
                      <a:lumMod val="75000"/>
                      <a:lumOff val="25000"/>
                    </a:srgbClr>
                  </a:solidFill>
                </a:rPr>
                <a:t>organizations</a:t>
              </a:r>
              <a:endParaRPr lang="en-US" dirty="0">
                <a:solidFill>
                  <a:srgbClr val="282828">
                    <a:lumMod val="75000"/>
                    <a:lumOff val="25000"/>
                  </a:srgbClr>
                </a:solidFill>
              </a:endParaRPr>
            </a:p>
            <a:p>
              <a:pPr algn="ctr"/>
              <a:endParaRPr lang="en-GB" sz="1600" dirty="0" smtClean="0">
                <a:solidFill>
                  <a:srgbClr val="282828">
                    <a:lumMod val="75000"/>
                    <a:lumOff val="25000"/>
                  </a:srgbClr>
                </a:solidFill>
              </a:endParaRPr>
            </a:p>
          </p:txBody>
        </p:sp>
        <p:sp>
          <p:nvSpPr>
            <p:cNvPr id="10" name="Rectangle 9"/>
            <p:cNvSpPr/>
            <p:nvPr/>
          </p:nvSpPr>
          <p:spPr>
            <a:xfrm>
              <a:off x="6704389" y="3463970"/>
              <a:ext cx="2929295" cy="1161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GB" dirty="0" smtClean="0">
                  <a:solidFill>
                    <a:schemeClr val="tx1"/>
                  </a:solidFill>
                </a:rPr>
                <a:t>Over</a:t>
              </a:r>
              <a:r>
                <a:rPr lang="en-GB" sz="3200" b="1" dirty="0" smtClean="0">
                  <a:solidFill>
                    <a:srgbClr val="0073CF"/>
                  </a:solidFill>
                </a:rPr>
                <a:t> 300</a:t>
              </a:r>
              <a:r>
                <a:rPr lang="en-GB" dirty="0" smtClean="0">
                  <a:solidFill>
                    <a:srgbClr val="282828">
                      <a:lumMod val="75000"/>
                      <a:lumOff val="25000"/>
                    </a:srgbClr>
                  </a:solidFill>
                </a:rPr>
                <a:t> companies have adopted &lt;IR&gt; in Japan</a:t>
              </a:r>
            </a:p>
          </p:txBody>
        </p:sp>
        <p:cxnSp>
          <p:nvCxnSpPr>
            <p:cNvPr id="11" name="Straight Connector 10"/>
            <p:cNvCxnSpPr/>
            <p:nvPr/>
          </p:nvCxnSpPr>
          <p:spPr>
            <a:xfrm flipH="1">
              <a:off x="2182888" y="3159733"/>
              <a:ext cx="842493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359352" y="855477"/>
              <a:ext cx="0" cy="4608512"/>
            </a:xfrm>
            <a:prstGeom prst="line">
              <a:avLst/>
            </a:prstGeom>
            <a:ln w="381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994765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&lt;IR&gt; Benefits</a:t>
            </a:r>
            <a:endParaRPr lang="en-US" b="1" dirty="0">
              <a:latin typeface="Arial" panose="020B0604020202020204" pitchFamily="34" charset="0"/>
              <a:cs typeface="Arial" panose="020B0604020202020204" pitchFamily="34" charset="0"/>
            </a:endParaRPr>
          </a:p>
        </p:txBody>
      </p:sp>
      <p:graphicFrame>
        <p:nvGraphicFramePr>
          <p:cNvPr id="3" name="Diagram 2"/>
          <p:cNvGraphicFramePr/>
          <p:nvPr>
            <p:extLst>
              <p:ext uri="{D42A27DB-BD31-4B8C-83A1-F6EECF244321}">
                <p14:modId xmlns:p14="http://schemas.microsoft.com/office/powerpoint/2010/main" val="3138974663"/>
              </p:ext>
            </p:extLst>
          </p:nvPr>
        </p:nvGraphicFramePr>
        <p:xfrm>
          <a:off x="0" y="1143630"/>
          <a:ext cx="12192000" cy="56866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30184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445507" y="746985"/>
            <a:ext cx="12463086" cy="6010272"/>
            <a:chOff x="-1539683" y="483518"/>
            <a:chExt cx="10900215" cy="5256584"/>
          </a:xfrm>
        </p:grpSpPr>
        <p:sp>
          <p:nvSpPr>
            <p:cNvPr id="20" name="Rectangle 19"/>
            <p:cNvSpPr/>
            <p:nvPr/>
          </p:nvSpPr>
          <p:spPr>
            <a:xfrm>
              <a:off x="0" y="4659982"/>
              <a:ext cx="9144000"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536" y="648566"/>
              <a:ext cx="2791155" cy="1635152"/>
            </a:xfrm>
            <a:prstGeom prst="rect">
              <a:avLst/>
            </a:prstGeom>
          </p:spPr>
        </p:pic>
        <p:sp>
          <p:nvSpPr>
            <p:cNvPr id="22" name="Rectangle 21"/>
            <p:cNvSpPr/>
            <p:nvPr/>
          </p:nvSpPr>
          <p:spPr>
            <a:xfrm>
              <a:off x="-1539683" y="1059582"/>
              <a:ext cx="5103571" cy="10959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4000" b="1" dirty="0" smtClean="0">
                  <a:solidFill>
                    <a:srgbClr val="63B1E5"/>
                  </a:solidFill>
                </a:rPr>
                <a:t>79%</a:t>
              </a:r>
              <a:endParaRPr lang="en-GB" sz="4000" dirty="0">
                <a:solidFill>
                  <a:srgbClr val="63B1E5"/>
                </a:solidFill>
              </a:endParaRPr>
            </a:p>
          </p:txBody>
        </p:sp>
        <p:cxnSp>
          <p:nvCxnSpPr>
            <p:cNvPr id="23" name="Straight Connector 22"/>
            <p:cNvCxnSpPr/>
            <p:nvPr/>
          </p:nvCxnSpPr>
          <p:spPr>
            <a:xfrm flipH="1">
              <a:off x="323528" y="2787774"/>
              <a:ext cx="842493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499992" y="483518"/>
              <a:ext cx="0" cy="460851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899202" y="637504"/>
              <a:ext cx="2456774" cy="22942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dirty="0" smtClean="0">
                  <a:solidFill>
                    <a:srgbClr val="282828">
                      <a:lumMod val="75000"/>
                      <a:lumOff val="25000"/>
                    </a:srgbClr>
                  </a:solidFill>
                </a:rPr>
                <a:t>Of SA Non-Executive Directors believe </a:t>
              </a:r>
            </a:p>
            <a:p>
              <a:pPr algn="ctr"/>
              <a:r>
                <a:rPr lang="en-GB" sz="1600" b="1" dirty="0">
                  <a:solidFill>
                    <a:srgbClr val="63B1E5"/>
                  </a:solidFill>
                </a:rPr>
                <a:t>i</a:t>
              </a:r>
              <a:r>
                <a:rPr lang="en-GB" sz="1600" b="1" dirty="0" smtClean="0">
                  <a:solidFill>
                    <a:srgbClr val="63B1E5"/>
                  </a:solidFill>
                </a:rPr>
                <a:t>ntegrated thinking increases the quality</a:t>
              </a:r>
            </a:p>
            <a:p>
              <a:pPr algn="ctr"/>
              <a:r>
                <a:rPr lang="en-GB" sz="1600" b="1" dirty="0">
                  <a:solidFill>
                    <a:srgbClr val="63B1E5"/>
                  </a:solidFill>
                </a:rPr>
                <a:t>o</a:t>
              </a:r>
              <a:r>
                <a:rPr lang="en-GB" sz="1600" b="1" dirty="0" smtClean="0">
                  <a:solidFill>
                    <a:srgbClr val="63B1E5"/>
                  </a:solidFill>
                </a:rPr>
                <a:t>f organisations’ dialogue with shareholders</a:t>
              </a:r>
            </a:p>
            <a:p>
              <a:pPr algn="ctr"/>
              <a:r>
                <a:rPr lang="en-GB" sz="1600" dirty="0" smtClean="0">
                  <a:solidFill>
                    <a:srgbClr val="282828">
                      <a:lumMod val="75000"/>
                      <a:lumOff val="25000"/>
                    </a:srgbClr>
                  </a:solidFill>
                </a:rPr>
                <a:t>and other stakeholders</a:t>
              </a:r>
              <a:endParaRPr lang="en-GB" sz="1600" dirty="0">
                <a:solidFill>
                  <a:srgbClr val="282828">
                    <a:lumMod val="75000"/>
                    <a:lumOff val="25000"/>
                  </a:srgbClr>
                </a:solidFill>
              </a:endParaRPr>
            </a:p>
          </p:txBody>
        </p:sp>
        <p:sp>
          <p:nvSpPr>
            <p:cNvPr id="26" name="Rectangle 25"/>
            <p:cNvSpPr/>
            <p:nvPr/>
          </p:nvSpPr>
          <p:spPr>
            <a:xfrm>
              <a:off x="4499992" y="1851670"/>
              <a:ext cx="324036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5400" b="1" dirty="0" smtClean="0">
                  <a:solidFill>
                    <a:srgbClr val="563B29"/>
                  </a:solidFill>
                </a:rPr>
                <a:t>92%</a:t>
              </a:r>
              <a:endParaRPr lang="en-GB" sz="3200" dirty="0">
                <a:solidFill>
                  <a:srgbClr val="563B29"/>
                </a:solidFill>
              </a:endParaRPr>
            </a:p>
          </p:txBody>
        </p:sp>
        <p:sp>
          <p:nvSpPr>
            <p:cNvPr id="27" name="Rectangle 26"/>
            <p:cNvSpPr/>
            <p:nvPr/>
          </p:nvSpPr>
          <p:spPr>
            <a:xfrm>
              <a:off x="6884757" y="987574"/>
              <a:ext cx="1935715" cy="1119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dirty="0" smtClean="0">
                  <a:solidFill>
                    <a:srgbClr val="282828">
                      <a:lumMod val="75000"/>
                      <a:lumOff val="25000"/>
                    </a:srgbClr>
                  </a:solidFill>
                </a:rPr>
                <a:t>Of participants </a:t>
              </a:r>
              <a:br>
                <a:rPr lang="en-GB" sz="1600" dirty="0" smtClean="0">
                  <a:solidFill>
                    <a:srgbClr val="282828">
                      <a:lumMod val="75000"/>
                      <a:lumOff val="25000"/>
                    </a:srgbClr>
                  </a:solidFill>
                </a:rPr>
              </a:br>
              <a:r>
                <a:rPr lang="en-GB" sz="1600" dirty="0" smtClean="0">
                  <a:solidFill>
                    <a:srgbClr val="282828">
                      <a:lumMod val="75000"/>
                      <a:lumOff val="25000"/>
                    </a:srgbClr>
                  </a:solidFill>
                </a:rPr>
                <a:t>see increased understanding </a:t>
              </a:r>
              <a:br>
                <a:rPr lang="en-GB" sz="1600" dirty="0" smtClean="0">
                  <a:solidFill>
                    <a:srgbClr val="282828">
                      <a:lumMod val="75000"/>
                      <a:lumOff val="25000"/>
                    </a:srgbClr>
                  </a:solidFill>
                </a:rPr>
              </a:br>
              <a:r>
                <a:rPr lang="en-GB" sz="1600" dirty="0" smtClean="0">
                  <a:solidFill>
                    <a:srgbClr val="282828">
                      <a:lumMod val="75000"/>
                      <a:lumOff val="25000"/>
                    </a:srgbClr>
                  </a:solidFill>
                </a:rPr>
                <a:t>of value creation </a:t>
              </a:r>
              <a:br>
                <a:rPr lang="en-GB" sz="1600" dirty="0" smtClean="0">
                  <a:solidFill>
                    <a:srgbClr val="282828">
                      <a:lumMod val="75000"/>
                      <a:lumOff val="25000"/>
                    </a:srgbClr>
                  </a:solidFill>
                </a:rPr>
              </a:br>
              <a:endParaRPr lang="en-GB" sz="1200" dirty="0">
                <a:solidFill>
                  <a:srgbClr val="282828">
                    <a:lumMod val="75000"/>
                    <a:lumOff val="25000"/>
                  </a:srgbClr>
                </a:solidFill>
              </a:endParaRPr>
            </a:p>
          </p:txBody>
        </p:sp>
        <p:sp>
          <p:nvSpPr>
            <p:cNvPr id="28" name="Rectangle 27"/>
            <p:cNvSpPr/>
            <p:nvPr/>
          </p:nvSpPr>
          <p:spPr>
            <a:xfrm>
              <a:off x="467544" y="3003798"/>
              <a:ext cx="1488401"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5400" b="1" dirty="0" smtClean="0">
                  <a:solidFill>
                    <a:srgbClr val="A2C617"/>
                  </a:solidFill>
                </a:rPr>
                <a:t>87%</a:t>
              </a:r>
              <a:endParaRPr lang="en-GB" sz="3200" dirty="0">
                <a:solidFill>
                  <a:srgbClr val="A2C617"/>
                </a:solidFill>
              </a:endParaRPr>
            </a:p>
          </p:txBody>
        </p:sp>
        <p:sp>
          <p:nvSpPr>
            <p:cNvPr id="29" name="Rectangle 28"/>
            <p:cNvSpPr/>
            <p:nvPr/>
          </p:nvSpPr>
          <p:spPr>
            <a:xfrm>
              <a:off x="107504" y="3795886"/>
              <a:ext cx="2088232" cy="1224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dirty="0" smtClean="0">
                  <a:solidFill>
                    <a:srgbClr val="282828">
                      <a:lumMod val="75000"/>
                      <a:lumOff val="25000"/>
                    </a:srgbClr>
                  </a:solidFill>
                </a:rPr>
                <a:t>&lt;IR&gt; participants believe investors</a:t>
              </a:r>
            </a:p>
            <a:p>
              <a:pPr algn="ctr"/>
              <a:r>
                <a:rPr lang="en-GB" sz="1600" dirty="0">
                  <a:solidFill>
                    <a:srgbClr val="282828">
                      <a:lumMod val="75000"/>
                      <a:lumOff val="25000"/>
                    </a:srgbClr>
                  </a:solidFill>
                </a:rPr>
                <a:t>b</a:t>
              </a:r>
              <a:r>
                <a:rPr lang="en-GB" sz="1600" dirty="0" smtClean="0">
                  <a:solidFill>
                    <a:srgbClr val="282828">
                      <a:lumMod val="75000"/>
                      <a:lumOff val="25000"/>
                    </a:srgbClr>
                  </a:solidFill>
                </a:rPr>
                <a:t>etter understood their strategy</a:t>
              </a:r>
              <a:endParaRPr lang="en-GB" sz="1600" dirty="0">
                <a:solidFill>
                  <a:srgbClr val="282828">
                    <a:lumMod val="75000"/>
                    <a:lumOff val="25000"/>
                  </a:srgbClr>
                </a:solidFill>
              </a:endParaRPr>
            </a:p>
          </p:txBody>
        </p:sp>
        <p:sp>
          <p:nvSpPr>
            <p:cNvPr id="30" name="Rectangle 29"/>
            <p:cNvSpPr/>
            <p:nvPr/>
          </p:nvSpPr>
          <p:spPr>
            <a:xfrm>
              <a:off x="6120172" y="2966835"/>
              <a:ext cx="324036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5400" b="1" dirty="0" smtClean="0">
                  <a:solidFill>
                    <a:srgbClr val="63B1E5"/>
                  </a:solidFill>
                </a:rPr>
                <a:t>80%</a:t>
              </a:r>
              <a:endParaRPr lang="en-GB" sz="3200" dirty="0">
                <a:solidFill>
                  <a:srgbClr val="63B1E5"/>
                </a:solidFill>
              </a:endParaRPr>
            </a:p>
          </p:txBody>
        </p:sp>
        <p:sp>
          <p:nvSpPr>
            <p:cNvPr id="31" name="Rectangle 30"/>
            <p:cNvSpPr/>
            <p:nvPr/>
          </p:nvSpPr>
          <p:spPr>
            <a:xfrm>
              <a:off x="6504990" y="3795886"/>
              <a:ext cx="2520280" cy="12241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dirty="0" smtClean="0">
                  <a:solidFill>
                    <a:srgbClr val="282828">
                      <a:lumMod val="75000"/>
                      <a:lumOff val="25000"/>
                    </a:srgbClr>
                  </a:solidFill>
                </a:rPr>
                <a:t>Of investors </a:t>
              </a:r>
              <a:r>
                <a:rPr lang="en-GB" sz="1600" smtClean="0">
                  <a:solidFill>
                    <a:srgbClr val="282828">
                      <a:lumMod val="75000"/>
                      <a:lumOff val="25000"/>
                    </a:srgbClr>
                  </a:solidFill>
                </a:rPr>
                <a:t>believe </a:t>
              </a:r>
              <a:br>
                <a:rPr lang="en-GB" sz="1600" smtClean="0">
                  <a:solidFill>
                    <a:srgbClr val="282828">
                      <a:lumMod val="75000"/>
                      <a:lumOff val="25000"/>
                    </a:srgbClr>
                  </a:solidFill>
                </a:rPr>
              </a:br>
              <a:r>
                <a:rPr lang="en-GB" sz="1600" smtClean="0">
                  <a:solidFill>
                    <a:srgbClr val="282828">
                      <a:lumMod val="75000"/>
                      <a:lumOff val="25000"/>
                    </a:srgbClr>
                  </a:solidFill>
                </a:rPr>
                <a:t>quality of </a:t>
              </a:r>
              <a:r>
                <a:rPr lang="en-GB" sz="1600" dirty="0" smtClean="0">
                  <a:solidFill>
                    <a:srgbClr val="282828">
                      <a:lumMod val="75000"/>
                      <a:lumOff val="25000"/>
                    </a:srgbClr>
                  </a:solidFill>
                </a:rPr>
                <a:t>reporting affect professional perception </a:t>
              </a:r>
              <a:br>
                <a:rPr lang="en-GB" sz="1600" dirty="0" smtClean="0">
                  <a:solidFill>
                    <a:srgbClr val="282828">
                      <a:lumMod val="75000"/>
                      <a:lumOff val="25000"/>
                    </a:srgbClr>
                  </a:solidFill>
                </a:rPr>
              </a:br>
              <a:r>
                <a:rPr lang="en-GB" sz="1600" dirty="0" smtClean="0">
                  <a:solidFill>
                    <a:srgbClr val="282828">
                      <a:lumMod val="75000"/>
                      <a:lumOff val="25000"/>
                    </a:srgbClr>
                  </a:solidFill>
                </a:rPr>
                <a:t>of management quality</a:t>
              </a:r>
              <a:endParaRPr lang="en-GB" sz="1600" dirty="0">
                <a:solidFill>
                  <a:srgbClr val="282828">
                    <a:lumMod val="75000"/>
                    <a:lumOff val="25000"/>
                  </a:srgbClr>
                </a:solidFill>
              </a:endParaRPr>
            </a:p>
          </p:txBody>
        </p:sp>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4536" y="483518"/>
              <a:ext cx="2704143" cy="1584177"/>
            </a:xfrm>
            <a:prstGeom prst="rect">
              <a:avLst/>
            </a:prstGeom>
          </p:spPr>
        </p:pic>
        <p:pic>
          <p:nvPicPr>
            <p:cNvPr id="33" name="Pictur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568" y="2747915"/>
              <a:ext cx="5107574" cy="2992187"/>
            </a:xfrm>
            <a:prstGeom prst="rect">
              <a:avLst/>
            </a:prstGeom>
          </p:spPr>
        </p:pic>
        <p:pic>
          <p:nvPicPr>
            <p:cNvPr id="34" name="Picture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51160" y="2747914"/>
              <a:ext cx="4089192" cy="2395585"/>
            </a:xfrm>
            <a:prstGeom prst="rect">
              <a:avLst/>
            </a:prstGeom>
          </p:spPr>
        </p:pic>
      </p:grpSp>
    </p:spTree>
    <p:extLst>
      <p:ext uri="{BB962C8B-B14F-4D97-AF65-F5344CB8AC3E}">
        <p14:creationId xmlns:p14="http://schemas.microsoft.com/office/powerpoint/2010/main" val="13146546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235200"/>
            <a:ext cx="9144000" cy="2387600"/>
          </a:xfrm>
        </p:spPr>
        <p:txBody>
          <a:bodyPr>
            <a:normAutofit/>
          </a:bodyPr>
          <a:lstStyle/>
          <a:p>
            <a:pPr>
              <a:spcBef>
                <a:spcPts val="1000"/>
              </a:spcBef>
            </a:pPr>
            <a:r>
              <a:rPr lang="en-US" sz="4800" b="1" dirty="0" smtClean="0">
                <a:latin typeface="Arial" panose="020B0604020202020204" pitchFamily="34" charset="0"/>
                <a:cs typeface="Arial" panose="020B0604020202020204" pitchFamily="34" charset="0"/>
              </a:rPr>
              <a:t>Getting Started</a:t>
            </a:r>
            <a:br>
              <a:rPr lang="en-US" sz="4800" b="1" dirty="0" smtClean="0">
                <a:latin typeface="Arial" panose="020B0604020202020204" pitchFamily="34" charset="0"/>
                <a:cs typeface="Arial" panose="020B0604020202020204" pitchFamily="34" charset="0"/>
              </a:rPr>
            </a:br>
            <a:endParaRPr lang="en-US" sz="4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79860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Arial" panose="020B0604020202020204" pitchFamily="34" charset="0"/>
                <a:cs typeface="Arial" panose="020B0604020202020204" pitchFamily="34" charset="0"/>
              </a:rPr>
              <a:t>&lt;IR&gt; Networks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p:txBody>
          <a:bodyPr/>
          <a:lstStyle/>
          <a:p>
            <a:r>
              <a:rPr lang="en-US" dirty="0" smtClean="0">
                <a:latin typeface="Arial" panose="020B0604020202020204" pitchFamily="34" charset="0"/>
                <a:cs typeface="Arial" panose="020B0604020202020204" pitchFamily="34" charset="0"/>
              </a:rPr>
              <a:t>The Business Network</a:t>
            </a:r>
          </a:p>
          <a:p>
            <a:r>
              <a:rPr lang="en-GB" dirty="0">
                <a:latin typeface="Arial" panose="020B0604020202020204" pitchFamily="34" charset="0"/>
                <a:cs typeface="Arial" panose="020B0604020202020204" pitchFamily="34" charset="0"/>
              </a:rPr>
              <a:t>Public sector</a:t>
            </a:r>
            <a:endParaRPr lang="en-GB" sz="24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Pension funds</a:t>
            </a:r>
          </a:p>
          <a:p>
            <a:r>
              <a:rPr lang="en-GB" dirty="0">
                <a:latin typeface="Arial" panose="020B0604020202020204" pitchFamily="34" charset="0"/>
                <a:cs typeface="Arial" panose="020B0604020202020204" pitchFamily="34" charset="0"/>
              </a:rPr>
              <a:t>Technology</a:t>
            </a:r>
          </a:p>
          <a:p>
            <a:r>
              <a:rPr lang="en-GB" dirty="0">
                <a:latin typeface="Arial" panose="020B0604020202020204" pitchFamily="34" charset="0"/>
                <a:cs typeface="Arial" panose="020B0604020202020204" pitchFamily="34" charset="0"/>
              </a:rPr>
              <a:t>Banking</a:t>
            </a:r>
          </a:p>
          <a:p>
            <a:endParaRPr lang="en-US" dirty="0"/>
          </a:p>
        </p:txBody>
      </p:sp>
      <p:sp>
        <p:nvSpPr>
          <p:cNvPr id="4" name="Content Placeholder 3"/>
          <p:cNvSpPr>
            <a:spLocks noGrp="1"/>
          </p:cNvSpPr>
          <p:nvPr>
            <p:ph sz="half" idx="2"/>
          </p:nvPr>
        </p:nvSpPr>
        <p:spPr/>
        <p:txBody>
          <a:bodyPr/>
          <a:lstStyle/>
          <a:p>
            <a:r>
              <a:rPr lang="en-GB" dirty="0">
                <a:latin typeface="Arial" panose="020B0604020202020204" pitchFamily="34" charset="0"/>
                <a:cs typeface="Arial" panose="020B0604020202020204" pitchFamily="34" charset="0"/>
              </a:rPr>
              <a:t>Accountancy bodies</a:t>
            </a:r>
          </a:p>
          <a:p>
            <a:r>
              <a:rPr lang="en-GB" dirty="0">
                <a:latin typeface="Arial" panose="020B0604020202020204" pitchFamily="34" charset="0"/>
                <a:cs typeface="Arial" panose="020B0604020202020204" pitchFamily="34" charset="0"/>
              </a:rPr>
              <a:t>Academics</a:t>
            </a:r>
          </a:p>
          <a:p>
            <a:r>
              <a:rPr lang="en-GB" dirty="0">
                <a:latin typeface="Arial" panose="020B0604020202020204" pitchFamily="34" charset="0"/>
                <a:cs typeface="Arial" panose="020B0604020202020204" pitchFamily="34" charset="0"/>
              </a:rPr>
              <a:t>Insurance </a:t>
            </a:r>
          </a:p>
          <a:p>
            <a:r>
              <a:rPr lang="en-GB" dirty="0">
                <a:latin typeface="Arial" panose="020B0604020202020204" pitchFamily="34" charset="0"/>
                <a:cs typeface="Arial" panose="020B0604020202020204" pitchFamily="34" charset="0"/>
              </a:rPr>
              <a:t>Investors</a:t>
            </a:r>
          </a:p>
          <a:p>
            <a:endParaRPr lang="en-US" dirty="0"/>
          </a:p>
        </p:txBody>
      </p:sp>
    </p:spTree>
    <p:extLst>
      <p:ext uri="{BB962C8B-B14F-4D97-AF65-F5344CB8AC3E}">
        <p14:creationId xmlns:p14="http://schemas.microsoft.com/office/powerpoint/2010/main" val="1605247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3201"/>
            <a:ext cx="10515600" cy="571903"/>
          </a:xfrm>
        </p:spPr>
        <p:txBody>
          <a:bodyPr>
            <a:normAutofit fontScale="90000"/>
          </a:bodyPr>
          <a:lstStyle/>
          <a:p>
            <a:pPr algn="ctr"/>
            <a:r>
              <a:rPr lang="en-US" b="1" dirty="0" smtClean="0">
                <a:latin typeface="Arial" panose="020B0604020202020204" pitchFamily="34" charset="0"/>
                <a:cs typeface="Arial" panose="020B0604020202020204" pitchFamily="34" charset="0"/>
              </a:rPr>
              <a:t>Resources</a:t>
            </a:r>
            <a:endParaRPr lang="en-US" b="1" dirty="0">
              <a:latin typeface="Arial" panose="020B0604020202020204" pitchFamily="34" charset="0"/>
              <a:cs typeface="Arial" panose="020B0604020202020204" pitchFamily="34" charset="0"/>
            </a:endParaRPr>
          </a:p>
        </p:txBody>
      </p:sp>
      <p:grpSp>
        <p:nvGrpSpPr>
          <p:cNvPr id="74" name="Group 73"/>
          <p:cNvGrpSpPr/>
          <p:nvPr/>
        </p:nvGrpSpPr>
        <p:grpSpPr>
          <a:xfrm>
            <a:off x="400028" y="852966"/>
            <a:ext cx="11391944" cy="5857792"/>
            <a:chOff x="2" y="465516"/>
            <a:chExt cx="9143999" cy="4701888"/>
          </a:xfrm>
        </p:grpSpPr>
        <p:pic>
          <p:nvPicPr>
            <p:cNvPr id="57" name="Picture 2" descr="http://www.theiirc.org/wp-content/uploads/2013/11/YearbookCov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8998" y="3273829"/>
              <a:ext cx="968170" cy="1071006"/>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5834" t="11553" r="528" b="7051"/>
            <a:stretch/>
          </p:blipFill>
          <p:spPr bwMode="auto">
            <a:xfrm>
              <a:off x="3931045" y="3435846"/>
              <a:ext cx="1025459" cy="1071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TextBox 58"/>
            <p:cNvSpPr txBox="1"/>
            <p:nvPr/>
          </p:nvSpPr>
          <p:spPr>
            <a:xfrm>
              <a:off x="3196525" y="4733838"/>
              <a:ext cx="2593528" cy="338554"/>
            </a:xfrm>
            <a:prstGeom prst="rect">
              <a:avLst/>
            </a:prstGeom>
            <a:noFill/>
            <a:ln>
              <a:solidFill>
                <a:schemeClr val="bg1"/>
              </a:solidFill>
            </a:ln>
          </p:spPr>
          <p:txBody>
            <a:bodyPr wrap="square" rtlCol="0">
              <a:spAutoFit/>
            </a:bodyPr>
            <a:lstStyle/>
            <a:p>
              <a:pPr algn="ctr"/>
              <a:r>
                <a:rPr lang="en-GB" sz="1600" i="1" dirty="0" smtClean="0">
                  <a:solidFill>
                    <a:schemeClr val="tx2">
                      <a:lumMod val="50000"/>
                    </a:schemeClr>
                  </a:solidFill>
                  <a:cs typeface="Arial" pitchFamily="34" charset="0"/>
                </a:rPr>
                <a:t>Yearbooks, guidance, surveys</a:t>
              </a:r>
              <a:endParaRPr lang="en-GB" sz="1600" i="1" dirty="0">
                <a:solidFill>
                  <a:schemeClr val="tx2">
                    <a:lumMod val="50000"/>
                  </a:schemeClr>
                </a:solidFill>
                <a:cs typeface="Arial" pitchFamily="34" charset="0"/>
              </a:endParaRPr>
            </a:p>
          </p:txBody>
        </p:sp>
        <p:sp>
          <p:nvSpPr>
            <p:cNvPr id="60" name="TextBox 59"/>
            <p:cNvSpPr txBox="1"/>
            <p:nvPr/>
          </p:nvSpPr>
          <p:spPr>
            <a:xfrm>
              <a:off x="225129" y="4728499"/>
              <a:ext cx="2556791" cy="338554"/>
            </a:xfrm>
            <a:prstGeom prst="rect">
              <a:avLst/>
            </a:prstGeom>
            <a:noFill/>
            <a:ln>
              <a:solidFill>
                <a:schemeClr val="bg1"/>
              </a:solidFill>
            </a:ln>
          </p:spPr>
          <p:txBody>
            <a:bodyPr wrap="square" rtlCol="0">
              <a:spAutoFit/>
            </a:bodyPr>
            <a:lstStyle/>
            <a:p>
              <a:pPr algn="ctr"/>
              <a:r>
                <a:rPr lang="en-GB" sz="1600" i="1" dirty="0" smtClean="0">
                  <a:solidFill>
                    <a:schemeClr val="tx2">
                      <a:lumMod val="50000"/>
                    </a:schemeClr>
                  </a:solidFill>
                  <a:cs typeface="Arial" pitchFamily="34" charset="0"/>
                </a:rPr>
                <a:t>Blogs, news and newsletters</a:t>
              </a:r>
              <a:endParaRPr lang="en-GB" sz="1600" i="1" dirty="0">
                <a:solidFill>
                  <a:schemeClr val="tx2">
                    <a:lumMod val="50000"/>
                  </a:schemeClr>
                </a:solidFill>
                <a:cs typeface="Arial" pitchFamily="34" charset="0"/>
              </a:endParaRPr>
            </a:p>
          </p:txBody>
        </p:sp>
        <p:sp>
          <p:nvSpPr>
            <p:cNvPr id="61" name="TextBox 60"/>
            <p:cNvSpPr txBox="1"/>
            <p:nvPr/>
          </p:nvSpPr>
          <p:spPr>
            <a:xfrm>
              <a:off x="152400" y="2621457"/>
              <a:ext cx="3922142" cy="830997"/>
            </a:xfrm>
            <a:prstGeom prst="rect">
              <a:avLst/>
            </a:prstGeom>
            <a:noFill/>
          </p:spPr>
          <p:txBody>
            <a:bodyPr wrap="square" rtlCol="0">
              <a:spAutoFit/>
            </a:bodyPr>
            <a:lstStyle/>
            <a:p>
              <a:r>
                <a:rPr lang="en-GB" sz="2400" i="1" dirty="0" smtClean="0">
                  <a:solidFill>
                    <a:schemeClr val="tx2">
                      <a:lumMod val="50000"/>
                    </a:schemeClr>
                  </a:solidFill>
                  <a:cs typeface="Arial" pitchFamily="34" charset="0"/>
                </a:rPr>
                <a:t>www.integratedreporting.org</a:t>
              </a:r>
              <a:endParaRPr lang="en-GB" sz="2400" i="1" dirty="0">
                <a:solidFill>
                  <a:schemeClr val="tx2">
                    <a:lumMod val="50000"/>
                  </a:schemeClr>
                </a:solidFill>
                <a:cs typeface="Arial" pitchFamily="34" charset="0"/>
              </a:endParaRPr>
            </a:p>
            <a:p>
              <a:endParaRPr lang="en-GB" sz="24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cxnSp>
          <p:nvCxnSpPr>
            <p:cNvPr id="62" name="Straight Connector 61"/>
            <p:cNvCxnSpPr/>
            <p:nvPr/>
          </p:nvCxnSpPr>
          <p:spPr>
            <a:xfrm>
              <a:off x="2" y="3115408"/>
              <a:ext cx="9143999"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987824" y="3144448"/>
              <a:ext cx="0" cy="201959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6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46991" y="3312632"/>
              <a:ext cx="1224847" cy="1300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5" name="Straight Connector 64"/>
            <p:cNvCxnSpPr/>
            <p:nvPr/>
          </p:nvCxnSpPr>
          <p:spPr>
            <a:xfrm>
              <a:off x="4437114" y="465516"/>
              <a:ext cx="0" cy="2649892"/>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6546991" y="4755327"/>
              <a:ext cx="1988709" cy="338554"/>
            </a:xfrm>
            <a:prstGeom prst="rect">
              <a:avLst/>
            </a:prstGeom>
            <a:noFill/>
            <a:ln>
              <a:solidFill>
                <a:schemeClr val="bg1"/>
              </a:solidFill>
            </a:ln>
          </p:spPr>
          <p:txBody>
            <a:bodyPr wrap="square" rtlCol="0">
              <a:spAutoFit/>
            </a:bodyPr>
            <a:lstStyle/>
            <a:p>
              <a:pPr algn="ctr"/>
              <a:r>
                <a:rPr lang="en-GB" sz="1600" i="1" dirty="0" smtClean="0">
                  <a:solidFill>
                    <a:schemeClr val="tx2">
                      <a:lumMod val="50000"/>
                    </a:schemeClr>
                  </a:solidFill>
                  <a:cs typeface="Arial" pitchFamily="34" charset="0"/>
                </a:rPr>
                <a:t>Creating Value series</a:t>
              </a:r>
              <a:endParaRPr lang="en-GB" sz="1600" i="1" dirty="0">
                <a:solidFill>
                  <a:schemeClr val="tx2">
                    <a:lumMod val="50000"/>
                  </a:schemeClr>
                </a:solidFill>
                <a:cs typeface="Arial" pitchFamily="34" charset="0"/>
              </a:endParaRPr>
            </a:p>
          </p:txBody>
        </p:sp>
        <p:pic>
          <p:nvPicPr>
            <p:cNvPr id="67"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16403" y="3454896"/>
              <a:ext cx="1218002" cy="1300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8"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07110" y="3673260"/>
              <a:ext cx="1109514" cy="1063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5346" y="541002"/>
              <a:ext cx="3353193" cy="2200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0"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3496" y="3305686"/>
              <a:ext cx="1704248" cy="1430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1" name="Straight Connector 70"/>
            <p:cNvCxnSpPr/>
            <p:nvPr/>
          </p:nvCxnSpPr>
          <p:spPr>
            <a:xfrm>
              <a:off x="6028432" y="3147814"/>
              <a:ext cx="0" cy="201959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4593100" y="2643758"/>
              <a:ext cx="4371387" cy="461665"/>
            </a:xfrm>
            <a:prstGeom prst="rect">
              <a:avLst/>
            </a:prstGeom>
          </p:spPr>
          <p:txBody>
            <a:bodyPr wrap="square">
              <a:spAutoFit/>
            </a:bodyPr>
            <a:lstStyle/>
            <a:p>
              <a:r>
                <a:rPr lang="en-US" sz="2400" i="1" dirty="0" smtClean="0">
                  <a:solidFill>
                    <a:schemeClr val="tx2">
                      <a:lumMod val="50000"/>
                    </a:schemeClr>
                  </a:solidFill>
                  <a:cs typeface="Arial" pitchFamily="34" charset="0"/>
                </a:rPr>
                <a:t>examples.integratedreporting.org</a:t>
              </a:r>
              <a:endParaRPr lang="en-US" sz="2400" i="1" dirty="0">
                <a:solidFill>
                  <a:schemeClr val="tx2">
                    <a:lumMod val="50000"/>
                  </a:schemeClr>
                </a:solidFill>
                <a:cs typeface="Arial" pitchFamily="34" charset="0"/>
              </a:endParaRPr>
            </a:p>
          </p:txBody>
        </p:sp>
        <p:pic>
          <p:nvPicPr>
            <p:cNvPr id="73" name="Picture 72"/>
            <p:cNvPicPr>
              <a:picLocks noChangeAspect="1"/>
            </p:cNvPicPr>
            <p:nvPr/>
          </p:nvPicPr>
          <p:blipFill>
            <a:blip r:embed="rId10"/>
            <a:stretch>
              <a:fillRect/>
            </a:stretch>
          </p:blipFill>
          <p:spPr>
            <a:xfrm>
              <a:off x="5113594" y="477738"/>
              <a:ext cx="3201359" cy="2149818"/>
            </a:xfrm>
            <a:prstGeom prst="rect">
              <a:avLst/>
            </a:prstGeom>
          </p:spPr>
        </p:pic>
      </p:grpSp>
    </p:spTree>
    <p:extLst>
      <p:ext uri="{BB962C8B-B14F-4D97-AF65-F5344CB8AC3E}">
        <p14:creationId xmlns:p14="http://schemas.microsoft.com/office/powerpoint/2010/main" val="2523194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235200"/>
            <a:ext cx="9144000" cy="2387600"/>
          </a:xfrm>
        </p:spPr>
        <p:txBody>
          <a:bodyPr>
            <a:noAutofit/>
          </a:bodyPr>
          <a:lstStyle/>
          <a:p>
            <a:pPr>
              <a:spcBef>
                <a:spcPts val="1000"/>
              </a:spcBef>
              <a:spcAft>
                <a:spcPts val="1000"/>
              </a:spcAft>
            </a:pPr>
            <a:r>
              <a:rPr lang="en-US" sz="4800" b="1" dirty="0">
                <a:latin typeface="Arial" panose="020B0604020202020204" pitchFamily="34" charset="0"/>
                <a:cs typeface="Arial" panose="020B0604020202020204" pitchFamily="34" charset="0"/>
              </a:rPr>
              <a:t>The</a:t>
            </a:r>
            <a:br>
              <a:rPr lang="en-US" sz="4800" b="1" dirty="0">
                <a:latin typeface="Arial" panose="020B0604020202020204" pitchFamily="34" charset="0"/>
                <a:cs typeface="Arial" panose="020B0604020202020204" pitchFamily="34" charset="0"/>
              </a:rPr>
            </a:br>
            <a:r>
              <a:rPr lang="en-US" sz="4800" b="1" dirty="0">
                <a:latin typeface="Arial" panose="020B0604020202020204" pitchFamily="34" charset="0"/>
                <a:cs typeface="Arial" panose="020B0604020202020204" pitchFamily="34" charset="0"/>
              </a:rPr>
              <a:t>International </a:t>
            </a:r>
            <a:br>
              <a:rPr lang="en-US" sz="4800" b="1" dirty="0">
                <a:latin typeface="Arial" panose="020B0604020202020204" pitchFamily="34" charset="0"/>
                <a:cs typeface="Arial" panose="020B0604020202020204" pitchFamily="34" charset="0"/>
              </a:rPr>
            </a:br>
            <a:r>
              <a:rPr lang="en-US" sz="4800" b="1" dirty="0">
                <a:latin typeface="Arial" panose="020B0604020202020204" pitchFamily="34" charset="0"/>
                <a:cs typeface="Arial" panose="020B0604020202020204" pitchFamily="34" charset="0"/>
              </a:rPr>
              <a:t>Integrated Reporting </a:t>
            </a:r>
            <a:r>
              <a:rPr lang="en-US" sz="4800" b="1" dirty="0" smtClean="0">
                <a:latin typeface="Arial" panose="020B0604020202020204" pitchFamily="34" charset="0"/>
                <a:cs typeface="Arial" panose="020B0604020202020204" pitchFamily="34" charset="0"/>
              </a:rPr>
              <a:t/>
            </a:r>
            <a:br>
              <a:rPr lang="en-US" sz="4800" b="1" dirty="0" smtClean="0">
                <a:latin typeface="Arial" panose="020B0604020202020204" pitchFamily="34" charset="0"/>
                <a:cs typeface="Arial" panose="020B0604020202020204" pitchFamily="34" charset="0"/>
              </a:rPr>
            </a:br>
            <a:r>
              <a:rPr lang="en-US" sz="4800" b="1" dirty="0" smtClean="0">
                <a:latin typeface="Arial" panose="020B0604020202020204" pitchFamily="34" charset="0"/>
                <a:cs typeface="Arial" panose="020B0604020202020204" pitchFamily="34" charset="0"/>
              </a:rPr>
              <a:t>Council</a:t>
            </a:r>
            <a:endParaRPr lang="en-US" sz="4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0028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Arial" panose="020B0604020202020204" pitchFamily="34" charset="0"/>
                <a:cs typeface="Arial" panose="020B0604020202020204" pitchFamily="34" charset="0"/>
              </a:rPr>
              <a:t>Who is the IIRC?</a:t>
            </a:r>
            <a:endParaRPr lang="en-US" b="1" dirty="0">
              <a:latin typeface="Arial" panose="020B0604020202020204" pitchFamily="34" charset="0"/>
              <a:cs typeface="Arial" panose="020B0604020202020204" pitchFamily="34" charset="0"/>
            </a:endParaRPr>
          </a:p>
        </p:txBody>
      </p:sp>
      <p:sp>
        <p:nvSpPr>
          <p:cNvPr id="19" name="Hexagon 18"/>
          <p:cNvSpPr/>
          <p:nvPr/>
        </p:nvSpPr>
        <p:spPr>
          <a:xfrm>
            <a:off x="2978368" y="2422934"/>
            <a:ext cx="2242723" cy="1933382"/>
          </a:xfrm>
          <a:prstGeom prst="hexagon">
            <a:avLst/>
          </a:prstGeom>
          <a:solidFill>
            <a:srgbClr val="10B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p:cNvSpPr/>
          <p:nvPr/>
        </p:nvSpPr>
        <p:spPr>
          <a:xfrm>
            <a:off x="4990594" y="1329575"/>
            <a:ext cx="2242723" cy="1933382"/>
          </a:xfrm>
          <a:prstGeom prst="hexagon">
            <a:avLst/>
          </a:prstGeom>
          <a:solidFill>
            <a:srgbClr val="0D9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Hexagon 20"/>
          <p:cNvSpPr/>
          <p:nvPr/>
        </p:nvSpPr>
        <p:spPr>
          <a:xfrm>
            <a:off x="6964732" y="2485350"/>
            <a:ext cx="2242723" cy="1933382"/>
          </a:xfrm>
          <a:prstGeom prst="hexagon">
            <a:avLst/>
          </a:prstGeom>
          <a:solidFill>
            <a:srgbClr val="59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p:cNvSpPr/>
          <p:nvPr/>
        </p:nvSpPr>
        <p:spPr>
          <a:xfrm>
            <a:off x="4970840" y="3536316"/>
            <a:ext cx="2242723" cy="1933382"/>
          </a:xfrm>
          <a:prstGeom prst="hexagon">
            <a:avLst/>
          </a:prstGeom>
          <a:solidFill>
            <a:srgbClr val="FAA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p:cNvSpPr/>
          <p:nvPr/>
        </p:nvSpPr>
        <p:spPr>
          <a:xfrm>
            <a:off x="6976174" y="4585031"/>
            <a:ext cx="2242723" cy="1933382"/>
          </a:xfrm>
          <a:prstGeom prst="hexagon">
            <a:avLst/>
          </a:prstGeom>
          <a:solidFill>
            <a:srgbClr val="055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p:cNvSpPr/>
          <p:nvPr/>
        </p:nvSpPr>
        <p:spPr>
          <a:xfrm>
            <a:off x="8995881" y="3534664"/>
            <a:ext cx="2242723" cy="1933382"/>
          </a:xfrm>
          <a:prstGeom prst="hexagon">
            <a:avLst/>
          </a:prstGeom>
          <a:solidFill>
            <a:srgbClr val="F15A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64007" y="2921112"/>
            <a:ext cx="1871444" cy="8027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GB" sz="2400" dirty="0">
                <a:solidFill>
                  <a:schemeClr val="bg1"/>
                </a:solidFill>
                <a:latin typeface="Arial" panose="020B0604020202020204" pitchFamily="34" charset="0"/>
                <a:cs typeface="Arial" panose="020B0604020202020204" pitchFamily="34" charset="0"/>
              </a:rPr>
              <a:t>Investors</a:t>
            </a:r>
          </a:p>
        </p:txBody>
      </p:sp>
      <p:sp>
        <p:nvSpPr>
          <p:cNvPr id="26" name="Rectangle 25"/>
          <p:cNvSpPr/>
          <p:nvPr/>
        </p:nvSpPr>
        <p:spPr>
          <a:xfrm>
            <a:off x="5176234" y="1893429"/>
            <a:ext cx="1871444" cy="8027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GB" sz="2400" dirty="0" smtClean="0">
                <a:solidFill>
                  <a:schemeClr val="bg1"/>
                </a:solidFill>
                <a:latin typeface="Arial" panose="020B0604020202020204" pitchFamily="34" charset="0"/>
                <a:cs typeface="Arial" panose="020B0604020202020204" pitchFamily="34" charset="0"/>
              </a:rPr>
              <a:t>Companies</a:t>
            </a:r>
            <a:endParaRPr lang="en-GB" sz="2400" dirty="0">
              <a:solidFill>
                <a:schemeClr val="bg1"/>
              </a:solidFill>
              <a:latin typeface="Arial" panose="020B0604020202020204" pitchFamily="34" charset="0"/>
              <a:cs typeface="Arial" panose="020B0604020202020204" pitchFamily="34" charset="0"/>
            </a:endParaRPr>
          </a:p>
        </p:txBody>
      </p:sp>
      <p:sp>
        <p:nvSpPr>
          <p:cNvPr id="27" name="Rectangle 26"/>
          <p:cNvSpPr/>
          <p:nvPr/>
        </p:nvSpPr>
        <p:spPr>
          <a:xfrm>
            <a:off x="7150371" y="3050659"/>
            <a:ext cx="1871444" cy="8027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GB" sz="2400" dirty="0" smtClean="0">
                <a:solidFill>
                  <a:schemeClr val="bg1"/>
                </a:solidFill>
                <a:latin typeface="Arial" panose="020B0604020202020204" pitchFamily="34" charset="0"/>
                <a:cs typeface="Arial" panose="020B0604020202020204" pitchFamily="34" charset="0"/>
              </a:rPr>
              <a:t>NGOs</a:t>
            </a:r>
            <a:endParaRPr lang="en-GB" sz="2400" dirty="0">
              <a:solidFill>
                <a:schemeClr val="bg1"/>
              </a:solidFill>
              <a:latin typeface="Arial" panose="020B0604020202020204" pitchFamily="34" charset="0"/>
              <a:cs typeface="Arial" panose="020B0604020202020204" pitchFamily="34" charset="0"/>
            </a:endParaRPr>
          </a:p>
        </p:txBody>
      </p:sp>
      <p:sp>
        <p:nvSpPr>
          <p:cNvPr id="28" name="Rectangle 27"/>
          <p:cNvSpPr/>
          <p:nvPr/>
        </p:nvSpPr>
        <p:spPr>
          <a:xfrm>
            <a:off x="5156480" y="4099973"/>
            <a:ext cx="1871444" cy="8027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GB" sz="2400" dirty="0" smtClean="0">
                <a:solidFill>
                  <a:schemeClr val="bg1"/>
                </a:solidFill>
                <a:latin typeface="Arial" panose="020B0604020202020204" pitchFamily="34" charset="0"/>
                <a:cs typeface="Arial" panose="020B0604020202020204" pitchFamily="34" charset="0"/>
              </a:rPr>
              <a:t>Regulators</a:t>
            </a:r>
            <a:endParaRPr lang="en-GB" sz="2400" dirty="0">
              <a:solidFill>
                <a:schemeClr val="bg1"/>
              </a:solidFill>
              <a:latin typeface="Arial" panose="020B0604020202020204" pitchFamily="34" charset="0"/>
              <a:cs typeface="Arial" panose="020B0604020202020204" pitchFamily="34" charset="0"/>
            </a:endParaRPr>
          </a:p>
        </p:txBody>
      </p:sp>
      <p:sp>
        <p:nvSpPr>
          <p:cNvPr id="29" name="Rectangle 28"/>
          <p:cNvSpPr/>
          <p:nvPr/>
        </p:nvSpPr>
        <p:spPr>
          <a:xfrm>
            <a:off x="7161813" y="5189639"/>
            <a:ext cx="1871444" cy="8027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ctr" defTabSz="1511300">
              <a:spcBef>
                <a:spcPct val="0"/>
              </a:spcBef>
              <a:spcAft>
                <a:spcPct val="35000"/>
              </a:spcAft>
            </a:pPr>
            <a:r>
              <a:rPr lang="en-GB" sz="2400" dirty="0" smtClean="0">
                <a:solidFill>
                  <a:schemeClr val="bg1"/>
                </a:solidFill>
                <a:latin typeface="Arial" panose="020B0604020202020204" pitchFamily="34" charset="0"/>
                <a:cs typeface="Arial" panose="020B0604020202020204" pitchFamily="34" charset="0"/>
              </a:rPr>
              <a:t>Standard</a:t>
            </a:r>
          </a:p>
          <a:p>
            <a:pPr lvl="0" algn="ctr" defTabSz="1511300">
              <a:spcBef>
                <a:spcPct val="0"/>
              </a:spcBef>
              <a:spcAft>
                <a:spcPct val="35000"/>
              </a:spcAft>
            </a:pPr>
            <a:r>
              <a:rPr lang="en-GB" sz="2400" dirty="0" smtClean="0">
                <a:solidFill>
                  <a:schemeClr val="bg1"/>
                </a:solidFill>
                <a:latin typeface="Arial" panose="020B0604020202020204" pitchFamily="34" charset="0"/>
                <a:cs typeface="Arial" panose="020B0604020202020204" pitchFamily="34" charset="0"/>
              </a:rPr>
              <a:t>setters</a:t>
            </a:r>
            <a:endParaRPr lang="en-GB" sz="2400" dirty="0">
              <a:solidFill>
                <a:schemeClr val="bg1"/>
              </a:solidFill>
              <a:latin typeface="Arial" panose="020B0604020202020204" pitchFamily="34" charset="0"/>
              <a:cs typeface="Arial" panose="020B0604020202020204" pitchFamily="34" charset="0"/>
            </a:endParaRPr>
          </a:p>
        </p:txBody>
      </p:sp>
      <p:sp>
        <p:nvSpPr>
          <p:cNvPr id="30" name="Rectangle 29"/>
          <p:cNvSpPr/>
          <p:nvPr/>
        </p:nvSpPr>
        <p:spPr>
          <a:xfrm>
            <a:off x="9181520" y="4099973"/>
            <a:ext cx="1871444" cy="8027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ctr" defTabSz="1511300">
              <a:spcBef>
                <a:spcPct val="0"/>
              </a:spcBef>
              <a:spcAft>
                <a:spcPct val="35000"/>
              </a:spcAft>
            </a:pPr>
            <a:r>
              <a:rPr lang="en-GB" sz="2400" dirty="0" smtClean="0">
                <a:solidFill>
                  <a:schemeClr val="bg1"/>
                </a:solidFill>
                <a:latin typeface="Arial" panose="020B0604020202020204" pitchFamily="34" charset="0"/>
                <a:cs typeface="Arial" panose="020B0604020202020204" pitchFamily="34" charset="0"/>
              </a:rPr>
              <a:t>Accounting</a:t>
            </a:r>
            <a:endParaRPr lang="en-GB"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84471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IIRC </a:t>
            </a:r>
            <a:r>
              <a:rPr lang="en-US" b="1" dirty="0" smtClean="0">
                <a:latin typeface="Arial" panose="020B0604020202020204" pitchFamily="34" charset="0"/>
                <a:cs typeface="Arial" panose="020B0604020202020204" pitchFamily="34" charset="0"/>
              </a:rPr>
              <a:t>Vision</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spcAft>
                <a:spcPts val="0"/>
              </a:spcAft>
            </a:pPr>
            <a:r>
              <a:rPr lang="en-GB" dirty="0">
                <a:latin typeface="Arial" panose="020B0604020202020204" pitchFamily="34" charset="0"/>
                <a:cs typeface="Arial" panose="020B0604020202020204" pitchFamily="34" charset="0"/>
              </a:rPr>
              <a:t>The IIRC’s vision is to align:</a:t>
            </a:r>
          </a:p>
          <a:p>
            <a:pPr marL="914400" lvl="1" indent="-457200">
              <a:spcBef>
                <a:spcPts val="1000"/>
              </a:spcBef>
            </a:pPr>
            <a:r>
              <a:rPr lang="en-GB" dirty="0">
                <a:latin typeface="Arial" panose="020B0604020202020204" pitchFamily="34" charset="0"/>
                <a:cs typeface="Arial" panose="020B0604020202020204" pitchFamily="34" charset="0"/>
              </a:rPr>
              <a:t>capital allocation, and</a:t>
            </a:r>
          </a:p>
          <a:p>
            <a:pPr marL="914400" lvl="1" indent="-457200">
              <a:spcBef>
                <a:spcPts val="1000"/>
              </a:spcBef>
            </a:pPr>
            <a:r>
              <a:rPr lang="en-GB" dirty="0">
                <a:latin typeface="Arial" panose="020B0604020202020204" pitchFamily="34" charset="0"/>
                <a:cs typeface="Arial" panose="020B0604020202020204" pitchFamily="34" charset="0"/>
              </a:rPr>
              <a:t>corporate behaviour </a:t>
            </a:r>
          </a:p>
          <a:p>
            <a:pPr>
              <a:spcAft>
                <a:spcPts val="0"/>
              </a:spcAft>
            </a:pPr>
            <a:r>
              <a:rPr lang="en-GB" dirty="0">
                <a:latin typeface="Arial" panose="020B0604020202020204" pitchFamily="34" charset="0"/>
                <a:cs typeface="Arial" panose="020B0604020202020204" pitchFamily="34" charset="0"/>
              </a:rPr>
              <a:t>to wider goals of:</a:t>
            </a:r>
          </a:p>
          <a:p>
            <a:pPr marL="914400" lvl="1" indent="-457200">
              <a:spcBef>
                <a:spcPts val="1000"/>
              </a:spcBef>
            </a:pPr>
            <a:r>
              <a:rPr lang="en-GB" dirty="0">
                <a:latin typeface="Arial" panose="020B0604020202020204" pitchFamily="34" charset="0"/>
                <a:cs typeface="Arial" panose="020B0604020202020204" pitchFamily="34" charset="0"/>
              </a:rPr>
              <a:t>financial stability, and</a:t>
            </a:r>
          </a:p>
          <a:p>
            <a:pPr marL="914400" lvl="1" indent="-457200">
              <a:spcBef>
                <a:spcPts val="1000"/>
              </a:spcBef>
            </a:pPr>
            <a:r>
              <a:rPr lang="en-GB" dirty="0">
                <a:latin typeface="Arial" panose="020B0604020202020204" pitchFamily="34" charset="0"/>
                <a:cs typeface="Arial" panose="020B0604020202020204" pitchFamily="34" charset="0"/>
              </a:rPr>
              <a:t>sustainable development </a:t>
            </a:r>
          </a:p>
          <a:p>
            <a:pPr>
              <a:spcAft>
                <a:spcPts val="0"/>
              </a:spcAft>
            </a:pPr>
            <a:r>
              <a:rPr lang="en-GB" dirty="0">
                <a:latin typeface="Arial" panose="020B0604020202020204" pitchFamily="34" charset="0"/>
                <a:cs typeface="Arial" panose="020B0604020202020204" pitchFamily="34" charset="0"/>
              </a:rPr>
              <a:t>through the cycle of: </a:t>
            </a:r>
          </a:p>
          <a:p>
            <a:pPr marL="914400" lvl="1" indent="-457200">
              <a:spcBef>
                <a:spcPts val="1000"/>
              </a:spcBef>
            </a:pPr>
            <a:r>
              <a:rPr lang="en-GB" dirty="0">
                <a:latin typeface="Arial" panose="020B0604020202020204" pitchFamily="34" charset="0"/>
                <a:cs typeface="Arial" panose="020B0604020202020204" pitchFamily="34" charset="0"/>
              </a:rPr>
              <a:t>integrated reporting, and</a:t>
            </a:r>
          </a:p>
          <a:p>
            <a:pPr marL="914400" lvl="1" indent="-457200">
              <a:spcBef>
                <a:spcPts val="1000"/>
              </a:spcBef>
            </a:pPr>
            <a:r>
              <a:rPr lang="en-GB" dirty="0">
                <a:latin typeface="Arial" panose="020B0604020202020204" pitchFamily="34" charset="0"/>
                <a:cs typeface="Arial" panose="020B0604020202020204" pitchFamily="34" charset="0"/>
              </a:rPr>
              <a:t>integrated thinking.</a:t>
            </a:r>
          </a:p>
        </p:txBody>
      </p:sp>
    </p:spTree>
    <p:extLst>
      <p:ext uri="{BB962C8B-B14F-4D97-AF65-F5344CB8AC3E}">
        <p14:creationId xmlns:p14="http://schemas.microsoft.com/office/powerpoint/2010/main" val="31831424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 14"/>
          <p:cNvGraphicFramePr/>
          <p:nvPr>
            <p:extLst>
              <p:ext uri="{D42A27DB-BD31-4B8C-83A1-F6EECF244321}">
                <p14:modId xmlns:p14="http://schemas.microsoft.com/office/powerpoint/2010/main" val="783341121"/>
              </p:ext>
            </p:extLst>
          </p:nvPr>
        </p:nvGraphicFramePr>
        <p:xfrm>
          <a:off x="358921" y="635431"/>
          <a:ext cx="11474158" cy="5720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00275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66219"/>
            <a:ext cx="10515600" cy="1325563"/>
          </a:xfrm>
        </p:spPr>
        <p:txBody>
          <a:bodyPr/>
          <a:lstStyle/>
          <a:p>
            <a:r>
              <a:rPr lang="en-GB" dirty="0">
                <a:latin typeface="Arial" panose="020B0604020202020204" pitchFamily="34" charset="0"/>
                <a:cs typeface="Arial" panose="020B0604020202020204" pitchFamily="34" charset="0"/>
              </a:rPr>
              <a:t>Through &lt;IR&gt;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we are seeing progress in…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89550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235200"/>
            <a:ext cx="9144000" cy="2387600"/>
          </a:xfrm>
        </p:spPr>
        <p:txBody>
          <a:bodyPr>
            <a:normAutofit/>
          </a:bodyPr>
          <a:lstStyle/>
          <a:p>
            <a:pPr>
              <a:spcBef>
                <a:spcPts val="1000"/>
              </a:spcBef>
            </a:pPr>
            <a:r>
              <a:rPr lang="en-US" sz="4800" b="1" dirty="0">
                <a:latin typeface="Arial" panose="020B0604020202020204" pitchFamily="34" charset="0"/>
                <a:cs typeface="Arial" panose="020B0604020202020204" pitchFamily="34" charset="0"/>
              </a:rPr>
              <a:t>A new </a:t>
            </a:r>
            <a:r>
              <a:rPr lang="en-US" sz="4800" b="1" dirty="0" smtClean="0">
                <a:latin typeface="Arial" panose="020B0604020202020204" pitchFamily="34" charset="0"/>
                <a:cs typeface="Arial" panose="020B0604020202020204" pitchFamily="34" charset="0"/>
              </a:rPr>
              <a:t/>
            </a:r>
            <a:br>
              <a:rPr lang="en-US" sz="4800" b="1" dirty="0" smtClean="0">
                <a:latin typeface="Arial" panose="020B0604020202020204" pitchFamily="34" charset="0"/>
                <a:cs typeface="Arial" panose="020B0604020202020204" pitchFamily="34" charset="0"/>
              </a:rPr>
            </a:br>
            <a:r>
              <a:rPr lang="en-US" sz="4800" b="1" dirty="0" smtClean="0">
                <a:latin typeface="Arial" panose="020B0604020202020204" pitchFamily="34" charset="0"/>
                <a:cs typeface="Arial" panose="020B0604020202020204" pitchFamily="34" charset="0"/>
              </a:rPr>
              <a:t>corporate </a:t>
            </a:r>
            <a:r>
              <a:rPr lang="en-US" sz="4800" b="1" dirty="0">
                <a:latin typeface="Arial" panose="020B0604020202020204" pitchFamily="34" charset="0"/>
                <a:cs typeface="Arial" panose="020B0604020202020204" pitchFamily="34" charset="0"/>
              </a:rPr>
              <a:t>reporting </a:t>
            </a:r>
            <a:br>
              <a:rPr lang="en-US" sz="4800" b="1" dirty="0">
                <a:latin typeface="Arial" panose="020B0604020202020204" pitchFamily="34" charset="0"/>
                <a:cs typeface="Arial" panose="020B0604020202020204" pitchFamily="34" charset="0"/>
              </a:rPr>
            </a:br>
            <a:r>
              <a:rPr lang="en-US" sz="4800" b="1" dirty="0" smtClean="0">
                <a:latin typeface="Arial" panose="020B0604020202020204" pitchFamily="34" charset="0"/>
                <a:cs typeface="Arial" panose="020B0604020202020204" pitchFamily="34" charset="0"/>
              </a:rPr>
              <a:t>model</a:t>
            </a:r>
            <a:endParaRPr lang="en-US" sz="4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32896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334</TotalTime>
  <Words>5070</Words>
  <Application>Microsoft Office PowerPoint</Application>
  <PresentationFormat>Widescreen</PresentationFormat>
  <Paragraphs>522</Paragraphs>
  <Slides>35</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Arial Narrow</vt:lpstr>
      <vt:lpstr>Calibri</vt:lpstr>
      <vt:lpstr>Calibri Light</vt:lpstr>
      <vt:lpstr>Verdana</vt:lpstr>
      <vt:lpstr>Wingdings</vt:lpstr>
      <vt:lpstr>Office Theme</vt:lpstr>
      <vt:lpstr>PowerPoint Presentation</vt:lpstr>
      <vt:lpstr>Introduction to Integrated Reporting</vt:lpstr>
      <vt:lpstr>Overview</vt:lpstr>
      <vt:lpstr>The International  Integrated Reporting  Council</vt:lpstr>
      <vt:lpstr>Who is the IIRC?</vt:lpstr>
      <vt:lpstr>IIRC Vision</vt:lpstr>
      <vt:lpstr>PowerPoint Presentation</vt:lpstr>
      <vt:lpstr>Through &lt;IR&gt;  we are seeing progress in… </vt:lpstr>
      <vt:lpstr>A new  corporate reporting  model</vt:lpstr>
      <vt:lpstr>Integrated Reporting is enhancing the way organizations</vt:lpstr>
      <vt:lpstr>It is helping businesses to think holistically about</vt:lpstr>
      <vt:lpstr>Value is more than financial</vt:lpstr>
      <vt:lpstr>The reporting mismatch</vt:lpstr>
      <vt:lpstr>PowerPoint Presentation</vt:lpstr>
      <vt:lpstr>Towards a solution:</vt:lpstr>
      <vt:lpstr>How is integrated reporting different?</vt:lpstr>
      <vt:lpstr>Integrated: holistic, systems-based</vt:lpstr>
      <vt:lpstr>The International &lt;IR&gt; Framework</vt:lpstr>
      <vt:lpstr>The International &lt;IR&gt; Framework aims to:</vt:lpstr>
      <vt:lpstr>PowerPoint Presentation</vt:lpstr>
      <vt:lpstr>Core features</vt:lpstr>
      <vt:lpstr>The capitals</vt:lpstr>
      <vt:lpstr>The capitals and value creation</vt:lpstr>
      <vt:lpstr>Inside the organization</vt:lpstr>
      <vt:lpstr>The complete picture</vt:lpstr>
      <vt:lpstr>Core features</vt:lpstr>
      <vt:lpstr>PowerPoint Presentation</vt:lpstr>
      <vt:lpstr>Core features</vt:lpstr>
      <vt:lpstr>PowerPoint Presentation</vt:lpstr>
      <vt:lpstr>PowerPoint Presentation</vt:lpstr>
      <vt:lpstr>&lt;IR&gt; Benefits</vt:lpstr>
      <vt:lpstr>PowerPoint Presentation</vt:lpstr>
      <vt:lpstr>Getting Started </vt:lpstr>
      <vt:lpstr>&lt;IR&gt; Networks</vt:lpstr>
      <vt:lpstr>Resources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Jazmin Jackson</dc:creator>
  <cp:lastModifiedBy>Laura Leka</cp:lastModifiedBy>
  <cp:revision>39</cp:revision>
  <dcterms:created xsi:type="dcterms:W3CDTF">2018-01-18T17:35:34Z</dcterms:created>
  <dcterms:modified xsi:type="dcterms:W3CDTF">2018-02-07T15:57:25Z</dcterms:modified>
</cp:coreProperties>
</file>