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303" r:id="rId4"/>
    <p:sldId id="258" r:id="rId5"/>
    <p:sldId id="304" r:id="rId6"/>
    <p:sldId id="260" r:id="rId7"/>
    <p:sldId id="307" r:id="rId8"/>
    <p:sldId id="308" r:id="rId9"/>
    <p:sldId id="306" r:id="rId10"/>
    <p:sldId id="272" r:id="rId11"/>
    <p:sldId id="309" r:id="rId12"/>
    <p:sldId id="310" r:id="rId13"/>
    <p:sldId id="311" r:id="rId14"/>
    <p:sldId id="312" r:id="rId15"/>
    <p:sldId id="313" r:id="rId16"/>
    <p:sldId id="314"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CA9"/>
    <a:srgbClr val="0D9B47"/>
    <a:srgbClr val="F15A25"/>
    <a:srgbClr val="595A5A"/>
    <a:srgbClr val="10BFF1"/>
    <a:srgbClr val="8EC63F"/>
    <a:srgbClr val="FAA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204" autoAdjust="0"/>
  </p:normalViewPr>
  <p:slideViewPr>
    <p:cSldViewPr snapToGrid="0">
      <p:cViewPr varScale="1">
        <p:scale>
          <a:sx n="62" d="100"/>
          <a:sy n="62" d="100"/>
        </p:scale>
        <p:origin x="16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209B-2178-4849-9BAF-D35BC65D4AEE}"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0DD4-FAB7-4B67-877A-6C96050D2120}" type="slidenum">
              <a:rPr lang="en-US" smtClean="0"/>
              <a:t>‹#›</a:t>
            </a:fld>
            <a:endParaRPr lang="en-US"/>
          </a:p>
        </p:txBody>
      </p:sp>
    </p:spTree>
    <p:extLst>
      <p:ext uri="{BB962C8B-B14F-4D97-AF65-F5344CB8AC3E}">
        <p14:creationId xmlns:p14="http://schemas.microsoft.com/office/powerpoint/2010/main" val="174707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IIRC: </a:t>
            </a:r>
            <a:r>
              <a:rPr lang="en-US" sz="1200" b="0" i="0" u="none" strike="noStrike" kern="1200" baseline="0" dirty="0" smtClean="0">
                <a:solidFill>
                  <a:schemeClr val="tx1"/>
                </a:solidFill>
                <a:latin typeface="+mn-lt"/>
                <a:ea typeface="+mn-ea"/>
                <a:cs typeface="+mn-cs"/>
              </a:rPr>
              <a:t>Creating Value Benefits to Investors (2017)</a:t>
            </a:r>
          </a:p>
          <a:p>
            <a:r>
              <a:rPr lang="en-US" dirty="0" smtClean="0"/>
              <a:t>http://integratedreporting.org/wp-content/uploads/2017/11/CreatingValue_Benefits_to_InvestorsIIRC.pdf</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4</a:t>
            </a:fld>
            <a:endParaRPr lang="en-US"/>
          </a:p>
        </p:txBody>
      </p:sp>
    </p:spTree>
    <p:extLst>
      <p:ext uri="{BB962C8B-B14F-4D97-AF65-F5344CB8AC3E}">
        <p14:creationId xmlns:p14="http://schemas.microsoft.com/office/powerpoint/2010/main" val="38380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Towards Better Business Reporting</a:t>
            </a:r>
            <a:r>
              <a:rPr lang="en-US" b="0" baseline="0" dirty="0" smtClean="0"/>
              <a:t> (</a:t>
            </a:r>
            <a:r>
              <a:rPr lang="en-US" b="0" dirty="0" smtClean="0"/>
              <a:t>2015): </a:t>
            </a:r>
            <a:r>
              <a:rPr lang="en-US" b="0" baseline="0" dirty="0" smtClean="0"/>
              <a:t> </a:t>
            </a:r>
            <a:r>
              <a:rPr lang="en-US" dirty="0" smtClean="0"/>
              <a:t>A study by KPMG and </a:t>
            </a:r>
            <a:r>
              <a:rPr lang="en-US" b="0" dirty="0" smtClean="0"/>
              <a:t>National University of Singapore </a:t>
            </a:r>
            <a:r>
              <a:rPr lang="en-US" dirty="0" smtClean="0"/>
              <a:t>applied the underlying concepts of the International</a:t>
            </a:r>
            <a:r>
              <a:rPr lang="en-US" baseline="0" dirty="0" smtClean="0"/>
              <a:t> &lt;IR&gt; </a:t>
            </a:r>
            <a:r>
              <a:rPr lang="en-US" dirty="0" smtClean="0"/>
              <a:t>Framework to a group of 80 firms in the Asia Pacific. </a:t>
            </a:r>
          </a:p>
          <a:p>
            <a:endParaRPr lang="en-US" dirty="0" smtClean="0"/>
          </a:p>
          <a:p>
            <a:r>
              <a:rPr lang="en-US" dirty="0" smtClean="0"/>
              <a:t>This study found</a:t>
            </a:r>
            <a:r>
              <a:rPr lang="en-US" baseline="0" dirty="0" smtClean="0"/>
              <a:t> that </a:t>
            </a:r>
            <a:r>
              <a:rPr lang="en-US" dirty="0" smtClean="0"/>
              <a:t>companies that disclose more than just financial information, started outperforming their control group in mid 2010, at around the same time as the introduction of &lt;IR&gt;</a:t>
            </a:r>
            <a:endParaRPr lang="en-US" dirty="0"/>
          </a:p>
        </p:txBody>
      </p:sp>
      <p:sp>
        <p:nvSpPr>
          <p:cNvPr id="4" name="Slide Number Placeholder 3"/>
          <p:cNvSpPr>
            <a:spLocks noGrp="1"/>
          </p:cNvSpPr>
          <p:nvPr>
            <p:ph type="sldNum" sz="quarter" idx="10"/>
          </p:nvPr>
        </p:nvSpPr>
        <p:spPr/>
        <p:txBody>
          <a:bodyPr/>
          <a:lstStyle/>
          <a:p>
            <a:fld id="{EF219F2D-83EA-4A53-9C8D-BE85F3FA679A}" type="slidenum">
              <a:rPr lang="en-US" smtClean="0"/>
              <a:t>13</a:t>
            </a:fld>
            <a:endParaRPr lang="en-US"/>
          </a:p>
        </p:txBody>
      </p:sp>
    </p:spTree>
    <p:extLst>
      <p:ext uri="{BB962C8B-B14F-4D97-AF65-F5344CB8AC3E}">
        <p14:creationId xmlns:p14="http://schemas.microsoft.com/office/powerpoint/2010/main" val="24149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2"/>
                </a:solidFill>
              </a:rPr>
              <a:t>http://integratedreporting.org/wp-content/uploads/2014/04/Integrated-Reporting-and-corporate-valuation-Media-28-April-2014_NTU.pdf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US" dirty="0" smtClean="0"/>
              <a:t>Similarly,</a:t>
            </a:r>
            <a:r>
              <a:rPr lang="en-US" baseline="0" dirty="0" smtClean="0"/>
              <a:t> </a:t>
            </a:r>
            <a:r>
              <a:rPr lang="en-GB" baseline="0" dirty="0" smtClean="0">
                <a:solidFill>
                  <a:schemeClr val="bg2"/>
                </a:solidFill>
              </a:rPr>
              <a:t>a</a:t>
            </a:r>
            <a:r>
              <a:rPr lang="en-GB" dirty="0" smtClean="0">
                <a:solidFill>
                  <a:schemeClr val="bg2"/>
                </a:solidFill>
              </a:rPr>
              <a:t> Nanyang Business School study looks at the association between &lt;IR&gt; and company valuation.  </a:t>
            </a:r>
          </a:p>
          <a:p>
            <a:pPr marL="171450" indent="-171450">
              <a:buFont typeface="Arial" panose="020B0604020202020204" pitchFamily="34" charset="0"/>
              <a:buChar char="•"/>
            </a:pPr>
            <a:r>
              <a:rPr lang="en-GB" dirty="0" smtClean="0">
                <a:solidFill>
                  <a:schemeClr val="bg2"/>
                </a:solidFill>
              </a:rPr>
              <a:t>A score was constructed based on the level of disclosure of and the market valuation of equity by investors was also measured. </a:t>
            </a:r>
          </a:p>
          <a:p>
            <a:pPr marL="171450" indent="-171450">
              <a:buFont typeface="Arial" panose="020B0604020202020204" pitchFamily="34" charset="0"/>
              <a:buChar char="•"/>
            </a:pPr>
            <a:r>
              <a:rPr lang="en-GB" dirty="0" smtClean="0">
                <a:solidFill>
                  <a:schemeClr val="bg2"/>
                </a:solidFill>
              </a:rPr>
              <a:t>Findings show that firms with a higher score have a higher market valuation.</a:t>
            </a:r>
          </a:p>
          <a:p>
            <a:endParaRPr lang="en-GB" dirty="0" smtClean="0">
              <a:solidFill>
                <a:schemeClr val="bg2"/>
              </a:solidFill>
            </a:endParaRPr>
          </a:p>
        </p:txBody>
      </p:sp>
      <p:sp>
        <p:nvSpPr>
          <p:cNvPr id="4" name="Slide Number Placeholder 3"/>
          <p:cNvSpPr>
            <a:spLocks noGrp="1"/>
          </p:cNvSpPr>
          <p:nvPr>
            <p:ph type="sldNum" sz="quarter" idx="10"/>
          </p:nvPr>
        </p:nvSpPr>
        <p:spPr/>
        <p:txBody>
          <a:bodyPr/>
          <a:lstStyle/>
          <a:p>
            <a:fld id="{EF219F2D-83EA-4A53-9C8D-BE85F3FA679A}" type="slidenum">
              <a:rPr lang="en-US" smtClean="0"/>
              <a:t>14</a:t>
            </a:fld>
            <a:endParaRPr lang="en-US"/>
          </a:p>
        </p:txBody>
      </p:sp>
    </p:spTree>
    <p:extLst>
      <p:ext uri="{BB962C8B-B14F-4D97-AF65-F5344CB8AC3E}">
        <p14:creationId xmlns:p14="http://schemas.microsoft.com/office/powerpoint/2010/main" val="36040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EY’s 2017</a:t>
            </a:r>
            <a:r>
              <a:rPr lang="en-US" baseline="0" dirty="0" smtClean="0"/>
              <a:t> global survey found that i</a:t>
            </a:r>
            <a:r>
              <a:rPr lang="en-US" dirty="0" smtClean="0"/>
              <a:t>n terms of usefulness</a:t>
            </a:r>
            <a:r>
              <a:rPr lang="en-US" baseline="0" dirty="0" smtClean="0"/>
              <a:t> of sources of non-financial information when making an investment decision, i</a:t>
            </a:r>
            <a:r>
              <a:rPr lang="en-US" dirty="0" smtClean="0"/>
              <a:t>ntegrated reports were rated second only to annual reports (some of which are integrated or, in the case of the UK, follow the Strategic Report guidance which is well aligned with the &lt;IR&gt; Framework).</a:t>
            </a:r>
          </a:p>
          <a:p>
            <a:endParaRPr lang="en-US" dirty="0" smtClean="0"/>
          </a:p>
          <a:p>
            <a:endParaRPr lang="en-US" dirty="0" smtClean="0"/>
          </a:p>
          <a:p>
            <a:r>
              <a:rPr lang="en-US" dirty="0" smtClean="0"/>
              <a:t>[Full </a:t>
            </a:r>
            <a:r>
              <a:rPr lang="en-US" baseline="0" dirty="0" smtClean="0"/>
              <a:t>results of </a:t>
            </a:r>
            <a:r>
              <a:rPr lang="en-US" dirty="0" smtClean="0"/>
              <a:t>EY’s 2017 global survey of more than 320 investors are published</a:t>
            </a:r>
            <a:r>
              <a:rPr lang="en-US" baseline="0" dirty="0" smtClean="0"/>
              <a:t> in the report “</a:t>
            </a:r>
            <a:r>
              <a:rPr lang="en-US" dirty="0" smtClean="0"/>
              <a:t>Is your non-financial performance revealing the true value of your business to investors?” http://www.ey.com/Publication/vwLUAssets/EY_-_Nonfinancial_performance_may_influence_investors/$FILE/ey-nonfinancial-performance-may-influence-investors.pdf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219F2D-83EA-4A53-9C8D-BE85F3FA679A}" type="slidenum">
              <a:rPr lang="en-US" smtClean="0"/>
              <a:t>15</a:t>
            </a:fld>
            <a:endParaRPr lang="en-US"/>
          </a:p>
        </p:txBody>
      </p:sp>
    </p:spTree>
    <p:extLst>
      <p:ext uri="{BB962C8B-B14F-4D97-AF65-F5344CB8AC3E}">
        <p14:creationId xmlns:p14="http://schemas.microsoft.com/office/powerpoint/2010/main" val="1155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Edelman: Qualitative Information Study: It’s NOT Only The Numbers: How Institutional Investors Use Non-Quantitative Information, 2015</a:t>
            </a:r>
          </a:p>
          <a:p>
            <a:endParaRPr lang="en-US" dirty="0" smtClean="0"/>
          </a:p>
          <a:p>
            <a:r>
              <a:rPr lang="en-US" dirty="0" smtClean="0"/>
              <a:t>https://www.edelman.com/assets/uploads/2015/06/Edelman-FinComm_Value-of-Non-Quantitative-Information.pdf</a:t>
            </a:r>
            <a:endParaRPr lang="en-US" dirty="0"/>
          </a:p>
        </p:txBody>
      </p:sp>
      <p:sp>
        <p:nvSpPr>
          <p:cNvPr id="4" name="Slide Number Placeholder 3"/>
          <p:cNvSpPr>
            <a:spLocks noGrp="1"/>
          </p:cNvSpPr>
          <p:nvPr>
            <p:ph type="sldNum" sz="quarter" idx="10"/>
          </p:nvPr>
        </p:nvSpPr>
        <p:spPr/>
        <p:txBody>
          <a:bodyPr/>
          <a:lstStyle/>
          <a:p>
            <a:fld id="{EF219F2D-83EA-4A53-9C8D-BE85F3FA679A}" type="slidenum">
              <a:rPr lang="en-US" smtClean="0"/>
              <a:t>16</a:t>
            </a:fld>
            <a:endParaRPr lang="en-US"/>
          </a:p>
        </p:txBody>
      </p:sp>
    </p:spTree>
    <p:extLst>
      <p:ext uri="{BB962C8B-B14F-4D97-AF65-F5344CB8AC3E}">
        <p14:creationId xmlns:p14="http://schemas.microsoft.com/office/powerpoint/2010/main" val="260304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https://www.pwc.com/gx/en/audit-services/corporate-reporting/publications/investor-view/assets/pwc-investors-survey-powerful-stories-through-integrated-reporting.pdf </a:t>
            </a:r>
          </a:p>
          <a:p>
            <a:endParaRPr lang="en-US" dirty="0" smtClean="0"/>
          </a:p>
          <a:p>
            <a:r>
              <a:rPr lang="en-US" dirty="0" smtClean="0"/>
              <a:t>Corporate performance: What do investors want to know? Powerful stories through integrated reporting, PwC, 2014</a:t>
            </a:r>
            <a:endParaRPr lang="en-US" dirty="0"/>
          </a:p>
        </p:txBody>
      </p:sp>
      <p:sp>
        <p:nvSpPr>
          <p:cNvPr id="4" name="Slide Number Placeholder 3"/>
          <p:cNvSpPr>
            <a:spLocks noGrp="1"/>
          </p:cNvSpPr>
          <p:nvPr>
            <p:ph type="sldNum" sz="quarter" idx="10"/>
          </p:nvPr>
        </p:nvSpPr>
        <p:spPr/>
        <p:txBody>
          <a:bodyPr/>
          <a:lstStyle/>
          <a:p>
            <a:fld id="{EF219F2D-83EA-4A53-9C8D-BE85F3FA679A}" type="slidenum">
              <a:rPr lang="en-US" smtClean="0"/>
              <a:t>17</a:t>
            </a:fld>
            <a:endParaRPr lang="en-US"/>
          </a:p>
        </p:txBody>
      </p:sp>
    </p:spTree>
    <p:extLst>
      <p:ext uri="{BB962C8B-B14F-4D97-AF65-F5344CB8AC3E}">
        <p14:creationId xmlns:p14="http://schemas.microsoft.com/office/powerpoint/2010/main" val="25250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Investors are now saying that they need more than financial information in order to make informed</a:t>
            </a:r>
            <a:r>
              <a:rPr lang="en-GB" baseline="0" dirty="0" smtClean="0"/>
              <a:t> investment decisions.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 February 1, 2016 Larry Fink, CEO of </a:t>
            </a:r>
            <a:r>
              <a:rPr lang="en-US" sz="1200" baseline="0" dirty="0" smtClean="0"/>
              <a:t>the world’s largest asset manager, BlackRock wrote to the Chief Executives of S&amp;P 500 companies and large European organizations, setting out a vision to overcome short-termism and urging greater transparency over longer term strategy and growth plans. In the letter he says: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r>
              <a:rPr lang="en-US" sz="1200" i="1" baseline="0" dirty="0" smtClean="0"/>
              <a:t>	“</a:t>
            </a:r>
            <a:r>
              <a:rPr lang="en-GB" sz="1200" i="1" dirty="0" smtClean="0"/>
              <a:t>We are asking that every CEO lay out for shareholders each year a strategic framework for long-term value creation. Additionally, because 	boards have a critical role to play in strategic planning, we believe CEOs should explicitly affirm that their boards have reviewed those plans. 	BlackRock’s corporate governance team, in their engagement with companies, will be looking for this framework and board review</a:t>
            </a:r>
            <a:r>
              <a:rPr lang="en-US" sz="1200" i="1" baseline="0" dirty="0" smtClean="0"/>
              <a:t>.” </a:t>
            </a:r>
          </a:p>
          <a:p>
            <a:endParaRPr lang="en-US" sz="1200" i="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 primary purpose of an integrated report is to improve the quality of information available to providers of financial capital by communicating broader and more relevant information that can assist in effective capital allocation decisions. And as Larry Fink says in his letter, “one reason for investors’ short-term horizons is that companies have not sufficiently educated them about the ecosystems they are operating in, what their competitive threats are and how technology and other innovations are impacting their businesses.”</a:t>
            </a:r>
            <a:endParaRPr lang="en-GB" dirty="0" smtClean="0"/>
          </a:p>
          <a:p>
            <a:pPr marL="171450" indent="-171450">
              <a:buFont typeface="Arial" panose="020B0604020202020204" pitchFamily="34" charset="0"/>
              <a:buChar char="•"/>
            </a:pPr>
            <a:endParaRPr lang="en-US" sz="1200" baseline="0" dirty="0" smtClean="0"/>
          </a:p>
          <a:p>
            <a:r>
              <a:rPr lang="en-US" sz="1200" i="1" baseline="0" dirty="0" smtClean="0"/>
              <a:t>[You can read the full letter here: https://www.blackrock.com/corporate/en-no/literature/press-release/2016-larry-fink-ceo-letter.pdf]</a:t>
            </a:r>
          </a:p>
          <a:p>
            <a:endParaRPr lang="en-US" sz="1200" baseline="0" dirty="0" smtClean="0"/>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This powerful call for change is a perfect example of what the IIRC is trying to achieve through the global introduction of Integrated Reporting.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Commenting on the letter, Sandra Peters, Head of Global Financial Reporting Policy, CFA Institute said, “Efforts by the International Integrated Reporting Council to develop a framework for reporting value creation seem very much in-line with what Mr Fink is suggesting.”</a:t>
            </a:r>
          </a:p>
          <a:p>
            <a:endParaRPr lang="en-GB" sz="1200" dirty="0" smtClean="0">
              <a:solidFill>
                <a:schemeClr val="bg2">
                  <a:lumMod val="50000"/>
                </a:schemeClr>
              </a:solidFill>
            </a:endParaRPr>
          </a:p>
          <a:p>
            <a:r>
              <a:rPr lang="en-GB" sz="1200" i="1" dirty="0" smtClean="0">
                <a:solidFill>
                  <a:schemeClr val="bg2">
                    <a:lumMod val="50000"/>
                  </a:schemeClr>
                </a:solidFill>
              </a:rPr>
              <a:t>[Taken from the FT</a:t>
            </a:r>
            <a:r>
              <a:rPr lang="en-GB" sz="1200" i="1" baseline="0" dirty="0" smtClean="0">
                <a:solidFill>
                  <a:schemeClr val="bg2">
                    <a:lumMod val="50000"/>
                  </a:schemeClr>
                </a:solidFill>
              </a:rPr>
              <a:t> article: https://www.ft.com/content/bde4e2ec-cc07-11e5-be0b-b7ece4e953a0)]</a:t>
            </a:r>
            <a:endParaRPr lang="en-GB" sz="1200" i="1" dirty="0" smtClean="0">
              <a:solidFill>
                <a:schemeClr val="bg2">
                  <a:lumMod val="50000"/>
                </a:schemeClr>
              </a:solidFill>
            </a:endParaRPr>
          </a:p>
          <a:p>
            <a:endParaRPr lang="en-GB" sz="1200" dirty="0" smtClean="0">
              <a:solidFill>
                <a:schemeClr val="bg2">
                  <a:lumMod val="50000"/>
                </a:schemeClr>
              </a:solidFill>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5</a:t>
            </a:fld>
            <a:endParaRPr lang="en-US"/>
          </a:p>
        </p:txBody>
      </p:sp>
    </p:spTree>
    <p:extLst>
      <p:ext uri="{BB962C8B-B14F-4D97-AF65-F5344CB8AC3E}">
        <p14:creationId xmlns:p14="http://schemas.microsoft.com/office/powerpoint/2010/main" val="193446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EY</a:t>
            </a:r>
            <a:r>
              <a:rPr lang="en-US" baseline="0" dirty="0" smtClean="0"/>
              <a:t>’s 2017 annual investor survey found that 92% of over 320 investors surveyed supported Larry Fink’s call for companies to report on strategy for long term value creation and agreed or strongly agreed with the statement that: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a:t>
            </a:r>
            <a:r>
              <a:rPr lang="en-US" sz="1200" b="0" i="1" dirty="0" smtClean="0"/>
              <a:t>Public company CEOs should lay out an explicit strategy each year for long-term value creation and directly affirm that the company’s board has agreed it.”</a:t>
            </a: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EY report: “</a:t>
            </a:r>
            <a:r>
              <a:rPr lang="en-US" dirty="0" smtClean="0"/>
              <a:t>Is your non-financial performance revealing the true value of your business to investors?”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(http://www.ey.com/Publication/vwLUAssets/EY_-_Nonfinancial_performance_may_influence_investors/$FILE/ey-nonfinancial-performance-may-influence-investors.pdf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6</a:t>
            </a:fld>
            <a:endParaRPr lang="en-US"/>
          </a:p>
        </p:txBody>
      </p:sp>
    </p:spTree>
    <p:extLst>
      <p:ext uri="{BB962C8B-B14F-4D97-AF65-F5344CB8AC3E}">
        <p14:creationId xmlns:p14="http://schemas.microsoft.com/office/powerpoint/2010/main" val="3922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PwC’s 2016 Global</a:t>
            </a:r>
            <a:r>
              <a:rPr lang="en-US" baseline="0" dirty="0" smtClean="0"/>
              <a:t> Investor Survey of </a:t>
            </a:r>
            <a:r>
              <a:rPr lang="en-US" dirty="0" smtClean="0"/>
              <a:t>438 investment professionals in 18 countries found that 63% agree or strongly agree that business success in the 21</a:t>
            </a:r>
            <a:r>
              <a:rPr lang="en-US" baseline="30000" dirty="0" smtClean="0"/>
              <a:t>st</a:t>
            </a:r>
            <a:r>
              <a:rPr lang="en-US" dirty="0" smtClean="0"/>
              <a:t> century</a:t>
            </a:r>
            <a:r>
              <a:rPr lang="en-US" baseline="0" dirty="0" smtClean="0"/>
              <a:t> will be defined by more than financial profit.</a:t>
            </a:r>
          </a:p>
          <a:p>
            <a:endParaRPr lang="en-US" baseline="0" dirty="0" smtClean="0"/>
          </a:p>
          <a:p>
            <a:r>
              <a:rPr lang="en-US" baseline="0" dirty="0" smtClean="0"/>
              <a:t>Full survey here: https://www.pwc.com/gx/en/ceo-survey/assets/2016-global-investor-survey.pdf</a:t>
            </a:r>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7</a:t>
            </a:fld>
            <a:endParaRPr lang="en-US"/>
          </a:p>
        </p:txBody>
      </p:sp>
    </p:spTree>
    <p:extLst>
      <p:ext uri="{BB962C8B-B14F-4D97-AF65-F5344CB8AC3E}">
        <p14:creationId xmlns:p14="http://schemas.microsoft.com/office/powerpoint/2010/main" val="243791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Interviews</a:t>
            </a:r>
            <a:r>
              <a:rPr lang="en-US" baseline="0" dirty="0" smtClean="0"/>
              <a:t> conducted by PwC in 2014 with 85 investment professionals from around the world seeking their views on financial reporting show that 70% of investors would like to see clearer links between the financial results and the business model, risk and strategy information in the annual report/10-K/20-F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[Full report: </a:t>
            </a:r>
            <a:r>
              <a:rPr lang="en-US" dirty="0" smtClean="0"/>
              <a:t>Corporate performance: What do investors want to know? Innovate your way to clearer financial reporting, PwC,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https://www.pwc.com/gx/en/audit-services/corporate-reporting/publications/investor-view/assets/pwc-investor-survey-ir-september2014.pdf]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219F2D-83EA-4A53-9C8D-BE85F3FA679A}" type="slidenum">
              <a:rPr lang="en-US" smtClean="0"/>
              <a:t>8</a:t>
            </a:fld>
            <a:endParaRPr lang="en-US"/>
          </a:p>
        </p:txBody>
      </p:sp>
    </p:spTree>
    <p:extLst>
      <p:ext uri="{BB962C8B-B14F-4D97-AF65-F5344CB8AC3E}">
        <p14:creationId xmlns:p14="http://schemas.microsoft.com/office/powerpoint/2010/main" val="376333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PwC report: “It’s not just about the financials The widening variety of factors used in investment decision making”,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http://integratedreporting.org/wp-content/uploads/2016/08/Its-not-just-about-the-financials_the-widening-variety-of-factors-used-in-investment-decision-making_FINAL.pdf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9</a:t>
            </a:fld>
            <a:endParaRPr lang="en-US"/>
          </a:p>
        </p:txBody>
      </p:sp>
    </p:spTree>
    <p:extLst>
      <p:ext uri="{BB962C8B-B14F-4D97-AF65-F5344CB8AC3E}">
        <p14:creationId xmlns:p14="http://schemas.microsoft.com/office/powerpoint/2010/main" val="125863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10</a:t>
            </a:fld>
            <a:endParaRPr lang="en-US"/>
          </a:p>
        </p:txBody>
      </p:sp>
    </p:spTree>
    <p:extLst>
      <p:ext uri="{BB962C8B-B14F-4D97-AF65-F5344CB8AC3E}">
        <p14:creationId xmlns:p14="http://schemas.microsoft.com/office/powerpoint/2010/main" val="340148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encompassing a small group of Australian providers of financial capital about the significance of integrated reporting and the six capitals to investment decisions and the functioning of the market, found that the participants believe there are benefits for both the companies producing reports and the investment community.</a:t>
            </a:r>
          </a:p>
          <a:p>
            <a:endParaRPr lang="en-US" dirty="0" smtClean="0"/>
          </a:p>
          <a:p>
            <a:r>
              <a:rPr lang="en-US" dirty="0" smtClean="0"/>
              <a:t>This</a:t>
            </a:r>
            <a:r>
              <a:rPr lang="en-US" baseline="0" dirty="0" smtClean="0"/>
              <a:t> slide shows the highlights from this research.</a:t>
            </a:r>
            <a:endParaRPr lang="en-US" dirty="0" smtClean="0"/>
          </a:p>
        </p:txBody>
      </p:sp>
      <p:sp>
        <p:nvSpPr>
          <p:cNvPr id="4" name="Slide Number Placeholder 3"/>
          <p:cNvSpPr>
            <a:spLocks noGrp="1"/>
          </p:cNvSpPr>
          <p:nvPr>
            <p:ph type="sldNum" sz="quarter" idx="10"/>
          </p:nvPr>
        </p:nvSpPr>
        <p:spPr/>
        <p:txBody>
          <a:bodyPr/>
          <a:lstStyle/>
          <a:p>
            <a:fld id="{EF219F2D-83EA-4A53-9C8D-BE85F3FA679A}" type="slidenum">
              <a:rPr lang="en-US" smtClean="0"/>
              <a:t>11</a:t>
            </a:fld>
            <a:endParaRPr lang="en-US"/>
          </a:p>
        </p:txBody>
      </p:sp>
    </p:spTree>
    <p:extLst>
      <p:ext uri="{BB962C8B-B14F-4D97-AF65-F5344CB8AC3E}">
        <p14:creationId xmlns:p14="http://schemas.microsoft.com/office/powerpoint/2010/main" val="308400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2014, </a:t>
            </a:r>
            <a:r>
              <a:rPr lang="en-US" dirty="0" err="1" smtClean="0"/>
              <a:t>BlackSun</a:t>
            </a:r>
            <a:r>
              <a:rPr lang="en-US" baseline="0" dirty="0" smtClean="0"/>
              <a:t> surveyed 66 organizations (mostly companies) to understand </a:t>
            </a:r>
            <a:r>
              <a:rPr lang="en-US" dirty="0" smtClean="0"/>
              <a:t>lessons learned from their experiences implementing integrated reporting.</a:t>
            </a:r>
            <a:r>
              <a:rPr lang="en-US" baseline="0" dirty="0" smtClean="0"/>
              <a:t> Their findings are summarized in the report </a:t>
            </a:r>
            <a:r>
              <a:rPr lang="en-US" dirty="0" smtClean="0"/>
              <a:t>“</a:t>
            </a:r>
            <a:r>
              <a:rPr lang="en-US" b="1" i="1" dirty="0" smtClean="0"/>
              <a:t>Realizing the Benefits: The Impacts of Integrated Reporting (2014)</a:t>
            </a:r>
            <a:r>
              <a:rPr lang="en-US" dirty="0" smtClean="0"/>
              <a:t>”: [http://integratedreporting.org/wp-content/uploads/2014/09/IIRC.Black_.Sun_.Research.IR_.Impact.Single.pages.18.9.14.pdf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Of those organizations</a:t>
            </a:r>
            <a:r>
              <a:rPr lang="en-US" baseline="0" dirty="0" smtClean="0"/>
              <a:t> </a:t>
            </a:r>
            <a:r>
              <a:rPr lang="en-US" dirty="0" smtClean="0"/>
              <a:t>that had published at least one report, they found that Integrated Reporting helped to build stronger relationships and better understanding with providers of financial capital:</a:t>
            </a:r>
          </a:p>
          <a:p>
            <a:endParaRPr lang="en-US" dirty="0" smtClean="0"/>
          </a:p>
          <a:p>
            <a:pPr marL="171450" indent="-171450">
              <a:buFont typeface="Arial" panose="020B0604020202020204" pitchFamily="34" charset="0"/>
              <a:buChar char="•"/>
            </a:pPr>
            <a:r>
              <a:rPr lang="en-US" dirty="0" smtClean="0"/>
              <a:t>56%</a:t>
            </a:r>
            <a:r>
              <a:rPr lang="en-US" baseline="0" dirty="0" smtClean="0"/>
              <a:t> report a positive benefit in relations with institutional investors</a:t>
            </a:r>
          </a:p>
          <a:p>
            <a:pPr marL="171450" indent="-171450">
              <a:buFont typeface="Arial" panose="020B0604020202020204" pitchFamily="34" charset="0"/>
              <a:buChar char="•"/>
            </a:pPr>
            <a:r>
              <a:rPr lang="en-US" baseline="0" dirty="0" smtClean="0"/>
              <a:t>52% report a positive in relations with analysts</a:t>
            </a:r>
          </a:p>
          <a:p>
            <a:pPr marL="171450" indent="-171450">
              <a:buFont typeface="Arial" panose="020B0604020202020204" pitchFamily="34" charset="0"/>
              <a:buChar char="•"/>
            </a:pPr>
            <a:r>
              <a:rPr lang="en-US" baseline="0" dirty="0" smtClean="0"/>
              <a:t>87% believe providers of financial capital better understand the organization’s strategy</a:t>
            </a:r>
          </a:p>
          <a:p>
            <a:pPr marL="171450" indent="-171450">
              <a:buFont typeface="Arial" panose="020B0604020202020204" pitchFamily="34" charset="0"/>
              <a:buChar char="•"/>
            </a:pPr>
            <a:r>
              <a:rPr lang="en-US" baseline="0" dirty="0" smtClean="0"/>
              <a:t>79% believe providers of financial capital have greater confidence in long-term viability of business models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219F2D-83EA-4A53-9C8D-BE85F3FA679A}" type="slidenum">
              <a:rPr lang="en-US" smtClean="0"/>
              <a:t>12</a:t>
            </a:fld>
            <a:endParaRPr lang="en-US"/>
          </a:p>
        </p:txBody>
      </p:sp>
    </p:spTree>
    <p:extLst>
      <p:ext uri="{BB962C8B-B14F-4D97-AF65-F5344CB8AC3E}">
        <p14:creationId xmlns:p14="http://schemas.microsoft.com/office/powerpoint/2010/main" val="282054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745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982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04526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95327" y="497212"/>
            <a:ext cx="11372299" cy="5740800"/>
          </a:xfrm>
          <a:ln w="69850">
            <a:noFill/>
            <a:miter lim="800000"/>
          </a:ln>
        </p:spPr>
        <p:txBody>
          <a:bodyPr>
            <a:normAutofit/>
          </a:bodyPr>
          <a:lstStyle>
            <a:lvl1pPr marL="0" indent="0">
              <a:buFont typeface="+mj-lt"/>
              <a:buNone/>
              <a:defRPr sz="3200" baseline="0"/>
            </a:lvl1pPr>
          </a:lstStyle>
          <a:p>
            <a:r>
              <a:rPr lang="en-GB" dirty="0" smtClean="0"/>
              <a:t>Click icon to insert picture. </a:t>
            </a:r>
          </a:p>
        </p:txBody>
      </p:sp>
    </p:spTree>
    <p:extLst>
      <p:ext uri="{BB962C8B-B14F-4D97-AF65-F5344CB8AC3E}">
        <p14:creationId xmlns:p14="http://schemas.microsoft.com/office/powerpoint/2010/main" val="13143071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mall copy imag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16070" y="853147"/>
            <a:ext cx="6887108" cy="872136"/>
          </a:xfrm>
        </p:spPr>
        <p:txBody>
          <a:bodyPr anchor="t">
            <a:noAutofit/>
          </a:bodyPr>
          <a:lstStyle>
            <a:lvl1pPr algn="l">
              <a:defRPr sz="4933" b="1" baseline="0">
                <a:solidFill>
                  <a:schemeClr val="tx2"/>
                </a:solidFill>
              </a:defRPr>
            </a:lvl1pPr>
          </a:lstStyle>
          <a:p>
            <a:endParaRPr lang="en-GB" dirty="0"/>
          </a:p>
        </p:txBody>
      </p:sp>
      <p:sp>
        <p:nvSpPr>
          <p:cNvPr id="3" name="Content Placeholder 2"/>
          <p:cNvSpPr>
            <a:spLocks noGrp="1"/>
          </p:cNvSpPr>
          <p:nvPr userDrawn="1">
            <p:ph idx="1"/>
          </p:nvPr>
        </p:nvSpPr>
        <p:spPr>
          <a:xfrm>
            <a:off x="803750" y="1859151"/>
            <a:ext cx="6899868" cy="1809239"/>
          </a:xfrm>
        </p:spPr>
        <p:txBody>
          <a:bodyPr>
            <a:noAutofit/>
          </a:bodyPr>
          <a:lstStyle>
            <a:lvl1pPr marL="0" indent="0">
              <a:buFont typeface="Arial" panose="020B0604020202020204" pitchFamily="34" charset="0"/>
              <a:buNone/>
              <a:defRPr sz="2400"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en-GB" dirty="0"/>
          </a:p>
        </p:txBody>
      </p:sp>
      <p:cxnSp>
        <p:nvCxnSpPr>
          <p:cNvPr id="10" name="Straight Connector 9"/>
          <p:cNvCxnSpPr/>
          <p:nvPr userDrawn="1"/>
        </p:nvCxnSpPr>
        <p:spPr>
          <a:xfrm flipH="1">
            <a:off x="1" y="6371701"/>
            <a:ext cx="12192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0"/>
          </p:nvPr>
        </p:nvSpPr>
        <p:spPr>
          <a:xfrm>
            <a:off x="7930498" y="498476"/>
            <a:ext cx="4261503" cy="5865600"/>
          </a:xfrm>
          <a:ln>
            <a:noFill/>
          </a:ln>
        </p:spPr>
        <p:txBody>
          <a:bodyPr/>
          <a:lstStyle>
            <a:lvl1pPr marL="0" indent="0">
              <a:buNone/>
              <a:defRPr/>
            </a:lvl1pPr>
          </a:lstStyle>
          <a:p>
            <a:endParaRPr lang="en-GB"/>
          </a:p>
        </p:txBody>
      </p:sp>
    </p:spTree>
    <p:extLst>
      <p:ext uri="{BB962C8B-B14F-4D97-AF65-F5344CB8AC3E}">
        <p14:creationId xmlns:p14="http://schemas.microsoft.com/office/powerpoint/2010/main" val="1345023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529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360967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4417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336C7-3623-4245-9F0F-4FF621C89CEB}"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314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336C7-3623-4245-9F0F-4FF621C89CEB}"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412439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36C7-3623-4245-9F0F-4FF621C89CEB}"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847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135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866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36C7-3623-4245-9F0F-4FF621C89CEB}" type="datetimeFigureOut">
              <a:rPr lang="en-US" smtClean="0"/>
              <a:t>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93C2A-0C0B-4B04-A4BA-685654068E57}" type="slidenum">
              <a:rPr lang="en-US" smtClean="0"/>
              <a:t>‹#›</a:t>
            </a:fld>
            <a:endParaRPr lang="en-US"/>
          </a:p>
        </p:txBody>
      </p:sp>
    </p:spTree>
    <p:extLst>
      <p:ext uri="{BB962C8B-B14F-4D97-AF65-F5344CB8AC3E}">
        <p14:creationId xmlns:p14="http://schemas.microsoft.com/office/powerpoint/2010/main" val="292640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nugent@ifac.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00" y="696130"/>
            <a:ext cx="6335147" cy="5410712"/>
          </a:xfrm>
          <a:prstGeom prst="rect">
            <a:avLst/>
          </a:prstGeom>
          <a:noFill/>
        </p:spPr>
        <p:txBody>
          <a:bodyPr wrap="square" rtlCol="0" anchor="ctr" anchorCtr="0">
            <a:spAutoFit/>
          </a:bodyPr>
          <a:lstStyle/>
          <a:p>
            <a:pPr>
              <a:lnSpc>
                <a:spcPct val="90000"/>
              </a:lnSpc>
            </a:pPr>
            <a:r>
              <a:rPr lang="en-GB" sz="3200" b="1" dirty="0">
                <a:solidFill>
                  <a:srgbClr val="0073CF"/>
                </a:solidFill>
                <a:latin typeface="Arial" panose="020B0604020202020204" pitchFamily="34" charset="0"/>
                <a:cs typeface="Arial" panose="020B0604020202020204" pitchFamily="34" charset="0"/>
              </a:rPr>
              <a:t>These slides are shared with members of the Integrated Reporting PAO Network with limited design elements so that you can add your organization’s branding/template.</a:t>
            </a:r>
          </a:p>
          <a:p>
            <a:pPr>
              <a:lnSpc>
                <a:spcPct val="90000"/>
              </a:lnSpc>
            </a:pPr>
            <a:endParaRPr lang="en-GB" sz="3200" b="1" dirty="0">
              <a:solidFill>
                <a:srgbClr val="0073CF"/>
              </a:solidFill>
              <a:latin typeface="Arial" panose="020B0604020202020204" pitchFamily="34" charset="0"/>
              <a:cs typeface="Arial" panose="020B0604020202020204" pitchFamily="34" charset="0"/>
            </a:endParaRPr>
          </a:p>
          <a:p>
            <a:pPr>
              <a:lnSpc>
                <a:spcPct val="90000"/>
              </a:lnSpc>
            </a:pPr>
            <a:r>
              <a:rPr lang="en-GB" sz="3200" b="1" dirty="0">
                <a:solidFill>
                  <a:srgbClr val="0073CF"/>
                </a:solidFill>
                <a:latin typeface="Arial" panose="020B0604020202020204" pitchFamily="34" charset="0"/>
                <a:cs typeface="Arial" panose="020B0604020202020204" pitchFamily="34" charset="0"/>
              </a:rPr>
              <a:t>Please contact </a:t>
            </a:r>
            <a:r>
              <a:rPr lang="en-GB" sz="3200" b="1" dirty="0" smtClean="0">
                <a:solidFill>
                  <a:srgbClr val="0073CF"/>
                </a:solidFill>
                <a:latin typeface="Arial" panose="020B0604020202020204" pitchFamily="34" charset="0"/>
                <a:cs typeface="Arial" panose="020B0604020202020204" pitchFamily="34" charset="0"/>
              </a:rPr>
              <a:t>Laura Leka (</a:t>
            </a:r>
            <a:r>
              <a:rPr lang="en-GB" sz="3200" b="1" dirty="0" smtClean="0">
                <a:solidFill>
                  <a:srgbClr val="0073CF"/>
                </a:solidFill>
                <a:latin typeface="Arial" panose="020B0604020202020204" pitchFamily="34" charset="0"/>
                <a:cs typeface="Arial" panose="020B0604020202020204" pitchFamily="34" charset="0"/>
                <a:hlinkClick r:id="rId2"/>
              </a:rPr>
              <a:t>lauraleka@ifac.org</a:t>
            </a:r>
            <a:r>
              <a:rPr lang="en-GB" sz="3200" b="1" dirty="0">
                <a:solidFill>
                  <a:srgbClr val="0073CF"/>
                </a:solidFill>
                <a:latin typeface="Arial" panose="020B0604020202020204" pitchFamily="34" charset="0"/>
                <a:cs typeface="Arial" panose="020B0604020202020204" pitchFamily="34" charset="0"/>
              </a:rPr>
              <a:t>) if you would like to include the IFAC and/or IIRC logo(s).</a:t>
            </a:r>
          </a:p>
        </p:txBody>
      </p:sp>
    </p:spTree>
    <p:extLst>
      <p:ext uri="{BB962C8B-B14F-4D97-AF65-F5344CB8AC3E}">
        <p14:creationId xmlns:p14="http://schemas.microsoft.com/office/powerpoint/2010/main" val="181834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Autofit/>
          </a:bodyPr>
          <a:lstStyle/>
          <a:p>
            <a:pPr>
              <a:spcBef>
                <a:spcPts val="1000"/>
              </a:spcBef>
              <a:spcAft>
                <a:spcPts val="1000"/>
              </a:spcAft>
            </a:pPr>
            <a:r>
              <a:rPr lang="en-US" sz="4800" b="1" dirty="0">
                <a:latin typeface="Arial" panose="020B0604020202020204" pitchFamily="34" charset="0"/>
                <a:cs typeface="Arial" panose="020B0604020202020204" pitchFamily="34" charset="0"/>
              </a:rPr>
              <a:t>Investor benefits of Integrated Reporting</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02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0586" y="197184"/>
            <a:ext cx="10790829" cy="6463633"/>
          </a:xfrm>
          <a:prstGeom prst="rect">
            <a:avLst/>
          </a:prstGeom>
        </p:spPr>
      </p:pic>
    </p:spTree>
    <p:extLst>
      <p:ext uri="{BB962C8B-B14F-4D97-AF65-F5344CB8AC3E}">
        <p14:creationId xmlns:p14="http://schemas.microsoft.com/office/powerpoint/2010/main" val="167128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93312"/>
            <a:ext cx="12192000" cy="5020235"/>
          </a:xfrm>
          <a:prstGeom prst="rect">
            <a:avLst/>
          </a:prstGeom>
        </p:spPr>
      </p:pic>
      <p:sp>
        <p:nvSpPr>
          <p:cNvPr id="2" name="Rectangle 1"/>
          <p:cNvSpPr/>
          <p:nvPr/>
        </p:nvSpPr>
        <p:spPr>
          <a:xfrm>
            <a:off x="513667" y="5606051"/>
            <a:ext cx="11464120" cy="523220"/>
          </a:xfrm>
          <a:prstGeom prst="rect">
            <a:avLst/>
          </a:prstGeom>
        </p:spPr>
        <p:txBody>
          <a:bodyPr wrap="square">
            <a:spAutoFit/>
          </a:bodyPr>
          <a:lstStyle/>
          <a:p>
            <a:r>
              <a:rPr lang="en-US" sz="2800" b="1" i="1" dirty="0">
                <a:latin typeface="Arial" panose="020B0604020202020204" pitchFamily="34" charset="0"/>
                <a:cs typeface="Arial" panose="020B0604020202020204" pitchFamily="34" charset="0"/>
              </a:rPr>
              <a:t>Realizing the Benefits: The Impacts of Integrated </a:t>
            </a:r>
            <a:r>
              <a:rPr lang="en-US" sz="2800" b="1" i="1" dirty="0">
                <a:latin typeface="Arial" panose="020B0604020202020204" pitchFamily="34" charset="0"/>
                <a:cs typeface="Arial" panose="020B0604020202020204" pitchFamily="34" charset="0"/>
              </a:rPr>
              <a:t>Reporting (2014)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562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85090" y="816590"/>
            <a:ext cx="6562436" cy="5224823"/>
          </a:xfrm>
          <a:prstGeom prst="rect">
            <a:avLst/>
          </a:prstGeom>
        </p:spPr>
      </p:pic>
      <p:sp>
        <p:nvSpPr>
          <p:cNvPr id="7" name="TextBox 6"/>
          <p:cNvSpPr txBox="1"/>
          <p:nvPr/>
        </p:nvSpPr>
        <p:spPr>
          <a:xfrm>
            <a:off x="7763575" y="1561821"/>
            <a:ext cx="3934691" cy="353943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Companies that disclose more than just financial information started outperforming their control group in mid 2010. </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Source</a:t>
            </a:r>
            <a:r>
              <a:rPr lang="en-GB" sz="2800" dirty="0">
                <a:latin typeface="Arial" panose="020B0604020202020204" pitchFamily="34" charset="0"/>
                <a:cs typeface="Arial" panose="020B0604020202020204" pitchFamily="34" charset="0"/>
              </a:rPr>
              <a:t>: KPMG</a:t>
            </a:r>
          </a:p>
        </p:txBody>
      </p:sp>
    </p:spTree>
    <p:extLst>
      <p:ext uri="{BB962C8B-B14F-4D97-AF65-F5344CB8AC3E}">
        <p14:creationId xmlns:p14="http://schemas.microsoft.com/office/powerpoint/2010/main" val="2060314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680" y="283481"/>
            <a:ext cx="10680640" cy="6291039"/>
          </a:xfrm>
          <a:prstGeom prst="rect">
            <a:avLst/>
          </a:prstGeom>
        </p:spPr>
      </p:pic>
      <p:sp>
        <p:nvSpPr>
          <p:cNvPr id="3" name="Rectangle 2"/>
          <p:cNvSpPr/>
          <p:nvPr/>
        </p:nvSpPr>
        <p:spPr>
          <a:xfrm>
            <a:off x="474131" y="752198"/>
            <a:ext cx="3662119" cy="461665"/>
          </a:xfrm>
          <a:prstGeom prst="rect">
            <a:avLst/>
          </a:prstGeom>
        </p:spPr>
        <p:txBody>
          <a:bodyPr wrap="square">
            <a:spAutoFit/>
          </a:bodyPr>
          <a:lstStyle/>
          <a:p>
            <a:endParaRPr lang="en-GB" sz="2400" dirty="0">
              <a:solidFill>
                <a:schemeClr val="bg2"/>
              </a:solidFill>
            </a:endParaRPr>
          </a:p>
        </p:txBody>
      </p:sp>
    </p:spTree>
    <p:extLst>
      <p:ext uri="{BB962C8B-B14F-4D97-AF65-F5344CB8AC3E}">
        <p14:creationId xmlns:p14="http://schemas.microsoft.com/office/powerpoint/2010/main" val="314360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6321" y="89067"/>
            <a:ext cx="9379359" cy="6679867"/>
          </a:xfrm>
          <a:prstGeom prst="rect">
            <a:avLst/>
          </a:prstGeom>
        </p:spPr>
      </p:pic>
    </p:spTree>
    <p:extLst>
      <p:ext uri="{BB962C8B-B14F-4D97-AF65-F5344CB8AC3E}">
        <p14:creationId xmlns:p14="http://schemas.microsoft.com/office/powerpoint/2010/main" val="384338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81" y="1001837"/>
            <a:ext cx="10287824" cy="872136"/>
          </a:xfrm>
        </p:spPr>
        <p:txBody>
          <a:bodyPr>
            <a:noAutofit/>
          </a:bodyPr>
          <a:lstStyle/>
          <a:p>
            <a:r>
              <a:rPr lang="en-GB" b="1" dirty="0">
                <a:latin typeface="Arial" panose="020B0604020202020204" pitchFamily="34" charset="0"/>
                <a:cs typeface="Arial" panose="020B0604020202020204" pitchFamily="34" charset="0"/>
              </a:rPr>
              <a:t>In a </a:t>
            </a:r>
            <a:r>
              <a:rPr lang="en-GB" b="1" dirty="0">
                <a:latin typeface="Arial" panose="020B0604020202020204" pitchFamily="34" charset="0"/>
                <a:cs typeface="Arial" panose="020B0604020202020204" pitchFamily="34" charset="0"/>
              </a:rPr>
              <a:t>survey completed by Edelman of 158 </a:t>
            </a:r>
            <a:r>
              <a:rPr lang="en-GB" b="1" dirty="0">
                <a:latin typeface="Arial" panose="020B0604020202020204" pitchFamily="34" charset="0"/>
                <a:cs typeface="Arial" panose="020B0604020202020204" pitchFamily="34" charset="0"/>
              </a:rPr>
              <a:t>investors:</a:t>
            </a:r>
            <a:endParaRPr lang="en-GB"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048425" y="2359293"/>
            <a:ext cx="8095151" cy="2511367"/>
          </a:xfrm>
          <a:prstGeom prst="rect">
            <a:avLst/>
          </a:prstGeom>
        </p:spPr>
      </p:pic>
    </p:spTree>
    <p:extLst>
      <p:ext uri="{BB962C8B-B14F-4D97-AF65-F5344CB8AC3E}">
        <p14:creationId xmlns:p14="http://schemas.microsoft.com/office/powerpoint/2010/main" val="1786817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675" y="642687"/>
            <a:ext cx="11882651" cy="5572627"/>
          </a:xfrm>
          <a:prstGeom prst="rect">
            <a:avLst/>
          </a:prstGeom>
        </p:spPr>
      </p:pic>
    </p:spTree>
    <p:extLst>
      <p:ext uri="{BB962C8B-B14F-4D97-AF65-F5344CB8AC3E}">
        <p14:creationId xmlns:p14="http://schemas.microsoft.com/office/powerpoint/2010/main" val="1840537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Aft>
                <a:spcPts val="1000"/>
              </a:spcAft>
            </a:pPr>
            <a:r>
              <a:rPr lang="en-US" sz="4800" b="1" dirty="0" smtClean="0">
                <a:latin typeface="Arial" panose="020B0604020202020204" pitchFamily="34" charset="0"/>
                <a:cs typeface="Arial" panose="020B0604020202020204" pitchFamily="34" charset="0"/>
              </a:rPr>
              <a:t>&lt;IR</a:t>
            </a:r>
            <a:r>
              <a:rPr lang="en-US" sz="4800" b="1" dirty="0">
                <a:latin typeface="Arial" panose="020B0604020202020204" pitchFamily="34" charset="0"/>
                <a:cs typeface="Arial" panose="020B0604020202020204" pitchFamily="34" charset="0"/>
              </a:rPr>
              <a:t>&gt; and investor benefits</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02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Aft>
                <a:spcPts val="1000"/>
              </a:spcAft>
            </a:pPr>
            <a:r>
              <a:rPr lang="en-US" sz="4800" b="1" dirty="0">
                <a:latin typeface="Arial" panose="020B0604020202020204" pitchFamily="34" charset="0"/>
                <a:cs typeface="Arial" panose="020B0604020202020204" pitchFamily="34" charset="0"/>
              </a:rPr>
              <a:t>What are investors asking for?</a:t>
            </a:r>
          </a:p>
        </p:txBody>
      </p:sp>
    </p:spTree>
    <p:extLst>
      <p:ext uri="{BB962C8B-B14F-4D97-AF65-F5344CB8AC3E}">
        <p14:creationId xmlns:p14="http://schemas.microsoft.com/office/powerpoint/2010/main" val="375642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Investors have signaled that important information</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826071" cy="4351338"/>
          </a:xfrm>
        </p:spPr>
        <p:txBody>
          <a:bodyPr>
            <a:normAutofit fontScale="85000" lnSpcReduction="10000"/>
          </a:bodyPr>
          <a:lstStyle/>
          <a:p>
            <a:pPr marL="457200" indent="-457200"/>
            <a:r>
              <a:rPr lang="en-US" dirty="0">
                <a:latin typeface="Arial" panose="020B0604020202020204" pitchFamily="34" charset="0"/>
                <a:cs typeface="Arial" panose="020B0604020202020204" pitchFamily="34" charset="0"/>
              </a:rPr>
              <a:t>focuses on measurable factors such as cost and risk or explains how the business model works</a:t>
            </a:r>
          </a:p>
          <a:p>
            <a:pPr marL="457200" indent="-457200"/>
            <a:r>
              <a:rPr lang="en-US" dirty="0">
                <a:latin typeface="Arial" panose="020B0604020202020204" pitchFamily="34" charset="0"/>
                <a:cs typeface="Arial" panose="020B0604020202020204" pitchFamily="34" charset="0"/>
              </a:rPr>
              <a:t>clearly explains the links between the organization’s environmental, social activities and similar intangible investments and expectations of future performance or risk</a:t>
            </a:r>
          </a:p>
          <a:p>
            <a:pPr marL="457200" indent="-457200"/>
            <a:r>
              <a:rPr lang="en-US" dirty="0">
                <a:latin typeface="Arial" panose="020B0604020202020204" pitchFamily="34" charset="0"/>
                <a:cs typeface="Arial" panose="020B0604020202020204" pitchFamily="34" charset="0"/>
              </a:rPr>
              <a:t>allows comparisons to be made between companies in the same sector</a:t>
            </a:r>
          </a:p>
          <a:p>
            <a:pPr marL="457200" indent="-457200"/>
            <a:r>
              <a:rPr lang="en-US" dirty="0">
                <a:latin typeface="Arial" panose="020B0604020202020204" pitchFamily="34" charset="0"/>
                <a:cs typeface="Arial" panose="020B0604020202020204" pitchFamily="34" charset="0"/>
              </a:rPr>
              <a:t>sets out sustainable competitive advantages.</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082725" y="1132328"/>
            <a:ext cx="3873760" cy="5332581"/>
          </a:xfrm>
          <a:prstGeom prst="rect">
            <a:avLst/>
          </a:prstGeom>
        </p:spPr>
      </p:pic>
    </p:spTree>
    <p:extLst>
      <p:ext uri="{BB962C8B-B14F-4D97-AF65-F5344CB8AC3E}">
        <p14:creationId xmlns:p14="http://schemas.microsoft.com/office/powerpoint/2010/main" val="1209468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49" y="306790"/>
            <a:ext cx="10708037" cy="4351338"/>
          </a:xfrm>
        </p:spPr>
        <p:txBody>
          <a:bodyPr/>
          <a:lstStyle/>
          <a:p>
            <a:pPr marL="0" indent="0">
              <a:buNone/>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are asking that every CEO lay out for shareholders each year a strategic framework for long-term value creation. Additionally, because boards have a critical role to play in strategic planning, we believe CEOs should explicitly affirm that their boards have reviewed those plans. BlackRock’s corporate governance team, in their engagement with companies, will be looking for this framework and board review</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Larry Fink</a:t>
            </a:r>
            <a:r>
              <a:rPr lang="en-US" sz="2400" dirty="0">
                <a:latin typeface="Arial" panose="020B0604020202020204" pitchFamily="34" charset="0"/>
                <a:cs typeface="Arial" panose="020B0604020202020204" pitchFamily="34" charset="0"/>
              </a:rPr>
              <a:t>, CEO, BlackRock</a:t>
            </a:r>
          </a:p>
          <a:p>
            <a:pPr marL="0" indent="0">
              <a:buNone/>
            </a:pPr>
            <a:endParaRPr lang="en-US" dirty="0"/>
          </a:p>
        </p:txBody>
      </p:sp>
      <p:sp>
        <p:nvSpPr>
          <p:cNvPr id="4" name="Rectangle 3"/>
          <p:cNvSpPr/>
          <p:nvPr/>
        </p:nvSpPr>
        <p:spPr>
          <a:xfrm>
            <a:off x="388749" y="3740377"/>
            <a:ext cx="7003944" cy="1569660"/>
          </a:xfrm>
          <a:prstGeom prst="rect">
            <a:avLst/>
          </a:prstGeom>
          <a:solidFill>
            <a:srgbClr val="FFF1E0"/>
          </a:solidFill>
          <a:ln w="28575">
            <a:solidFill>
              <a:srgbClr val="C00000"/>
            </a:solidFill>
          </a:ln>
        </p:spPr>
        <p:txBody>
          <a:bodyPr wrap="square">
            <a:spAutoFit/>
          </a:bodyPr>
          <a:lstStyle/>
          <a:p>
            <a:r>
              <a:rPr lang="en-GB" sz="2400" dirty="0">
                <a:latin typeface="Arial" panose="020B0604020202020204" pitchFamily="34" charset="0"/>
                <a:cs typeface="Arial" panose="020B0604020202020204" pitchFamily="34" charset="0"/>
              </a:rPr>
              <a:t>"Efforts by the International Integrated Reporting Council to develop a framework for reporting value creation seem very much in-line with what Mr Fink is suggesting."</a:t>
            </a:r>
          </a:p>
        </p:txBody>
      </p:sp>
      <p:pic>
        <p:nvPicPr>
          <p:cNvPr id="5" name="Picture 4"/>
          <p:cNvPicPr>
            <a:picLocks noChangeAspect="1"/>
          </p:cNvPicPr>
          <p:nvPr/>
        </p:nvPicPr>
        <p:blipFill rotWithShape="1">
          <a:blip r:embed="rId3"/>
          <a:srcRect t="3830"/>
          <a:stretch/>
        </p:blipFill>
        <p:spPr>
          <a:xfrm>
            <a:off x="8276095" y="2153669"/>
            <a:ext cx="3256402" cy="4402114"/>
          </a:xfrm>
          <a:prstGeom prst="rect">
            <a:avLst/>
          </a:prstGeom>
          <a:effectLst>
            <a:softEdge rad="12700"/>
          </a:effectLst>
        </p:spPr>
      </p:pic>
      <p:sp>
        <p:nvSpPr>
          <p:cNvPr id="6" name="Rectangle 5"/>
          <p:cNvSpPr/>
          <p:nvPr/>
        </p:nvSpPr>
        <p:spPr>
          <a:xfrm>
            <a:off x="388748" y="5435184"/>
            <a:ext cx="6096000" cy="830997"/>
          </a:xfrm>
          <a:prstGeom prst="rect">
            <a:avLst/>
          </a:prstGeom>
        </p:spPr>
        <p:txBody>
          <a:bodyPr>
            <a:spAutoFit/>
          </a:bodyPr>
          <a:lstStyle/>
          <a:p>
            <a:r>
              <a:rPr lang="en-US" sz="2400" b="1" dirty="0">
                <a:latin typeface="Arial" panose="020B0604020202020204" pitchFamily="34" charset="0"/>
                <a:cs typeface="Arial" panose="020B0604020202020204" pitchFamily="34" charset="0"/>
              </a:rPr>
              <a:t>Sandra Peters</a:t>
            </a:r>
            <a:r>
              <a:rPr lang="en-US" sz="2400" dirty="0">
                <a:latin typeface="Arial" panose="020B0604020202020204" pitchFamily="34" charset="0"/>
                <a:cs typeface="Arial" panose="020B0604020202020204" pitchFamily="34" charset="0"/>
              </a:rPr>
              <a:t>, Head of Global Financial Reporting Policy, CFA Institute</a:t>
            </a:r>
          </a:p>
        </p:txBody>
      </p:sp>
      <p:cxnSp>
        <p:nvCxnSpPr>
          <p:cNvPr id="11" name="Elbow Connector 10"/>
          <p:cNvCxnSpPr>
            <a:stCxn id="4" idx="3"/>
          </p:cNvCxnSpPr>
          <p:nvPr/>
        </p:nvCxnSpPr>
        <p:spPr>
          <a:xfrm>
            <a:off x="7392693" y="4525207"/>
            <a:ext cx="1921788" cy="1488135"/>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00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EY have found that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4184541"/>
            <a:ext cx="10515600" cy="1992421"/>
          </a:xfrm>
        </p:spPr>
        <p:txBody>
          <a:bodyPr>
            <a:normAutofit/>
          </a:bodyPr>
          <a:lstStyle/>
          <a:p>
            <a:pPr marL="0" indent="0">
              <a:spcAft>
                <a:spcPts val="0"/>
              </a:spcAft>
              <a:buNone/>
            </a:pPr>
            <a:r>
              <a:rPr lang="en-US" dirty="0">
                <a:latin typeface="Arial" panose="020B0604020202020204" pitchFamily="34" charset="0"/>
                <a:cs typeface="Arial" panose="020B0604020202020204" pitchFamily="34" charset="0"/>
              </a:rPr>
              <a:t>of over 320 investors surveyed agree or strongly agree with the statement that: “Public company CEOs should lay out an explicit strategy each year for long-term value creation and directly affirm that the company’s board has agreed it.”</a:t>
            </a:r>
            <a:endParaRPr lang="en-US"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167753" y="1690688"/>
            <a:ext cx="4247828" cy="236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500" b="1" dirty="0" smtClean="0">
                <a:latin typeface="Arial" panose="020B0604020202020204" pitchFamily="34" charset="0"/>
                <a:cs typeface="Arial" panose="020B0604020202020204" pitchFamily="34" charset="0"/>
              </a:rPr>
              <a:t>92%</a:t>
            </a:r>
            <a:endParaRPr lang="en-US" sz="15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14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And PWC found that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4184541"/>
            <a:ext cx="10515600" cy="1992421"/>
          </a:xfrm>
        </p:spPr>
        <p:txBody>
          <a:bodyPr>
            <a:normAutofit/>
          </a:bodyPr>
          <a:lstStyle/>
          <a:p>
            <a:pPr marL="0" indent="0">
              <a:spcAft>
                <a:spcPts val="0"/>
              </a:spcAft>
              <a:buNone/>
            </a:pPr>
            <a:r>
              <a:rPr lang="en-US" dirty="0">
                <a:latin typeface="Arial" panose="020B0604020202020204" pitchFamily="34" charset="0"/>
                <a:cs typeface="Arial" panose="020B0604020202020204" pitchFamily="34" charset="0"/>
              </a:rPr>
              <a:t>of investment professionals agree or agree strongly that business success in the 21st century will be defined by more than financial profit.</a:t>
            </a:r>
          </a:p>
        </p:txBody>
      </p:sp>
      <p:sp>
        <p:nvSpPr>
          <p:cNvPr id="4" name="Content Placeholder 2"/>
          <p:cNvSpPr txBox="1">
            <a:spLocks/>
          </p:cNvSpPr>
          <p:nvPr/>
        </p:nvSpPr>
        <p:spPr>
          <a:xfrm>
            <a:off x="4167753" y="1690688"/>
            <a:ext cx="4247828" cy="236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500" b="1" dirty="0" smtClean="0">
                <a:latin typeface="Arial" panose="020B0604020202020204" pitchFamily="34" charset="0"/>
                <a:cs typeface="Arial" panose="020B0604020202020204" pitchFamily="34" charset="0"/>
              </a:rPr>
              <a:t>63%</a:t>
            </a:r>
            <a:endParaRPr lang="en-US" sz="15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10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5781"/>
          <a:stretch/>
        </p:blipFill>
        <p:spPr>
          <a:xfrm>
            <a:off x="0" y="342231"/>
            <a:ext cx="12192000" cy="6218667"/>
          </a:xfrm>
          <a:prstGeom prst="rect">
            <a:avLst/>
          </a:prstGeom>
        </p:spPr>
      </p:pic>
    </p:spTree>
    <p:extLst>
      <p:ext uri="{BB962C8B-B14F-4D97-AF65-F5344CB8AC3E}">
        <p14:creationId xmlns:p14="http://schemas.microsoft.com/office/powerpoint/2010/main" val="1735859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Investors told PwC that: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spcAft>
                <a:spcPts val="0"/>
              </a:spcAft>
              <a:buNone/>
            </a:pPr>
            <a:r>
              <a:rPr lang="en-US" dirty="0">
                <a:latin typeface="Arial" panose="020B0604020202020204" pitchFamily="34" charset="0"/>
                <a:cs typeface="Arial" panose="020B0604020202020204" pitchFamily="34" charset="0"/>
              </a:rPr>
              <a:t>“Integrated ESG information allows them to assess a host of important variables including whether to invest, divest, engage or look closer to see if there are other problems in the business. But, crucially, they also said that there are gaps in the ESG information companies report and that often it isn’t very well integrated into corporate communications. While acknowledging that ESG information is a fast-developing aspect of valuation, they all argued for improved data, more connectivity and consistently applied frameworks.”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14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1179</Words>
  <Application>Microsoft Office PowerPoint</Application>
  <PresentationFormat>Widescreen</PresentationFormat>
  <Paragraphs>105</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&lt;IR&gt; and investor benefits</vt:lpstr>
      <vt:lpstr>What are investors asking for?</vt:lpstr>
      <vt:lpstr>Investors have signaled that important information:</vt:lpstr>
      <vt:lpstr>PowerPoint Presentation</vt:lpstr>
      <vt:lpstr>EY have found that</vt:lpstr>
      <vt:lpstr>And PWC found that</vt:lpstr>
      <vt:lpstr>PowerPoint Presentation</vt:lpstr>
      <vt:lpstr>Investors told PwC that:</vt:lpstr>
      <vt:lpstr>Investor benefits of Integrated Reporting</vt:lpstr>
      <vt:lpstr>PowerPoint Presentation</vt:lpstr>
      <vt:lpstr>PowerPoint Presentation</vt:lpstr>
      <vt:lpstr>PowerPoint Presentation</vt:lpstr>
      <vt:lpstr>PowerPoint Presentation</vt:lpstr>
      <vt:lpstr>PowerPoint Presentation</vt:lpstr>
      <vt:lpstr>In a survey completed by Edelman of 158 investors: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 Jackson</dc:creator>
  <cp:lastModifiedBy>Jazmin Jackson</cp:lastModifiedBy>
  <cp:revision>45</cp:revision>
  <dcterms:created xsi:type="dcterms:W3CDTF">2018-01-18T17:35:34Z</dcterms:created>
  <dcterms:modified xsi:type="dcterms:W3CDTF">2018-02-05T21:24:26Z</dcterms:modified>
</cp:coreProperties>
</file>