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6" r:id="rId3"/>
    <p:sldId id="258" r:id="rId4"/>
    <p:sldId id="259" r:id="rId5"/>
    <p:sldId id="260" r:id="rId6"/>
    <p:sldId id="261" r:id="rId7"/>
    <p:sldId id="263" r:id="rId8"/>
    <p:sldId id="266" r:id="rId9"/>
    <p:sldId id="267" r:id="rId10"/>
    <p:sldId id="264" r:id="rId11"/>
    <p:sldId id="265" r:id="rId12"/>
    <p:sldId id="262"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204" autoAdjust="0"/>
  </p:normalViewPr>
  <p:slideViewPr>
    <p:cSldViewPr snapToGrid="0">
      <p:cViewPr varScale="1">
        <p:scale>
          <a:sx n="78" d="100"/>
          <a:sy n="78" d="100"/>
        </p:scale>
        <p:origin x="18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A209B-2178-4849-9BAF-D35BC65D4AEE}" type="datetimeFigureOut">
              <a:rPr lang="en-US" smtClean="0"/>
              <a:t>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60DD4-FAB7-4B67-877A-6C96050D2120}" type="slidenum">
              <a:rPr lang="en-US" smtClean="0"/>
              <a:t>‹#›</a:t>
            </a:fld>
            <a:endParaRPr lang="en-US"/>
          </a:p>
        </p:txBody>
      </p:sp>
    </p:spTree>
    <p:extLst>
      <p:ext uri="{BB962C8B-B14F-4D97-AF65-F5344CB8AC3E}">
        <p14:creationId xmlns:p14="http://schemas.microsoft.com/office/powerpoint/2010/main" val="174707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aica.co.za/Portals/0/Technical/Sustainability/SAICAIntegratedThinkingLandscape.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integratedreporting.org/wp-content/uploads/2017/09/1440_IR_CreatingValue_IIRC.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Integrated reporting seeks to change the way businesses think about creating and sustaining value. Integrated reporting is designed</a:t>
            </a:r>
            <a:r>
              <a:rPr lang="en-US" baseline="0" dirty="0" smtClean="0"/>
              <a:t> to change </a:t>
            </a:r>
            <a:r>
              <a:rPr lang="en-US" dirty="0" smtClean="0"/>
              <a:t>corporate behavior through the evolution</a:t>
            </a:r>
            <a:r>
              <a:rPr lang="en-US" baseline="0" dirty="0" smtClean="0"/>
              <a:t> of</a:t>
            </a:r>
            <a:r>
              <a:rPr lang="en-US" dirty="0" smtClean="0"/>
              <a:t> integrated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Integrated thinking is therefore a necessary part of integrated</a:t>
            </a:r>
            <a:r>
              <a:rPr lang="en-GB" baseline="0" dirty="0" smtClean="0"/>
              <a:t> reporting for it to achieve its aims and to benefit organizations through improved decision making</a:t>
            </a:r>
            <a:r>
              <a:rPr lang="en-GB" dirty="0" smtClean="0"/>
              <a:t>. Integrated</a:t>
            </a:r>
            <a:r>
              <a:rPr lang="en-GB" baseline="0" dirty="0" smtClean="0"/>
              <a:t> reporting is iterative - the process/discipline of an integrated reporting will improve integrated thinking, which should translate to better reporting, which will in turn improve the thinking. </a:t>
            </a:r>
            <a:r>
              <a:rPr lang="en-GB" dirty="0" smtClean="0"/>
              <a:t>Integrated thinking leads to </a:t>
            </a:r>
            <a:r>
              <a:rPr lang="en-GB" b="0" dirty="0" smtClean="0"/>
              <a:t>integrated decision-making </a:t>
            </a:r>
            <a:r>
              <a:rPr lang="en-GB" dirty="0" smtClean="0"/>
              <a:t>and actions that consider the creation of value over the short, medium and long term. </a:t>
            </a:r>
            <a:r>
              <a:rPr lang="en-US" dirty="0" smtClean="0"/>
              <a:t>Assembling an integrated report is designed to enable integrated thinking.</a:t>
            </a:r>
            <a:r>
              <a:rPr lang="en-GB"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Integrated reporting process involves</a:t>
            </a: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Developing a broader, and deeper longer term understanding of how an organization creates value in the contex</a:t>
            </a:r>
            <a:r>
              <a:rPr lang="en-US" sz="1200" baseline="0" dirty="0" smtClean="0"/>
              <a:t>t of the external environment, strategy, business model and capitals, and risks and opportunities</a:t>
            </a:r>
            <a:r>
              <a:rPr lang="en-US" sz="1200" dirty="0" smtClean="0"/>
              <a:t>.</a:t>
            </a:r>
            <a:r>
              <a:rPr lang="en-US" sz="1200" baseline="0" dirty="0" smtClean="0"/>
              <a:t> </a:t>
            </a:r>
            <a:r>
              <a:rPr lang="en-US" dirty="0" smtClean="0"/>
              <a:t>Integrated reporting therefore should be used as a key management tool to improve performance. </a:t>
            </a:r>
            <a:endParaRPr lang="en-US" sz="1200" dirty="0" smtClean="0"/>
          </a:p>
          <a:p>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Improving communications, both internally and externally, about how value is created and sustained. As a strategic means of communication</a:t>
            </a:r>
            <a:r>
              <a:rPr lang="en-US" baseline="0" dirty="0" smtClean="0"/>
              <a:t> on those aspects that matter to value creation, integrated reporting should not be a reporting burden.</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The development of an integrated report that clearly and concisely communicates value creation i</a:t>
            </a:r>
            <a:r>
              <a:rPr lang="en-US" sz="1200" baseline="0" dirty="0" smtClean="0"/>
              <a:t>s guided by the International Integrated Reporting Framework (2013). It is important not to t</a:t>
            </a:r>
            <a:r>
              <a:rPr lang="en-US" dirty="0" smtClean="0"/>
              <a:t>reat an integrated report as simply an aggregate or combination of existing reports.</a:t>
            </a: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3</a:t>
            </a:fld>
            <a:endParaRPr lang="en-US"/>
          </a:p>
        </p:txBody>
      </p:sp>
    </p:spTree>
    <p:extLst>
      <p:ext uri="{BB962C8B-B14F-4D97-AF65-F5344CB8AC3E}">
        <p14:creationId xmlns:p14="http://schemas.microsoft.com/office/powerpoint/2010/main" val="38380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Appropriate governance and oversight structures ensure effective processes and accountabilities for all organizational initiatives and ultimately lead to better performance. External stakeholders will increasingly demand integrated business reports as evidence of management strength and integrated thinking. </a:t>
            </a:r>
          </a:p>
          <a:p>
            <a:endParaRPr lang="en-US" dirty="0" smtClean="0"/>
          </a:p>
          <a:p>
            <a:r>
              <a:rPr lang="en-US" dirty="0" smtClean="0"/>
              <a:t>Finance</a:t>
            </a:r>
            <a:r>
              <a:rPr lang="en-US" baseline="0" dirty="0" smtClean="0"/>
              <a:t> professionals are well placed to influence and facilitate board and management commitment to integrated thinking and reporting highlighting the benefits for both the organization and its stakeholders, and ensuring appropriate levels of understanding and accountability. S</a:t>
            </a:r>
            <a:r>
              <a:rPr lang="en-US" dirty="0" smtClean="0"/>
              <a:t>trong governance and leadership from the top of the organization is necessary</a:t>
            </a:r>
            <a:r>
              <a:rPr lang="en-US" baseline="0" dirty="0" smtClean="0"/>
              <a:t> </a:t>
            </a:r>
            <a:r>
              <a:rPr lang="en-US" dirty="0" smtClean="0"/>
              <a:t>to ensure integrated reporting leads to effective communication on the full range of issues impacting value creation. </a:t>
            </a:r>
            <a:endParaRPr lang="en-US" baseline="0" dirty="0" smtClean="0"/>
          </a:p>
          <a:p>
            <a:endParaRPr lang="en-US" dirty="0" smtClean="0"/>
          </a:p>
          <a:p>
            <a:r>
              <a:rPr lang="en-US" dirty="0" smtClean="0"/>
              <a:t>They can also support the audit committee’s significant role in overseeing the reporting process and related risk. For financial professionals, this involves maintaining effective processes and accountabilities across all forms of reporting and disclosure to financial capital providers and others. By establishing and maintaining effective risk management and internal control over all relevant reporting processes and systems and beginning to expand into the wider range of data and issues encompassed by the International Framework, the audit committee can also ensure that all organizational information moves toward the highest level of quality.</a:t>
            </a: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13</a:t>
            </a:fld>
            <a:endParaRPr lang="en-US"/>
          </a:p>
        </p:txBody>
      </p:sp>
    </p:spTree>
    <p:extLst>
      <p:ext uri="{BB962C8B-B14F-4D97-AF65-F5344CB8AC3E}">
        <p14:creationId xmlns:p14="http://schemas.microsoft.com/office/powerpoint/2010/main" val="3356834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Integrated</a:t>
            </a:r>
            <a:r>
              <a:rPr lang="en-US" baseline="0" dirty="0" smtClean="0"/>
              <a:t> communications requires a</a:t>
            </a:r>
            <a:r>
              <a:rPr lang="en-US" dirty="0" smtClean="0"/>
              <a:t> shift from a financial focus </a:t>
            </a:r>
            <a:r>
              <a:rPr lang="en-US" baseline="0" dirty="0" smtClean="0"/>
              <a:t>to reporting on </a:t>
            </a:r>
            <a:r>
              <a:rPr lang="en-US" dirty="0" smtClean="0"/>
              <a:t>progress in relation to all relevant capitals aligned to organizational goals and objectives. The aim</a:t>
            </a:r>
            <a:r>
              <a:rPr lang="en-US" baseline="0" dirty="0" smtClean="0"/>
              <a:t> is to achieve more effective internal and external disclosure rather than more reporting and disclosure.</a:t>
            </a:r>
            <a:endParaRPr lang="en-US" dirty="0" smtClean="0"/>
          </a:p>
          <a:p>
            <a:endParaRPr lang="en-US" dirty="0" smtClean="0"/>
          </a:p>
          <a:p>
            <a:r>
              <a:rPr lang="en-US" dirty="0" smtClean="0"/>
              <a:t>The capitals should be reinforced in the performance management cycle and where material included within financial and regulated reports as well as the annual</a:t>
            </a:r>
            <a:r>
              <a:rPr lang="en-US" baseline="0" dirty="0" smtClean="0"/>
              <a:t> report and management commentary </a:t>
            </a:r>
            <a:r>
              <a:rPr lang="en-US" dirty="0" smtClean="0"/>
              <a:t>providing context for financial statements and operational performance.</a:t>
            </a:r>
          </a:p>
          <a:p>
            <a:endParaRPr lang="en-US" dirty="0" smtClean="0"/>
          </a:p>
          <a:p>
            <a:endParaRPr lang="en-US" dirty="0" smtClean="0"/>
          </a:p>
          <a:p>
            <a:r>
              <a:rPr lang="en-US" dirty="0" smtClean="0"/>
              <a:t>Ultimately integrated communications will</a:t>
            </a:r>
            <a:r>
              <a:rPr lang="en-US" baseline="0" dirty="0" smtClean="0"/>
              <a:t> </a:t>
            </a:r>
            <a:r>
              <a:rPr lang="en-US" dirty="0" smtClean="0"/>
              <a:t>demonstrate an organization’s capacity for integrated thinking to investors, creditors, and other stakeholders.</a:t>
            </a: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14</a:t>
            </a:fld>
            <a:endParaRPr lang="en-US"/>
          </a:p>
        </p:txBody>
      </p:sp>
    </p:spTree>
    <p:extLst>
      <p:ext uri="{BB962C8B-B14F-4D97-AF65-F5344CB8AC3E}">
        <p14:creationId xmlns:p14="http://schemas.microsoft.com/office/powerpoint/2010/main" val="2529962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CFO and finance function can</a:t>
            </a:r>
          </a:p>
          <a:p>
            <a:pPr marL="171450" indent="-171450">
              <a:buFont typeface="Arial" panose="020B0604020202020204" pitchFamily="34" charset="0"/>
              <a:buChar char="•"/>
            </a:pPr>
            <a:r>
              <a:rPr lang="en-US" sz="1200" dirty="0" smtClean="0"/>
              <a:t>Promote awareness of the benefits of integrated</a:t>
            </a:r>
            <a:r>
              <a:rPr lang="en-US" sz="1200" baseline="0" dirty="0" smtClean="0"/>
              <a:t> thinking and reporting across the organization, including what aspects of existing practices are already integrated. A candid dialogue  on the challenges is also beneficial so changes needed are fully understood</a:t>
            </a:r>
            <a:endParaRPr lang="en-US" sz="1200" dirty="0" smtClean="0"/>
          </a:p>
          <a:p>
            <a:pPr marL="171450" indent="-171450">
              <a:buFont typeface="Arial" panose="020B0604020202020204" pitchFamily="34" charset="0"/>
              <a:buChar char="•"/>
            </a:pPr>
            <a:r>
              <a:rPr lang="en-US" sz="1200" dirty="0" smtClean="0"/>
              <a:t>Develop relevant processes and systems, and metrics for integrated decision making</a:t>
            </a:r>
          </a:p>
          <a:p>
            <a:pPr marL="171450" indent="-171450">
              <a:buFont typeface="Arial" panose="020B0604020202020204" pitchFamily="34" charset="0"/>
              <a:buChar char="•"/>
            </a:pPr>
            <a:r>
              <a:rPr lang="en-US" sz="1200" dirty="0" smtClean="0"/>
              <a:t>Lead on integrating additional capitals into performance management and reporting where there are gaps In</a:t>
            </a:r>
            <a:r>
              <a:rPr lang="en-US" sz="1200" baseline="0" dirty="0" smtClean="0"/>
              <a:t> understanding and managing drivers of value creation</a:t>
            </a:r>
            <a:r>
              <a:rPr lang="en-US" sz="1200" dirty="0" smtClean="0"/>
              <a:t>. Help assess what data is required</a:t>
            </a:r>
            <a:r>
              <a:rPr lang="en-US" sz="1200" baseline="0" dirty="0" smtClean="0"/>
              <a:t> to support understanding and decisions making, and current levels of data governance and maturity</a:t>
            </a:r>
            <a:endParaRPr lang="en-US" sz="1200" dirty="0" smtClean="0"/>
          </a:p>
          <a:p>
            <a:pPr marL="171450" indent="-171450">
              <a:buFont typeface="Arial" panose="020B0604020202020204" pitchFamily="34" charset="0"/>
              <a:buChar char="•"/>
            </a:pPr>
            <a:r>
              <a:rPr lang="en-US" sz="1200" dirty="0" smtClean="0"/>
              <a:t>Work with other parts of the organization to ensure non-financial data is of adequate quality for decision making purposes.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15</a:t>
            </a:fld>
            <a:endParaRPr lang="en-US"/>
          </a:p>
        </p:txBody>
      </p:sp>
    </p:spTree>
    <p:extLst>
      <p:ext uri="{BB962C8B-B14F-4D97-AF65-F5344CB8AC3E}">
        <p14:creationId xmlns:p14="http://schemas.microsoft.com/office/powerpoint/2010/main" val="2324486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16</a:t>
            </a:fld>
            <a:endParaRPr lang="en-US"/>
          </a:p>
        </p:txBody>
      </p:sp>
    </p:spTree>
    <p:extLst>
      <p:ext uri="{BB962C8B-B14F-4D97-AF65-F5344CB8AC3E}">
        <p14:creationId xmlns:p14="http://schemas.microsoft.com/office/powerpoint/2010/main" val="299334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Integrated thinking involves understanding the connections between the capitals or resources, relationships, and different approaches to creating value for the organization and its stakeholders through changes to business models. </a:t>
            </a:r>
          </a:p>
          <a:p>
            <a:endParaRPr lang="en-US" dirty="0" smtClean="0"/>
          </a:p>
          <a:p>
            <a:r>
              <a:rPr lang="en-US" dirty="0" smtClean="0"/>
              <a:t>It is implemented by integrated strategy, planning and decision making requiring an understanding of the significant opportunities and risks related to the value</a:t>
            </a:r>
            <a:r>
              <a:rPr lang="en-US" baseline="0" dirty="0" smtClean="0"/>
              <a:t> creation process and different types of capital</a:t>
            </a:r>
            <a:r>
              <a:rPr lang="en-US" dirty="0" smtClean="0"/>
              <a:t>. This level of integration and understanding depends on connecting people, functions, information (financial and operational, internal and external), and systems. </a:t>
            </a:r>
          </a:p>
          <a:p>
            <a:endParaRPr lang="en-US" dirty="0" smtClean="0"/>
          </a:p>
          <a:p>
            <a:r>
              <a:rPr lang="en-US" dirty="0" smtClean="0"/>
              <a:t>Integrated thinking should result in increased organizational alignment between</a:t>
            </a:r>
            <a:r>
              <a:rPr lang="en-US" baseline="0" dirty="0" smtClean="0"/>
              <a:t> </a:t>
            </a:r>
            <a:r>
              <a:rPr lang="en-US" dirty="0" smtClean="0"/>
              <a:t>strategic objectives and value creation in the context of the changing business environment taking into account the interdependencies</a:t>
            </a:r>
            <a:r>
              <a:rPr lang="en-US" baseline="0" dirty="0" smtClean="0"/>
              <a:t> between a range of factors that affect an organization’s ability to create value</a:t>
            </a:r>
            <a:r>
              <a:rPr lang="en-US" dirty="0" smtClean="0"/>
              <a:t>. The result is greater confidence in making value creating decisions for the short, medium, and long term based on relevant quality information and analysis and robust and connected internal processes. </a:t>
            </a:r>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Integrated thinking helps break down silos revealing connections between what individuals</a:t>
            </a:r>
            <a:r>
              <a:rPr lang="en-GB" baseline="0" dirty="0" smtClean="0"/>
              <a:t> and functions </a:t>
            </a:r>
            <a:r>
              <a:rPr lang="en-GB" dirty="0" smtClean="0"/>
              <a:t>do and the consequences for the organization as a whole.  </a:t>
            </a:r>
            <a:r>
              <a:rPr lang="en-US" sz="1200" dirty="0" smtClean="0"/>
              <a:t>Connectivity throughout the organization and a convergence of different mindsets, expertise and professional backgrounds</a:t>
            </a:r>
            <a:r>
              <a:rPr lang="en-US" sz="1200" baseline="0" dirty="0" smtClean="0"/>
              <a:t> will help enhance the connectivity of information flow supporting internal and external reporting.</a:t>
            </a:r>
            <a:endParaRPr lang="en-US" sz="1200" dirty="0" smtClean="0"/>
          </a:p>
          <a:p>
            <a:endParaRPr lang="en-US" sz="1200" dirty="0" smtClean="0"/>
          </a:p>
          <a:p>
            <a:r>
              <a:rPr lang="en-US" sz="1200" dirty="0" smtClean="0"/>
              <a:t>For many organizations, integrated thinking involves greater systems thinking and enabling</a:t>
            </a:r>
            <a:r>
              <a:rPr lang="en-US" sz="1200" baseline="0" dirty="0" smtClean="0"/>
              <a:t> greater </a:t>
            </a:r>
            <a:r>
              <a:rPr lang="en-US" sz="1200" dirty="0" smtClean="0"/>
              <a:t>connectivity in various dimensions including</a:t>
            </a:r>
          </a:p>
          <a:p>
            <a:endParaRPr lang="en-US" sz="1200" dirty="0" smtClean="0"/>
          </a:p>
          <a:p>
            <a:pPr marL="457200" indent="-457200">
              <a:buFont typeface="+mj-lt"/>
              <a:buAutoNum type="arabicPeriod"/>
            </a:pPr>
            <a:r>
              <a:rPr lang="en-GB" sz="1200" dirty="0" smtClean="0"/>
              <a:t>Financial and “non-financial” information</a:t>
            </a:r>
          </a:p>
          <a:p>
            <a:pPr marL="457200" indent="-457200">
              <a:buFont typeface="+mj-lt"/>
              <a:buAutoNum type="arabicPeriod"/>
            </a:pPr>
            <a:r>
              <a:rPr lang="en-GB" sz="1200" dirty="0" smtClean="0"/>
              <a:t>Past, present and future</a:t>
            </a:r>
          </a:p>
          <a:p>
            <a:pPr marL="457200" indent="-457200">
              <a:buFont typeface="+mj-lt"/>
              <a:buAutoNum type="arabicPeriod"/>
            </a:pPr>
            <a:r>
              <a:rPr lang="en-GB" sz="1200" dirty="0" smtClean="0"/>
              <a:t>Quantitative and qualitative information</a:t>
            </a:r>
          </a:p>
          <a:p>
            <a:pPr marL="457200" indent="-457200">
              <a:buFont typeface="+mj-lt"/>
              <a:buAutoNum type="arabicPeriod"/>
            </a:pPr>
            <a:r>
              <a:rPr lang="en-GB" sz="1200" dirty="0" smtClean="0"/>
              <a:t>Information used by management, board and externally reported</a:t>
            </a:r>
          </a:p>
          <a:p>
            <a:pPr marL="457200" indent="-457200">
              <a:buFont typeface="+mj-lt"/>
              <a:buAutoNum type="arabicPeriod"/>
            </a:pPr>
            <a:r>
              <a:rPr lang="en-GB" sz="1200" dirty="0" smtClean="0"/>
              <a:t>The integrated report, and other communications.</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4</a:t>
            </a:fld>
            <a:endParaRPr lang="en-US"/>
          </a:p>
        </p:txBody>
      </p:sp>
    </p:spTree>
    <p:extLst>
      <p:ext uri="{BB962C8B-B14F-4D97-AF65-F5344CB8AC3E}">
        <p14:creationId xmlns:p14="http://schemas.microsoft.com/office/powerpoint/2010/main" val="2935275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Integrated reporting should be the outcome of an internal integrated thinking process at board and management level. </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Integrated thinking is key to successful integrated</a:t>
            </a:r>
            <a:r>
              <a:rPr lang="en-GB" baseline="0" dirty="0" smtClean="0"/>
              <a:t> reporting and both are necessary to enhance connectivity in the organization and enhance understanding of and communication on drivers of value creation</a:t>
            </a:r>
            <a:r>
              <a:rPr lang="en-GB" dirty="0" smtClean="0"/>
              <a:t>.  Integrated</a:t>
            </a:r>
            <a:r>
              <a:rPr lang="en-GB" baseline="0" dirty="0" smtClean="0"/>
              <a:t> reporting is iterative - the process/discipline of an integrated reporting will improve integrated thinking, which will come through in a better report next time, which will in turn improve the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white"/>
                </a:solidFill>
              </a:rPr>
              <a:t>According to the IIRC’s publication, Creating Value, The Cyclical</a:t>
            </a:r>
            <a:r>
              <a:rPr lang="en-US" sz="1200" baseline="0" dirty="0" smtClean="0">
                <a:solidFill>
                  <a:prstClr val="white"/>
                </a:solidFill>
              </a:rPr>
              <a:t> Power of integrated thinking and reporting, i</a:t>
            </a:r>
            <a:r>
              <a:rPr lang="en-US" sz="1200" dirty="0" smtClean="0">
                <a:solidFill>
                  <a:prstClr val="white"/>
                </a:solidFill>
              </a:rPr>
              <a:t>n combination</a:t>
            </a:r>
            <a:r>
              <a:rPr lang="en-US" sz="1200" baseline="0" dirty="0" smtClean="0">
                <a:solidFill>
                  <a:prstClr val="white"/>
                </a:solidFill>
              </a:rPr>
              <a:t> they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white"/>
              </a:solidFill>
            </a:endParaRPr>
          </a:p>
          <a:p>
            <a:pPr marL="342900" indent="-342900">
              <a:buFont typeface="Arial" panose="020B0604020202020204" pitchFamily="34" charset="0"/>
              <a:buChar char="•"/>
            </a:pPr>
            <a:r>
              <a:rPr lang="en-US" dirty="0" smtClean="0"/>
              <a:t>Improve understanding of strategy and how value is created throughout the organization with fewer silos based on a </a:t>
            </a:r>
            <a:r>
              <a:rPr lang="en-US" dirty="0" err="1" smtClean="0"/>
              <a:t>multicapitals</a:t>
            </a:r>
            <a:r>
              <a:rPr lang="en-US" dirty="0" smtClean="0"/>
              <a:t> approach</a:t>
            </a:r>
          </a:p>
          <a:p>
            <a:pPr marL="342900" indent="-342900">
              <a:buFont typeface="Arial" panose="020B0604020202020204" pitchFamily="34" charset="0"/>
              <a:buChar char="•"/>
            </a:pPr>
            <a:r>
              <a:rPr lang="en-US" dirty="0" smtClean="0"/>
              <a:t>Enable a cohesive management information and informed decision making, enhancing accountability and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whit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white"/>
                </a:solidFill>
              </a:rPr>
              <a:t>Integrated thinking enables </a:t>
            </a:r>
            <a:r>
              <a:rPr lang="en-US" sz="1200" baseline="0" dirty="0" smtClean="0">
                <a:solidFill>
                  <a:prstClr val="white"/>
                </a:solidFill>
              </a:rPr>
              <a:t>connectivity of information </a:t>
            </a:r>
            <a:r>
              <a:rPr lang="en-US" sz="1200" dirty="0" smtClean="0">
                <a:solidFill>
                  <a:prstClr val="white"/>
                </a:solidFill>
              </a:rPr>
              <a:t>helping board</a:t>
            </a:r>
            <a:r>
              <a:rPr lang="en-US" sz="1200" baseline="0" dirty="0" smtClean="0">
                <a:solidFill>
                  <a:prstClr val="white"/>
                </a:solidFill>
              </a:rPr>
              <a:t> and management to </a:t>
            </a:r>
            <a:r>
              <a:rPr lang="en-US" sz="1200" dirty="0" smtClean="0">
                <a:solidFill>
                  <a:prstClr val="white"/>
                </a:solidFill>
              </a:rPr>
              <a:t>make important connections </a:t>
            </a:r>
            <a:r>
              <a:rPr lang="en-US" sz="1100" dirty="0" smtClean="0">
                <a:solidFill>
                  <a:srgbClr val="FF6600"/>
                </a:solidFill>
              </a:rPr>
              <a:t>internally,</a:t>
            </a:r>
            <a:r>
              <a:rPr lang="en-US" sz="1100" baseline="0" dirty="0" smtClean="0">
                <a:solidFill>
                  <a:srgbClr val="FF6600"/>
                </a:solidFill>
              </a:rPr>
              <a:t> and users to </a:t>
            </a:r>
            <a:r>
              <a:rPr lang="en-US" sz="1100" dirty="0" smtClean="0">
                <a:solidFill>
                  <a:srgbClr val="FF6600"/>
                </a:solidFill>
              </a:rPr>
              <a:t>make important connections externally.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rgbClr val="FF66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5</a:t>
            </a:fld>
            <a:endParaRPr lang="en-US"/>
          </a:p>
        </p:txBody>
      </p:sp>
    </p:spTree>
    <p:extLst>
      <p:ext uri="{BB962C8B-B14F-4D97-AF65-F5344CB8AC3E}">
        <p14:creationId xmlns:p14="http://schemas.microsoft.com/office/powerpoint/2010/main" val="392244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http://integratedreporting.org/resource/saica-integrated-thinking-an-exploratory-survey</a:t>
            </a:r>
            <a:r>
              <a:rPr lang="en-US" baseline="0" dirty="0" smtClean="0"/>
              <a:t> (2015)</a:t>
            </a:r>
            <a:endParaRPr lang="en-US" dirty="0" smtClean="0"/>
          </a:p>
          <a:p>
            <a:r>
              <a:rPr lang="en-US" sz="1200" b="0" i="0" kern="1200" dirty="0" smtClean="0">
                <a:solidFill>
                  <a:schemeClr val="tx1"/>
                </a:solidFill>
                <a:effectLst/>
                <a:latin typeface="+mn-lt"/>
                <a:ea typeface="+mn-ea"/>
                <a:cs typeface="+mn-cs"/>
              </a:rPr>
              <a:t>The South African Institute of Chartered Accountants (SAICA) published, ‘</a:t>
            </a:r>
            <a:r>
              <a:rPr lang="en-US" sz="1200" b="0" i="0" u="none" strike="noStrike" kern="1200" dirty="0" smtClean="0">
                <a:solidFill>
                  <a:schemeClr val="tx1"/>
                </a:solidFill>
                <a:effectLst/>
                <a:latin typeface="+mn-lt"/>
                <a:ea typeface="+mn-ea"/>
                <a:cs typeface="+mn-cs"/>
                <a:hlinkClick r:id="rId3"/>
              </a:rPr>
              <a:t>Integrated thinking, an exploratory survey</a:t>
            </a:r>
            <a:r>
              <a:rPr lang="en-US" sz="1200" b="0" i="0" kern="1200" dirty="0" smtClean="0">
                <a:solidFill>
                  <a:schemeClr val="tx1"/>
                </a:solidFill>
                <a:effectLst/>
                <a:latin typeface="+mn-lt"/>
                <a:ea typeface="+mn-ea"/>
                <a:cs typeface="+mn-cs"/>
              </a:rPr>
              <a:t>‘ in which they reveal the results of the top 100 companies listed on the Johannesburg Stock Exchange and leading state-owned entities</a:t>
            </a:r>
            <a:r>
              <a:rPr lang="en-US" sz="1200" b="0" i="0" kern="1200" baseline="0" dirty="0" smtClean="0">
                <a:solidFill>
                  <a:schemeClr val="tx1"/>
                </a:solidFill>
                <a:effectLst/>
                <a:latin typeface="+mn-lt"/>
                <a:ea typeface="+mn-ea"/>
                <a:cs typeface="+mn-cs"/>
              </a:rPr>
              <a:t> (all of which undertake integrated reporting).</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Key findings include:</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a:spcAft>
                <a:spcPts val="600"/>
              </a:spcAft>
            </a:pPr>
            <a:r>
              <a:rPr lang="en-US" sz="1200" dirty="0" smtClean="0"/>
              <a:t>78% (Executives) and 71% (NEDs) say &lt;IR&gt; has driven  integrated thinking</a:t>
            </a:r>
          </a:p>
          <a:p>
            <a:pPr>
              <a:spcAft>
                <a:spcPts val="600"/>
              </a:spcAft>
            </a:pPr>
            <a:r>
              <a:rPr lang="en-US" sz="1200" dirty="0" smtClean="0"/>
              <a:t>74% (Executives) and 93% (NEDs) say integrated thinking has improved decision-making at management level</a:t>
            </a:r>
          </a:p>
          <a:p>
            <a:pPr>
              <a:spcAft>
                <a:spcPts val="600"/>
              </a:spcAft>
            </a:pPr>
            <a:r>
              <a:rPr lang="en-US" sz="1200" dirty="0" smtClean="0"/>
              <a:t>72% (Executives) and 86% (NEDs) say integrated thinking has improved decision-making at board level</a:t>
            </a:r>
          </a:p>
          <a:p>
            <a:pPr>
              <a:spcAft>
                <a:spcPts val="600"/>
              </a:spcAft>
            </a:pPr>
            <a:r>
              <a:rPr lang="en-US" sz="1200" dirty="0" smtClean="0"/>
              <a:t>68% (Executives) and 71% (NEDs) say integrated thinking helped develop a more cohesive approach to reporting</a:t>
            </a:r>
          </a:p>
          <a:p>
            <a:pPr>
              <a:spcAft>
                <a:spcPts val="600"/>
              </a:spcAft>
            </a:pPr>
            <a:r>
              <a:rPr lang="en-US" sz="1200" dirty="0" smtClean="0"/>
              <a:t>Other</a:t>
            </a:r>
          </a:p>
          <a:p>
            <a:pPr>
              <a:spcAft>
                <a:spcPts val="600"/>
              </a:spcAft>
            </a:pPr>
            <a:r>
              <a:rPr lang="en-US" sz="1200" dirty="0" smtClean="0"/>
              <a:t>74% (Executives) and 79% (NEDs) say integrated thinking increased quality of dialogue with providers of financial capital and other stakeholders</a:t>
            </a:r>
          </a:p>
          <a:p>
            <a:pPr>
              <a:spcAft>
                <a:spcPts val="600"/>
              </a:spcAft>
            </a:pPr>
            <a:r>
              <a:rPr lang="en-US" sz="1200" dirty="0" smtClean="0"/>
              <a:t>68% (Executives) and 62% (NEDs) say integrated thinking lead to other benefits</a:t>
            </a:r>
          </a:p>
          <a:p>
            <a:pPr>
              <a:spcAft>
                <a:spcPts val="600"/>
              </a:spcAft>
            </a:pPr>
            <a:r>
              <a:rPr lang="en-US" sz="1200" dirty="0" smtClean="0"/>
              <a:t>32% (Executives) and 100% (NEDs) fully embraced integrated thinking</a:t>
            </a:r>
          </a:p>
          <a:p>
            <a:pPr>
              <a:spcAft>
                <a:spcPts val="600"/>
              </a:spcAft>
            </a:pPr>
            <a:r>
              <a:rPr lang="en-US" sz="1200" dirty="0" smtClean="0"/>
              <a:t>68% (Executives) partially embraced integrated thinking</a:t>
            </a:r>
          </a:p>
          <a:p>
            <a:pPr>
              <a:spcAft>
                <a:spcPts val="600"/>
              </a:spcAft>
            </a:pP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6</a:t>
            </a:fld>
            <a:endParaRPr lang="en-US"/>
          </a:p>
        </p:txBody>
      </p:sp>
    </p:spTree>
    <p:extLst>
      <p:ext uri="{BB962C8B-B14F-4D97-AF65-F5344CB8AC3E}">
        <p14:creationId xmlns:p14="http://schemas.microsoft.com/office/powerpoint/2010/main" val="370904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smtClean="0"/>
          </a:p>
          <a:p>
            <a:pPr eaLnBrk="1" hangingPunct="1">
              <a:spcBef>
                <a:spcPct val="0"/>
              </a:spcBef>
            </a:pPr>
            <a:r>
              <a:rPr lang="en-US" sz="1200" b="0" i="0" kern="1200" dirty="0" smtClean="0">
                <a:solidFill>
                  <a:schemeClr val="tx1"/>
                </a:solidFill>
                <a:effectLst/>
                <a:latin typeface="+mn-lt"/>
                <a:ea typeface="+mn-ea"/>
                <a:cs typeface="+mn-cs"/>
              </a:rPr>
              <a:t>IFAC developed the thought paper, </a:t>
            </a:r>
            <a:r>
              <a:rPr lang="en-US" sz="1200" b="0" i="1" kern="1200" dirty="0" smtClean="0">
                <a:solidFill>
                  <a:schemeClr val="tx1"/>
                </a:solidFill>
                <a:effectLst/>
                <a:latin typeface="+mn-lt"/>
                <a:ea typeface="+mn-ea"/>
                <a:cs typeface="+mn-cs"/>
              </a:rPr>
              <a:t>Creating Value with Integrated Thinking, The Role of the Professional Accountant</a:t>
            </a:r>
            <a:r>
              <a:rPr lang="en-US" sz="1200" b="0" i="0" kern="1200" dirty="0" smtClean="0">
                <a:solidFill>
                  <a:schemeClr val="tx1"/>
                </a:solidFill>
                <a:effectLst/>
                <a:latin typeface="+mn-lt"/>
                <a:ea typeface="+mn-ea"/>
                <a:cs typeface="+mn-cs"/>
              </a:rPr>
              <a:t>, to help facilitate the contribution of professional accountants and finance professionals to integrated thinking. It sets out a vision for integrated thinking and explores what professional accountants working in the public and private sectors can do in practical terms to facilitate it in their organization, regardless of whether their organization is planning to publish an integrated report. It identifies five key elements, which, if implemented, can lead to more effective organizations. This ultimately provides the basis for shifting from today’s financially oriented reporting to integrated reporting.</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8</a:t>
            </a:fld>
            <a:endParaRPr lang="en-US"/>
          </a:p>
        </p:txBody>
      </p:sp>
    </p:spTree>
    <p:extLst>
      <p:ext uri="{BB962C8B-B14F-4D97-AF65-F5344CB8AC3E}">
        <p14:creationId xmlns:p14="http://schemas.microsoft.com/office/powerpoint/2010/main" val="84090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As CFOs and finance leaders increasingly evolve into business partners and organizational integrators and navigators, as outlined in IFAC’s </a:t>
            </a:r>
            <a:r>
              <a:rPr lang="en-US" i="1" dirty="0" smtClean="0"/>
              <a:t>The Role and Expectations of a CFO: A Global Debate on Preparing Accountants for Financial Leadership </a:t>
            </a:r>
            <a:r>
              <a:rPr lang="en-US" i="0" dirty="0" smtClean="0"/>
              <a:t>(https://www.ifac.org/publications-resources/role-and-expectations-cfo-global-debate-preparing-accountants-finance-leaders)</a:t>
            </a:r>
            <a:r>
              <a:rPr lang="en-US" dirty="0" smtClean="0"/>
              <a:t>, integrated reporting falls under their purview. Integrated thinking and reporting provides a way and additional incentive for CFOs, and their finance teams, to focus on the information and decisions that matter to the organization and its potential success. For finance teams that have begun to shift toward business partnership with all areas of their organization, the principles and concepts of integrated thinking and reporting are a natural progression on their journey.</a:t>
            </a:r>
          </a:p>
          <a:p>
            <a:pPr eaLnBrk="1" hangingPunct="1">
              <a:spcBef>
                <a:spcPct val="0"/>
              </a:spcBef>
            </a:pPr>
            <a:endParaRPr lang="en-US" dirty="0" smtClean="0"/>
          </a:p>
          <a:p>
            <a:pPr eaLnBrk="1" hangingPunct="1">
              <a:spcBef>
                <a:spcPct val="0"/>
              </a:spcBef>
            </a:pPr>
            <a:r>
              <a:rPr lang="en-US" dirty="0" smtClean="0"/>
              <a:t>Ultimately</a:t>
            </a:r>
            <a:r>
              <a:rPr lang="en-US" baseline="0" dirty="0" smtClean="0"/>
              <a:t> integrated thinking and reporting will enhance the relevance of finance professionals in their organizations.</a:t>
            </a:r>
            <a:endParaRPr lang="en-US" dirty="0" smtClean="0"/>
          </a:p>
          <a:p>
            <a:pPr eaLnBrk="1" hangingPunct="1">
              <a:spcBef>
                <a:spcPct val="0"/>
              </a:spcBef>
            </a:pPr>
            <a:endParaRPr lang="en-US" altLang="en-US"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i="1" u="sng" kern="1200" dirty="0" smtClean="0">
                <a:solidFill>
                  <a:schemeClr val="tx1"/>
                </a:solidFill>
                <a:effectLst/>
                <a:latin typeface="+mn-lt"/>
                <a:ea typeface="+mn-ea"/>
                <a:cs typeface="+mn-cs"/>
                <a:hlinkClick r:id="rId3"/>
              </a:rPr>
              <a:t>Creating Value – CFO Leadership in &lt;IR&gt;</a:t>
            </a:r>
            <a:r>
              <a:rPr lang="en-US" sz="1200" i="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published by the International Integrated Reporting Council, in collaboration with IFAC,</a:t>
            </a:r>
            <a:r>
              <a:rPr lang="en-US" sz="1200" kern="1200" baseline="0" dirty="0" smtClean="0">
                <a:solidFill>
                  <a:schemeClr val="tx1"/>
                </a:solidFill>
                <a:effectLst/>
                <a:latin typeface="+mn-lt"/>
                <a:ea typeface="+mn-ea"/>
                <a:cs typeface="+mn-cs"/>
              </a:rPr>
              <a:t> also looks at </a:t>
            </a:r>
            <a:r>
              <a:rPr lang="en-US" sz="1200" kern="1200" dirty="0" smtClean="0">
                <a:solidFill>
                  <a:schemeClr val="tx1"/>
                </a:solidFill>
                <a:effectLst/>
                <a:latin typeface="+mn-lt"/>
                <a:ea typeface="+mn-ea"/>
                <a:cs typeface="+mn-cs"/>
              </a:rPr>
              <a:t>how integrated reporting and thinking fits logically with the evolving role of the CFO and suggests key actions CFOs can consider to successfully achieve integrated reporting in their organizations.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9</a:t>
            </a:fld>
            <a:endParaRPr lang="en-US"/>
          </a:p>
        </p:txBody>
      </p:sp>
    </p:spTree>
    <p:extLst>
      <p:ext uri="{BB962C8B-B14F-4D97-AF65-F5344CB8AC3E}">
        <p14:creationId xmlns:p14="http://schemas.microsoft.com/office/powerpoint/2010/main" val="340453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contribution of finance professionals to integrated thinking covers 4 main areas based on enhancing connectivity</a:t>
            </a:r>
            <a:r>
              <a:rPr lang="en-US" baseline="0" dirty="0" smtClean="0"/>
              <a:t> - </a:t>
            </a:r>
            <a:r>
              <a:rPr lang="en-US" dirty="0" smtClean="0"/>
              <a:t>A connected approach supports</a:t>
            </a:r>
          </a:p>
          <a:p>
            <a:endParaRPr lang="en-US" dirty="0" smtClean="0"/>
          </a:p>
          <a:p>
            <a:pPr marL="171450" indent="-171450">
              <a:buFont typeface="Arial" panose="020B0604020202020204" pitchFamily="34" charset="0"/>
              <a:buChar char="•"/>
            </a:pPr>
            <a:r>
              <a:rPr lang="en-US" dirty="0" smtClean="0"/>
              <a:t>an external value focus</a:t>
            </a:r>
          </a:p>
          <a:p>
            <a:pPr marL="171450" indent="-171450">
              <a:buFont typeface="Arial" panose="020B0604020202020204" pitchFamily="34" charset="0"/>
              <a:buChar char="•"/>
            </a:pPr>
            <a:r>
              <a:rPr lang="en-US" dirty="0" smtClean="0"/>
              <a:t>integrated planning</a:t>
            </a:r>
          </a:p>
          <a:p>
            <a:pPr marL="171450" indent="-171450">
              <a:buFont typeface="Arial" panose="020B0604020202020204" pitchFamily="34" charset="0"/>
              <a:buChar char="•"/>
            </a:pPr>
            <a:r>
              <a:rPr lang="en-US" dirty="0" smtClean="0"/>
              <a:t>effective governance and oversight</a:t>
            </a:r>
          </a:p>
          <a:p>
            <a:pPr marL="171450" indent="-171450">
              <a:buFont typeface="Arial" panose="020B0604020202020204" pitchFamily="34" charset="0"/>
              <a:buChar char="•"/>
            </a:pPr>
            <a:r>
              <a:rPr lang="en-US" dirty="0" smtClean="0"/>
              <a:t>and integrated communications. </a:t>
            </a:r>
          </a:p>
          <a:p>
            <a:endParaRPr lang="en-US" dirty="0" smtClean="0"/>
          </a:p>
          <a:p>
            <a:r>
              <a:rPr lang="en-US" dirty="0" smtClean="0"/>
              <a:t>Integrated thinking depends on greater connectivity throughout the organization. With their broader view of an organization, the CFO and the finance function can begin to ensure that all aspects involving people, processes, and systems are better connected. Greater connectivity between management and reporting processes, and between different organizational functions, involves developing an integrated planning approach that brings together people with different expertise and professional backgrounds, and with different perspectives of the organization. CFOs and the finance function are well positioned to make important connections between different elements of planning, including better understanding and management of uncertainty and risk, and the links to strategic planning and operational and financial performance.</a:t>
            </a: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10</a:t>
            </a:fld>
            <a:endParaRPr lang="en-US"/>
          </a:p>
        </p:txBody>
      </p:sp>
    </p:spTree>
    <p:extLst>
      <p:ext uri="{BB962C8B-B14F-4D97-AF65-F5344CB8AC3E}">
        <p14:creationId xmlns:p14="http://schemas.microsoft.com/office/powerpoint/2010/main" val="307202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external focus is a critical starting point for identifying and articulating how value is created and destroyed.</a:t>
            </a:r>
          </a:p>
          <a:p>
            <a:endParaRPr lang="en-US" dirty="0" smtClean="0"/>
          </a:p>
          <a:p>
            <a:r>
              <a:rPr lang="en-US" dirty="0" smtClean="0"/>
              <a:t>Resilient and agile organizations typically have internal processes and information that provide a relentless focus on creating sustainable value in the context of the external environment. Identifying and understanding relevant matters for decision making involves bringing together information and</a:t>
            </a:r>
            <a:r>
              <a:rPr lang="en-US" baseline="0" dirty="0" smtClean="0"/>
              <a:t> </a:t>
            </a:r>
            <a:r>
              <a:rPr lang="en-US" dirty="0" smtClean="0"/>
              <a:t>analysis from various sources. To</a:t>
            </a:r>
            <a:r>
              <a:rPr lang="en-US" baseline="0" dirty="0" smtClean="0"/>
              <a:t> have influence, finance professionals  need to</a:t>
            </a:r>
          </a:p>
          <a:p>
            <a:endParaRPr lang="en-US" baseline="0" dirty="0" smtClean="0"/>
          </a:p>
          <a:p>
            <a:pPr marL="171450" indent="-171450">
              <a:buFont typeface="Arial" panose="020B0604020202020204" pitchFamily="34" charset="0"/>
              <a:buChar char="•"/>
            </a:pPr>
            <a:r>
              <a:rPr lang="en-US" dirty="0" smtClean="0"/>
              <a:t>Analyze the impact of mega trends and changes in the business environment; </a:t>
            </a:r>
          </a:p>
          <a:p>
            <a:pPr marL="171450" indent="-171450">
              <a:buFont typeface="Arial" panose="020B0604020202020204" pitchFamily="34" charset="0"/>
              <a:buChar char="•"/>
            </a:pPr>
            <a:r>
              <a:rPr lang="en-US" dirty="0" smtClean="0"/>
              <a:t>Understand the impact their products and services have on society and on markets;</a:t>
            </a:r>
          </a:p>
          <a:p>
            <a:pPr marL="171450" indent="-171450">
              <a:buFont typeface="Arial" panose="020B0604020202020204" pitchFamily="34" charset="0"/>
              <a:buChar char="•"/>
            </a:pPr>
            <a:r>
              <a:rPr lang="en-US" dirty="0" smtClean="0"/>
              <a:t>Understand what impacts the organization’s reputation and public perception, and the overall customer experience;</a:t>
            </a:r>
          </a:p>
          <a:p>
            <a:pPr marL="171450" indent="-171450">
              <a:buFont typeface="Arial" panose="020B0604020202020204" pitchFamily="34" charset="0"/>
              <a:buChar char="•"/>
            </a:pPr>
            <a:r>
              <a:rPr lang="en-US" dirty="0" smtClean="0"/>
              <a:t>Understand and assimilate the perspectives of providers of financial capital and other stakeholders; and</a:t>
            </a:r>
          </a:p>
          <a:p>
            <a:pPr marL="171450" indent="-171450">
              <a:buFont typeface="Arial" panose="020B0604020202020204" pitchFamily="34" charset="0"/>
              <a:buChar char="•"/>
            </a:pPr>
            <a:r>
              <a:rPr lang="en-US" dirty="0" smtClean="0"/>
              <a:t>Incorporate all of these into the organization’s management processes.</a:t>
            </a: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11</a:t>
            </a:fld>
            <a:endParaRPr lang="en-US"/>
          </a:p>
        </p:txBody>
      </p:sp>
    </p:spTree>
    <p:extLst>
      <p:ext uri="{BB962C8B-B14F-4D97-AF65-F5344CB8AC3E}">
        <p14:creationId xmlns:p14="http://schemas.microsoft.com/office/powerpoint/2010/main" val="227662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insights gained from an external value focus form the basis of integrated planning, which should incorporate a comprehensive process of identifying and managing significant matters affecting value creation over the short, medium, and long term. Integrated planning allows the board and senior and other management to be aware of the significant risks and opportunities the organization needs to manage proactively as part of their decision making. Ultimately, relevant matters potentially impacting value need to be built into setting organizational objectives and targets, managing risk and opportunity, undertaking project and investment appraisals, aligning performance to objectives with relevant performance measures, and information collection systems and key metrics for internal processes.</a:t>
            </a:r>
          </a:p>
          <a:p>
            <a:endParaRPr lang="en-US" dirty="0" smtClean="0"/>
          </a:p>
          <a:p>
            <a:r>
              <a:rPr lang="en-US" dirty="0" smtClean="0"/>
              <a:t>To</a:t>
            </a:r>
            <a:r>
              <a:rPr lang="en-US" baseline="0" dirty="0" smtClean="0"/>
              <a:t> have impact, finance professionals need to:</a:t>
            </a:r>
          </a:p>
          <a:p>
            <a:endParaRPr lang="en-US" baseline="0" dirty="0" smtClean="0"/>
          </a:p>
          <a:p>
            <a:r>
              <a:rPr lang="en-US" sz="2400" dirty="0" smtClean="0"/>
              <a:t>Build awareness of how the capitals are relevant by integrating them into planning processes.</a:t>
            </a:r>
            <a:r>
              <a:rPr lang="en-US" sz="2400" baseline="0" dirty="0" smtClean="0"/>
              <a:t> Finance professionals will need to h</a:t>
            </a:r>
            <a:r>
              <a:rPr lang="en-US" sz="2400" dirty="0" smtClean="0"/>
              <a:t>elp to define and connect how the six capitals are relevant to the organization and the multiple and complex connections between them. Integrating relevant and material matters throughout the planning and management process involves an integrated approach to:</a:t>
            </a:r>
          </a:p>
          <a:p>
            <a:pPr marL="800100" lvl="1" indent="-342900">
              <a:buFont typeface="Arial" panose="020B0604020202020204" pitchFamily="34" charset="0"/>
              <a:buChar char="•"/>
            </a:pPr>
            <a:r>
              <a:rPr lang="en-US" sz="2400" dirty="0" smtClean="0"/>
              <a:t>Setting goals and targets</a:t>
            </a:r>
          </a:p>
          <a:p>
            <a:pPr marL="800100" lvl="1" indent="-342900">
              <a:buFont typeface="Arial" panose="020B0604020202020204" pitchFamily="34" charset="0"/>
              <a:buChar char="•"/>
            </a:pPr>
            <a:r>
              <a:rPr lang="en-US" sz="2400" dirty="0" smtClean="0"/>
              <a:t>Risk management</a:t>
            </a:r>
          </a:p>
          <a:p>
            <a:pPr marL="800100" lvl="1" indent="-342900">
              <a:buFont typeface="Arial" panose="020B0604020202020204" pitchFamily="34" charset="0"/>
              <a:buChar char="•"/>
            </a:pPr>
            <a:r>
              <a:rPr lang="en-US" sz="2400" dirty="0" smtClean="0"/>
              <a:t>Budgeting and project appraisal</a:t>
            </a:r>
          </a:p>
          <a:p>
            <a:pPr marL="800100" lvl="1" indent="-342900">
              <a:buFont typeface="Arial" panose="020B0604020202020204" pitchFamily="34" charset="0"/>
              <a:buChar char="•"/>
            </a:pPr>
            <a:r>
              <a:rPr lang="en-US" sz="2400" dirty="0" smtClean="0"/>
              <a:t>Performance management and aligning performance to objectives.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12</a:t>
            </a:fld>
            <a:endParaRPr lang="en-US"/>
          </a:p>
        </p:txBody>
      </p:sp>
    </p:spTree>
    <p:extLst>
      <p:ext uri="{BB962C8B-B14F-4D97-AF65-F5344CB8AC3E}">
        <p14:creationId xmlns:p14="http://schemas.microsoft.com/office/powerpoint/2010/main" val="152182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336C7-3623-4245-9F0F-4FF621C89CE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274518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336C7-3623-4245-9F0F-4FF621C89CE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9823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336C7-3623-4245-9F0F-4FF621C89CE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204526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336C7-3623-4245-9F0F-4FF621C89CE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65296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336C7-3623-4245-9F0F-4FF621C89CE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360967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336C7-3623-4245-9F0F-4FF621C89CEB}"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44173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336C7-3623-4245-9F0F-4FF621C89CEB}"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03144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336C7-3623-4245-9F0F-4FF621C89CEB}"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412439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336C7-3623-4245-9F0F-4FF621C89CEB}"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6847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336C7-3623-4245-9F0F-4FF621C89CEB}"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1357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336C7-3623-4245-9F0F-4FF621C89CEB}"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08660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336C7-3623-4245-9F0F-4FF621C89CEB}" type="datetimeFigureOut">
              <a:rPr lang="en-US" smtClean="0"/>
              <a:t>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93C2A-0C0B-4B04-A4BA-685654068E57}" type="slidenum">
              <a:rPr lang="en-US" smtClean="0"/>
              <a:t>‹#›</a:t>
            </a:fld>
            <a:endParaRPr lang="en-US"/>
          </a:p>
        </p:txBody>
      </p:sp>
    </p:spTree>
    <p:extLst>
      <p:ext uri="{BB962C8B-B14F-4D97-AF65-F5344CB8AC3E}">
        <p14:creationId xmlns:p14="http://schemas.microsoft.com/office/powerpoint/2010/main" val="2926404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chaelnugent@ifac.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ichaelnugent@ifac.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stathisgould@ifac.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tegratedreporting.org/resource/creating-value-the-cyclical-power-of-integrated-thinking-and-report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www.saica.co.za/Portals/0/Technical/Sustainability/SAICAIntegratedThinkingLandscape.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fac.org/publications-resources/creating-value-integrated-think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000" y="696130"/>
            <a:ext cx="6335147" cy="5410712"/>
          </a:xfrm>
          <a:prstGeom prst="rect">
            <a:avLst/>
          </a:prstGeom>
          <a:noFill/>
        </p:spPr>
        <p:txBody>
          <a:bodyPr wrap="square" rtlCol="0" anchor="ctr" anchorCtr="0">
            <a:spAutoFit/>
          </a:bodyPr>
          <a:lstStyle/>
          <a:p>
            <a:pPr>
              <a:lnSpc>
                <a:spcPct val="90000"/>
              </a:lnSpc>
            </a:pPr>
            <a:r>
              <a:rPr lang="en-GB" sz="3200" b="1" dirty="0">
                <a:solidFill>
                  <a:srgbClr val="0073CF"/>
                </a:solidFill>
              </a:rPr>
              <a:t>These slides are shared with members of the Integrated Reporting PAO Network with limited design elements so that you can add your organization’s branding/template.</a:t>
            </a:r>
          </a:p>
          <a:p>
            <a:pPr>
              <a:lnSpc>
                <a:spcPct val="90000"/>
              </a:lnSpc>
            </a:pPr>
            <a:endParaRPr lang="en-GB" sz="3200" b="1" dirty="0">
              <a:solidFill>
                <a:srgbClr val="0073CF"/>
              </a:solidFill>
            </a:endParaRPr>
          </a:p>
          <a:p>
            <a:pPr>
              <a:lnSpc>
                <a:spcPct val="90000"/>
              </a:lnSpc>
            </a:pPr>
            <a:r>
              <a:rPr lang="en-GB" sz="3200" b="1" dirty="0">
                <a:solidFill>
                  <a:srgbClr val="0073CF"/>
                </a:solidFill>
              </a:rPr>
              <a:t>Please contact </a:t>
            </a:r>
            <a:r>
              <a:rPr lang="en-GB" sz="3200" b="1" dirty="0" smtClean="0">
                <a:solidFill>
                  <a:srgbClr val="0073CF"/>
                </a:solidFill>
              </a:rPr>
              <a:t>Laura Leka (</a:t>
            </a:r>
            <a:r>
              <a:rPr lang="en-GB" sz="3200" b="1" dirty="0" smtClean="0">
                <a:solidFill>
                  <a:srgbClr val="0073CF"/>
                </a:solidFill>
                <a:hlinkClick r:id="rId2"/>
              </a:rPr>
              <a:t>lauraleka@ifac.org</a:t>
            </a:r>
            <a:r>
              <a:rPr lang="en-GB" sz="3200" b="1" dirty="0">
                <a:solidFill>
                  <a:srgbClr val="0073CF"/>
                </a:solidFill>
              </a:rPr>
              <a:t>) if you would like to include the IFAC and/or IIRC logo(s).</a:t>
            </a:r>
          </a:p>
        </p:txBody>
      </p:sp>
    </p:spTree>
    <p:extLst>
      <p:ext uri="{BB962C8B-B14F-4D97-AF65-F5344CB8AC3E}">
        <p14:creationId xmlns:p14="http://schemas.microsoft.com/office/powerpoint/2010/main" val="1818344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Contribution of Finance Professionals</a:t>
            </a:r>
          </a:p>
        </p:txBody>
      </p:sp>
      <p:sp>
        <p:nvSpPr>
          <p:cNvPr id="3" name="Content Placeholder 2"/>
          <p:cNvSpPr>
            <a:spLocks noGrp="1"/>
          </p:cNvSpPr>
          <p:nvPr>
            <p:ph idx="1"/>
          </p:nvPr>
        </p:nvSpPr>
        <p:spPr>
          <a:xfrm>
            <a:off x="838200" y="1825625"/>
            <a:ext cx="5655197" cy="4351338"/>
          </a:xfrm>
        </p:spPr>
        <p:txBody>
          <a:bodyPr/>
          <a:lstStyle/>
          <a:p>
            <a:pPr marL="0" indent="0">
              <a:buNone/>
            </a:pPr>
            <a:r>
              <a:rPr lang="en-US" dirty="0">
                <a:cs typeface="ＭＳ Ｐゴシック" charset="0"/>
              </a:rPr>
              <a:t>Finance professionals can have an impact by: </a:t>
            </a:r>
          </a:p>
          <a:p>
            <a:pPr marL="952485" lvl="1" indent="-342900">
              <a:buFont typeface="+mj-lt"/>
              <a:buAutoNum type="arabicPeriod"/>
            </a:pPr>
            <a:r>
              <a:rPr lang="en-US" sz="2800" dirty="0"/>
              <a:t>Fostering an external value focus</a:t>
            </a:r>
          </a:p>
          <a:p>
            <a:pPr marL="952485" lvl="1" indent="-342900">
              <a:buFont typeface="+mj-lt"/>
              <a:buAutoNum type="arabicPeriod"/>
            </a:pPr>
            <a:r>
              <a:rPr lang="en-US" sz="2800" dirty="0"/>
              <a:t>Integrated planning</a:t>
            </a:r>
          </a:p>
          <a:p>
            <a:pPr marL="952485" lvl="1" indent="-342900">
              <a:buFont typeface="+mj-lt"/>
              <a:buAutoNum type="arabicPeriod"/>
            </a:pPr>
            <a:r>
              <a:rPr lang="en-US" sz="2800" dirty="0"/>
              <a:t>Supporting effective governance and oversight</a:t>
            </a:r>
          </a:p>
          <a:p>
            <a:pPr marL="952485" lvl="1" indent="-342900">
              <a:buFont typeface="+mj-lt"/>
              <a:buAutoNum type="arabicPeriod"/>
            </a:pPr>
            <a:r>
              <a:rPr lang="en-US" sz="2800" dirty="0"/>
              <a:t>Engaging in integrated communications</a:t>
            </a:r>
          </a:p>
          <a:p>
            <a:endParaRPr lang="en-US" dirty="0"/>
          </a:p>
        </p:txBody>
      </p:sp>
      <p:pic>
        <p:nvPicPr>
          <p:cNvPr id="4" name="Picture 2" descr="http://www.ifac.org/system/files/uploads/Pubs/The%20Contribution%20of%20CFOs.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54441" y="1777604"/>
            <a:ext cx="4399359" cy="439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358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Fostering an External Value Focus </a:t>
            </a:r>
          </a:p>
        </p:txBody>
      </p:sp>
      <p:sp>
        <p:nvSpPr>
          <p:cNvPr id="3" name="Content Placeholder 2"/>
          <p:cNvSpPr>
            <a:spLocks noGrp="1"/>
          </p:cNvSpPr>
          <p:nvPr>
            <p:ph idx="1"/>
          </p:nvPr>
        </p:nvSpPr>
        <p:spPr/>
        <p:txBody>
          <a:bodyPr/>
          <a:lstStyle/>
          <a:p>
            <a:pPr marL="0" indent="0">
              <a:buNone/>
            </a:pPr>
            <a:r>
              <a:rPr lang="en-US" dirty="0"/>
              <a:t>Finance professionals have an impact if they: </a:t>
            </a:r>
          </a:p>
          <a:p>
            <a:pPr lvl="1"/>
            <a:r>
              <a:rPr lang="en-US" sz="2800" dirty="0"/>
              <a:t>Analyze mega trends in the business environment; </a:t>
            </a:r>
          </a:p>
          <a:p>
            <a:pPr lvl="1"/>
            <a:r>
              <a:rPr lang="en-US" sz="2800" dirty="0"/>
              <a:t>Understand the impact of their organization on society;</a:t>
            </a:r>
          </a:p>
          <a:p>
            <a:pPr lvl="1"/>
            <a:r>
              <a:rPr lang="en-US" sz="2800" dirty="0"/>
              <a:t>Are aware of what will impact public perception and their reputation; </a:t>
            </a:r>
          </a:p>
          <a:p>
            <a:pPr lvl="1"/>
            <a:r>
              <a:rPr lang="en-US" sz="2800" dirty="0"/>
              <a:t>Understand the providers of financial capital and other stakeholders; and </a:t>
            </a:r>
          </a:p>
          <a:p>
            <a:pPr lvl="1"/>
            <a:r>
              <a:rPr lang="en-US" sz="2800" dirty="0"/>
              <a:t>Incorporate these into the organization’s management/reporting processes</a:t>
            </a:r>
          </a:p>
          <a:p>
            <a:endParaRPr lang="en-US" sz="1800" dirty="0"/>
          </a:p>
          <a:p>
            <a:endParaRPr lang="en-US" dirty="0"/>
          </a:p>
        </p:txBody>
      </p:sp>
    </p:spTree>
    <p:extLst>
      <p:ext uri="{BB962C8B-B14F-4D97-AF65-F5344CB8AC3E}">
        <p14:creationId xmlns:p14="http://schemas.microsoft.com/office/powerpoint/2010/main" val="270964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Integrated Planning </a:t>
            </a:r>
            <a:endParaRPr lang="en-US" dirty="0"/>
          </a:p>
        </p:txBody>
      </p:sp>
      <p:sp>
        <p:nvSpPr>
          <p:cNvPr id="3" name="Content Placeholder 2"/>
          <p:cNvSpPr>
            <a:spLocks noGrp="1"/>
          </p:cNvSpPr>
          <p:nvPr>
            <p:ph idx="1"/>
          </p:nvPr>
        </p:nvSpPr>
        <p:spPr/>
        <p:txBody>
          <a:bodyPr/>
          <a:lstStyle/>
          <a:p>
            <a:pPr marL="0" indent="0">
              <a:buNone/>
            </a:pPr>
            <a:r>
              <a:rPr lang="en-US" dirty="0"/>
              <a:t>Finance professionals have an impact if they: </a:t>
            </a:r>
          </a:p>
          <a:p>
            <a:r>
              <a:rPr lang="en-US" dirty="0"/>
              <a:t>Build awareness of how the capitals are relevant by integrating them into planning processes including: </a:t>
            </a:r>
          </a:p>
          <a:p>
            <a:pPr lvl="1"/>
            <a:r>
              <a:rPr lang="en-US" dirty="0"/>
              <a:t>Setting goals and targets</a:t>
            </a:r>
          </a:p>
          <a:p>
            <a:pPr lvl="1"/>
            <a:r>
              <a:rPr lang="en-US" dirty="0"/>
              <a:t>Risk management</a:t>
            </a:r>
          </a:p>
          <a:p>
            <a:pPr lvl="1"/>
            <a:r>
              <a:rPr lang="en-US" dirty="0"/>
              <a:t>Budgeting and project appraisal</a:t>
            </a:r>
          </a:p>
          <a:p>
            <a:pPr lvl="1"/>
            <a:r>
              <a:rPr lang="en-US" dirty="0"/>
              <a:t>Performance management and aligning performance to objectives</a:t>
            </a:r>
          </a:p>
          <a:p>
            <a:r>
              <a:rPr lang="en-US" dirty="0"/>
              <a:t>Presenting this information in a clear way (e.g., by dashboard) and analyzing it helps managers to make effective decisions</a:t>
            </a:r>
          </a:p>
          <a:p>
            <a:pPr marL="0" indent="0">
              <a:buNone/>
            </a:pPr>
            <a:endParaRPr lang="en-US" dirty="0"/>
          </a:p>
          <a:p>
            <a:endParaRPr lang="en-US" dirty="0"/>
          </a:p>
        </p:txBody>
      </p:sp>
    </p:spTree>
    <p:extLst>
      <p:ext uri="{BB962C8B-B14F-4D97-AF65-F5344CB8AC3E}">
        <p14:creationId xmlns:p14="http://schemas.microsoft.com/office/powerpoint/2010/main" val="1023395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Supporting Effective Governance and Oversight</a:t>
            </a:r>
          </a:p>
        </p:txBody>
      </p:sp>
      <p:sp>
        <p:nvSpPr>
          <p:cNvPr id="3" name="Content Placeholder 2"/>
          <p:cNvSpPr>
            <a:spLocks noGrp="1"/>
          </p:cNvSpPr>
          <p:nvPr>
            <p:ph idx="1"/>
          </p:nvPr>
        </p:nvSpPr>
        <p:spPr/>
        <p:txBody>
          <a:bodyPr/>
          <a:lstStyle/>
          <a:p>
            <a:pPr marL="0" indent="0">
              <a:buNone/>
            </a:pPr>
            <a:r>
              <a:rPr lang="en-US" dirty="0"/>
              <a:t>Finance professionals have an impact if they: </a:t>
            </a:r>
          </a:p>
          <a:p>
            <a:r>
              <a:rPr lang="en-US" dirty="0"/>
              <a:t>Support boards and management to commit to integrated thinking and reporting</a:t>
            </a:r>
          </a:p>
          <a:p>
            <a:r>
              <a:rPr lang="en-US" dirty="0"/>
              <a:t>Support audit committees to oversee the reporting process and help to manage the associated risk</a:t>
            </a:r>
          </a:p>
          <a:p>
            <a:endParaRPr lang="en-US" dirty="0"/>
          </a:p>
          <a:p>
            <a:endParaRPr lang="en-US" dirty="0"/>
          </a:p>
          <a:p>
            <a:endParaRPr lang="en-US" sz="2400" i="1" dirty="0"/>
          </a:p>
          <a:p>
            <a:endParaRPr lang="en-US" dirty="0"/>
          </a:p>
        </p:txBody>
      </p:sp>
    </p:spTree>
    <p:extLst>
      <p:ext uri="{BB962C8B-B14F-4D97-AF65-F5344CB8AC3E}">
        <p14:creationId xmlns:p14="http://schemas.microsoft.com/office/powerpoint/2010/main" val="694997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Engaging in Integrated </a:t>
            </a:r>
            <a:r>
              <a:rPr lang="en-US" dirty="0" smtClean="0"/>
              <a:t>Communications</a:t>
            </a:r>
            <a:endParaRPr lang="en-US" dirty="0"/>
          </a:p>
        </p:txBody>
      </p:sp>
      <p:sp>
        <p:nvSpPr>
          <p:cNvPr id="3" name="Content Placeholder 2"/>
          <p:cNvSpPr>
            <a:spLocks noGrp="1"/>
          </p:cNvSpPr>
          <p:nvPr>
            <p:ph idx="1"/>
          </p:nvPr>
        </p:nvSpPr>
        <p:spPr/>
        <p:txBody>
          <a:bodyPr/>
          <a:lstStyle/>
          <a:p>
            <a:pPr marL="0" indent="0">
              <a:buNone/>
            </a:pPr>
            <a:r>
              <a:rPr lang="en-US" dirty="0"/>
              <a:t>Finance professionals have an impact if they: </a:t>
            </a:r>
          </a:p>
          <a:p>
            <a:r>
              <a:rPr lang="en-US" dirty="0"/>
              <a:t>Enable better disclosure connected to internal reporting and decision making rather than more disclosure</a:t>
            </a:r>
          </a:p>
          <a:p>
            <a:r>
              <a:rPr lang="en-US" dirty="0"/>
              <a:t>Enable communication on the full range of issues impacting value creation across the six capitals </a:t>
            </a:r>
          </a:p>
          <a:p>
            <a:r>
              <a:rPr lang="en-US" dirty="0"/>
              <a:t>Ensuring integrated communications extends to regulated reporting and disclosures, and management commentary</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12603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finance professionals be doing to support integrated thinking? </a:t>
            </a:r>
          </a:p>
        </p:txBody>
      </p:sp>
      <p:sp>
        <p:nvSpPr>
          <p:cNvPr id="3" name="Content Placeholder 2"/>
          <p:cNvSpPr>
            <a:spLocks noGrp="1"/>
          </p:cNvSpPr>
          <p:nvPr>
            <p:ph idx="1"/>
          </p:nvPr>
        </p:nvSpPr>
        <p:spPr/>
        <p:txBody>
          <a:bodyPr>
            <a:normAutofit/>
          </a:bodyPr>
          <a:lstStyle/>
          <a:p>
            <a:r>
              <a:rPr lang="en-US" dirty="0" smtClean="0"/>
              <a:t>Promote </a:t>
            </a:r>
            <a:r>
              <a:rPr lang="en-US" dirty="0"/>
              <a:t>awareness of the benefits and challenges</a:t>
            </a:r>
          </a:p>
          <a:p>
            <a:r>
              <a:rPr lang="en-US" dirty="0"/>
              <a:t>Develop relevant processes and systems, for integrated decision making</a:t>
            </a:r>
          </a:p>
          <a:p>
            <a:r>
              <a:rPr lang="en-US" dirty="0"/>
              <a:t>Lead on integrating additional capitals into performance management and reporting</a:t>
            </a:r>
          </a:p>
          <a:p>
            <a:r>
              <a:rPr lang="en-US" dirty="0"/>
              <a:t>Work with other parts of the organization to ensure non-financial data is of adequate quality</a:t>
            </a:r>
          </a:p>
          <a:p>
            <a:pPr marL="0" indent="0">
              <a:buNone/>
            </a:pPr>
            <a:endParaRPr lang="en-US" dirty="0"/>
          </a:p>
        </p:txBody>
      </p:sp>
    </p:spTree>
    <p:extLst>
      <p:ext uri="{BB962C8B-B14F-4D97-AF65-F5344CB8AC3E}">
        <p14:creationId xmlns:p14="http://schemas.microsoft.com/office/powerpoint/2010/main" val="406464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Considerations for PAOs </a:t>
            </a:r>
            <a:endParaRPr lang="en-US" dirty="0"/>
          </a:p>
        </p:txBody>
      </p:sp>
      <p:sp>
        <p:nvSpPr>
          <p:cNvPr id="3" name="Content Placeholder 2"/>
          <p:cNvSpPr>
            <a:spLocks noGrp="1"/>
          </p:cNvSpPr>
          <p:nvPr>
            <p:ph idx="1"/>
          </p:nvPr>
        </p:nvSpPr>
        <p:spPr/>
        <p:txBody>
          <a:bodyPr/>
          <a:lstStyle/>
          <a:p>
            <a:r>
              <a:rPr lang="en-US" altLang="en-US" dirty="0"/>
              <a:t>How can we continue to support the profession’s contribution to integrated thinking and reporting? Key questions include </a:t>
            </a:r>
          </a:p>
          <a:p>
            <a:pPr lvl="1"/>
            <a:r>
              <a:rPr lang="en-US" altLang="en-US" dirty="0"/>
              <a:t>How to embed integrated thinking in education and member development?</a:t>
            </a:r>
          </a:p>
          <a:p>
            <a:pPr lvl="1"/>
            <a:r>
              <a:rPr lang="en-US" altLang="en-US" dirty="0"/>
              <a:t>How to promote integrated thinking and the role of the accountants?</a:t>
            </a:r>
          </a:p>
          <a:p>
            <a:pPr lvl="1"/>
            <a:r>
              <a:rPr lang="en-US" altLang="en-US" dirty="0"/>
              <a:t>With whom to build partnerships to advance integrated thinking?</a:t>
            </a:r>
          </a:p>
          <a:p>
            <a:pPr marL="463285" lvl="1" indent="0">
              <a:buNone/>
            </a:pPr>
            <a:endParaRPr lang="en-US" altLang="en-US" dirty="0"/>
          </a:p>
          <a:p>
            <a:pPr marL="6085" indent="0">
              <a:buNone/>
            </a:pPr>
            <a:r>
              <a:rPr lang="en-US" altLang="en-US" dirty="0"/>
              <a:t>Please send ideas for topics related to integrated thinking to cover at &lt;IR&gt; PAO Network webinars to </a:t>
            </a:r>
            <a:r>
              <a:rPr lang="en-US" altLang="en-US" dirty="0">
                <a:hlinkClick r:id="rId3"/>
              </a:rPr>
              <a:t>lauraleka@ifac.org</a:t>
            </a:r>
            <a:r>
              <a:rPr lang="en-US" altLang="en-US" dirty="0"/>
              <a:t> and </a:t>
            </a:r>
            <a:r>
              <a:rPr lang="en-US" altLang="en-US" dirty="0">
                <a:hlinkClick r:id="rId4"/>
              </a:rPr>
              <a:t>stathisgould@ifac.org</a:t>
            </a:r>
            <a:r>
              <a:rPr lang="en-US" altLang="en-US" dirty="0"/>
              <a:t> </a:t>
            </a:r>
          </a:p>
          <a:p>
            <a:endParaRPr lang="en-US" altLang="en-US" dirty="0"/>
          </a:p>
          <a:p>
            <a:endParaRPr lang="en-US" dirty="0"/>
          </a:p>
        </p:txBody>
      </p:sp>
    </p:spTree>
    <p:extLst>
      <p:ext uri="{BB962C8B-B14F-4D97-AF65-F5344CB8AC3E}">
        <p14:creationId xmlns:p14="http://schemas.microsoft.com/office/powerpoint/2010/main" val="3354107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Creating Value with Integrated Thinking and Reporting, and The Role of Finance Professionals</a:t>
            </a:r>
            <a:endParaRPr lang="en-US" sz="2800" dirty="0">
              <a:latin typeface="Calibri" panose="020F0502020204030204" pitchFamily="34" charset="0"/>
            </a:endParaRPr>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3914024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Integrated Thinking to Reporting – Reporting on What Matters </a:t>
            </a:r>
            <a:endParaRPr lang="en-US" dirty="0"/>
          </a:p>
        </p:txBody>
      </p:sp>
      <p:sp>
        <p:nvSpPr>
          <p:cNvPr id="3" name="Content Placeholder 2"/>
          <p:cNvSpPr>
            <a:spLocks noGrp="1"/>
          </p:cNvSpPr>
          <p:nvPr>
            <p:ph idx="1"/>
          </p:nvPr>
        </p:nvSpPr>
        <p:spPr/>
        <p:txBody>
          <a:bodyPr/>
          <a:lstStyle/>
          <a:p>
            <a:pPr marL="457200" indent="-457200"/>
            <a:r>
              <a:rPr lang="en-GB" dirty="0"/>
              <a:t>Integrated reporting is a process founded on </a:t>
            </a:r>
            <a:r>
              <a:rPr lang="en-GB" b="1" dirty="0"/>
              <a:t>integrated thinking</a:t>
            </a:r>
            <a:r>
              <a:rPr lang="en-GB" dirty="0"/>
              <a:t> that results in a periodic integrated report by an organization about value creation over time and related communications regarding aspects of value creation</a:t>
            </a:r>
          </a:p>
          <a:p>
            <a:pPr marL="457200" indent="-457200"/>
            <a:r>
              <a:rPr lang="en-GB" dirty="0"/>
              <a:t>Integrated reporting is more than a reporting framework helping organizations:</a:t>
            </a:r>
          </a:p>
          <a:p>
            <a:pPr marL="1066785" lvl="1" indent="-457200"/>
            <a:r>
              <a:rPr lang="en-GB" sz="2533" dirty="0" smtClean="0"/>
              <a:t>Create value by better understanding and connecting drivers of value, and</a:t>
            </a:r>
          </a:p>
          <a:p>
            <a:pPr marL="1066785" lvl="1" indent="-457200"/>
            <a:r>
              <a:rPr lang="en-GB" sz="2533" dirty="0" smtClean="0"/>
              <a:t>Telling the story – of how value is created</a:t>
            </a:r>
          </a:p>
          <a:p>
            <a:endParaRPr lang="en-US" dirty="0"/>
          </a:p>
        </p:txBody>
      </p:sp>
    </p:spTree>
    <p:extLst>
      <p:ext uri="{BB962C8B-B14F-4D97-AF65-F5344CB8AC3E}">
        <p14:creationId xmlns:p14="http://schemas.microsoft.com/office/powerpoint/2010/main" val="1209468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Integrated Thinking?</a:t>
            </a:r>
            <a:endParaRPr lang="en-US" dirty="0"/>
          </a:p>
        </p:txBody>
      </p:sp>
      <p:sp>
        <p:nvSpPr>
          <p:cNvPr id="3" name="Content Placeholder 2"/>
          <p:cNvSpPr>
            <a:spLocks noGrp="1"/>
          </p:cNvSpPr>
          <p:nvPr>
            <p:ph idx="1"/>
          </p:nvPr>
        </p:nvSpPr>
        <p:spPr/>
        <p:txBody>
          <a:bodyPr/>
          <a:lstStyle/>
          <a:p>
            <a:pPr marL="0" indent="0">
              <a:buNone/>
            </a:pPr>
            <a:r>
              <a:rPr lang="en-US" dirty="0"/>
              <a:t>“</a:t>
            </a:r>
            <a:r>
              <a:rPr lang="en-US" i="1" dirty="0"/>
              <a:t>Integrated thinking is the active consideration by an organization of the relationships between its various operating and functional units and the capitals that the organization uses or affects</a:t>
            </a:r>
            <a:r>
              <a:rPr lang="en-US" dirty="0"/>
              <a:t>.” </a:t>
            </a:r>
          </a:p>
          <a:p>
            <a:pPr marL="0" indent="0">
              <a:buNone/>
            </a:pPr>
            <a:r>
              <a:rPr lang="en-US" sz="2000" i="1" dirty="0" smtClean="0"/>
              <a:t>-The </a:t>
            </a:r>
            <a:r>
              <a:rPr lang="en-US" sz="2000" i="1" dirty="0" smtClean="0"/>
              <a:t>International &lt;IR&gt; Framework, </a:t>
            </a:r>
            <a:r>
              <a:rPr lang="en-US" sz="2000" dirty="0" smtClean="0"/>
              <a:t>IIRC, December 2013</a:t>
            </a:r>
          </a:p>
          <a:p>
            <a:pPr>
              <a:spcAft>
                <a:spcPts val="1600"/>
              </a:spcAft>
            </a:pPr>
            <a:r>
              <a:rPr lang="en-GB" dirty="0"/>
              <a:t>Takes into account the connectivity and interdependencies between the range of factors that affect an organization’s ability to create value over time</a:t>
            </a:r>
          </a:p>
          <a:p>
            <a:r>
              <a:rPr lang="en-GB" dirty="0"/>
              <a:t>Enhances the connectivity of information flow into management reporting, analysis and decision-making</a:t>
            </a:r>
          </a:p>
          <a:p>
            <a:pPr marL="0" indent="0">
              <a:buNone/>
            </a:pPr>
            <a:endParaRPr lang="en-US" dirty="0"/>
          </a:p>
        </p:txBody>
      </p:sp>
    </p:spTree>
    <p:extLst>
      <p:ext uri="{BB962C8B-B14F-4D97-AF65-F5344CB8AC3E}">
        <p14:creationId xmlns:p14="http://schemas.microsoft.com/office/powerpoint/2010/main" val="3748447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Cyclical Power of Integrated Thinking and Reporting</a:t>
            </a:r>
            <a:endParaRPr lang="en-US" dirty="0"/>
          </a:p>
        </p:txBody>
      </p:sp>
      <p:sp>
        <p:nvSpPr>
          <p:cNvPr id="3" name="Content Placeholder 2"/>
          <p:cNvSpPr>
            <a:spLocks noGrp="1"/>
          </p:cNvSpPr>
          <p:nvPr>
            <p:ph idx="1"/>
          </p:nvPr>
        </p:nvSpPr>
        <p:spPr>
          <a:xfrm>
            <a:off x="838200" y="1825625"/>
            <a:ext cx="7286469" cy="4815018"/>
          </a:xfrm>
        </p:spPr>
        <p:txBody>
          <a:bodyPr>
            <a:normAutofit lnSpcReduction="10000"/>
          </a:bodyPr>
          <a:lstStyle/>
          <a:p>
            <a:r>
              <a:rPr lang="en-US" dirty="0" smtClean="0"/>
              <a:t>Integrated reporting is an outcome of integrated thinking</a:t>
            </a:r>
          </a:p>
          <a:p>
            <a:r>
              <a:rPr lang="en-US" dirty="0" smtClean="0"/>
              <a:t>Both are necessary to enhance connectivity in the organization and enhance communication on value creation. In combination they</a:t>
            </a:r>
          </a:p>
          <a:p>
            <a:pPr marL="800100" lvl="1" indent="-342900"/>
            <a:r>
              <a:rPr lang="en-US" dirty="0" smtClean="0"/>
              <a:t>Improve understanding of strategy and how value is created throughout the organization with fewer silos based on a multi-capitals approach</a:t>
            </a:r>
          </a:p>
          <a:p>
            <a:pPr marL="800100" lvl="1" indent="-342900"/>
            <a:r>
              <a:rPr lang="en-US" dirty="0" smtClean="0"/>
              <a:t>Enable a cohesive management information and informed decision making, enhancing accountability and performance</a:t>
            </a:r>
          </a:p>
          <a:p>
            <a:pPr marL="0" indent="0">
              <a:buNone/>
            </a:pPr>
            <a:r>
              <a:rPr lang="en-US" sz="2200" dirty="0" smtClean="0">
                <a:hlinkClick r:id="rId3"/>
              </a:rPr>
              <a:t>https://integratedreporting.org/resource/creating-value-the-cyclical-power-of-integrated-thinking-and-reporting/</a:t>
            </a:r>
            <a:endParaRPr lang="en-US" sz="2200" dirty="0" smtClean="0"/>
          </a:p>
          <a:p>
            <a:pPr marL="0" indent="0">
              <a:buNone/>
            </a:pPr>
            <a:endParaRPr lang="en-US" dirty="0" smtClean="0"/>
          </a:p>
          <a:p>
            <a:endParaRPr lang="en-US" dirty="0"/>
          </a:p>
        </p:txBody>
      </p:sp>
      <p:pic>
        <p:nvPicPr>
          <p:cNvPr id="4"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5190" y="1825625"/>
            <a:ext cx="2918610" cy="4094162"/>
          </a:xfrm>
          <a:prstGeom prst="rect">
            <a:avLst/>
          </a:prstGeom>
        </p:spPr>
      </p:pic>
    </p:spTree>
    <p:extLst>
      <p:ext uri="{BB962C8B-B14F-4D97-AF65-F5344CB8AC3E}">
        <p14:creationId xmlns:p14="http://schemas.microsoft.com/office/powerpoint/2010/main" val="3183142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SAICA - </a:t>
            </a:r>
            <a:r>
              <a:rPr lang="en-US" dirty="0">
                <a:hlinkClick r:id="rId3"/>
              </a:rPr>
              <a:t>Integrated Thinking, An Exploratory Survey</a:t>
            </a:r>
            <a:r>
              <a:rPr lang="en-US" dirty="0"/>
              <a:t> (2015)</a:t>
            </a:r>
            <a:endParaRPr lang="en-US" dirty="0"/>
          </a:p>
        </p:txBody>
      </p:sp>
      <p:sp>
        <p:nvSpPr>
          <p:cNvPr id="3" name="Content Placeholder 2"/>
          <p:cNvSpPr>
            <a:spLocks noGrp="1"/>
          </p:cNvSpPr>
          <p:nvPr>
            <p:ph idx="1"/>
          </p:nvPr>
        </p:nvSpPr>
        <p:spPr>
          <a:xfrm>
            <a:off x="838200" y="1825625"/>
            <a:ext cx="5151688" cy="4813714"/>
          </a:xfrm>
        </p:spPr>
        <p:txBody>
          <a:bodyPr>
            <a:normAutofit fontScale="85000" lnSpcReduction="10000"/>
          </a:bodyPr>
          <a:lstStyle/>
          <a:p>
            <a:pPr marL="0" indent="0">
              <a:buNone/>
            </a:pPr>
            <a:r>
              <a:rPr lang="en-US" sz="3300" dirty="0"/>
              <a:t>Key findings:</a:t>
            </a:r>
          </a:p>
          <a:p>
            <a:r>
              <a:rPr lang="en-US" dirty="0"/>
              <a:t>78% (Executives) and 71% (NEDs) say &lt;IR&gt; has driven integrated thinking</a:t>
            </a:r>
          </a:p>
          <a:p>
            <a:pPr>
              <a:spcAft>
                <a:spcPts val="600"/>
              </a:spcAft>
            </a:pPr>
            <a:r>
              <a:rPr lang="en-US" dirty="0"/>
              <a:t>74% (Executives) and 93% (NEDs) say integrated thinking has improved decision-making at management level</a:t>
            </a:r>
          </a:p>
          <a:p>
            <a:pPr>
              <a:spcAft>
                <a:spcPts val="600"/>
              </a:spcAft>
            </a:pPr>
            <a:r>
              <a:rPr lang="en-US" dirty="0"/>
              <a:t>72% (Executives) and 86% (NEDs) say integrated thinking has improved decision-making at board level</a:t>
            </a:r>
          </a:p>
          <a:p>
            <a:pPr>
              <a:spcAft>
                <a:spcPts val="600"/>
              </a:spcAft>
            </a:pPr>
            <a:r>
              <a:rPr lang="en-US" dirty="0"/>
              <a:t>68% (Executives) and 71% (NEDs) say integrated thinking helped develop a more cohesive approach to reporting</a:t>
            </a:r>
          </a:p>
          <a:p>
            <a:endParaRPr lang="en-US" dirty="0"/>
          </a:p>
          <a:p>
            <a:endParaRPr lang="en-US" dirty="0"/>
          </a:p>
        </p:txBody>
      </p:sp>
      <p:pic>
        <p:nvPicPr>
          <p:cNvPr id="4" name="Content Placeholder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25625"/>
            <a:ext cx="5402564" cy="3835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614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ACCA findings or other findings?</a:t>
            </a:r>
          </a:p>
          <a:p>
            <a:endParaRPr lang="en-US" dirty="0"/>
          </a:p>
        </p:txBody>
      </p:sp>
    </p:spTree>
    <p:extLst>
      <p:ext uri="{BB962C8B-B14F-4D97-AF65-F5344CB8AC3E}">
        <p14:creationId xmlns:p14="http://schemas.microsoft.com/office/powerpoint/2010/main" val="2670294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Role of Finance Professionals</a:t>
            </a:r>
            <a:endParaRPr lang="en-US" dirty="0"/>
          </a:p>
        </p:txBody>
      </p:sp>
      <p:sp>
        <p:nvSpPr>
          <p:cNvPr id="3" name="Content Placeholder 2"/>
          <p:cNvSpPr>
            <a:spLocks noGrp="1"/>
          </p:cNvSpPr>
          <p:nvPr>
            <p:ph idx="1"/>
          </p:nvPr>
        </p:nvSpPr>
        <p:spPr>
          <a:xfrm>
            <a:off x="838200" y="1825625"/>
            <a:ext cx="6530009" cy="4351338"/>
          </a:xfrm>
        </p:spPr>
        <p:txBody>
          <a:bodyPr>
            <a:normAutofit/>
          </a:bodyPr>
          <a:lstStyle/>
          <a:p>
            <a:pPr marL="0" indent="0">
              <a:buNone/>
              <a:defRPr/>
            </a:pPr>
            <a:r>
              <a:rPr lang="en-US" altLang="en-US" dirty="0"/>
              <a:t>IFAC publication on Creating Value with Integrated Thinking:</a:t>
            </a:r>
          </a:p>
          <a:p>
            <a:pPr>
              <a:defRPr/>
            </a:pPr>
            <a:r>
              <a:rPr lang="en-US" altLang="en-US" dirty="0"/>
              <a:t>Vision and Framework for Integrated Thinking</a:t>
            </a:r>
          </a:p>
          <a:p>
            <a:pPr>
              <a:defRPr/>
            </a:pPr>
            <a:r>
              <a:rPr lang="en-US" altLang="en-US" dirty="0"/>
              <a:t>Specifically explores contribution of finance </a:t>
            </a:r>
            <a:r>
              <a:rPr lang="en-US" altLang="en-US" dirty="0" smtClean="0"/>
              <a:t>professionals</a:t>
            </a:r>
            <a:endParaRPr lang="en-US" altLang="en-US" dirty="0"/>
          </a:p>
          <a:p>
            <a:pPr marL="0" indent="0">
              <a:buNone/>
              <a:defRPr/>
            </a:pPr>
            <a:r>
              <a:rPr lang="en-US" altLang="en-US" dirty="0" smtClean="0">
                <a:hlinkClick r:id="rId3"/>
              </a:rPr>
              <a:t>https</a:t>
            </a:r>
            <a:r>
              <a:rPr lang="en-US" altLang="en-US" dirty="0">
                <a:hlinkClick r:id="rId3"/>
              </a:rPr>
              <a:t>://</a:t>
            </a:r>
            <a:r>
              <a:rPr lang="en-US" altLang="en-US" dirty="0" smtClean="0">
                <a:hlinkClick r:id="rId3"/>
              </a:rPr>
              <a:t>www.ifac.org/publications-resources/creating-value-integrated-thinking</a:t>
            </a:r>
            <a:endParaRPr lang="en-US" altLang="en-US" dirty="0" smtClean="0"/>
          </a:p>
          <a:p>
            <a:pPr marL="0" indent="0">
              <a:buNone/>
              <a:defRPr/>
            </a:pPr>
            <a:endParaRPr lang="en-US" altLang="en-US" dirty="0"/>
          </a:p>
          <a:p>
            <a:pPr marL="0" indent="0">
              <a:buNone/>
              <a:defRPr/>
            </a:pPr>
            <a:endParaRPr lang="en-US" altLang="en-US" sz="3200" dirty="0"/>
          </a:p>
          <a:p>
            <a:endParaRPr lang="en-US" dirty="0"/>
          </a:p>
        </p:txBody>
      </p:sp>
      <p:pic>
        <p:nvPicPr>
          <p:cNvPr id="4" name="Content Placeholder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787071" y="1825625"/>
            <a:ext cx="3094038" cy="4032250"/>
          </a:xfrm>
          <a:prstGeom prst="rect">
            <a:avLst/>
          </a:prstGeom>
        </p:spPr>
      </p:pic>
    </p:spTree>
    <p:extLst>
      <p:ext uri="{BB962C8B-B14F-4D97-AF65-F5344CB8AC3E}">
        <p14:creationId xmlns:p14="http://schemas.microsoft.com/office/powerpoint/2010/main" val="1189364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Integrated Thinking and the Business Partner Agenda</a:t>
            </a:r>
            <a:endParaRPr lang="en-US" dirty="0"/>
          </a:p>
        </p:txBody>
      </p:sp>
      <p:sp>
        <p:nvSpPr>
          <p:cNvPr id="3" name="Content Placeholder 2"/>
          <p:cNvSpPr>
            <a:spLocks noGrp="1"/>
          </p:cNvSpPr>
          <p:nvPr>
            <p:ph idx="1"/>
          </p:nvPr>
        </p:nvSpPr>
        <p:spPr>
          <a:xfrm>
            <a:off x="838200" y="1825625"/>
            <a:ext cx="5306122" cy="4351338"/>
          </a:xfrm>
        </p:spPr>
        <p:txBody>
          <a:bodyPr/>
          <a:lstStyle/>
          <a:p>
            <a:r>
              <a:rPr lang="en-US" altLang="en-US" dirty="0"/>
              <a:t>Integrated thinking aligns to, and enables, the business partner agenda</a:t>
            </a:r>
          </a:p>
          <a:p>
            <a:r>
              <a:rPr lang="en-US" altLang="en-US" dirty="0"/>
              <a:t>Ensures a focus on the information and decisions that matter to the organization, value creation, and its potential success</a:t>
            </a:r>
          </a:p>
          <a:p>
            <a:r>
              <a:rPr lang="en-US" altLang="en-US" dirty="0"/>
              <a:t>Enhances the relevance of finance professionals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176" y="1825625"/>
            <a:ext cx="2631871" cy="3386553"/>
          </a:xfrm>
          <a:prstGeom prst="rect">
            <a:avLst/>
          </a:prstGeom>
        </p:spPr>
      </p:pic>
      <p:pic>
        <p:nvPicPr>
          <p:cNvPr id="5"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1901" y="1805046"/>
            <a:ext cx="2396171" cy="3407132"/>
          </a:xfrm>
          <a:prstGeom prst="rect">
            <a:avLst/>
          </a:prstGeom>
        </p:spPr>
      </p:pic>
    </p:spTree>
    <p:extLst>
      <p:ext uri="{BB962C8B-B14F-4D97-AF65-F5344CB8AC3E}">
        <p14:creationId xmlns:p14="http://schemas.microsoft.com/office/powerpoint/2010/main" val="1580427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2955</Words>
  <Application>Microsoft Office PowerPoint</Application>
  <PresentationFormat>Widescreen</PresentationFormat>
  <Paragraphs>200</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Calibri</vt:lpstr>
      <vt:lpstr>Calibri Light</vt:lpstr>
      <vt:lpstr>Office Theme</vt:lpstr>
      <vt:lpstr>PowerPoint Presentation</vt:lpstr>
      <vt:lpstr>Creating Value with Integrated Thinking and Reporting, and The Role of Finance Professionals</vt:lpstr>
      <vt:lpstr>From Integrated Thinking to Reporting – Reporting on What Matters </vt:lpstr>
      <vt:lpstr>What is Integrated Thinking?</vt:lpstr>
      <vt:lpstr>The Cyclical Power of Integrated Thinking and Reporting</vt:lpstr>
      <vt:lpstr>SAICA - Integrated Thinking, An Exploratory Survey (2015)</vt:lpstr>
      <vt:lpstr>PowerPoint Presentation</vt:lpstr>
      <vt:lpstr>The Role of Finance Professionals</vt:lpstr>
      <vt:lpstr>Integrated Thinking and the Business Partner Agenda</vt:lpstr>
      <vt:lpstr>The Contribution of Finance Professionals</vt:lpstr>
      <vt:lpstr>1. Fostering an External Value Focus </vt:lpstr>
      <vt:lpstr>2. Integrated Planning </vt:lpstr>
      <vt:lpstr>3. Supporting Effective Governance and Oversight</vt:lpstr>
      <vt:lpstr>4. Engaging in Integrated Communications</vt:lpstr>
      <vt:lpstr>What should finance professionals be doing to support integrated thinking? </vt:lpstr>
      <vt:lpstr>Considerations for PAOs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Jazmin Jackson</dc:creator>
  <cp:lastModifiedBy>Jazmin Jackson</cp:lastModifiedBy>
  <cp:revision>9</cp:revision>
  <dcterms:created xsi:type="dcterms:W3CDTF">2018-01-18T17:35:34Z</dcterms:created>
  <dcterms:modified xsi:type="dcterms:W3CDTF">2018-01-18T19:39:12Z</dcterms:modified>
</cp:coreProperties>
</file>