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8" r:id="rId5"/>
    <p:sldId id="257" r:id="rId6"/>
    <p:sldId id="285" r:id="rId7"/>
    <p:sldId id="281" r:id="rId8"/>
    <p:sldId id="282" r:id="rId9"/>
    <p:sldId id="286" r:id="rId10"/>
    <p:sldId id="284" r:id="rId11"/>
    <p:sldId id="271" r:id="rId12"/>
    <p:sldId id="262" r:id="rId13"/>
    <p:sldId id="263" r:id="rId14"/>
    <p:sldId id="264" r:id="rId15"/>
    <p:sldId id="272" r:id="rId16"/>
    <p:sldId id="273" r:id="rId17"/>
    <p:sldId id="274" r:id="rId18"/>
    <p:sldId id="275" r:id="rId19"/>
    <p:sldId id="276" r:id="rId20"/>
    <p:sldId id="283" r:id="rId21"/>
    <p:sldId id="278" r:id="rId22"/>
    <p:sldId id="279" r:id="rId23"/>
    <p:sldId id="28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8D88F8-1553-4E2F-B31D-806DA57FBA97}" v="9" dt="2020-10-20T18:26:12.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75948" autoAdjust="0"/>
  </p:normalViewPr>
  <p:slideViewPr>
    <p:cSldViewPr snapToGrid="0" snapToObjects="1">
      <p:cViewPr varScale="1">
        <p:scale>
          <a:sx n="69" d="100"/>
          <a:sy n="69" d="100"/>
        </p:scale>
        <p:origin x="1814" y="3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son" userId="a428ece4f01b0f60" providerId="LiveId" clId="{DEFBAD70-BD72-497B-921A-2F49B106A87C}"/>
    <pc:docChg chg="addSld delSld modSld sldOrd">
      <pc:chgData name="Paul Mason" userId="a428ece4f01b0f60" providerId="LiveId" clId="{DEFBAD70-BD72-497B-921A-2F49B106A87C}" dt="2020-09-14T15:04:04.938" v="39" actId="47"/>
      <pc:docMkLst>
        <pc:docMk/>
      </pc:docMkLst>
      <pc:sldChg chg="del">
        <pc:chgData name="Paul Mason" userId="a428ece4f01b0f60" providerId="LiveId" clId="{DEFBAD70-BD72-497B-921A-2F49B106A87C}" dt="2020-09-14T15:04:04.938" v="39" actId="47"/>
        <pc:sldMkLst>
          <pc:docMk/>
          <pc:sldMk cId="2368558035" sldId="261"/>
        </pc:sldMkLst>
      </pc:sldChg>
      <pc:sldChg chg="modSp add mod ord modNotesTx">
        <pc:chgData name="Paul Mason" userId="a428ece4f01b0f60" providerId="LiveId" clId="{DEFBAD70-BD72-497B-921A-2F49B106A87C}" dt="2020-09-14T14:54:28.150" v="14" actId="6549"/>
        <pc:sldMkLst>
          <pc:docMk/>
          <pc:sldMk cId="595460667" sldId="285"/>
        </pc:sldMkLst>
        <pc:spChg chg="mod">
          <ac:chgData name="Paul Mason" userId="a428ece4f01b0f60" providerId="LiveId" clId="{DEFBAD70-BD72-497B-921A-2F49B106A87C}" dt="2020-09-14T14:54:22.373" v="13"/>
          <ac:spMkLst>
            <pc:docMk/>
            <pc:sldMk cId="595460667" sldId="285"/>
            <ac:spMk id="7" creationId="{00000000-0000-0000-0000-000000000000}"/>
          </ac:spMkLst>
        </pc:spChg>
      </pc:sldChg>
      <pc:sldChg chg="addSp delSp modSp add mod">
        <pc:chgData name="Paul Mason" userId="a428ece4f01b0f60" providerId="LiveId" clId="{DEFBAD70-BD72-497B-921A-2F49B106A87C}" dt="2020-09-14T15:03:50.447" v="38" actId="403"/>
        <pc:sldMkLst>
          <pc:docMk/>
          <pc:sldMk cId="37434833" sldId="286"/>
        </pc:sldMkLst>
        <pc:spChg chg="del">
          <ac:chgData name="Paul Mason" userId="a428ece4f01b0f60" providerId="LiveId" clId="{DEFBAD70-BD72-497B-921A-2F49B106A87C}" dt="2020-09-14T15:02:40.876" v="16" actId="478"/>
          <ac:spMkLst>
            <pc:docMk/>
            <pc:sldMk cId="37434833" sldId="286"/>
            <ac:spMk id="10" creationId="{00000000-0000-0000-0000-000000000000}"/>
          </ac:spMkLst>
        </pc:spChg>
        <pc:spChg chg="del">
          <ac:chgData name="Paul Mason" userId="a428ece4f01b0f60" providerId="LiveId" clId="{DEFBAD70-BD72-497B-921A-2F49B106A87C}" dt="2020-09-14T15:02:40.876" v="16" actId="478"/>
          <ac:spMkLst>
            <pc:docMk/>
            <pc:sldMk cId="37434833" sldId="286"/>
            <ac:spMk id="11" creationId="{00000000-0000-0000-0000-000000000000}"/>
          </ac:spMkLst>
        </pc:spChg>
        <pc:spChg chg="del">
          <ac:chgData name="Paul Mason" userId="a428ece4f01b0f60" providerId="LiveId" clId="{DEFBAD70-BD72-497B-921A-2F49B106A87C}" dt="2020-09-14T15:02:40.876" v="16" actId="478"/>
          <ac:spMkLst>
            <pc:docMk/>
            <pc:sldMk cId="37434833" sldId="286"/>
            <ac:spMk id="12" creationId="{00000000-0000-0000-0000-000000000000}"/>
          </ac:spMkLst>
        </pc:spChg>
        <pc:grpChg chg="del">
          <ac:chgData name="Paul Mason" userId="a428ece4f01b0f60" providerId="LiveId" clId="{DEFBAD70-BD72-497B-921A-2F49B106A87C}" dt="2020-09-14T15:02:40.876" v="16" actId="478"/>
          <ac:grpSpMkLst>
            <pc:docMk/>
            <pc:sldMk cId="37434833" sldId="286"/>
            <ac:grpSpMk id="4" creationId="{00000000-0000-0000-0000-000000000000}"/>
          </ac:grpSpMkLst>
        </pc:grpChg>
        <pc:grpChg chg="del">
          <ac:chgData name="Paul Mason" userId="a428ece4f01b0f60" providerId="LiveId" clId="{DEFBAD70-BD72-497B-921A-2F49B106A87C}" dt="2020-09-14T15:02:40.876" v="16" actId="478"/>
          <ac:grpSpMkLst>
            <pc:docMk/>
            <pc:sldMk cId="37434833" sldId="286"/>
            <ac:grpSpMk id="13" creationId="{00000000-0000-0000-0000-000000000000}"/>
          </ac:grpSpMkLst>
        </pc:grpChg>
        <pc:graphicFrameChg chg="add mod">
          <ac:chgData name="Paul Mason" userId="a428ece4f01b0f60" providerId="LiveId" clId="{DEFBAD70-BD72-497B-921A-2F49B106A87C}" dt="2020-09-14T15:03:50.447" v="38" actId="403"/>
          <ac:graphicFrameMkLst>
            <pc:docMk/>
            <pc:sldMk cId="37434833" sldId="286"/>
            <ac:graphicFrameMk id="2" creationId="{9359DB12-E80D-487E-86D7-3CE90E0F74D6}"/>
          </ac:graphicFrameMkLst>
        </pc:graphicFrameChg>
      </pc:sldChg>
    </pc:docChg>
  </pc:docChgLst>
  <pc:docChgLst>
    <pc:chgData name="Paul Mason" userId="a428ece4f01b0f60" providerId="LiveId" clId="{C7FE4BF8-3E41-4D11-A3FD-C1B35F91556C}"/>
    <pc:docChg chg="undo custSel modSld">
      <pc:chgData name="Paul Mason" userId="a428ece4f01b0f60" providerId="LiveId" clId="{C7FE4BF8-3E41-4D11-A3FD-C1B35F91556C}" dt="2020-07-31T15:53:58.181" v="384" actId="6549"/>
      <pc:docMkLst>
        <pc:docMk/>
      </pc:docMkLst>
      <pc:sldChg chg="modSp mod modNotesTx">
        <pc:chgData name="Paul Mason" userId="a428ece4f01b0f60" providerId="LiveId" clId="{C7FE4BF8-3E41-4D11-A3FD-C1B35F91556C}" dt="2020-07-31T15:52:10.375" v="351" actId="20577"/>
        <pc:sldMkLst>
          <pc:docMk/>
          <pc:sldMk cId="3753640179" sldId="264"/>
        </pc:sldMkLst>
        <pc:spChg chg="mod">
          <ac:chgData name="Paul Mason" userId="a428ece4f01b0f60" providerId="LiveId" clId="{C7FE4BF8-3E41-4D11-A3FD-C1B35F91556C}" dt="2020-07-29T20:55:35.826" v="77" actId="20577"/>
          <ac:spMkLst>
            <pc:docMk/>
            <pc:sldMk cId="3753640179" sldId="264"/>
            <ac:spMk id="7" creationId="{00000000-0000-0000-0000-000000000000}"/>
          </ac:spMkLst>
        </pc:spChg>
      </pc:sldChg>
      <pc:sldChg chg="modNotes">
        <pc:chgData name="Paul Mason" userId="a428ece4f01b0f60" providerId="LiveId" clId="{C7FE4BF8-3E41-4D11-A3FD-C1B35F91556C}" dt="2020-07-31T15:45:35.308" v="215" actId="20577"/>
        <pc:sldMkLst>
          <pc:docMk/>
          <pc:sldMk cId="905034501" sldId="274"/>
        </pc:sldMkLst>
      </pc:sldChg>
      <pc:sldChg chg="modNotes">
        <pc:chgData name="Paul Mason" userId="a428ece4f01b0f60" providerId="LiveId" clId="{C7FE4BF8-3E41-4D11-A3FD-C1B35F91556C}" dt="2020-07-31T15:46:03.421" v="220" actId="20577"/>
        <pc:sldMkLst>
          <pc:docMk/>
          <pc:sldMk cId="2162991388" sldId="275"/>
        </pc:sldMkLst>
      </pc:sldChg>
      <pc:sldChg chg="modNotes modNotesTx">
        <pc:chgData name="Paul Mason" userId="a428ece4f01b0f60" providerId="LiveId" clId="{C7FE4BF8-3E41-4D11-A3FD-C1B35F91556C}" dt="2020-07-31T15:53:58.181" v="384" actId="6549"/>
        <pc:sldMkLst>
          <pc:docMk/>
          <pc:sldMk cId="2605920491" sldId="281"/>
        </pc:sldMkLst>
      </pc:sldChg>
      <pc:sldChg chg="addSp modSp mod">
        <pc:chgData name="Paul Mason" userId="a428ece4f01b0f60" providerId="LiveId" clId="{C7FE4BF8-3E41-4D11-A3FD-C1B35F91556C}" dt="2020-07-29T20:36:04.198" v="19" actId="1076"/>
        <pc:sldMkLst>
          <pc:docMk/>
          <pc:sldMk cId="3048159140" sldId="283"/>
        </pc:sldMkLst>
        <pc:spChg chg="mod">
          <ac:chgData name="Paul Mason" userId="a428ece4f01b0f60" providerId="LiveId" clId="{C7FE4BF8-3E41-4D11-A3FD-C1B35F91556C}" dt="2020-07-29T20:32:42.998" v="7" actId="20577"/>
          <ac:spMkLst>
            <pc:docMk/>
            <pc:sldMk cId="3048159140" sldId="283"/>
            <ac:spMk id="2" creationId="{00000000-0000-0000-0000-000000000000}"/>
          </ac:spMkLst>
        </pc:spChg>
        <pc:spChg chg="add mod">
          <ac:chgData name="Paul Mason" userId="a428ece4f01b0f60" providerId="LiveId" clId="{C7FE4BF8-3E41-4D11-A3FD-C1B35F91556C}" dt="2020-07-29T20:36:04.198" v="19" actId="1076"/>
          <ac:spMkLst>
            <pc:docMk/>
            <pc:sldMk cId="3048159140" sldId="283"/>
            <ac:spMk id="28" creationId="{F8316670-2CD8-47F2-8BA7-1457F8D73840}"/>
          </ac:spMkLst>
        </pc:spChg>
        <pc:spChg chg="add mod">
          <ac:chgData name="Paul Mason" userId="a428ece4f01b0f60" providerId="LiveId" clId="{C7FE4BF8-3E41-4D11-A3FD-C1B35F91556C}" dt="2020-07-29T20:35:58.509" v="18" actId="1076"/>
          <ac:spMkLst>
            <pc:docMk/>
            <pc:sldMk cId="3048159140" sldId="283"/>
            <ac:spMk id="29" creationId="{1381C97B-8EE5-49BE-8A44-A25FF5052E46}"/>
          </ac:spMkLst>
        </pc:spChg>
        <pc:spChg chg="add mod">
          <ac:chgData name="Paul Mason" userId="a428ece4f01b0f60" providerId="LiveId" clId="{C7FE4BF8-3E41-4D11-A3FD-C1B35F91556C}" dt="2020-07-29T20:35:51.171" v="17" actId="1076"/>
          <ac:spMkLst>
            <pc:docMk/>
            <pc:sldMk cId="3048159140" sldId="283"/>
            <ac:spMk id="30" creationId="{CF07C745-4AC3-4B01-A835-3E3970571C20}"/>
          </ac:spMkLst>
        </pc:spChg>
      </pc:sldChg>
    </pc:docChg>
  </pc:docChgLst>
  <pc:docChgLst>
    <pc:chgData name="Laura Leka" userId="3c7b6d49-5262-4131-8ab9-4538781ea16d" providerId="ADAL" clId="{258D88F8-1553-4E2F-B31D-806DA57FBA97}"/>
    <pc:docChg chg="modSld">
      <pc:chgData name="Laura Leka" userId="3c7b6d49-5262-4131-8ab9-4538781ea16d" providerId="ADAL" clId="{258D88F8-1553-4E2F-B31D-806DA57FBA97}" dt="2020-10-20T18:58:09.615" v="31" actId="20577"/>
      <pc:docMkLst>
        <pc:docMk/>
      </pc:docMkLst>
      <pc:sldChg chg="addSp modSp">
        <pc:chgData name="Laura Leka" userId="3c7b6d49-5262-4131-8ab9-4538781ea16d" providerId="ADAL" clId="{258D88F8-1553-4E2F-B31D-806DA57FBA97}" dt="2020-10-20T18:26:28.444" v="25" actId="1076"/>
        <pc:sldMkLst>
          <pc:docMk/>
          <pc:sldMk cId="1257214221" sldId="263"/>
        </pc:sldMkLst>
        <pc:spChg chg="mod">
          <ac:chgData name="Laura Leka" userId="3c7b6d49-5262-4131-8ab9-4538781ea16d" providerId="ADAL" clId="{258D88F8-1553-4E2F-B31D-806DA57FBA97}" dt="2020-10-20T18:26:07.526" v="22" actId="207"/>
          <ac:spMkLst>
            <pc:docMk/>
            <pc:sldMk cId="1257214221" sldId="263"/>
            <ac:spMk id="2" creationId="{00000000-0000-0000-0000-000000000000}"/>
          </ac:spMkLst>
        </pc:spChg>
        <pc:spChg chg="mod">
          <ac:chgData name="Laura Leka" userId="3c7b6d49-5262-4131-8ab9-4538781ea16d" providerId="ADAL" clId="{258D88F8-1553-4E2F-B31D-806DA57FBA97}" dt="2020-10-20T18:24:26.516" v="11" actId="164"/>
          <ac:spMkLst>
            <pc:docMk/>
            <pc:sldMk cId="1257214221" sldId="263"/>
            <ac:spMk id="4" creationId="{00000000-0000-0000-0000-000000000000}"/>
          </ac:spMkLst>
        </pc:spChg>
        <pc:spChg chg="mod">
          <ac:chgData name="Laura Leka" userId="3c7b6d49-5262-4131-8ab9-4538781ea16d" providerId="ADAL" clId="{258D88F8-1553-4E2F-B31D-806DA57FBA97}" dt="2020-10-20T18:26:05.262" v="21" actId="207"/>
          <ac:spMkLst>
            <pc:docMk/>
            <pc:sldMk cId="1257214221" sldId="263"/>
            <ac:spMk id="5" creationId="{00000000-0000-0000-0000-000000000000}"/>
          </ac:spMkLst>
        </pc:spChg>
        <pc:spChg chg="mod">
          <ac:chgData name="Laura Leka" userId="3c7b6d49-5262-4131-8ab9-4538781ea16d" providerId="ADAL" clId="{258D88F8-1553-4E2F-B31D-806DA57FBA97}" dt="2020-10-20T18:26:09.706" v="23" actId="207"/>
          <ac:spMkLst>
            <pc:docMk/>
            <pc:sldMk cId="1257214221" sldId="263"/>
            <ac:spMk id="9" creationId="{00000000-0000-0000-0000-000000000000}"/>
          </ac:spMkLst>
        </pc:spChg>
        <pc:spChg chg="mod">
          <ac:chgData name="Laura Leka" userId="3c7b6d49-5262-4131-8ab9-4538781ea16d" providerId="ADAL" clId="{258D88F8-1553-4E2F-B31D-806DA57FBA97}" dt="2020-10-20T18:26:12.097" v="24" actId="207"/>
          <ac:spMkLst>
            <pc:docMk/>
            <pc:sldMk cId="1257214221" sldId="263"/>
            <ac:spMk id="10" creationId="{00000000-0000-0000-0000-000000000000}"/>
          </ac:spMkLst>
        </pc:spChg>
        <pc:spChg chg="mod">
          <ac:chgData name="Laura Leka" userId="3c7b6d49-5262-4131-8ab9-4538781ea16d" providerId="ADAL" clId="{258D88F8-1553-4E2F-B31D-806DA57FBA97}" dt="2020-10-20T18:25:20.512" v="18" actId="1076"/>
          <ac:spMkLst>
            <pc:docMk/>
            <pc:sldMk cId="1257214221" sldId="263"/>
            <ac:spMk id="11" creationId="{00000000-0000-0000-0000-000000000000}"/>
          </ac:spMkLst>
        </pc:spChg>
        <pc:spChg chg="mod">
          <ac:chgData name="Laura Leka" userId="3c7b6d49-5262-4131-8ab9-4538781ea16d" providerId="ADAL" clId="{258D88F8-1553-4E2F-B31D-806DA57FBA97}" dt="2020-10-20T18:25:34.189" v="20" actId="1076"/>
          <ac:spMkLst>
            <pc:docMk/>
            <pc:sldMk cId="1257214221" sldId="263"/>
            <ac:spMk id="12" creationId="{00000000-0000-0000-0000-000000000000}"/>
          </ac:spMkLst>
        </pc:spChg>
        <pc:spChg chg="mod">
          <ac:chgData name="Laura Leka" userId="3c7b6d49-5262-4131-8ab9-4538781ea16d" providerId="ADAL" clId="{258D88F8-1553-4E2F-B31D-806DA57FBA97}" dt="2020-10-20T18:26:28.444" v="25" actId="1076"/>
          <ac:spMkLst>
            <pc:docMk/>
            <pc:sldMk cId="1257214221" sldId="263"/>
            <ac:spMk id="13" creationId="{00000000-0000-0000-0000-000000000000}"/>
          </ac:spMkLst>
        </pc:spChg>
        <pc:spChg chg="add mod">
          <ac:chgData name="Laura Leka" userId="3c7b6d49-5262-4131-8ab9-4538781ea16d" providerId="ADAL" clId="{258D88F8-1553-4E2F-B31D-806DA57FBA97}" dt="2020-10-20T18:25:02.359" v="17" actId="1076"/>
          <ac:spMkLst>
            <pc:docMk/>
            <pc:sldMk cId="1257214221" sldId="263"/>
            <ac:spMk id="14" creationId="{0FE379C3-D553-4831-9AB8-416F9C219A8E}"/>
          </ac:spMkLst>
        </pc:spChg>
        <pc:grpChg chg="add mod">
          <ac:chgData name="Laura Leka" userId="3c7b6d49-5262-4131-8ab9-4538781ea16d" providerId="ADAL" clId="{258D88F8-1553-4E2F-B31D-806DA57FBA97}" dt="2020-10-20T18:25:28.292" v="19" actId="1076"/>
          <ac:grpSpMkLst>
            <pc:docMk/>
            <pc:sldMk cId="1257214221" sldId="263"/>
            <ac:grpSpMk id="3" creationId="{A947D137-FF2B-4FA8-B980-2C381E36766B}"/>
          </ac:grpSpMkLst>
        </pc:grpChg>
      </pc:sldChg>
      <pc:sldChg chg="modSp modNotesTx">
        <pc:chgData name="Laura Leka" userId="3c7b6d49-5262-4131-8ab9-4538781ea16d" providerId="ADAL" clId="{258D88F8-1553-4E2F-B31D-806DA57FBA97}" dt="2020-10-20T18:51:13.130" v="30" actId="6549"/>
        <pc:sldMkLst>
          <pc:docMk/>
          <pc:sldMk cId="3753640179" sldId="264"/>
        </pc:sldMkLst>
        <pc:spChg chg="mod">
          <ac:chgData name="Laura Leka" userId="3c7b6d49-5262-4131-8ab9-4538781ea16d" providerId="ADAL" clId="{258D88F8-1553-4E2F-B31D-806DA57FBA97}" dt="2020-10-20T18:49:13.229" v="26" actId="20577"/>
          <ac:spMkLst>
            <pc:docMk/>
            <pc:sldMk cId="3753640179" sldId="264"/>
            <ac:spMk id="7" creationId="{00000000-0000-0000-0000-000000000000}"/>
          </ac:spMkLst>
        </pc:spChg>
      </pc:sldChg>
      <pc:sldChg chg="modSp">
        <pc:chgData name="Laura Leka" userId="3c7b6d49-5262-4131-8ab9-4538781ea16d" providerId="ADAL" clId="{258D88F8-1553-4E2F-B31D-806DA57FBA97}" dt="2020-10-20T18:58:09.615" v="31" actId="20577"/>
        <pc:sldMkLst>
          <pc:docMk/>
          <pc:sldMk cId="1242566136" sldId="279"/>
        </pc:sldMkLst>
        <pc:spChg chg="mod">
          <ac:chgData name="Laura Leka" userId="3c7b6d49-5262-4131-8ab9-4538781ea16d" providerId="ADAL" clId="{258D88F8-1553-4E2F-B31D-806DA57FBA97}" dt="2020-10-20T18:58:09.615" v="31" actId="20577"/>
          <ac:spMkLst>
            <pc:docMk/>
            <pc:sldMk cId="1242566136" sldId="279"/>
            <ac:spMk id="7" creationId="{00000000-0000-0000-0000-000000000000}"/>
          </ac:spMkLst>
        </pc:spChg>
      </pc:sldChg>
    </pc:docChg>
  </pc:docChgLst>
  <pc:docChgLst>
    <pc:chgData name="Jazmin Jackson" userId="f572b969-e4f5-4724-882f-3c5f18082039" providerId="ADAL" clId="{602187EC-B533-49E8-A59D-6622E491BCD7}"/>
    <pc:docChg chg="modSld">
      <pc:chgData name="Jazmin Jackson" userId="f572b969-e4f5-4724-882f-3c5f18082039" providerId="ADAL" clId="{602187EC-B533-49E8-A59D-6622E491BCD7}" dt="2020-10-16T15:55:52.669" v="2" actId="14100"/>
      <pc:docMkLst>
        <pc:docMk/>
      </pc:docMkLst>
      <pc:sldChg chg="modSp mod">
        <pc:chgData name="Jazmin Jackson" userId="f572b969-e4f5-4724-882f-3c5f18082039" providerId="ADAL" clId="{602187EC-B533-49E8-A59D-6622E491BCD7}" dt="2020-10-16T15:55:52.669" v="2" actId="14100"/>
        <pc:sldMkLst>
          <pc:docMk/>
          <pc:sldMk cId="4120575675" sldId="258"/>
        </pc:sldMkLst>
        <pc:picChg chg="mod">
          <ac:chgData name="Jazmin Jackson" userId="f572b969-e4f5-4724-882f-3c5f18082039" providerId="ADAL" clId="{602187EC-B533-49E8-A59D-6622E491BCD7}" dt="2020-10-16T15:55:52.669" v="2" actId="14100"/>
          <ac:picMkLst>
            <pc:docMk/>
            <pc:sldMk cId="4120575675" sldId="258"/>
            <ac:picMk id="5" creationId="{00000000-0000-0000-0000-000000000000}"/>
          </ac:picMkLst>
        </pc:picChg>
      </pc:sldChg>
    </pc:docChg>
  </pc:docChgLst>
  <pc:docChgLst>
    <pc:chgData name="Paul Mason" userId="a428ece4f01b0f60" providerId="LiveId" clId="{4D17202E-4EF3-4A16-857A-CCA9B7B2D0DD}"/>
    <pc:docChg chg="undo custSel addSld modSld">
      <pc:chgData name="Paul Mason" userId="a428ece4f01b0f60" providerId="LiveId" clId="{4D17202E-4EF3-4A16-857A-CCA9B7B2D0DD}" dt="2020-06-06T21:29:11.206" v="7492" actId="20577"/>
      <pc:docMkLst>
        <pc:docMk/>
      </pc:docMkLst>
      <pc:sldChg chg="modNotesTx">
        <pc:chgData name="Paul Mason" userId="a428ece4f01b0f60" providerId="LiveId" clId="{4D17202E-4EF3-4A16-857A-CCA9B7B2D0DD}" dt="2020-06-06T16:31:20.991" v="703" actId="20577"/>
        <pc:sldMkLst>
          <pc:docMk/>
          <pc:sldMk cId="4120575675" sldId="258"/>
        </pc:sldMkLst>
      </pc:sldChg>
      <pc:sldChg chg="modSp mod modNotesTx">
        <pc:chgData name="Paul Mason" userId="a428ece4f01b0f60" providerId="LiveId" clId="{4D17202E-4EF3-4A16-857A-CCA9B7B2D0DD}" dt="2020-06-06T16:46:52.359" v="3226" actId="20577"/>
        <pc:sldMkLst>
          <pc:docMk/>
          <pc:sldMk cId="2368558035" sldId="261"/>
        </pc:sldMkLst>
        <pc:spChg chg="mod">
          <ac:chgData name="Paul Mason" userId="a428ece4f01b0f60" providerId="LiveId" clId="{4D17202E-4EF3-4A16-857A-CCA9B7B2D0DD}" dt="2020-06-05T16:43:02.488" v="46" actId="1076"/>
          <ac:spMkLst>
            <pc:docMk/>
            <pc:sldMk cId="2368558035" sldId="261"/>
            <ac:spMk id="7" creationId="{00000000-0000-0000-0000-000000000000}"/>
          </ac:spMkLst>
        </pc:spChg>
      </pc:sldChg>
      <pc:sldChg chg="modNotesTx">
        <pc:chgData name="Paul Mason" userId="a428ece4f01b0f60" providerId="LiveId" clId="{4D17202E-4EF3-4A16-857A-CCA9B7B2D0DD}" dt="2020-06-06T20:48:37.469" v="5038" actId="20577"/>
        <pc:sldMkLst>
          <pc:docMk/>
          <pc:sldMk cId="2905346889" sldId="262"/>
        </pc:sldMkLst>
      </pc:sldChg>
      <pc:sldChg chg="modNotesTx">
        <pc:chgData name="Paul Mason" userId="a428ece4f01b0f60" providerId="LiveId" clId="{4D17202E-4EF3-4A16-857A-CCA9B7B2D0DD}" dt="2020-06-06T21:09:05.345" v="6301" actId="20577"/>
        <pc:sldMkLst>
          <pc:docMk/>
          <pc:sldMk cId="1257214221" sldId="263"/>
        </pc:sldMkLst>
      </pc:sldChg>
      <pc:sldChg chg="modSp mod modNotesTx">
        <pc:chgData name="Paul Mason" userId="a428ece4f01b0f60" providerId="LiveId" clId="{4D17202E-4EF3-4A16-857A-CCA9B7B2D0DD}" dt="2020-06-06T17:03:07.035" v="4783" actId="20577"/>
        <pc:sldMkLst>
          <pc:docMk/>
          <pc:sldMk cId="1672182334" sldId="271"/>
        </pc:sldMkLst>
        <pc:spChg chg="mod">
          <ac:chgData name="Paul Mason" userId="a428ece4f01b0f60" providerId="LiveId" clId="{4D17202E-4EF3-4A16-857A-CCA9B7B2D0DD}" dt="2020-06-05T12:14:16.164" v="40" actId="6549"/>
          <ac:spMkLst>
            <pc:docMk/>
            <pc:sldMk cId="1672182334" sldId="271"/>
            <ac:spMk id="7" creationId="{00000000-0000-0000-0000-000000000000}"/>
          </ac:spMkLst>
        </pc:spChg>
      </pc:sldChg>
      <pc:sldChg chg="modSp mod modNotesTx">
        <pc:chgData name="Paul Mason" userId="a428ece4f01b0f60" providerId="LiveId" clId="{4D17202E-4EF3-4A16-857A-CCA9B7B2D0DD}" dt="2020-06-06T21:01:37.820" v="6232" actId="20577"/>
        <pc:sldMkLst>
          <pc:docMk/>
          <pc:sldMk cId="3732595349" sldId="272"/>
        </pc:sldMkLst>
        <pc:spChg chg="mod">
          <ac:chgData name="Paul Mason" userId="a428ece4f01b0f60" providerId="LiveId" clId="{4D17202E-4EF3-4A16-857A-CCA9B7B2D0DD}" dt="2020-06-06T20:58:13.751" v="5931" actId="6549"/>
          <ac:spMkLst>
            <pc:docMk/>
            <pc:sldMk cId="3732595349" sldId="272"/>
            <ac:spMk id="7" creationId="{00000000-0000-0000-0000-000000000000}"/>
          </ac:spMkLst>
        </pc:spChg>
      </pc:sldChg>
      <pc:sldChg chg="modSp mod">
        <pc:chgData name="Paul Mason" userId="a428ece4f01b0f60" providerId="LiveId" clId="{4D17202E-4EF3-4A16-857A-CCA9B7B2D0DD}" dt="2020-06-06T21:07:32.684" v="6295" actId="20577"/>
        <pc:sldMkLst>
          <pc:docMk/>
          <pc:sldMk cId="2843592566" sldId="273"/>
        </pc:sldMkLst>
        <pc:spChg chg="mod">
          <ac:chgData name="Paul Mason" userId="a428ece4f01b0f60" providerId="LiveId" clId="{4D17202E-4EF3-4A16-857A-CCA9B7B2D0DD}" dt="2020-06-06T21:07:32.684" v="6295" actId="20577"/>
          <ac:spMkLst>
            <pc:docMk/>
            <pc:sldMk cId="2843592566" sldId="273"/>
            <ac:spMk id="7" creationId="{00000000-0000-0000-0000-000000000000}"/>
          </ac:spMkLst>
        </pc:spChg>
      </pc:sldChg>
      <pc:sldChg chg="modNotesTx">
        <pc:chgData name="Paul Mason" userId="a428ece4f01b0f60" providerId="LiveId" clId="{4D17202E-4EF3-4A16-857A-CCA9B7B2D0DD}" dt="2020-06-06T21:11:48.614" v="6703" actId="20577"/>
        <pc:sldMkLst>
          <pc:docMk/>
          <pc:sldMk cId="905034501" sldId="274"/>
        </pc:sldMkLst>
      </pc:sldChg>
      <pc:sldChg chg="modNotesTx">
        <pc:chgData name="Paul Mason" userId="a428ece4f01b0f60" providerId="LiveId" clId="{4D17202E-4EF3-4A16-857A-CCA9B7B2D0DD}" dt="2020-06-06T21:12:27.878" v="6714" actId="20577"/>
        <pc:sldMkLst>
          <pc:docMk/>
          <pc:sldMk cId="2162991388" sldId="275"/>
        </pc:sldMkLst>
      </pc:sldChg>
      <pc:sldChg chg="modSp mod modNotesTx">
        <pc:chgData name="Paul Mason" userId="a428ece4f01b0f60" providerId="LiveId" clId="{4D17202E-4EF3-4A16-857A-CCA9B7B2D0DD}" dt="2020-06-06T21:14:32.360" v="6812" actId="20577"/>
        <pc:sldMkLst>
          <pc:docMk/>
          <pc:sldMk cId="3217102585" sldId="276"/>
        </pc:sldMkLst>
        <pc:spChg chg="mod">
          <ac:chgData name="Paul Mason" userId="a428ece4f01b0f60" providerId="LiveId" clId="{4D17202E-4EF3-4A16-857A-CCA9B7B2D0DD}" dt="2020-06-06T21:13:04.982" v="6716" actId="20577"/>
          <ac:spMkLst>
            <pc:docMk/>
            <pc:sldMk cId="3217102585" sldId="276"/>
            <ac:spMk id="7" creationId="{00000000-0000-0000-0000-000000000000}"/>
          </ac:spMkLst>
        </pc:spChg>
      </pc:sldChg>
      <pc:sldChg chg="modNotesTx">
        <pc:chgData name="Paul Mason" userId="a428ece4f01b0f60" providerId="LiveId" clId="{4D17202E-4EF3-4A16-857A-CCA9B7B2D0DD}" dt="2020-06-06T21:26:16.453" v="6918" actId="20577"/>
        <pc:sldMkLst>
          <pc:docMk/>
          <pc:sldMk cId="1641489692" sldId="278"/>
        </pc:sldMkLst>
      </pc:sldChg>
      <pc:sldChg chg="modNotesTx">
        <pc:chgData name="Paul Mason" userId="a428ece4f01b0f60" providerId="LiveId" clId="{4D17202E-4EF3-4A16-857A-CCA9B7B2D0DD}" dt="2020-06-06T21:29:11.206" v="7492" actId="20577"/>
        <pc:sldMkLst>
          <pc:docMk/>
          <pc:sldMk cId="1242566136" sldId="279"/>
        </pc:sldMkLst>
      </pc:sldChg>
      <pc:sldChg chg="modSp mod modNotesTx">
        <pc:chgData name="Paul Mason" userId="a428ece4f01b0f60" providerId="LiveId" clId="{4D17202E-4EF3-4A16-857A-CCA9B7B2D0DD}" dt="2020-06-06T16:32:56.236" v="896" actId="20577"/>
        <pc:sldMkLst>
          <pc:docMk/>
          <pc:sldMk cId="2605920491" sldId="281"/>
        </pc:sldMkLst>
        <pc:spChg chg="mod">
          <ac:chgData name="Paul Mason" userId="a428ece4f01b0f60" providerId="LiveId" clId="{4D17202E-4EF3-4A16-857A-CCA9B7B2D0DD}" dt="2020-06-05T16:52:38.583" v="165" actId="114"/>
          <ac:spMkLst>
            <pc:docMk/>
            <pc:sldMk cId="2605920491" sldId="281"/>
            <ac:spMk id="7" creationId="{00000000-0000-0000-0000-000000000000}"/>
          </ac:spMkLst>
        </pc:spChg>
      </pc:sldChg>
      <pc:sldChg chg="modSp mod modNotesTx">
        <pc:chgData name="Paul Mason" userId="a428ece4f01b0f60" providerId="LiveId" clId="{4D17202E-4EF3-4A16-857A-CCA9B7B2D0DD}" dt="2020-06-06T16:40:42.036" v="2021" actId="20577"/>
        <pc:sldMkLst>
          <pc:docMk/>
          <pc:sldMk cId="3639254114" sldId="282"/>
        </pc:sldMkLst>
        <pc:spChg chg="mod">
          <ac:chgData name="Paul Mason" userId="a428ece4f01b0f60" providerId="LiveId" clId="{4D17202E-4EF3-4A16-857A-CCA9B7B2D0DD}" dt="2020-06-06T16:34:12.667" v="911" actId="6549"/>
          <ac:spMkLst>
            <pc:docMk/>
            <pc:sldMk cId="3639254114" sldId="282"/>
            <ac:spMk id="7" creationId="{00000000-0000-0000-0000-000000000000}"/>
          </ac:spMkLst>
        </pc:spChg>
      </pc:sldChg>
      <pc:sldChg chg="modSp mod modNotesTx">
        <pc:chgData name="Paul Mason" userId="a428ece4f01b0f60" providerId="LiveId" clId="{4D17202E-4EF3-4A16-857A-CCA9B7B2D0DD}" dt="2020-06-06T21:14:59.901" v="6878" actId="20577"/>
        <pc:sldMkLst>
          <pc:docMk/>
          <pc:sldMk cId="3048159140" sldId="283"/>
        </pc:sldMkLst>
        <pc:spChg chg="mod">
          <ac:chgData name="Paul Mason" userId="a428ece4f01b0f60" providerId="LiveId" clId="{4D17202E-4EF3-4A16-857A-CCA9B7B2D0DD}" dt="2020-06-05T21:27:39.595" v="167" actId="20577"/>
          <ac:spMkLst>
            <pc:docMk/>
            <pc:sldMk cId="3048159140" sldId="283"/>
            <ac:spMk id="9" creationId="{00000000-0000-0000-0000-000000000000}"/>
          </ac:spMkLst>
        </pc:spChg>
      </pc:sldChg>
      <pc:sldChg chg="addSp delSp modSp new mod modNotesTx">
        <pc:chgData name="Paul Mason" userId="a428ece4f01b0f60" providerId="LiveId" clId="{4D17202E-4EF3-4A16-857A-CCA9B7B2D0DD}" dt="2020-06-06T17:01:20.470" v="4447" actId="20577"/>
        <pc:sldMkLst>
          <pc:docMk/>
          <pc:sldMk cId="341344152" sldId="284"/>
        </pc:sldMkLst>
        <pc:spChg chg="del">
          <ac:chgData name="Paul Mason" userId="a428ece4f01b0f60" providerId="LiveId" clId="{4D17202E-4EF3-4A16-857A-CCA9B7B2D0DD}" dt="2020-06-05T16:42:49.039" v="44" actId="478"/>
          <ac:spMkLst>
            <pc:docMk/>
            <pc:sldMk cId="341344152" sldId="284"/>
            <ac:spMk id="2" creationId="{E94CFF0A-3C23-4D9B-9C36-173EAF3A52F4}"/>
          </ac:spMkLst>
        </pc:spChg>
        <pc:spChg chg="mod">
          <ac:chgData name="Paul Mason" userId="a428ece4f01b0f60" providerId="LiveId" clId="{4D17202E-4EF3-4A16-857A-CCA9B7B2D0DD}" dt="2020-06-05T16:43:27.055" v="70" actId="20577"/>
          <ac:spMkLst>
            <pc:docMk/>
            <pc:sldMk cId="341344152" sldId="284"/>
            <ac:spMk id="3" creationId="{604C2A9A-9F3D-40CC-A0D3-182A611DE985}"/>
          </ac:spMkLst>
        </pc:spChg>
        <pc:picChg chg="add mod modCrop">
          <ac:chgData name="Paul Mason" userId="a428ece4f01b0f60" providerId="LiveId" clId="{4D17202E-4EF3-4A16-857A-CCA9B7B2D0DD}" dt="2020-06-05T16:44:23.237" v="76" actId="732"/>
          <ac:picMkLst>
            <pc:docMk/>
            <pc:sldMk cId="341344152" sldId="284"/>
            <ac:picMk id="4" creationId="{E3E60B87-8B9A-4228-BB3D-3CF84F11AB04}"/>
          </ac:picMkLst>
        </pc:picChg>
      </pc:sldChg>
    </pc:docChg>
  </pc:docChgLst>
  <pc:docChgLst>
    <pc:chgData name="Laura Leka" userId="3c7b6d49-5262-4131-8ab9-4538781ea16d" providerId="ADAL" clId="{B7651B71-DA65-443A-9BC2-AAD6F2F6205C}"/>
    <pc:docChg chg="custSel modSld">
      <pc:chgData name="Laura Leka" userId="3c7b6d49-5262-4131-8ab9-4538781ea16d" providerId="ADAL" clId="{B7651B71-DA65-443A-9BC2-AAD6F2F6205C}" dt="2020-06-16T22:03:31.983" v="1" actId="20577"/>
      <pc:docMkLst>
        <pc:docMk/>
      </pc:docMkLst>
      <pc:sldChg chg="modNotesTx">
        <pc:chgData name="Laura Leka" userId="3c7b6d49-5262-4131-8ab9-4538781ea16d" providerId="ADAL" clId="{B7651B71-DA65-443A-9BC2-AAD6F2F6205C}" dt="2020-06-16T19:35:25.573" v="0" actId="313"/>
        <pc:sldMkLst>
          <pc:docMk/>
          <pc:sldMk cId="2368558035" sldId="261"/>
        </pc:sldMkLst>
      </pc:sldChg>
      <pc:sldChg chg="modSp">
        <pc:chgData name="Laura Leka" userId="3c7b6d49-5262-4131-8ab9-4538781ea16d" providerId="ADAL" clId="{B7651B71-DA65-443A-9BC2-AAD6F2F6205C}" dt="2020-06-16T22:03:31.983" v="1" actId="20577"/>
        <pc:sldMkLst>
          <pc:docMk/>
          <pc:sldMk cId="1242566136" sldId="279"/>
        </pc:sldMkLst>
        <pc:spChg chg="mod">
          <ac:chgData name="Laura Leka" userId="3c7b6d49-5262-4131-8ab9-4538781ea16d" providerId="ADAL" clId="{B7651B71-DA65-443A-9BC2-AAD6F2F6205C}" dt="2020-06-16T22:03:31.983" v="1" actId="20577"/>
          <ac:spMkLst>
            <pc:docMk/>
            <pc:sldMk cId="1242566136" sldId="279"/>
            <ac:spMk id="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0831A4-6BA4-458E-AB85-B9ACAB0EB014}"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7FE3EA3F-8050-4A2B-BE3C-C37F8C774664}">
      <dgm:prSet phldrT="[Text]" custT="1"/>
      <dgm:spPr>
        <a:solidFill>
          <a:srgbClr val="FF7D26"/>
        </a:solidFill>
      </dgm:spPr>
      <dgm:t>
        <a:bodyPr/>
        <a:lstStyle/>
        <a:p>
          <a:r>
            <a:rPr lang="en-US" sz="1800" b="1" dirty="0"/>
            <a:t>IFRS </a:t>
          </a:r>
        </a:p>
        <a:p>
          <a:r>
            <a:rPr lang="en-US" sz="1800" dirty="0"/>
            <a:t>(Private Sector)</a:t>
          </a:r>
        </a:p>
      </dgm:t>
    </dgm:pt>
    <dgm:pt modelId="{1343134B-EAAA-4A0E-A61C-7FBF7004546C}" type="parTrans" cxnId="{9448B8E4-CCB4-4C1A-82DA-CCDE3269FB35}">
      <dgm:prSet/>
      <dgm:spPr/>
      <dgm:t>
        <a:bodyPr/>
        <a:lstStyle/>
        <a:p>
          <a:endParaRPr lang="en-US"/>
        </a:p>
      </dgm:t>
    </dgm:pt>
    <dgm:pt modelId="{DA6697DE-3948-4667-9CE6-3D33FFCF5051}" type="sibTrans" cxnId="{9448B8E4-CCB4-4C1A-82DA-CCDE3269FB35}">
      <dgm:prSet/>
      <dgm:spPr/>
      <dgm:t>
        <a:bodyPr/>
        <a:lstStyle/>
        <a:p>
          <a:endParaRPr lang="en-US"/>
        </a:p>
      </dgm:t>
    </dgm:pt>
    <dgm:pt modelId="{34860E4B-D4BF-438F-AA58-D5F939B51E60}">
      <dgm:prSet phldrT="[Text]" custT="1"/>
      <dgm:spPr>
        <a:solidFill>
          <a:srgbClr val="D3EAFD"/>
        </a:solidFill>
        <a:ln>
          <a:noFill/>
        </a:ln>
      </dgm:spPr>
      <dgm:t>
        <a:bodyPr/>
        <a:lstStyle/>
        <a:p>
          <a:pPr algn="l"/>
          <a:r>
            <a:rPr lang="en-US" sz="1600" dirty="0">
              <a:solidFill>
                <a:sysClr val="windowText" lastClr="000000"/>
              </a:solidFill>
              <a:latin typeface="Palatino Linotype" panose="02040502050505030304" pitchFamily="18" charset="0"/>
            </a:rPr>
            <a:t>• </a:t>
          </a:r>
          <a:r>
            <a:rPr lang="en-US" sz="1600" dirty="0">
              <a:solidFill>
                <a:sysClr val="windowText" lastClr="000000"/>
              </a:solidFill>
            </a:rPr>
            <a:t>Technology </a:t>
          </a:r>
        </a:p>
        <a:p>
          <a:pPr algn="l"/>
          <a:r>
            <a:rPr lang="en-US" sz="1600" dirty="0">
              <a:solidFill>
                <a:sysClr val="windowText" lastClr="000000"/>
              </a:solidFill>
              <a:latin typeface="Palatino Linotype" panose="02040502050505030304" pitchFamily="18" charset="0"/>
            </a:rPr>
            <a:t>• </a:t>
          </a:r>
          <a:r>
            <a:rPr lang="en-US" sz="1600" dirty="0">
              <a:solidFill>
                <a:sysClr val="windowText" lastClr="000000"/>
              </a:solidFill>
            </a:rPr>
            <a:t>Guidance for public sector </a:t>
          </a:r>
        </a:p>
        <a:p>
          <a:pPr algn="l"/>
          <a:r>
            <a:rPr lang="en-US" sz="1600" dirty="0">
              <a:solidFill>
                <a:sysClr val="windowText" lastClr="000000"/>
              </a:solidFill>
              <a:latin typeface="Palatino Linotype" panose="02040502050505030304" pitchFamily="18" charset="0"/>
            </a:rPr>
            <a:t>• </a:t>
          </a:r>
          <a:r>
            <a:rPr lang="en-US" sz="1600" dirty="0">
              <a:solidFill>
                <a:sysClr val="windowText" lastClr="000000"/>
              </a:solidFill>
            </a:rPr>
            <a:t>Issues of the public sector </a:t>
          </a:r>
        </a:p>
        <a:p>
          <a:pPr algn="l"/>
          <a:r>
            <a:rPr lang="en-US" sz="1600" dirty="0">
              <a:solidFill>
                <a:sysClr val="windowText" lastClr="000000"/>
              </a:solidFill>
              <a:latin typeface="Palatino Linotype" panose="02040502050505030304" pitchFamily="18" charset="0"/>
            </a:rPr>
            <a:t>• </a:t>
          </a:r>
          <a:r>
            <a:rPr lang="en-US" sz="1600" dirty="0">
              <a:solidFill>
                <a:sysClr val="windowText" lastClr="000000"/>
              </a:solidFill>
            </a:rPr>
            <a:t>Examples from the public sector</a:t>
          </a:r>
        </a:p>
      </dgm:t>
    </dgm:pt>
    <dgm:pt modelId="{26737DBA-34CE-468D-A239-F59D3A960E34}" type="parTrans" cxnId="{1E81D852-21D7-40F8-8A27-F0783C7951F9}">
      <dgm:prSet/>
      <dgm:spPr/>
      <dgm:t>
        <a:bodyPr/>
        <a:lstStyle/>
        <a:p>
          <a:endParaRPr lang="en-US"/>
        </a:p>
      </dgm:t>
    </dgm:pt>
    <dgm:pt modelId="{BC63B57B-0A91-4B83-8DE4-0AA811D079C5}" type="sibTrans" cxnId="{1E81D852-21D7-40F8-8A27-F0783C7951F9}">
      <dgm:prSet/>
      <dgm:spPr/>
      <dgm:t>
        <a:bodyPr/>
        <a:lstStyle/>
        <a:p>
          <a:endParaRPr lang="en-US"/>
        </a:p>
      </dgm:t>
    </dgm:pt>
    <dgm:pt modelId="{2BA5D64C-8D17-4870-A845-52FDA08BB467}">
      <dgm:prSet phldrT="[Text]" custT="1"/>
      <dgm:spPr>
        <a:solidFill>
          <a:srgbClr val="FF7D26"/>
        </a:solidFill>
      </dgm:spPr>
      <dgm:t>
        <a:bodyPr/>
        <a:lstStyle/>
        <a:p>
          <a:r>
            <a:rPr lang="en-US" sz="1800" b="1" dirty="0"/>
            <a:t>IPSAS</a:t>
          </a:r>
          <a:r>
            <a:rPr lang="en-US" sz="1800" dirty="0"/>
            <a:t> </a:t>
          </a:r>
        </a:p>
        <a:p>
          <a:r>
            <a:rPr lang="en-US" sz="1800" dirty="0"/>
            <a:t>(Public Sector)</a:t>
          </a:r>
        </a:p>
      </dgm:t>
    </dgm:pt>
    <dgm:pt modelId="{71A08E9D-0EFF-4E79-8364-C4A40691B0AD}" type="parTrans" cxnId="{8E92F41B-0D07-4503-9EB4-038718611B53}">
      <dgm:prSet/>
      <dgm:spPr/>
      <dgm:t>
        <a:bodyPr/>
        <a:lstStyle/>
        <a:p>
          <a:endParaRPr lang="en-US"/>
        </a:p>
      </dgm:t>
    </dgm:pt>
    <dgm:pt modelId="{E78F5570-1E2A-4233-9FEE-041B334F5B2A}" type="sibTrans" cxnId="{8E92F41B-0D07-4503-9EB4-038718611B53}">
      <dgm:prSet/>
      <dgm:spPr/>
      <dgm:t>
        <a:bodyPr/>
        <a:lstStyle/>
        <a:p>
          <a:endParaRPr lang="en-US"/>
        </a:p>
      </dgm:t>
    </dgm:pt>
    <dgm:pt modelId="{E81CADE9-D078-4175-AC79-1C1708BFEAE6}" type="pres">
      <dgm:prSet presAssocID="{930831A4-6BA4-458E-AB85-B9ACAB0EB014}" presName="rootnode" presStyleCnt="0">
        <dgm:presLayoutVars>
          <dgm:chMax/>
          <dgm:chPref/>
          <dgm:dir/>
          <dgm:animLvl val="lvl"/>
        </dgm:presLayoutVars>
      </dgm:prSet>
      <dgm:spPr/>
    </dgm:pt>
    <dgm:pt modelId="{389450AF-A22C-4733-B73C-E05394D3085B}" type="pres">
      <dgm:prSet presAssocID="{7FE3EA3F-8050-4A2B-BE3C-C37F8C774664}" presName="composite" presStyleCnt="0"/>
      <dgm:spPr/>
    </dgm:pt>
    <dgm:pt modelId="{3F42A824-5DF1-4010-B7AB-7BAE0611BBB6}" type="pres">
      <dgm:prSet presAssocID="{7FE3EA3F-8050-4A2B-BE3C-C37F8C774664}" presName="bentUpArrow1" presStyleLbl="alignImgPlace1" presStyleIdx="0" presStyleCnt="2" custLinFactNeighborX="-54817" custLinFactNeighborY="-24329"/>
      <dgm:spPr>
        <a:solidFill>
          <a:srgbClr val="2296F3"/>
        </a:solidFill>
      </dgm:spPr>
    </dgm:pt>
    <dgm:pt modelId="{2B46B0EB-F6A1-4447-BB57-B5C46813123E}" type="pres">
      <dgm:prSet presAssocID="{7FE3EA3F-8050-4A2B-BE3C-C37F8C774664}" presName="ParentText" presStyleLbl="node1" presStyleIdx="0" presStyleCnt="3" custScaleY="57689" custLinFactNeighborX="-28904" custLinFactNeighborY="-1795">
        <dgm:presLayoutVars>
          <dgm:chMax val="1"/>
          <dgm:chPref val="1"/>
          <dgm:bulletEnabled val="1"/>
        </dgm:presLayoutVars>
      </dgm:prSet>
      <dgm:spPr/>
    </dgm:pt>
    <dgm:pt modelId="{6D92F2AE-D2CC-41A2-85FE-0C06D1C63973}" type="pres">
      <dgm:prSet presAssocID="{7FE3EA3F-8050-4A2B-BE3C-C37F8C774664}" presName="ChildText" presStyleLbl="revTx" presStyleIdx="0" presStyleCnt="2">
        <dgm:presLayoutVars>
          <dgm:chMax val="0"/>
          <dgm:chPref val="0"/>
          <dgm:bulletEnabled val="1"/>
        </dgm:presLayoutVars>
      </dgm:prSet>
      <dgm:spPr/>
    </dgm:pt>
    <dgm:pt modelId="{A1679AB8-6668-4086-9053-0DF2CC40983A}" type="pres">
      <dgm:prSet presAssocID="{DA6697DE-3948-4667-9CE6-3D33FFCF5051}" presName="sibTrans" presStyleCnt="0"/>
      <dgm:spPr/>
    </dgm:pt>
    <dgm:pt modelId="{327E3841-4780-461C-8B70-2A112C0CF781}" type="pres">
      <dgm:prSet presAssocID="{34860E4B-D4BF-438F-AA58-D5F939B51E60}" presName="composite" presStyleCnt="0"/>
      <dgm:spPr/>
    </dgm:pt>
    <dgm:pt modelId="{132721B2-80B5-4621-A5C4-680468F6F541}" type="pres">
      <dgm:prSet presAssocID="{34860E4B-D4BF-438F-AA58-D5F939B51E60}" presName="bentUpArrow1" presStyleLbl="alignImgPlace1" presStyleIdx="1" presStyleCnt="2" custLinFactNeighborX="49243" custLinFactNeighborY="-23271"/>
      <dgm:spPr>
        <a:solidFill>
          <a:srgbClr val="2296F3"/>
        </a:solidFill>
      </dgm:spPr>
    </dgm:pt>
    <dgm:pt modelId="{D62CA5B5-4BD6-450D-A098-5DC18B5078D0}" type="pres">
      <dgm:prSet presAssocID="{34860E4B-D4BF-438F-AA58-D5F939B51E60}" presName="ParentText" presStyleLbl="node1" presStyleIdx="1" presStyleCnt="3" custScaleX="180158" custScaleY="113386" custLinFactNeighborX="-38958" custLinFactNeighborY="-29623">
        <dgm:presLayoutVars>
          <dgm:chMax val="1"/>
          <dgm:chPref val="1"/>
          <dgm:bulletEnabled val="1"/>
        </dgm:presLayoutVars>
      </dgm:prSet>
      <dgm:spPr/>
    </dgm:pt>
    <dgm:pt modelId="{25F30892-0752-4F16-847F-45464DA8D1AD}" type="pres">
      <dgm:prSet presAssocID="{34860E4B-D4BF-438F-AA58-D5F939B51E60}" presName="ChildText" presStyleLbl="revTx" presStyleIdx="1" presStyleCnt="2">
        <dgm:presLayoutVars>
          <dgm:chMax val="0"/>
          <dgm:chPref val="0"/>
          <dgm:bulletEnabled val="1"/>
        </dgm:presLayoutVars>
      </dgm:prSet>
      <dgm:spPr/>
    </dgm:pt>
    <dgm:pt modelId="{90F2EC53-E596-4D77-8846-C70F55025C5F}" type="pres">
      <dgm:prSet presAssocID="{BC63B57B-0A91-4B83-8DE4-0AA811D079C5}" presName="sibTrans" presStyleCnt="0"/>
      <dgm:spPr/>
    </dgm:pt>
    <dgm:pt modelId="{5636B69B-8213-45C3-8143-F9C482797DD9}" type="pres">
      <dgm:prSet presAssocID="{2BA5D64C-8D17-4870-A845-52FDA08BB467}" presName="composite" presStyleCnt="0"/>
      <dgm:spPr/>
    </dgm:pt>
    <dgm:pt modelId="{9CC8FB45-4380-4D9E-85C0-CBE065B9DD8D}" type="pres">
      <dgm:prSet presAssocID="{2BA5D64C-8D17-4870-A845-52FDA08BB467}" presName="ParentText" presStyleLbl="node1" presStyleIdx="2" presStyleCnt="3" custScaleY="55106" custLinFactNeighborX="69530" custLinFactNeighborY="-1983">
        <dgm:presLayoutVars>
          <dgm:chMax val="1"/>
          <dgm:chPref val="1"/>
          <dgm:bulletEnabled val="1"/>
        </dgm:presLayoutVars>
      </dgm:prSet>
      <dgm:spPr/>
    </dgm:pt>
  </dgm:ptLst>
  <dgm:cxnLst>
    <dgm:cxn modelId="{F54F1417-5FB7-4519-9E62-982004B9204F}" type="presOf" srcId="{34860E4B-D4BF-438F-AA58-D5F939B51E60}" destId="{D62CA5B5-4BD6-450D-A098-5DC18B5078D0}" srcOrd="0" destOrd="0" presId="urn:microsoft.com/office/officeart/2005/8/layout/StepDownProcess"/>
    <dgm:cxn modelId="{8E92F41B-0D07-4503-9EB4-038718611B53}" srcId="{930831A4-6BA4-458E-AB85-B9ACAB0EB014}" destId="{2BA5D64C-8D17-4870-A845-52FDA08BB467}" srcOrd="2" destOrd="0" parTransId="{71A08E9D-0EFF-4E79-8364-C4A40691B0AD}" sibTransId="{E78F5570-1E2A-4233-9FEE-041B334F5B2A}"/>
    <dgm:cxn modelId="{A54B7B69-B6CE-482A-99EF-ED56670C9DCE}" type="presOf" srcId="{930831A4-6BA4-458E-AB85-B9ACAB0EB014}" destId="{E81CADE9-D078-4175-AC79-1C1708BFEAE6}" srcOrd="0" destOrd="0" presId="urn:microsoft.com/office/officeart/2005/8/layout/StepDownProcess"/>
    <dgm:cxn modelId="{1E81D852-21D7-40F8-8A27-F0783C7951F9}" srcId="{930831A4-6BA4-458E-AB85-B9ACAB0EB014}" destId="{34860E4B-D4BF-438F-AA58-D5F939B51E60}" srcOrd="1" destOrd="0" parTransId="{26737DBA-34CE-468D-A239-F59D3A960E34}" sibTransId="{BC63B57B-0A91-4B83-8DE4-0AA811D079C5}"/>
    <dgm:cxn modelId="{D9CF8D5A-415D-4973-81CD-AF13D28DC96F}" type="presOf" srcId="{2BA5D64C-8D17-4870-A845-52FDA08BB467}" destId="{9CC8FB45-4380-4D9E-85C0-CBE065B9DD8D}" srcOrd="0" destOrd="0" presId="urn:microsoft.com/office/officeart/2005/8/layout/StepDownProcess"/>
    <dgm:cxn modelId="{C0220FDD-A42C-44D7-8D0B-99E9958D049D}" type="presOf" srcId="{7FE3EA3F-8050-4A2B-BE3C-C37F8C774664}" destId="{2B46B0EB-F6A1-4447-BB57-B5C46813123E}" srcOrd="0" destOrd="0" presId="urn:microsoft.com/office/officeart/2005/8/layout/StepDownProcess"/>
    <dgm:cxn modelId="{9448B8E4-CCB4-4C1A-82DA-CCDE3269FB35}" srcId="{930831A4-6BA4-458E-AB85-B9ACAB0EB014}" destId="{7FE3EA3F-8050-4A2B-BE3C-C37F8C774664}" srcOrd="0" destOrd="0" parTransId="{1343134B-EAAA-4A0E-A61C-7FBF7004546C}" sibTransId="{DA6697DE-3948-4667-9CE6-3D33FFCF5051}"/>
    <dgm:cxn modelId="{6EA1D9EA-B4E5-49F5-BE2C-CF11D8A993BD}" type="presParOf" srcId="{E81CADE9-D078-4175-AC79-1C1708BFEAE6}" destId="{389450AF-A22C-4733-B73C-E05394D3085B}" srcOrd="0" destOrd="0" presId="urn:microsoft.com/office/officeart/2005/8/layout/StepDownProcess"/>
    <dgm:cxn modelId="{24F71411-74FA-4F11-BD38-F1AA1D042DEB}" type="presParOf" srcId="{389450AF-A22C-4733-B73C-E05394D3085B}" destId="{3F42A824-5DF1-4010-B7AB-7BAE0611BBB6}" srcOrd="0" destOrd="0" presId="urn:microsoft.com/office/officeart/2005/8/layout/StepDownProcess"/>
    <dgm:cxn modelId="{A7E95E1F-B432-42E4-8F3A-21B5EC4394B1}" type="presParOf" srcId="{389450AF-A22C-4733-B73C-E05394D3085B}" destId="{2B46B0EB-F6A1-4447-BB57-B5C46813123E}" srcOrd="1" destOrd="0" presId="urn:microsoft.com/office/officeart/2005/8/layout/StepDownProcess"/>
    <dgm:cxn modelId="{BB02F6B8-E601-4C83-B916-5C382C9B46EB}" type="presParOf" srcId="{389450AF-A22C-4733-B73C-E05394D3085B}" destId="{6D92F2AE-D2CC-41A2-85FE-0C06D1C63973}" srcOrd="2" destOrd="0" presId="urn:microsoft.com/office/officeart/2005/8/layout/StepDownProcess"/>
    <dgm:cxn modelId="{4DD8CFEC-2A4F-4801-8347-25BD4C2F0A9B}" type="presParOf" srcId="{E81CADE9-D078-4175-AC79-1C1708BFEAE6}" destId="{A1679AB8-6668-4086-9053-0DF2CC40983A}" srcOrd="1" destOrd="0" presId="urn:microsoft.com/office/officeart/2005/8/layout/StepDownProcess"/>
    <dgm:cxn modelId="{A074B97F-40E9-44E0-B14B-66893B1A3D0A}" type="presParOf" srcId="{E81CADE9-D078-4175-AC79-1C1708BFEAE6}" destId="{327E3841-4780-461C-8B70-2A112C0CF781}" srcOrd="2" destOrd="0" presId="urn:microsoft.com/office/officeart/2005/8/layout/StepDownProcess"/>
    <dgm:cxn modelId="{52186560-B867-4258-9A30-B463D171FA1C}" type="presParOf" srcId="{327E3841-4780-461C-8B70-2A112C0CF781}" destId="{132721B2-80B5-4621-A5C4-680468F6F541}" srcOrd="0" destOrd="0" presId="urn:microsoft.com/office/officeart/2005/8/layout/StepDownProcess"/>
    <dgm:cxn modelId="{25EF3C9D-9C0D-4CFC-908A-5D06E948CC38}" type="presParOf" srcId="{327E3841-4780-461C-8B70-2A112C0CF781}" destId="{D62CA5B5-4BD6-450D-A098-5DC18B5078D0}" srcOrd="1" destOrd="0" presId="urn:microsoft.com/office/officeart/2005/8/layout/StepDownProcess"/>
    <dgm:cxn modelId="{0EA6FA5B-4045-4687-B733-495C2801382D}" type="presParOf" srcId="{327E3841-4780-461C-8B70-2A112C0CF781}" destId="{25F30892-0752-4F16-847F-45464DA8D1AD}" srcOrd="2" destOrd="0" presId="urn:microsoft.com/office/officeart/2005/8/layout/StepDownProcess"/>
    <dgm:cxn modelId="{D2BF03C9-BD1B-4432-80BC-EF954C642F7D}" type="presParOf" srcId="{E81CADE9-D078-4175-AC79-1C1708BFEAE6}" destId="{90F2EC53-E596-4D77-8846-C70F55025C5F}" srcOrd="3" destOrd="0" presId="urn:microsoft.com/office/officeart/2005/8/layout/StepDownProcess"/>
    <dgm:cxn modelId="{EFCE5D95-51F2-4152-BEA7-EA0997F78A54}" type="presParOf" srcId="{E81CADE9-D078-4175-AC79-1C1708BFEAE6}" destId="{5636B69B-8213-45C3-8143-F9C482797DD9}" srcOrd="4" destOrd="0" presId="urn:microsoft.com/office/officeart/2005/8/layout/StepDownProcess"/>
    <dgm:cxn modelId="{6B729E9D-7C60-450B-9CCD-143FA491885D}" type="presParOf" srcId="{5636B69B-8213-45C3-8143-F9C482797DD9}" destId="{9CC8FB45-4380-4D9E-85C0-CBE065B9DD8D}"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2A824-5DF1-4010-B7AB-7BAE0611BBB6}">
      <dsp:nvSpPr>
        <dsp:cNvPr id="0" name=""/>
        <dsp:cNvSpPr/>
      </dsp:nvSpPr>
      <dsp:spPr>
        <a:xfrm rot="5400000">
          <a:off x="421952" y="852512"/>
          <a:ext cx="1071076" cy="1219383"/>
        </a:xfrm>
        <a:prstGeom prst="bentUpArrow">
          <a:avLst>
            <a:gd name="adj1" fmla="val 32840"/>
            <a:gd name="adj2" fmla="val 25000"/>
            <a:gd name="adj3" fmla="val 35780"/>
          </a:avLst>
        </a:prstGeom>
        <a:solidFill>
          <a:srgbClr val="2296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46B0EB-F6A1-4447-BB57-B5C46813123E}">
      <dsp:nvSpPr>
        <dsp:cNvPr id="0" name=""/>
        <dsp:cNvSpPr/>
      </dsp:nvSpPr>
      <dsp:spPr>
        <a:xfrm>
          <a:off x="285454" y="170130"/>
          <a:ext cx="1803062" cy="728084"/>
        </a:xfrm>
        <a:prstGeom prst="roundRect">
          <a:avLst>
            <a:gd name="adj" fmla="val 16670"/>
          </a:avLst>
        </a:prstGeom>
        <a:solidFill>
          <a:srgbClr val="FF7D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IFRS </a:t>
          </a:r>
        </a:p>
        <a:p>
          <a:pPr marL="0" lvl="0" indent="0" algn="ctr" defTabSz="800100">
            <a:lnSpc>
              <a:spcPct val="90000"/>
            </a:lnSpc>
            <a:spcBef>
              <a:spcPct val="0"/>
            </a:spcBef>
            <a:spcAft>
              <a:spcPct val="35000"/>
            </a:spcAft>
            <a:buNone/>
          </a:pPr>
          <a:r>
            <a:rPr lang="en-US" sz="1800" kern="1200" dirty="0"/>
            <a:t>(Private Sector)</a:t>
          </a:r>
        </a:p>
      </dsp:txBody>
      <dsp:txXfrm>
        <a:off x="321003" y="205679"/>
        <a:ext cx="1731964" cy="656986"/>
      </dsp:txXfrm>
    </dsp:sp>
    <dsp:sp modelId="{6D92F2AE-D2CC-41A2-85FE-0C06D1C63973}">
      <dsp:nvSpPr>
        <dsp:cNvPr id="0" name=""/>
        <dsp:cNvSpPr/>
      </dsp:nvSpPr>
      <dsp:spPr>
        <a:xfrm>
          <a:off x="2609674" y="46152"/>
          <a:ext cx="1311376" cy="1020073"/>
        </a:xfrm>
        <a:prstGeom prst="rect">
          <a:avLst/>
        </a:prstGeom>
        <a:noFill/>
        <a:ln>
          <a:noFill/>
        </a:ln>
        <a:effectLst/>
      </dsp:spPr>
      <dsp:style>
        <a:lnRef idx="0">
          <a:scrgbClr r="0" g="0" b="0"/>
        </a:lnRef>
        <a:fillRef idx="0">
          <a:scrgbClr r="0" g="0" b="0"/>
        </a:fillRef>
        <a:effectRef idx="0">
          <a:scrgbClr r="0" g="0" b="0"/>
        </a:effectRef>
        <a:fontRef idx="minor"/>
      </dsp:style>
    </dsp:sp>
    <dsp:sp modelId="{132721B2-80B5-4621-A5C4-680468F6F541}">
      <dsp:nvSpPr>
        <dsp:cNvPr id="0" name=""/>
        <dsp:cNvSpPr/>
      </dsp:nvSpPr>
      <dsp:spPr>
        <a:xfrm rot="5400000">
          <a:off x="3908423" y="2366053"/>
          <a:ext cx="1071076" cy="1219383"/>
        </a:xfrm>
        <a:prstGeom prst="bentUpArrow">
          <a:avLst>
            <a:gd name="adj1" fmla="val 32840"/>
            <a:gd name="adj2" fmla="val 25000"/>
            <a:gd name="adj3" fmla="val 35780"/>
          </a:avLst>
        </a:prstGeom>
        <a:solidFill>
          <a:srgbClr val="2296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2CA5B5-4BD6-450D-A098-5DC18B5078D0}">
      <dsp:nvSpPr>
        <dsp:cNvPr id="0" name=""/>
        <dsp:cNvSpPr/>
      </dsp:nvSpPr>
      <dsp:spPr>
        <a:xfrm>
          <a:off x="1599105" y="969655"/>
          <a:ext cx="3248361" cy="1431028"/>
        </a:xfrm>
        <a:prstGeom prst="roundRect">
          <a:avLst>
            <a:gd name="adj" fmla="val 16670"/>
          </a:avLst>
        </a:prstGeom>
        <a:solidFill>
          <a:srgbClr val="D3EAF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ysClr val="windowText" lastClr="000000"/>
              </a:solidFill>
              <a:latin typeface="Palatino Linotype" panose="02040502050505030304" pitchFamily="18" charset="0"/>
            </a:rPr>
            <a:t>• </a:t>
          </a:r>
          <a:r>
            <a:rPr lang="en-US" sz="1600" kern="1200" dirty="0">
              <a:solidFill>
                <a:sysClr val="windowText" lastClr="000000"/>
              </a:solidFill>
            </a:rPr>
            <a:t>Technology </a:t>
          </a:r>
        </a:p>
        <a:p>
          <a:pPr marL="0" lvl="0" indent="0" algn="l" defTabSz="711200">
            <a:lnSpc>
              <a:spcPct val="90000"/>
            </a:lnSpc>
            <a:spcBef>
              <a:spcPct val="0"/>
            </a:spcBef>
            <a:spcAft>
              <a:spcPct val="35000"/>
            </a:spcAft>
            <a:buNone/>
          </a:pPr>
          <a:r>
            <a:rPr lang="en-US" sz="1600" kern="1200" dirty="0">
              <a:solidFill>
                <a:sysClr val="windowText" lastClr="000000"/>
              </a:solidFill>
              <a:latin typeface="Palatino Linotype" panose="02040502050505030304" pitchFamily="18" charset="0"/>
            </a:rPr>
            <a:t>• </a:t>
          </a:r>
          <a:r>
            <a:rPr lang="en-US" sz="1600" kern="1200" dirty="0">
              <a:solidFill>
                <a:sysClr val="windowText" lastClr="000000"/>
              </a:solidFill>
            </a:rPr>
            <a:t>Guidance for public sector </a:t>
          </a:r>
        </a:p>
        <a:p>
          <a:pPr marL="0" lvl="0" indent="0" algn="l" defTabSz="711200">
            <a:lnSpc>
              <a:spcPct val="90000"/>
            </a:lnSpc>
            <a:spcBef>
              <a:spcPct val="0"/>
            </a:spcBef>
            <a:spcAft>
              <a:spcPct val="35000"/>
            </a:spcAft>
            <a:buNone/>
          </a:pPr>
          <a:r>
            <a:rPr lang="en-US" sz="1600" kern="1200" dirty="0">
              <a:solidFill>
                <a:sysClr val="windowText" lastClr="000000"/>
              </a:solidFill>
              <a:latin typeface="Palatino Linotype" panose="02040502050505030304" pitchFamily="18" charset="0"/>
            </a:rPr>
            <a:t>• </a:t>
          </a:r>
          <a:r>
            <a:rPr lang="en-US" sz="1600" kern="1200" dirty="0">
              <a:solidFill>
                <a:sysClr val="windowText" lastClr="000000"/>
              </a:solidFill>
            </a:rPr>
            <a:t>Issues of the public sector </a:t>
          </a:r>
        </a:p>
        <a:p>
          <a:pPr marL="0" lvl="0" indent="0" algn="l" defTabSz="711200">
            <a:lnSpc>
              <a:spcPct val="90000"/>
            </a:lnSpc>
            <a:spcBef>
              <a:spcPct val="0"/>
            </a:spcBef>
            <a:spcAft>
              <a:spcPct val="35000"/>
            </a:spcAft>
            <a:buNone/>
          </a:pPr>
          <a:r>
            <a:rPr lang="en-US" sz="1600" kern="1200" dirty="0">
              <a:solidFill>
                <a:sysClr val="windowText" lastClr="000000"/>
              </a:solidFill>
              <a:latin typeface="Palatino Linotype" panose="02040502050505030304" pitchFamily="18" charset="0"/>
            </a:rPr>
            <a:t>• </a:t>
          </a:r>
          <a:r>
            <a:rPr lang="en-US" sz="1600" kern="1200" dirty="0">
              <a:solidFill>
                <a:sysClr val="windowText" lastClr="000000"/>
              </a:solidFill>
            </a:rPr>
            <a:t>Examples from the public sector</a:t>
          </a:r>
        </a:p>
      </dsp:txBody>
      <dsp:txXfrm>
        <a:off x="1668975" y="1039525"/>
        <a:ext cx="3108621" cy="1291288"/>
      </dsp:txXfrm>
    </dsp:sp>
    <dsp:sp modelId="{25F30892-0752-4F16-847F-45464DA8D1AD}">
      <dsp:nvSpPr>
        <dsp:cNvPr id="0" name=""/>
        <dsp:cNvSpPr/>
      </dsp:nvSpPr>
      <dsp:spPr>
        <a:xfrm>
          <a:off x="4827254" y="1548362"/>
          <a:ext cx="1311376" cy="1020073"/>
        </a:xfrm>
        <a:prstGeom prst="rect">
          <a:avLst/>
        </a:prstGeom>
        <a:noFill/>
        <a:ln>
          <a:noFill/>
        </a:ln>
        <a:effectLst/>
      </dsp:spPr>
      <dsp:style>
        <a:lnRef idx="0">
          <a:scrgbClr r="0" g="0" b="0"/>
        </a:lnRef>
        <a:fillRef idx="0">
          <a:scrgbClr r="0" g="0" b="0"/>
        </a:fillRef>
        <a:effectRef idx="0">
          <a:scrgbClr r="0" g="0" b="0"/>
        </a:effectRef>
        <a:fontRef idx="minor"/>
      </dsp:style>
    </dsp:sp>
    <dsp:sp modelId="{9CC8FB45-4380-4D9E-85C0-CBE065B9DD8D}">
      <dsp:nvSpPr>
        <dsp:cNvPr id="0" name=""/>
        <dsp:cNvSpPr/>
      </dsp:nvSpPr>
      <dsp:spPr>
        <a:xfrm>
          <a:off x="5050142" y="2820705"/>
          <a:ext cx="1803062" cy="695484"/>
        </a:xfrm>
        <a:prstGeom prst="roundRect">
          <a:avLst>
            <a:gd name="adj" fmla="val 16670"/>
          </a:avLst>
        </a:prstGeom>
        <a:solidFill>
          <a:srgbClr val="FF7D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IPSAS</a:t>
          </a:r>
          <a:r>
            <a:rPr lang="en-US" sz="1800" kern="1200" dirty="0"/>
            <a:t> </a:t>
          </a:r>
        </a:p>
        <a:p>
          <a:pPr marL="0" lvl="0" indent="0" algn="ctr" defTabSz="800100">
            <a:lnSpc>
              <a:spcPct val="90000"/>
            </a:lnSpc>
            <a:spcBef>
              <a:spcPct val="0"/>
            </a:spcBef>
            <a:spcAft>
              <a:spcPct val="35000"/>
            </a:spcAft>
            <a:buNone/>
          </a:pPr>
          <a:r>
            <a:rPr lang="en-US" sz="1800" kern="1200" dirty="0"/>
            <a:t>(Public Sector)</a:t>
          </a:r>
        </a:p>
      </dsp:txBody>
      <dsp:txXfrm>
        <a:off x="5084099" y="2854662"/>
        <a:ext cx="1735148" cy="62757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1E968F-834D-494D-97B4-2DE237B50E70}" type="datetimeFigureOut">
              <a:rPr lang="en-US" smtClean="0"/>
              <a:t>20-Oct-20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9E090D-4085-AB40-9E42-D57441D4AEBE}" type="slidenum">
              <a:rPr lang="en-US" smtClean="0"/>
              <a:t>‹#›</a:t>
            </a:fld>
            <a:endParaRPr lang="en-US"/>
          </a:p>
        </p:txBody>
      </p:sp>
    </p:spTree>
    <p:extLst>
      <p:ext uri="{BB962C8B-B14F-4D97-AF65-F5344CB8AC3E}">
        <p14:creationId xmlns:p14="http://schemas.microsoft.com/office/powerpoint/2010/main" val="644858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0386A-3350-4E21-8EEB-F0D5E45198AF}" type="datetimeFigureOut">
              <a:rPr lang="en-GB" smtClean="0"/>
              <a:t>20/10/2020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F3198-81A3-4C57-9328-26D903253567}" type="slidenum">
              <a:rPr lang="en-GB" smtClean="0"/>
              <a:t>‹#›</a:t>
            </a:fld>
            <a:endParaRPr lang="en-GB"/>
          </a:p>
        </p:txBody>
      </p:sp>
    </p:spTree>
    <p:extLst>
      <p:ext uri="{BB962C8B-B14F-4D97-AF65-F5344CB8AC3E}">
        <p14:creationId xmlns:p14="http://schemas.microsoft.com/office/powerpoint/2010/main" val="256467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psasb.org/publications/study-14-transition-accrual-basis-accounting-guidance-governments-and-government-entities-thir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psasb.org/publications/study-14-transition-accrual-basis-accounting-guidance-governments-and-government-entities-thir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psasb.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module is designed to provide an introduction to the IPSASB and to the IPSAS.</a:t>
            </a:r>
          </a:p>
          <a:p>
            <a:endParaRPr lang="en-GB" dirty="0"/>
          </a:p>
          <a:p>
            <a:r>
              <a:rPr lang="en-GB" dirty="0"/>
              <a:t>If participants are already aware of the IPSASB, consider whether this module can be omitted, or the content reduced.</a:t>
            </a:r>
          </a:p>
          <a:p>
            <a:endParaRPr lang="en-GB" dirty="0"/>
          </a:p>
          <a:p>
            <a:r>
              <a:rPr lang="en-GB" dirty="0"/>
              <a:t>If participants have no awareness of accrual accounting, consider whether any additional information will need to be included; for example, background on private sector accounting under IFRS, GFS reporting, etc.</a:t>
            </a:r>
          </a:p>
        </p:txBody>
      </p:sp>
      <p:sp>
        <p:nvSpPr>
          <p:cNvPr id="4" name="Slide Number Placeholder 3"/>
          <p:cNvSpPr>
            <a:spLocks noGrp="1"/>
          </p:cNvSpPr>
          <p:nvPr>
            <p:ph type="sldNum" sz="quarter" idx="5"/>
          </p:nvPr>
        </p:nvSpPr>
        <p:spPr/>
        <p:txBody>
          <a:bodyPr/>
          <a:lstStyle/>
          <a:p>
            <a:fld id="{CC7F3198-81A3-4C57-9328-26D903253567}" type="slidenum">
              <a:rPr lang="en-GB" smtClean="0"/>
              <a:t>1</a:t>
            </a:fld>
            <a:endParaRPr lang="en-GB"/>
          </a:p>
        </p:txBody>
      </p:sp>
    </p:spTree>
    <p:extLst>
      <p:ext uri="{BB962C8B-B14F-4D97-AF65-F5344CB8AC3E}">
        <p14:creationId xmlns:p14="http://schemas.microsoft.com/office/powerpoint/2010/main" val="4023876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are the journal entries to record the transactions under a cash and accrual basis of accounting?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the answer, see the Introduction module (page 13). (Note that in some countries, cash accounting may be single entry – in this case, the Bank entries would be omitted.)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C7F3198-81A3-4C57-9328-26D903253567}" type="slidenum">
              <a:rPr lang="en-GB" smtClean="0"/>
              <a:t>11</a:t>
            </a:fld>
            <a:endParaRPr lang="en-GB"/>
          </a:p>
        </p:txBody>
      </p:sp>
    </p:spTree>
    <p:extLst>
      <p:ext uri="{BB962C8B-B14F-4D97-AF65-F5344CB8AC3E}">
        <p14:creationId xmlns:p14="http://schemas.microsoft.com/office/powerpoint/2010/main" val="2440116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adding examples based on the local situation where accrual accounting would provide more transparent treatment than cash accounting.</a:t>
            </a:r>
          </a:p>
          <a:p>
            <a:endParaRPr lang="en-GB" dirty="0"/>
          </a:p>
          <a:p>
            <a:r>
              <a:rPr lang="en-GB" dirty="0"/>
              <a:t>Possible areas:</a:t>
            </a:r>
          </a:p>
          <a:p>
            <a:endParaRPr lang="en-GB" dirty="0"/>
          </a:p>
          <a:p>
            <a:r>
              <a:rPr lang="en-GB" dirty="0"/>
              <a:t>Impact of debt rescheduling</a:t>
            </a:r>
          </a:p>
          <a:p>
            <a:endParaRPr lang="en-GB" dirty="0"/>
          </a:p>
          <a:p>
            <a:r>
              <a:rPr lang="en-GB" dirty="0"/>
              <a:t>Leading and service concession arrangement (PPP) contracts.</a:t>
            </a:r>
          </a:p>
          <a:p>
            <a:endParaRPr lang="en-GB" dirty="0"/>
          </a:p>
          <a:p>
            <a:r>
              <a:rPr lang="en-GB" dirty="0"/>
              <a:t>Sale of assets at below value.</a:t>
            </a:r>
          </a:p>
        </p:txBody>
      </p:sp>
      <p:sp>
        <p:nvSpPr>
          <p:cNvPr id="4" name="Slide Number Placeholder 3"/>
          <p:cNvSpPr>
            <a:spLocks noGrp="1"/>
          </p:cNvSpPr>
          <p:nvPr>
            <p:ph type="sldNum" sz="quarter" idx="5"/>
          </p:nvPr>
        </p:nvSpPr>
        <p:spPr/>
        <p:txBody>
          <a:bodyPr/>
          <a:lstStyle/>
          <a:p>
            <a:fld id="{CC7F3198-81A3-4C57-9328-26D903253567}" type="slidenum">
              <a:rPr lang="en-GB" smtClean="0"/>
              <a:t>12</a:t>
            </a:fld>
            <a:endParaRPr lang="en-GB"/>
          </a:p>
        </p:txBody>
      </p:sp>
    </p:spTree>
    <p:extLst>
      <p:ext uri="{BB962C8B-B14F-4D97-AF65-F5344CB8AC3E}">
        <p14:creationId xmlns:p14="http://schemas.microsoft.com/office/powerpoint/2010/main" val="3152558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Details of the accounting requirements that apply when an entity is transitioning to accrual accounting are provided in the First Time Adoption of Accrual Basis IPSAS module.</a:t>
            </a:r>
          </a:p>
        </p:txBody>
      </p:sp>
      <p:sp>
        <p:nvSpPr>
          <p:cNvPr id="4" name="Slide Number Placeholder 3"/>
          <p:cNvSpPr>
            <a:spLocks noGrp="1"/>
          </p:cNvSpPr>
          <p:nvPr>
            <p:ph type="sldNum" sz="quarter" idx="5"/>
          </p:nvPr>
        </p:nvSpPr>
        <p:spPr/>
        <p:txBody>
          <a:bodyPr/>
          <a:lstStyle/>
          <a:p>
            <a:fld id="{CC7F3198-81A3-4C57-9328-26D903253567}" type="slidenum">
              <a:rPr lang="en-GB" smtClean="0"/>
              <a:t>13</a:t>
            </a:fld>
            <a:endParaRPr lang="en-GB"/>
          </a:p>
        </p:txBody>
      </p:sp>
    </p:spTree>
    <p:extLst>
      <p:ext uri="{BB962C8B-B14F-4D97-AF65-F5344CB8AC3E}">
        <p14:creationId xmlns:p14="http://schemas.microsoft.com/office/powerpoint/2010/main" val="1397165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IPSASB Study 14 for more details (</a:t>
            </a:r>
            <a:r>
              <a:rPr lang="en-GB" u="sng" dirty="0">
                <a:hlinkClick r:id="rId3"/>
              </a:rPr>
              <a:t>https://www.ipsasb.org/publications/study-14-transition-accrual-basis-accounting-guidance-governments-and-government-entities-third</a:t>
            </a:r>
            <a:r>
              <a:rPr lang="en-GB" u="sng" dirty="0"/>
              <a:t>)</a:t>
            </a:r>
            <a:r>
              <a:rPr lang="en-GB" dirty="0"/>
              <a:t>.</a:t>
            </a:r>
          </a:p>
          <a:p>
            <a:endParaRPr lang="en-GB" dirty="0"/>
          </a:p>
          <a:p>
            <a:r>
              <a:rPr lang="en-GB" dirty="0"/>
              <a:t>If the participants’ jurisdiction is in the process of transitioning to accrual accounting, discuss these features in the local context.</a:t>
            </a:r>
          </a:p>
          <a:p>
            <a:endParaRPr lang="en-GB" dirty="0"/>
          </a:p>
          <a:p>
            <a:r>
              <a:rPr lang="en-GB" dirty="0"/>
              <a:t>Note that impact of adoption will, if implemented effectively, be wider than the finance ministry – should provide better information that all decisions makers will need to understand.</a:t>
            </a:r>
          </a:p>
        </p:txBody>
      </p:sp>
      <p:sp>
        <p:nvSpPr>
          <p:cNvPr id="4" name="Slide Number Placeholder 3"/>
          <p:cNvSpPr>
            <a:spLocks noGrp="1"/>
          </p:cNvSpPr>
          <p:nvPr>
            <p:ph type="sldNum" sz="quarter" idx="5"/>
          </p:nvPr>
        </p:nvSpPr>
        <p:spPr/>
        <p:txBody>
          <a:bodyPr/>
          <a:lstStyle/>
          <a:p>
            <a:fld id="{CC7F3198-81A3-4C57-9328-26D903253567}" type="slidenum">
              <a:rPr lang="en-GB" smtClean="0"/>
              <a:t>14</a:t>
            </a:fld>
            <a:endParaRPr lang="en-GB"/>
          </a:p>
        </p:txBody>
      </p:sp>
    </p:spTree>
    <p:extLst>
      <p:ext uri="{BB962C8B-B14F-4D97-AF65-F5344CB8AC3E}">
        <p14:creationId xmlns:p14="http://schemas.microsoft.com/office/powerpoint/2010/main" val="320585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IPSASB Study 14 for more details (</a:t>
            </a:r>
            <a:r>
              <a:rPr lang="en-GB" u="sng" dirty="0">
                <a:hlinkClick r:id="rId3"/>
              </a:rPr>
              <a:t>https://www.ipsasb.org/publications/study-14-transition-accrual-basis-accounting-guidance-governments-and-government-entities-third</a:t>
            </a:r>
            <a:r>
              <a:rPr lang="en-GB" u="sng" dirty="0"/>
              <a:t>)</a:t>
            </a:r>
            <a:r>
              <a:rPr lang="en-GB" dirty="0"/>
              <a:t>.</a:t>
            </a:r>
          </a:p>
          <a:p>
            <a:endParaRPr lang="en-GB" dirty="0"/>
          </a:p>
          <a:p>
            <a:r>
              <a:rPr lang="en-GB" dirty="0"/>
              <a:t>If the participants’ jurisdiction is in the process of transitioning to accrual accounting, discuss these key steps in the local context.</a:t>
            </a:r>
          </a:p>
          <a:p>
            <a:endParaRPr lang="en-GB" dirty="0"/>
          </a:p>
        </p:txBody>
      </p:sp>
      <p:sp>
        <p:nvSpPr>
          <p:cNvPr id="4" name="Slide Number Placeholder 3"/>
          <p:cNvSpPr>
            <a:spLocks noGrp="1"/>
          </p:cNvSpPr>
          <p:nvPr>
            <p:ph type="sldNum" sz="quarter" idx="5"/>
          </p:nvPr>
        </p:nvSpPr>
        <p:spPr/>
        <p:txBody>
          <a:bodyPr/>
          <a:lstStyle/>
          <a:p>
            <a:fld id="{CC7F3198-81A3-4C57-9328-26D903253567}" type="slidenum">
              <a:rPr lang="en-GB" smtClean="0"/>
              <a:t>15</a:t>
            </a:fld>
            <a:endParaRPr lang="en-GB"/>
          </a:p>
        </p:txBody>
      </p:sp>
    </p:spTree>
    <p:extLst>
      <p:ext uri="{BB962C8B-B14F-4D97-AF65-F5344CB8AC3E}">
        <p14:creationId xmlns:p14="http://schemas.microsoft.com/office/powerpoint/2010/main" val="3672058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course is intended to provide the basic information to begin these tasks.</a:t>
            </a:r>
          </a:p>
        </p:txBody>
      </p:sp>
      <p:sp>
        <p:nvSpPr>
          <p:cNvPr id="4" name="Slide Number Placeholder 3"/>
          <p:cNvSpPr>
            <a:spLocks noGrp="1"/>
          </p:cNvSpPr>
          <p:nvPr>
            <p:ph type="sldNum" sz="quarter" idx="5"/>
          </p:nvPr>
        </p:nvSpPr>
        <p:spPr/>
        <p:txBody>
          <a:bodyPr/>
          <a:lstStyle/>
          <a:p>
            <a:fld id="{CC7F3198-81A3-4C57-9328-26D903253567}" type="slidenum">
              <a:rPr lang="en-GB" smtClean="0"/>
              <a:t>16</a:t>
            </a:fld>
            <a:endParaRPr lang="en-GB"/>
          </a:p>
        </p:txBody>
      </p:sp>
    </p:spTree>
    <p:extLst>
      <p:ext uri="{BB962C8B-B14F-4D97-AF65-F5344CB8AC3E}">
        <p14:creationId xmlns:p14="http://schemas.microsoft.com/office/powerpoint/2010/main" val="2099490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concepts are discussed further in the Consolidation module</a:t>
            </a:r>
          </a:p>
        </p:txBody>
      </p:sp>
      <p:sp>
        <p:nvSpPr>
          <p:cNvPr id="4" name="Slide Number Placeholder 3"/>
          <p:cNvSpPr>
            <a:spLocks noGrp="1"/>
          </p:cNvSpPr>
          <p:nvPr>
            <p:ph type="sldNum" sz="quarter" idx="5"/>
          </p:nvPr>
        </p:nvSpPr>
        <p:spPr/>
        <p:txBody>
          <a:bodyPr/>
          <a:lstStyle/>
          <a:p>
            <a:fld id="{CC7F3198-81A3-4C57-9328-26D903253567}" type="slidenum">
              <a:rPr lang="en-GB" smtClean="0"/>
              <a:t>17</a:t>
            </a:fld>
            <a:endParaRPr lang="en-GB"/>
          </a:p>
        </p:txBody>
      </p:sp>
    </p:spTree>
    <p:extLst>
      <p:ext uri="{BB962C8B-B14F-4D97-AF65-F5344CB8AC3E}">
        <p14:creationId xmlns:p14="http://schemas.microsoft.com/office/powerpoint/2010/main" val="1674965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more details see Presentation module</a:t>
            </a:r>
          </a:p>
        </p:txBody>
      </p:sp>
      <p:sp>
        <p:nvSpPr>
          <p:cNvPr id="4" name="Slide Number Placeholder 3"/>
          <p:cNvSpPr>
            <a:spLocks noGrp="1"/>
          </p:cNvSpPr>
          <p:nvPr>
            <p:ph type="sldNum" sz="quarter" idx="5"/>
          </p:nvPr>
        </p:nvSpPr>
        <p:spPr/>
        <p:txBody>
          <a:bodyPr/>
          <a:lstStyle/>
          <a:p>
            <a:fld id="{CC7F3198-81A3-4C57-9328-26D903253567}" type="slidenum">
              <a:rPr lang="en-GB" smtClean="0"/>
              <a:t>18</a:t>
            </a:fld>
            <a:endParaRPr lang="en-GB"/>
          </a:p>
        </p:txBody>
      </p:sp>
    </p:spTree>
    <p:extLst>
      <p:ext uri="{BB962C8B-B14F-4D97-AF65-F5344CB8AC3E}">
        <p14:creationId xmlns:p14="http://schemas.microsoft.com/office/powerpoint/2010/main" val="1675989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Materiality is a key issue for first time adopters.</a:t>
            </a:r>
          </a:p>
          <a:p>
            <a:endParaRPr lang="en-GB" dirty="0"/>
          </a:p>
          <a:p>
            <a:r>
              <a:rPr lang="en-GB" dirty="0"/>
              <a:t>Knowing which items are material and which are not can reduce the effort required to implement accrual accounting. If participants are not familiar with accrual accounting, they are unlikely to be familiar with materiality. Discuss the concept in light of the local context; if the jurisdiction is implementing accrual accounting for the first time, discuss which items are taking a lot of work, and how material these are.</a:t>
            </a:r>
          </a:p>
        </p:txBody>
      </p:sp>
      <p:sp>
        <p:nvSpPr>
          <p:cNvPr id="4" name="Slide Number Placeholder 3"/>
          <p:cNvSpPr>
            <a:spLocks noGrp="1"/>
          </p:cNvSpPr>
          <p:nvPr>
            <p:ph type="sldNum" sz="quarter" idx="5"/>
          </p:nvPr>
        </p:nvSpPr>
        <p:spPr/>
        <p:txBody>
          <a:bodyPr/>
          <a:lstStyle/>
          <a:p>
            <a:fld id="{CC7F3198-81A3-4C57-9328-26D903253567}" type="slidenum">
              <a:rPr lang="en-GB" smtClean="0"/>
              <a:t>19</a:t>
            </a:fld>
            <a:endParaRPr lang="en-GB"/>
          </a:p>
        </p:txBody>
      </p:sp>
    </p:spTree>
    <p:extLst>
      <p:ext uri="{BB962C8B-B14F-4D97-AF65-F5344CB8AC3E}">
        <p14:creationId xmlns:p14="http://schemas.microsoft.com/office/powerpoint/2010/main" val="2004780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7F3198-81A3-4C57-9328-26D903253567}" type="slidenum">
              <a:rPr lang="en-GB" smtClean="0"/>
              <a:t>20</a:t>
            </a:fld>
            <a:endParaRPr lang="en-GB"/>
          </a:p>
        </p:txBody>
      </p:sp>
    </p:spTree>
    <p:extLst>
      <p:ext uri="{BB962C8B-B14F-4D97-AF65-F5344CB8AC3E}">
        <p14:creationId xmlns:p14="http://schemas.microsoft.com/office/powerpoint/2010/main" val="214276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7F3198-81A3-4C57-9328-26D903253567}" type="slidenum">
              <a:rPr lang="en-GB" smtClean="0"/>
              <a:t>3</a:t>
            </a:fld>
            <a:endParaRPr lang="en-GB"/>
          </a:p>
        </p:txBody>
      </p:sp>
    </p:spTree>
    <p:extLst>
      <p:ext uri="{BB962C8B-B14F-4D97-AF65-F5344CB8AC3E}">
        <p14:creationId xmlns:p14="http://schemas.microsoft.com/office/powerpoint/2010/main" val="1938149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all the IPSASB agenda papers, minutes, etc. are available on the IPSASB website (</a:t>
            </a:r>
            <a:r>
              <a:rPr lang="en-GB" dirty="0">
                <a:hlinkClick r:id="rId3"/>
              </a:rPr>
              <a:t>https://www.ipsasb.org</a:t>
            </a:r>
            <a:r>
              <a:rPr lang="en-GB" dirty="0"/>
              <a:t>) along with audio highlights of the meetings.</a:t>
            </a:r>
          </a:p>
        </p:txBody>
      </p:sp>
      <p:sp>
        <p:nvSpPr>
          <p:cNvPr id="4" name="Slide Number Placeholder 3"/>
          <p:cNvSpPr>
            <a:spLocks noGrp="1"/>
          </p:cNvSpPr>
          <p:nvPr>
            <p:ph type="sldNum" sz="quarter" idx="5"/>
          </p:nvPr>
        </p:nvSpPr>
        <p:spPr/>
        <p:txBody>
          <a:bodyPr/>
          <a:lstStyle/>
          <a:p>
            <a:fld id="{CC7F3198-81A3-4C57-9328-26D903253567}" type="slidenum">
              <a:rPr lang="en-GB" smtClean="0"/>
              <a:t>4</a:t>
            </a:fld>
            <a:endParaRPr lang="en-GB"/>
          </a:p>
        </p:txBody>
      </p:sp>
    </p:spTree>
    <p:extLst>
      <p:ext uri="{BB962C8B-B14F-4D97-AF65-F5344CB8AC3E}">
        <p14:creationId xmlns:p14="http://schemas.microsoft.com/office/powerpoint/2010/main" val="2595974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has been developed to apply to the public sector entities that do not have a primary objective to make profits.</a:t>
            </a:r>
          </a:p>
          <a:p>
            <a:endParaRPr lang="en-GB" dirty="0"/>
          </a:p>
          <a:p>
            <a:r>
              <a:rPr lang="en-GB" dirty="0"/>
              <a:t>However, up to each jurisdiction to specify which entities apply IPSAS.</a:t>
            </a:r>
          </a:p>
          <a:p>
            <a:endParaRPr lang="en-GB" dirty="0"/>
          </a:p>
          <a:p>
            <a:r>
              <a:rPr lang="en-GB" dirty="0"/>
              <a:t>One common approach is for state-owned commercial enterprises to apply IFRS ,with the remainder of the public sector applying IPSAS. However, this is a decision for each country to make. Factors to consider in coming to this decision include:</a:t>
            </a:r>
          </a:p>
          <a:p>
            <a:endParaRPr lang="en-GB" dirty="0"/>
          </a:p>
          <a:p>
            <a:r>
              <a:rPr lang="en-GB" dirty="0"/>
              <a:t>Existing accounting systems</a:t>
            </a:r>
          </a:p>
          <a:p>
            <a:r>
              <a:rPr lang="en-GB" dirty="0"/>
              <a:t>Consolidation issues (although for commercial transactions, the differences between IPSAS and IFRS are limited – once new IFRS had been addressed in IPSAS)</a:t>
            </a:r>
          </a:p>
          <a:p>
            <a:r>
              <a:rPr lang="en-GB" dirty="0"/>
              <a:t>Whether state-owned commercial enterprises need to apply IFRS for which there is no equivalent IPSAS (e.g. income tax, share-based payments, insurance). While these can be applied in an IPSAS environment, if they are prevalent this might suggest IFRS is a better fit.</a:t>
            </a:r>
          </a:p>
        </p:txBody>
      </p:sp>
      <p:sp>
        <p:nvSpPr>
          <p:cNvPr id="4" name="Slide Number Placeholder 3"/>
          <p:cNvSpPr>
            <a:spLocks noGrp="1"/>
          </p:cNvSpPr>
          <p:nvPr>
            <p:ph type="sldNum" sz="quarter" idx="5"/>
          </p:nvPr>
        </p:nvSpPr>
        <p:spPr/>
        <p:txBody>
          <a:bodyPr/>
          <a:lstStyle/>
          <a:p>
            <a:fld id="{CC7F3198-81A3-4C57-9328-26D903253567}" type="slidenum">
              <a:rPr lang="en-GB" smtClean="0"/>
              <a:t>5</a:t>
            </a:fld>
            <a:endParaRPr lang="en-GB"/>
          </a:p>
        </p:txBody>
      </p:sp>
    </p:spTree>
    <p:extLst>
      <p:ext uri="{BB962C8B-B14F-4D97-AF65-F5344CB8AC3E}">
        <p14:creationId xmlns:p14="http://schemas.microsoft.com/office/powerpoint/2010/main" val="259865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IPSAS are aligned with IFRS.</a:t>
            </a:r>
          </a:p>
          <a:p>
            <a:endParaRPr lang="en-GB" dirty="0"/>
          </a:p>
          <a:p>
            <a:r>
              <a:rPr lang="en-GB" dirty="0"/>
              <a:t>The IPSASB will consider new IFRS standards. The first question the IPSASB will consider is whether there are any public sector reasons to adopt a different accounting treatment. This can lead to a public sector specific IPSAS, or public sector specific requirements in an IPSAS based on an IFRS.</a:t>
            </a:r>
          </a:p>
          <a:p>
            <a:endParaRPr lang="en-GB" dirty="0"/>
          </a:p>
          <a:p>
            <a:r>
              <a:rPr lang="en-GB" dirty="0"/>
              <a:t>Where there are no public sector reasons to adopt a different accounting treatment, this process is followed in developing an IPSAS based on an IFRS.</a:t>
            </a:r>
          </a:p>
          <a:p>
            <a:endParaRPr lang="en-GB" dirty="0"/>
          </a:p>
          <a:p>
            <a:r>
              <a:rPr lang="en-GB" dirty="0"/>
              <a:t>Examples of the different approach:</a:t>
            </a:r>
          </a:p>
          <a:p>
            <a:endParaRPr lang="en-GB" dirty="0"/>
          </a:p>
          <a:p>
            <a:r>
              <a:rPr lang="en-GB" dirty="0"/>
              <a:t>IPSAS 39 </a:t>
            </a:r>
            <a:r>
              <a:rPr lang="en-GB" i="1" dirty="0"/>
              <a:t>Employee Benefits</a:t>
            </a:r>
            <a:r>
              <a:rPr lang="en-GB" i="0" dirty="0"/>
              <a:t> is based on IAS 19, with very minor differences.</a:t>
            </a:r>
          </a:p>
          <a:p>
            <a:r>
              <a:rPr lang="en-GB" i="0" dirty="0"/>
              <a:t>IPSAS 40 </a:t>
            </a:r>
            <a:r>
              <a:rPr lang="en-GB" i="1" dirty="0"/>
              <a:t>Public Sector Combinations</a:t>
            </a:r>
            <a:r>
              <a:rPr lang="en-GB" i="0" dirty="0"/>
              <a:t> is a public sector specific IPSAS. While it adopts the same approach to accounting for acquisitions as IFRS 3, it also includes accounting for amalgamations, and guidance on distinguishing between acquisitions and amalgamations. This is because, unlike the private sector, amalgamations are common.</a:t>
            </a:r>
            <a:endParaRPr lang="en-GB" dirty="0"/>
          </a:p>
        </p:txBody>
      </p:sp>
      <p:sp>
        <p:nvSpPr>
          <p:cNvPr id="4" name="Slide Number Placeholder 3"/>
          <p:cNvSpPr>
            <a:spLocks noGrp="1"/>
          </p:cNvSpPr>
          <p:nvPr>
            <p:ph type="sldNum" sz="quarter" idx="5"/>
          </p:nvPr>
        </p:nvSpPr>
        <p:spPr/>
        <p:txBody>
          <a:bodyPr/>
          <a:lstStyle/>
          <a:p>
            <a:fld id="{CC7F3198-81A3-4C57-9328-26D903253567}" type="slidenum">
              <a:rPr lang="en-GB" smtClean="0"/>
              <a:t>6</a:t>
            </a:fld>
            <a:endParaRPr lang="en-GB"/>
          </a:p>
        </p:txBody>
      </p:sp>
    </p:spTree>
    <p:extLst>
      <p:ext uri="{BB962C8B-B14F-4D97-AF65-F5344CB8AC3E}">
        <p14:creationId xmlns:p14="http://schemas.microsoft.com/office/powerpoint/2010/main" val="2899567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national governments, the macroeconomic statistical reporting framework (System of National Account – SNA – and Government Finance Statistics Manual – GFSM or GFS) are important reporting tools.</a:t>
            </a:r>
          </a:p>
          <a:p>
            <a:endParaRPr lang="en-GB" dirty="0"/>
          </a:p>
          <a:p>
            <a:r>
              <a:rPr lang="en-GB" dirty="0"/>
              <a:t>Because governments may rely on information produced under both GFS and IPSAS, the IPSASB considers it important to avoid unnecessary differences between the two frameworks. The decision tree on the slide sets out the process the IPSASB follows in deciding how to address differences between IPSAS and GFS. Note that not all differences can be resolved; this is because the two frameworks have different perspectives (IPSAS consider the individual entity, whereas GFS considers the government sector of the economy). Note also that some differences will be referred to the statistical community which may lead to changes in future editions of SNA and GFSM.</a:t>
            </a:r>
          </a:p>
        </p:txBody>
      </p:sp>
      <p:sp>
        <p:nvSpPr>
          <p:cNvPr id="4" name="Slide Number Placeholder 3"/>
          <p:cNvSpPr>
            <a:spLocks noGrp="1"/>
          </p:cNvSpPr>
          <p:nvPr>
            <p:ph type="sldNum" sz="quarter" idx="5"/>
          </p:nvPr>
        </p:nvSpPr>
        <p:spPr/>
        <p:txBody>
          <a:bodyPr/>
          <a:lstStyle/>
          <a:p>
            <a:fld id="{CC7F3198-81A3-4C57-9328-26D903253567}" type="slidenum">
              <a:rPr lang="en-GB" smtClean="0"/>
              <a:t>7</a:t>
            </a:fld>
            <a:endParaRPr lang="en-GB"/>
          </a:p>
        </p:txBody>
      </p:sp>
    </p:spTree>
    <p:extLst>
      <p:ext uri="{BB962C8B-B14F-4D97-AF65-F5344CB8AC3E}">
        <p14:creationId xmlns:p14="http://schemas.microsoft.com/office/powerpoint/2010/main" val="476810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those participants who have experience of IFRS, note that the format of IPSAS is similar to that of IFRS (although recent IFRS have moved some aspects of the core standard – such as definitions – to Appendices, an approach not adopted in IPSAS).</a:t>
            </a:r>
          </a:p>
        </p:txBody>
      </p:sp>
      <p:sp>
        <p:nvSpPr>
          <p:cNvPr id="4" name="Slide Number Placeholder 3"/>
          <p:cNvSpPr>
            <a:spLocks noGrp="1"/>
          </p:cNvSpPr>
          <p:nvPr>
            <p:ph type="sldNum" sz="quarter" idx="5"/>
          </p:nvPr>
        </p:nvSpPr>
        <p:spPr/>
        <p:txBody>
          <a:bodyPr/>
          <a:lstStyle/>
          <a:p>
            <a:fld id="{CC7F3198-81A3-4C57-9328-26D903253567}" type="slidenum">
              <a:rPr lang="en-GB" smtClean="0"/>
              <a:t>8</a:t>
            </a:fld>
            <a:endParaRPr lang="en-GB"/>
          </a:p>
        </p:txBody>
      </p:sp>
    </p:spTree>
    <p:extLst>
      <p:ext uri="{BB962C8B-B14F-4D97-AF65-F5344CB8AC3E}">
        <p14:creationId xmlns:p14="http://schemas.microsoft.com/office/powerpoint/2010/main" val="125596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participants who are familiar with the IASB due process for IFRS, the IPSASB process is similar. IPSASB Consultation Papers are equivalent to the IASB Discussion Papers.</a:t>
            </a:r>
          </a:p>
        </p:txBody>
      </p:sp>
      <p:sp>
        <p:nvSpPr>
          <p:cNvPr id="4" name="Slide Number Placeholder 3"/>
          <p:cNvSpPr>
            <a:spLocks noGrp="1"/>
          </p:cNvSpPr>
          <p:nvPr>
            <p:ph type="sldNum" sz="quarter" idx="5"/>
          </p:nvPr>
        </p:nvSpPr>
        <p:spPr/>
        <p:txBody>
          <a:bodyPr/>
          <a:lstStyle/>
          <a:p>
            <a:fld id="{CC7F3198-81A3-4C57-9328-26D903253567}" type="slidenum">
              <a:rPr lang="en-GB" smtClean="0"/>
              <a:t>9</a:t>
            </a:fld>
            <a:endParaRPr lang="en-GB"/>
          </a:p>
        </p:txBody>
      </p:sp>
    </p:spTree>
    <p:extLst>
      <p:ext uri="{BB962C8B-B14F-4D97-AF65-F5344CB8AC3E}">
        <p14:creationId xmlns:p14="http://schemas.microsoft.com/office/powerpoint/2010/main" val="1524875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only the Cash Basis and the Accrual Basis are defined bases under IPSAS. Modified cash and modified accrual include a range of accounting treatments, and will vary from jurisdiction to jurisdiction. Both include a mixture of items accounted for on a cash basis and items accounted for on an accrual basis. Under the many variations of modified cash and modified accrual, it is important that the readers of the financial statements know how each transaction is accounted for. IPSAS 33 provides guidance on the first time adoption of the accrual basis IPSAS – this is covered in the module on First Time Adoption of Accrual Basis IPSAS.</a:t>
            </a:r>
          </a:p>
        </p:txBody>
      </p:sp>
      <p:sp>
        <p:nvSpPr>
          <p:cNvPr id="4" name="Slide Number Placeholder 3"/>
          <p:cNvSpPr>
            <a:spLocks noGrp="1"/>
          </p:cNvSpPr>
          <p:nvPr>
            <p:ph type="sldNum" sz="quarter" idx="5"/>
          </p:nvPr>
        </p:nvSpPr>
        <p:spPr/>
        <p:txBody>
          <a:bodyPr/>
          <a:lstStyle/>
          <a:p>
            <a:fld id="{CC7F3198-81A3-4C57-9328-26D903253567}" type="slidenum">
              <a:rPr lang="en-GB" smtClean="0"/>
              <a:t>10</a:t>
            </a:fld>
            <a:endParaRPr lang="en-GB"/>
          </a:p>
        </p:txBody>
      </p:sp>
    </p:spTree>
    <p:extLst>
      <p:ext uri="{BB962C8B-B14F-4D97-AF65-F5344CB8AC3E}">
        <p14:creationId xmlns:p14="http://schemas.microsoft.com/office/powerpoint/2010/main" val="755137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1-Introduc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4"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0" y="-909818"/>
            <a:ext cx="9144000" cy="685157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8078" y="1628816"/>
            <a:ext cx="12170662" cy="9127284"/>
          </a:xfrm>
          <a:prstGeom prst="rect">
            <a:avLst/>
          </a:prstGeom>
        </p:spPr>
      </p:pic>
      <p:sp>
        <p:nvSpPr>
          <p:cNvPr id="9"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Introduction</a:t>
            </a:r>
            <a:endParaRPr lang="en-CA" dirty="0">
              <a:latin typeface="Arial" panose="020B0604020202020204" pitchFamily="34" charset="0"/>
              <a:cs typeface="Arial" panose="020B0604020202020204" pitchFamily="34" charset="0"/>
            </a:endParaRPr>
          </a:p>
          <a:p>
            <a:pPr algn="l"/>
            <a:endParaRPr lang="en-CA" sz="1250" dirty="0"/>
          </a:p>
          <a:p>
            <a:pPr algn="l"/>
            <a:endParaRPr lang="en-CA" sz="1250" dirty="0"/>
          </a:p>
          <a:p>
            <a:pPr algn="l"/>
            <a:endParaRPr lang="en-CA" sz="1250" dirty="0"/>
          </a:p>
          <a:p>
            <a:pPr algn="l"/>
            <a:endParaRPr lang="en-CA" sz="1250" dirty="0"/>
          </a:p>
          <a:p>
            <a:pPr algn="l"/>
            <a:endParaRPr lang="en-CA" sz="1250" dirty="0"/>
          </a:p>
          <a:p>
            <a:pPr algn="l"/>
            <a:endParaRPr lang="en-US" sz="1250" dirty="0"/>
          </a:p>
        </p:txBody>
      </p:sp>
      <p:sp>
        <p:nvSpPr>
          <p:cNvPr id="4" name="TextBox 3"/>
          <p:cNvSpPr txBox="1"/>
          <p:nvPr/>
        </p:nvSpPr>
        <p:spPr>
          <a:xfrm>
            <a:off x="12158683" y="22105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Introduction</a:t>
            </a:r>
            <a:endParaRPr lang="en-US" sz="2400" dirty="0">
              <a:solidFill>
                <a:schemeClr val="bg1"/>
              </a:solidFill>
            </a:endParaRPr>
          </a:p>
        </p:txBody>
      </p:sp>
      <p:sp>
        <p:nvSpPr>
          <p:cNvPr id="7" name="TextBox 6"/>
          <p:cNvSpPr txBox="1"/>
          <p:nvPr/>
        </p:nvSpPr>
        <p:spPr>
          <a:xfrm>
            <a:off x="495300" y="881956"/>
            <a:ext cx="8089900" cy="96949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Different Bases of Accounting</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a:p>
            <a:endParaRPr lang="en-US" sz="1850" dirty="0">
              <a:solidFill>
                <a:schemeClr val="bg1">
                  <a:lumMod val="50000"/>
                </a:schemeClr>
              </a:solidFill>
            </a:endParaRPr>
          </a:p>
        </p:txBody>
      </p:sp>
      <p:grpSp>
        <p:nvGrpSpPr>
          <p:cNvPr id="3" name="Group 2">
            <a:extLst>
              <a:ext uri="{FF2B5EF4-FFF2-40B4-BE49-F238E27FC236}">
                <a16:creationId xmlns:a16="http://schemas.microsoft.com/office/drawing/2014/main" id="{A947D137-FF2B-4FA8-B980-2C381E36766B}"/>
              </a:ext>
            </a:extLst>
          </p:cNvPr>
          <p:cNvGrpSpPr/>
          <p:nvPr/>
        </p:nvGrpSpPr>
        <p:grpSpPr>
          <a:xfrm>
            <a:off x="1337578" y="2174154"/>
            <a:ext cx="6858000" cy="1716468"/>
            <a:chOff x="1180737" y="1626876"/>
            <a:chExt cx="6858000" cy="1716468"/>
          </a:xfrm>
        </p:grpSpPr>
        <p:sp>
          <p:nvSpPr>
            <p:cNvPr id="4" name="Right Arrow 3"/>
            <p:cNvSpPr/>
            <p:nvPr/>
          </p:nvSpPr>
          <p:spPr>
            <a:xfrm>
              <a:off x="1180737" y="1626876"/>
              <a:ext cx="6858000" cy="685800"/>
            </a:xfrm>
            <a:prstGeom prst="rightArrow">
              <a:avLst/>
            </a:prstGeom>
            <a:solidFill>
              <a:srgbClr val="005BAA"/>
            </a:solidFill>
            <a:ln w="25400" cap="flat" cmpd="sng" algn="ctr">
              <a:solidFill>
                <a:srgbClr val="005BA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Accounting Basis Continuum</a:t>
              </a:r>
              <a:endParaRPr kumimoji="0" lang="en-CA" sz="1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TextBox 4"/>
            <p:cNvSpPr txBox="1"/>
            <p:nvPr/>
          </p:nvSpPr>
          <p:spPr>
            <a:xfrm>
              <a:off x="1623987" y="2411265"/>
              <a:ext cx="1143000" cy="646331"/>
            </a:xfrm>
            <a:prstGeom prst="rect">
              <a:avLst/>
            </a:prstGeom>
            <a:noFill/>
          </p:spPr>
          <p:txBody>
            <a:bodyPr wrap="square" rtlCol="0">
              <a:spAutoFit/>
            </a:bodyPr>
            <a:lstStyle/>
            <a:p>
              <a:pPr defTabSz="914400" fontAlgn="base">
                <a:spcBef>
                  <a:spcPct val="0"/>
                </a:spcBef>
                <a:spcAft>
                  <a:spcPct val="0"/>
                </a:spcAft>
              </a:pPr>
              <a:r>
                <a:rPr lang="en-US" dirty="0">
                  <a:solidFill>
                    <a:srgbClr val="0070C0"/>
                  </a:solidFill>
                  <a:latin typeface="Arial" charset="0"/>
                </a:rPr>
                <a:t>Cash Basis</a:t>
              </a:r>
              <a:endParaRPr lang="en-CA" dirty="0">
                <a:solidFill>
                  <a:srgbClr val="0070C0"/>
                </a:solidFill>
                <a:latin typeface="Arial" charset="0"/>
              </a:endParaRPr>
            </a:p>
          </p:txBody>
        </p:sp>
        <p:sp>
          <p:nvSpPr>
            <p:cNvPr id="2" name="Rectangle 1"/>
            <p:cNvSpPr/>
            <p:nvPr/>
          </p:nvSpPr>
          <p:spPr>
            <a:xfrm>
              <a:off x="2950577" y="2415269"/>
              <a:ext cx="1265823" cy="923330"/>
            </a:xfrm>
            <a:prstGeom prst="rect">
              <a:avLst/>
            </a:prstGeom>
          </p:spPr>
          <p:txBody>
            <a:bodyPr wrap="square">
              <a:spAutoFit/>
            </a:bodyPr>
            <a:lstStyle/>
            <a:p>
              <a:pPr lvl="0" defTabSz="914400" fontAlgn="base">
                <a:spcBef>
                  <a:spcPct val="0"/>
                </a:spcBef>
                <a:spcAft>
                  <a:spcPct val="0"/>
                </a:spcAft>
              </a:pPr>
              <a:r>
                <a:rPr lang="en-US" dirty="0">
                  <a:solidFill>
                    <a:srgbClr val="0070C0"/>
                  </a:solidFill>
                  <a:latin typeface="Arial" charset="0"/>
                </a:rPr>
                <a:t>Modified Cash Basis</a:t>
              </a:r>
              <a:endParaRPr lang="en-CA" dirty="0">
                <a:solidFill>
                  <a:srgbClr val="0070C0"/>
                </a:solidFill>
                <a:latin typeface="Arial" charset="0"/>
              </a:endParaRPr>
            </a:p>
          </p:txBody>
        </p:sp>
        <p:sp>
          <p:nvSpPr>
            <p:cNvPr id="9" name="Rectangle 8"/>
            <p:cNvSpPr/>
            <p:nvPr/>
          </p:nvSpPr>
          <p:spPr>
            <a:xfrm>
              <a:off x="4540250" y="2420014"/>
              <a:ext cx="1201783" cy="923330"/>
            </a:xfrm>
            <a:prstGeom prst="rect">
              <a:avLst/>
            </a:prstGeom>
          </p:spPr>
          <p:txBody>
            <a:bodyPr wrap="square">
              <a:spAutoFit/>
            </a:bodyPr>
            <a:lstStyle/>
            <a:p>
              <a:pPr lvl="0" defTabSz="914400" fontAlgn="base">
                <a:spcBef>
                  <a:spcPct val="0"/>
                </a:spcBef>
                <a:spcAft>
                  <a:spcPct val="0"/>
                </a:spcAft>
              </a:pPr>
              <a:r>
                <a:rPr lang="en-US" dirty="0">
                  <a:solidFill>
                    <a:srgbClr val="0070C0"/>
                  </a:solidFill>
                  <a:latin typeface="Arial" charset="0"/>
                </a:rPr>
                <a:t>Modified Accrual Basis </a:t>
              </a:r>
              <a:endParaRPr lang="en-CA" dirty="0">
                <a:solidFill>
                  <a:srgbClr val="0070C0"/>
                </a:solidFill>
                <a:latin typeface="Arial" charset="0"/>
              </a:endParaRPr>
            </a:p>
          </p:txBody>
        </p:sp>
        <p:sp>
          <p:nvSpPr>
            <p:cNvPr id="10" name="Rectangle 9"/>
            <p:cNvSpPr/>
            <p:nvPr/>
          </p:nvSpPr>
          <p:spPr>
            <a:xfrm>
              <a:off x="6204513" y="2420014"/>
              <a:ext cx="1129555" cy="646331"/>
            </a:xfrm>
            <a:prstGeom prst="rect">
              <a:avLst/>
            </a:prstGeom>
          </p:spPr>
          <p:txBody>
            <a:bodyPr wrap="square">
              <a:spAutoFit/>
            </a:bodyPr>
            <a:lstStyle/>
            <a:p>
              <a:pPr lvl="0" defTabSz="914400" fontAlgn="base">
                <a:spcBef>
                  <a:spcPct val="0"/>
                </a:spcBef>
                <a:spcAft>
                  <a:spcPct val="0"/>
                </a:spcAft>
              </a:pPr>
              <a:r>
                <a:rPr lang="en-US" dirty="0">
                  <a:solidFill>
                    <a:srgbClr val="0070C0"/>
                  </a:solidFill>
                  <a:latin typeface="Arial" charset="0"/>
                </a:rPr>
                <a:t>Accrual Basis </a:t>
              </a:r>
              <a:endParaRPr lang="en-CA" dirty="0">
                <a:solidFill>
                  <a:srgbClr val="0070C0"/>
                </a:solidFill>
                <a:latin typeface="Arial" charset="0"/>
              </a:endParaRPr>
            </a:p>
          </p:txBody>
        </p:sp>
      </p:grpSp>
      <p:sp>
        <p:nvSpPr>
          <p:cNvPr id="11" name="Rectangle 10"/>
          <p:cNvSpPr/>
          <p:nvPr/>
        </p:nvSpPr>
        <p:spPr>
          <a:xfrm>
            <a:off x="1033154" y="3758176"/>
            <a:ext cx="2074264" cy="1754326"/>
          </a:xfrm>
          <a:prstGeom prst="rect">
            <a:avLst/>
          </a:prstGeom>
        </p:spPr>
        <p:txBody>
          <a:bodyPr wrap="square">
            <a:spAutoFit/>
          </a:bodyPr>
          <a:lstStyle/>
          <a:p>
            <a:pPr lvl="0" algn="ctr" defTabSz="914400" fontAlgn="base">
              <a:spcBef>
                <a:spcPct val="0"/>
              </a:spcBef>
              <a:spcAft>
                <a:spcPct val="0"/>
              </a:spcAft>
            </a:pPr>
            <a:r>
              <a:rPr lang="en-US" dirty="0">
                <a:solidFill>
                  <a:srgbClr val="000000"/>
                </a:solidFill>
                <a:latin typeface="Arial" charset="0"/>
              </a:rPr>
              <a:t>Transactions recognized when cash received or paid – reports cash and changes to cash</a:t>
            </a:r>
            <a:endParaRPr lang="en-CA" dirty="0">
              <a:solidFill>
                <a:srgbClr val="000000"/>
              </a:solidFill>
              <a:latin typeface="Arial" charset="0"/>
            </a:endParaRPr>
          </a:p>
        </p:txBody>
      </p:sp>
      <p:sp>
        <p:nvSpPr>
          <p:cNvPr id="12" name="Rectangle 11"/>
          <p:cNvSpPr/>
          <p:nvPr/>
        </p:nvSpPr>
        <p:spPr>
          <a:xfrm>
            <a:off x="3776507" y="4309523"/>
            <a:ext cx="1193468"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pitchFamily="34" charset="0"/>
                <a:cs typeface="Arial" pitchFamily="34" charset="0"/>
              </a:rPr>
              <a:t>Variations</a:t>
            </a:r>
            <a:endParaRPr kumimoji="0" lang="en-CA" sz="1800" b="0" i="0" u="none" strike="noStrike" kern="0" cap="none" spc="0" normalizeH="0" baseline="0" noProof="0" dirty="0">
              <a:ln>
                <a:noFill/>
              </a:ln>
              <a:solidFill>
                <a:sysClr val="windowText" lastClr="000000"/>
              </a:solidFill>
              <a:effectLst/>
              <a:uLnTx/>
              <a:uFillTx/>
            </a:endParaRPr>
          </a:p>
        </p:txBody>
      </p:sp>
      <p:sp>
        <p:nvSpPr>
          <p:cNvPr id="13" name="Rectangle 12"/>
          <p:cNvSpPr/>
          <p:nvPr/>
        </p:nvSpPr>
        <p:spPr>
          <a:xfrm>
            <a:off x="5732158" y="3758176"/>
            <a:ext cx="2074264" cy="1477328"/>
          </a:xfrm>
          <a:prstGeom prst="rect">
            <a:avLst/>
          </a:prstGeom>
        </p:spPr>
        <p:txBody>
          <a:bodyPr wrap="square">
            <a:spAutoFit/>
          </a:bodyPr>
          <a:lstStyle/>
          <a:p>
            <a:pPr lvl="0" algn="ctr" defTabSz="914400" fontAlgn="base">
              <a:spcBef>
                <a:spcPct val="0"/>
              </a:spcBef>
              <a:spcAft>
                <a:spcPct val="0"/>
              </a:spcAft>
            </a:pPr>
            <a:r>
              <a:rPr lang="en-US" dirty="0">
                <a:solidFill>
                  <a:srgbClr val="000000"/>
                </a:solidFill>
                <a:latin typeface="Arial" charset="0"/>
              </a:rPr>
              <a:t>Transactions recognized as they occur – reports all assets and liabilities</a:t>
            </a:r>
            <a:endParaRPr lang="en-CA" dirty="0">
              <a:solidFill>
                <a:srgbClr val="000000"/>
              </a:solidFill>
              <a:latin typeface="Arial" charset="0"/>
            </a:endParaRPr>
          </a:p>
        </p:txBody>
      </p:sp>
      <p:sp>
        <p:nvSpPr>
          <p:cNvPr id="14" name="Rectangle 13">
            <a:extLst>
              <a:ext uri="{FF2B5EF4-FFF2-40B4-BE49-F238E27FC236}">
                <a16:creationId xmlns:a16="http://schemas.microsoft.com/office/drawing/2014/main" id="{0FE379C3-D553-4831-9AB8-416F9C219A8E}"/>
              </a:ext>
            </a:extLst>
          </p:cNvPr>
          <p:cNvSpPr/>
          <p:nvPr/>
        </p:nvSpPr>
        <p:spPr>
          <a:xfrm>
            <a:off x="505354" y="1299332"/>
            <a:ext cx="8522447" cy="923330"/>
          </a:xfrm>
          <a:prstGeom prst="rect">
            <a:avLst/>
          </a:prstGeom>
        </p:spPr>
        <p:txBody>
          <a:bodyPr wrap="square">
            <a:spAutoFit/>
          </a:bodyPr>
          <a:lstStyle/>
          <a:p>
            <a:pPr lvl="0" defTabSz="914400" fontAlgn="base">
              <a:spcBef>
                <a:spcPct val="0"/>
              </a:spcBef>
              <a:spcAft>
                <a:spcPct val="0"/>
              </a:spcAft>
            </a:pPr>
            <a:r>
              <a:rPr lang="en-US" dirty="0">
                <a:solidFill>
                  <a:srgbClr val="000000"/>
                </a:solidFill>
                <a:latin typeface="Arial" charset="0"/>
              </a:rPr>
              <a:t>IPSASB defines accounting basis to mean either the accrual or cash basis of accounting as defined in the accrual basis IPSAS or the Cash Basis IPSAS, respectively</a:t>
            </a:r>
            <a:endParaRPr lang="en-CA" dirty="0">
              <a:solidFill>
                <a:srgbClr val="000000"/>
              </a:solidFill>
              <a:latin typeface="Arial" charset="0"/>
            </a:endParaRPr>
          </a:p>
        </p:txBody>
      </p:sp>
    </p:spTree>
    <p:extLst>
      <p:ext uri="{BB962C8B-B14F-4D97-AF65-F5344CB8AC3E}">
        <p14:creationId xmlns:p14="http://schemas.microsoft.com/office/powerpoint/2010/main" val="125721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Introduction</a:t>
            </a:r>
            <a:endParaRPr lang="en-US" sz="2400" dirty="0">
              <a:solidFill>
                <a:schemeClr val="bg1"/>
              </a:solidFill>
            </a:endParaRPr>
          </a:p>
        </p:txBody>
      </p:sp>
      <p:sp>
        <p:nvSpPr>
          <p:cNvPr id="7" name="TextBox 6"/>
          <p:cNvSpPr txBox="1"/>
          <p:nvPr/>
        </p:nvSpPr>
        <p:spPr>
          <a:xfrm>
            <a:off x="495300" y="881956"/>
            <a:ext cx="8089900" cy="173380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 of Difference Between Cash and Accrual</a:t>
            </a:r>
            <a:endParaRPr lang="en-US" sz="2000"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$100,000 10-year debenture with coupon rate of 6 % issued July 1, 20x0. Interest and principle payable annually. Fiscal period end is December 31.</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208314" y="2533698"/>
            <a:ext cx="6016171" cy="2806132"/>
          </a:xfrm>
          <a:prstGeom prst="rect">
            <a:avLst/>
          </a:prstGeom>
        </p:spPr>
      </p:pic>
    </p:spTree>
    <p:extLst>
      <p:ext uri="{BB962C8B-B14F-4D97-AF65-F5344CB8AC3E}">
        <p14:creationId xmlns:p14="http://schemas.microsoft.com/office/powerpoint/2010/main" val="3753640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Introduction</a:t>
            </a:r>
            <a:endParaRPr lang="en-US" sz="2400" dirty="0">
              <a:solidFill>
                <a:schemeClr val="bg1"/>
              </a:solidFill>
            </a:endParaRPr>
          </a:p>
        </p:txBody>
      </p:sp>
      <p:sp>
        <p:nvSpPr>
          <p:cNvPr id="7" name="TextBox 6"/>
          <p:cNvSpPr txBox="1"/>
          <p:nvPr/>
        </p:nvSpPr>
        <p:spPr>
          <a:xfrm>
            <a:off x="495300" y="881956"/>
            <a:ext cx="8089900" cy="388824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Why adopt the accrual basis?</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Reports all</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economic resources controlled by entity</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claims against economic resources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full cost of goods and services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Improves transparency and accountability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Provides better information for decision making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Improves consistency and comparability of reporting</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2595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Introduction</a:t>
            </a:r>
            <a:endParaRPr lang="en-US" sz="2400" dirty="0">
              <a:solidFill>
                <a:schemeClr val="bg1"/>
              </a:solidFill>
            </a:endParaRPr>
          </a:p>
        </p:txBody>
      </p:sp>
      <p:sp>
        <p:nvSpPr>
          <p:cNvPr id="7" name="TextBox 6"/>
          <p:cNvSpPr txBox="1"/>
          <p:nvPr/>
        </p:nvSpPr>
        <p:spPr>
          <a:xfrm>
            <a:off x="495300" y="881956"/>
            <a:ext cx="8089900" cy="306750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Transitioning to Accrual Accounting</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IPSAS 33 – Exceptions from other IPSAS during transition period</a:t>
            </a:r>
          </a:p>
          <a:p>
            <a:pPr marL="800100" lvl="1"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Recognition</a:t>
            </a:r>
          </a:p>
          <a:p>
            <a:pPr marL="800100" lvl="1"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Measurement</a:t>
            </a:r>
          </a:p>
          <a:p>
            <a:pPr marL="800100" lvl="1"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Presentation</a:t>
            </a:r>
          </a:p>
          <a:p>
            <a:pPr marL="800100" lvl="1"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Comparative information</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3592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Introduction</a:t>
            </a:r>
            <a:endParaRPr lang="en-US" sz="2400" dirty="0">
              <a:solidFill>
                <a:schemeClr val="bg1"/>
              </a:solidFill>
            </a:endParaRPr>
          </a:p>
        </p:txBody>
      </p:sp>
      <p:sp>
        <p:nvSpPr>
          <p:cNvPr id="7" name="TextBox 6"/>
          <p:cNvSpPr txBox="1"/>
          <p:nvPr/>
        </p:nvSpPr>
        <p:spPr>
          <a:xfrm>
            <a:off x="495300" y="881956"/>
            <a:ext cx="8089900" cy="388824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Features of Successful Transition</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 clear mandate;</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Political commitment;</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Commitment of central entities &amp; key officials;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Adequate resources (human &amp; financial);</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An effective project management structure;</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Adequate technological capacity and IT systems; and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Use of legislation.</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034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Introduction</a:t>
            </a:r>
            <a:endParaRPr lang="en-US" sz="2400" dirty="0">
              <a:solidFill>
                <a:schemeClr val="bg1"/>
              </a:solidFill>
            </a:endParaRPr>
          </a:p>
        </p:txBody>
      </p:sp>
      <p:sp>
        <p:nvSpPr>
          <p:cNvPr id="7" name="TextBox 6"/>
          <p:cNvSpPr txBox="1"/>
          <p:nvPr/>
        </p:nvSpPr>
        <p:spPr>
          <a:xfrm>
            <a:off x="495300" y="881956"/>
            <a:ext cx="8089900" cy="265713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Implementation Plan Key Steps</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Project initiation;</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Detailed project scoping and planning;</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Implementation phase; and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Reporting.</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991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Introduction</a:t>
            </a:r>
            <a:endParaRPr lang="en-US" sz="2400" dirty="0">
              <a:solidFill>
                <a:schemeClr val="bg1"/>
              </a:solidFill>
            </a:endParaRPr>
          </a:p>
        </p:txBody>
      </p:sp>
      <p:sp>
        <p:nvSpPr>
          <p:cNvPr id="7" name="TextBox 6"/>
          <p:cNvSpPr txBox="1"/>
          <p:nvPr/>
        </p:nvSpPr>
        <p:spPr>
          <a:xfrm>
            <a:off x="495300" y="881956"/>
            <a:ext cx="8089900" cy="269817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Technical Steps to Implementation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Determining the reporting entity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Developing accounting policies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Implementation</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Inventory, existing assets, and liabilities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Recognition and measurement</a:t>
            </a: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7102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738"/>
            <a:ext cx="8229600" cy="525462"/>
          </a:xfrm>
        </p:spPr>
        <p:txBody>
          <a:bodyPr/>
          <a:lstStyle/>
          <a:p>
            <a:pPr algn="l"/>
            <a:r>
              <a:rPr lang="en-US" sz="2000" b="1" dirty="0">
                <a:solidFill>
                  <a:schemeClr val="bg1">
                    <a:lumMod val="50000"/>
                  </a:schemeClr>
                </a:solidFill>
                <a:latin typeface="Arial" panose="020B0604020202020204" pitchFamily="34" charset="0"/>
                <a:cs typeface="Arial" panose="020B0604020202020204" pitchFamily="34" charset="0"/>
              </a:rPr>
              <a:t>Identifying the Reporting Entity</a:t>
            </a:r>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Rectangle 3"/>
          <p:cNvSpPr/>
          <p:nvPr/>
        </p:nvSpPr>
        <p:spPr>
          <a:xfrm>
            <a:off x="244474" y="2733675"/>
            <a:ext cx="2209800" cy="2514600"/>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Controlled Entities:</a:t>
            </a:r>
          </a:p>
          <a:p>
            <a:pPr marL="0" marR="0" lvl="0" indent="0" algn="ctr" defTabSz="914400" eaLnBrk="1" fontAlgn="base" latinLnBrk="0" hangingPunct="1">
              <a:lnSpc>
                <a:spcPct val="100000"/>
              </a:lnSpc>
              <a:spcBef>
                <a:spcPct val="0"/>
              </a:spcBef>
              <a:spcAft>
                <a:spcPct val="0"/>
              </a:spcAft>
              <a:buClrTx/>
              <a:buSzTx/>
              <a:buFontTx/>
              <a:buChar char="-"/>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Departments, agencies and other administrative units</a:t>
            </a:r>
          </a:p>
          <a:p>
            <a:pPr marL="0" marR="0" lvl="0" indent="0" algn="ctr" defTabSz="914400" eaLnBrk="1" fontAlgn="base" latinLnBrk="0" hangingPunct="1">
              <a:lnSpc>
                <a:spcPct val="100000"/>
              </a:lnSpc>
              <a:spcBef>
                <a:spcPct val="0"/>
              </a:spcBef>
              <a:spcAft>
                <a:spcPct val="0"/>
              </a:spcAft>
              <a:buClrTx/>
              <a:buSzTx/>
              <a:buFontTx/>
              <a:buChar char="-"/>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lang="en-US" sz="1600" kern="0" noProof="0" dirty="0">
                <a:solidFill>
                  <a:srgbClr val="000000"/>
                </a:solidFill>
                <a:latin typeface="Arial" pitchFamily="34" charset="0"/>
                <a:cs typeface="Arial" pitchFamily="34" charset="0"/>
              </a:rPr>
              <a:t>S</a:t>
            </a: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eparate corporate entities</a:t>
            </a:r>
          </a:p>
          <a:p>
            <a:pPr marL="0" marR="0" lvl="0" indent="0" algn="ctr" defTabSz="914400" eaLnBrk="1" fontAlgn="base" latinLnBrk="0" hangingPunct="1">
              <a:lnSpc>
                <a:spcPct val="100000"/>
              </a:lnSpc>
              <a:spcBef>
                <a:spcPct val="0"/>
              </a:spcBef>
              <a:spcAft>
                <a:spcPct val="0"/>
              </a:spcAft>
              <a:buClrTx/>
              <a:buSzTx/>
              <a:buFontTx/>
              <a:buChar char="-"/>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Commercial</a:t>
            </a:r>
            <a:r>
              <a:rPr lang="en-US" sz="1600" kern="0" dirty="0">
                <a:solidFill>
                  <a:srgbClr val="000000"/>
                </a:solidFill>
                <a:latin typeface="Arial" pitchFamily="34" charset="0"/>
                <a:cs typeface="Arial" pitchFamily="34" charset="0"/>
              </a:rPr>
              <a:t> public sector entities</a:t>
            </a:r>
            <a:endPar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Introduction</a:t>
            </a:r>
          </a:p>
        </p:txBody>
      </p:sp>
      <p:sp>
        <p:nvSpPr>
          <p:cNvPr id="6" name="Rectangle 5"/>
          <p:cNvSpPr/>
          <p:nvPr/>
        </p:nvSpPr>
        <p:spPr>
          <a:xfrm>
            <a:off x="3111500" y="762000"/>
            <a:ext cx="2209800" cy="638175"/>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Is the entity a reporting</a:t>
            </a:r>
            <a:r>
              <a:rPr kumimoji="0" lang="en-US" sz="1600" b="0" i="0" u="none" strike="noStrike" kern="0" cap="none" spc="0" normalizeH="0" noProof="0" dirty="0">
                <a:ln>
                  <a:noFill/>
                </a:ln>
                <a:solidFill>
                  <a:srgbClr val="000000"/>
                </a:solidFill>
                <a:effectLst/>
                <a:uLnTx/>
                <a:uFillTx/>
                <a:latin typeface="Arial" pitchFamily="34" charset="0"/>
                <a:ea typeface="+mn-ea"/>
                <a:cs typeface="Arial" pitchFamily="34" charset="0"/>
              </a:rPr>
              <a:t> entity?</a:t>
            </a:r>
            <a:endPar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 name="Rectangle 6"/>
          <p:cNvSpPr/>
          <p:nvPr/>
        </p:nvSpPr>
        <p:spPr>
          <a:xfrm>
            <a:off x="5978525" y="762000"/>
            <a:ext cx="2517774" cy="638175"/>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Don’t</a:t>
            </a:r>
            <a:r>
              <a:rPr kumimoji="0" lang="en-US" sz="1600" b="0" i="0" u="none" strike="noStrike" kern="0" cap="none" spc="0" normalizeH="0" noProof="0" dirty="0">
                <a:ln>
                  <a:noFill/>
                </a:ln>
                <a:solidFill>
                  <a:srgbClr val="000000"/>
                </a:solidFill>
                <a:effectLst/>
                <a:uLnTx/>
                <a:uFillTx/>
                <a:latin typeface="Arial" pitchFamily="34" charset="0"/>
                <a:ea typeface="+mn-ea"/>
                <a:cs typeface="Arial" pitchFamily="34" charset="0"/>
              </a:rPr>
              <a:t> issue GPFS</a:t>
            </a:r>
            <a:endPar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 name="Rectangle 7"/>
          <p:cNvSpPr/>
          <p:nvPr/>
        </p:nvSpPr>
        <p:spPr>
          <a:xfrm>
            <a:off x="3111500" y="1745230"/>
            <a:ext cx="2209800" cy="638175"/>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Is the entity an economic</a:t>
            </a:r>
            <a:r>
              <a:rPr kumimoji="0" lang="en-US" sz="1600" b="0" i="0" u="none" strike="noStrike" kern="0" cap="none" spc="0" normalizeH="0" noProof="0" dirty="0">
                <a:ln>
                  <a:noFill/>
                </a:ln>
                <a:solidFill>
                  <a:srgbClr val="000000"/>
                </a:solidFill>
                <a:effectLst/>
                <a:uLnTx/>
                <a:uFillTx/>
                <a:latin typeface="Arial" pitchFamily="34" charset="0"/>
                <a:ea typeface="+mn-ea"/>
                <a:cs typeface="Arial" pitchFamily="34" charset="0"/>
              </a:rPr>
              <a:t> entity?</a:t>
            </a:r>
            <a:endPar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9" name="Rectangle 8"/>
          <p:cNvSpPr/>
          <p:nvPr/>
        </p:nvSpPr>
        <p:spPr>
          <a:xfrm>
            <a:off x="5978524" y="1745230"/>
            <a:ext cx="2517775" cy="638175"/>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Issue GPFS applying</a:t>
            </a:r>
            <a:r>
              <a:rPr kumimoji="0" lang="en-US" sz="1600" b="0" i="0" u="none" strike="noStrike" kern="0" cap="none" spc="0" normalizeH="0" noProof="0" dirty="0">
                <a:ln>
                  <a:noFill/>
                </a:ln>
                <a:solidFill>
                  <a:srgbClr val="000000"/>
                </a:solidFill>
                <a:effectLst/>
                <a:uLnTx/>
                <a:uFillTx/>
                <a:latin typeface="Arial" pitchFamily="34" charset="0"/>
                <a:ea typeface="+mn-ea"/>
                <a:cs typeface="Arial" pitchFamily="34" charset="0"/>
              </a:rPr>
              <a:t> IPSAS except </a:t>
            </a:r>
            <a:r>
              <a:rPr lang="en-US" sz="1600" kern="0" dirty="0">
                <a:solidFill>
                  <a:srgbClr val="000000"/>
                </a:solidFill>
                <a:latin typeface="Arial" pitchFamily="34" charset="0"/>
                <a:cs typeface="Arial" pitchFamily="34" charset="0"/>
              </a:rPr>
              <a:t>IPSAS 34</a:t>
            </a:r>
            <a:endPar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 name="Rectangle 9"/>
          <p:cNvSpPr/>
          <p:nvPr/>
        </p:nvSpPr>
        <p:spPr>
          <a:xfrm>
            <a:off x="3111500" y="2728460"/>
            <a:ext cx="2209800" cy="820055"/>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Required to prepare consolidated GPFS under IPSAS 35</a:t>
            </a:r>
            <a:r>
              <a:rPr kumimoji="0" lang="en-US" sz="1600" b="0" i="0" u="none" strike="noStrike" kern="0" cap="none" spc="0" normalizeH="0" noProof="0" dirty="0">
                <a:ln>
                  <a:noFill/>
                </a:ln>
                <a:solidFill>
                  <a:srgbClr val="000000"/>
                </a:solidFill>
                <a:effectLst/>
                <a:uLnTx/>
                <a:uFillTx/>
                <a:latin typeface="Arial" pitchFamily="34" charset="0"/>
                <a:ea typeface="+mn-ea"/>
                <a:cs typeface="Arial" pitchFamily="34" charset="0"/>
              </a:rPr>
              <a:t>?</a:t>
            </a:r>
            <a:endPar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 name="Rectangle 10"/>
          <p:cNvSpPr/>
          <p:nvPr/>
        </p:nvSpPr>
        <p:spPr>
          <a:xfrm>
            <a:off x="5978524" y="2728460"/>
            <a:ext cx="2517775" cy="820055"/>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Prepare</a:t>
            </a:r>
            <a:r>
              <a:rPr kumimoji="0" lang="en-US" sz="1600" b="0" i="0" u="none" strike="noStrike" kern="0" cap="none" spc="0" normalizeH="0" noProof="0" dirty="0">
                <a:ln>
                  <a:noFill/>
                </a:ln>
                <a:solidFill>
                  <a:srgbClr val="000000"/>
                </a:solidFill>
                <a:effectLst/>
                <a:uLnTx/>
                <a:uFillTx/>
                <a:latin typeface="Arial" pitchFamily="34" charset="0"/>
                <a:ea typeface="+mn-ea"/>
                <a:cs typeface="Arial" pitchFamily="34" charset="0"/>
              </a:rPr>
              <a:t> separate GPFS under </a:t>
            </a:r>
            <a:r>
              <a:rPr lang="en-US" sz="1600" kern="0" dirty="0">
                <a:solidFill>
                  <a:srgbClr val="000000"/>
                </a:solidFill>
                <a:latin typeface="Arial" pitchFamily="34" charset="0"/>
                <a:cs typeface="Arial" pitchFamily="34" charset="0"/>
              </a:rPr>
              <a:t>IPSAS 34</a:t>
            </a:r>
            <a:endPar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 name="Rectangle 11"/>
          <p:cNvSpPr/>
          <p:nvPr/>
        </p:nvSpPr>
        <p:spPr>
          <a:xfrm>
            <a:off x="3111500" y="3893570"/>
            <a:ext cx="2209800" cy="1354705"/>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Identify components</a:t>
            </a:r>
            <a:r>
              <a:rPr kumimoji="0" lang="en-US" sz="1600" b="0" i="0" u="none" strike="noStrike" kern="0" cap="none" spc="0" normalizeH="0" noProof="0" dirty="0">
                <a:ln>
                  <a:noFill/>
                </a:ln>
                <a:solidFill>
                  <a:srgbClr val="000000"/>
                </a:solidFill>
                <a:effectLst/>
                <a:uLnTx/>
                <a:uFillTx/>
                <a:latin typeface="Arial" pitchFamily="34" charset="0"/>
                <a:ea typeface="+mn-ea"/>
                <a:cs typeface="Arial" pitchFamily="34" charset="0"/>
              </a:rPr>
              <a:t> of economic reporting entity</a:t>
            </a:r>
            <a:endPar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3" name="Rectangle 12"/>
          <p:cNvSpPr/>
          <p:nvPr/>
        </p:nvSpPr>
        <p:spPr>
          <a:xfrm>
            <a:off x="5978525" y="3893570"/>
            <a:ext cx="2517775" cy="1354705"/>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Associates (IPSAS 36)</a:t>
            </a:r>
          </a:p>
          <a:p>
            <a:pPr marL="0" marR="0" lvl="0" indent="0" algn="ctr" defTabSz="914400" eaLnBrk="1" fontAlgn="base" latinLnBrk="0" hangingPunct="1">
              <a:lnSpc>
                <a:spcPct val="100000"/>
              </a:lnSpc>
              <a:spcBef>
                <a:spcPct val="0"/>
              </a:spcBef>
              <a:spcAft>
                <a:spcPct val="0"/>
              </a:spcAft>
              <a:buClrTx/>
              <a:buSzTx/>
              <a:buFontTx/>
              <a:buNone/>
              <a:tabLst/>
              <a:defRPr/>
            </a:pPr>
            <a:r>
              <a:rPr lang="en-CA" sz="1600" kern="0" dirty="0">
                <a:solidFill>
                  <a:srgbClr val="000000"/>
                </a:solidFill>
                <a:latin typeface="Arial" pitchFamily="34" charset="0"/>
                <a:cs typeface="Arial" pitchFamily="34" charset="0"/>
              </a:rPr>
              <a:t>Joint Ventures</a:t>
            </a:r>
          </a:p>
          <a:p>
            <a:pPr marL="0" marR="0" lvl="0" indent="0" algn="ctr" defTabSz="914400" eaLnBrk="1" fontAlgn="base" latinLnBrk="0" hangingPunct="1">
              <a:lnSpc>
                <a:spcPct val="100000"/>
              </a:lnSpc>
              <a:spcBef>
                <a:spcPct val="0"/>
              </a:spcBef>
              <a:spcAft>
                <a:spcPct val="0"/>
              </a:spcAft>
              <a:buClrTx/>
              <a:buSzTx/>
              <a:buFontTx/>
              <a:buNone/>
              <a:tabLst/>
              <a:defRPr/>
            </a:pPr>
            <a:r>
              <a:rPr lang="en-CA" sz="1600" kern="0" dirty="0">
                <a:solidFill>
                  <a:srgbClr val="000000"/>
                </a:solidFill>
                <a:latin typeface="Arial" pitchFamily="34" charset="0"/>
                <a:cs typeface="Arial" pitchFamily="34" charset="0"/>
              </a:rPr>
              <a:t>(IPSAS 36)</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Joint</a:t>
            </a:r>
            <a:r>
              <a:rPr kumimoji="0" lang="en-CA" sz="1600" b="0" i="0" u="none" strike="noStrike" kern="0" cap="none" spc="0" normalizeH="0" noProof="0" dirty="0">
                <a:ln>
                  <a:noFill/>
                </a:ln>
                <a:solidFill>
                  <a:srgbClr val="000000"/>
                </a:solidFill>
                <a:effectLst/>
                <a:uLnTx/>
                <a:uFillTx/>
                <a:latin typeface="Arial" pitchFamily="34" charset="0"/>
                <a:ea typeface="+mn-ea"/>
                <a:cs typeface="Arial" pitchFamily="34" charset="0"/>
              </a:rPr>
              <a:t> Arrangements (IPSAS 37)</a:t>
            </a:r>
            <a:endPar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cxnSp>
        <p:nvCxnSpPr>
          <p:cNvPr id="15" name="Straight Arrow Connector 14"/>
          <p:cNvCxnSpPr/>
          <p:nvPr/>
        </p:nvCxnSpPr>
        <p:spPr>
          <a:xfrm>
            <a:off x="4216400" y="1400175"/>
            <a:ext cx="0" cy="345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216400" y="2383405"/>
            <a:ext cx="0" cy="345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216400" y="3548515"/>
            <a:ext cx="0" cy="345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321300" y="1081087"/>
            <a:ext cx="657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321299" y="2064317"/>
            <a:ext cx="657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321299" y="3138487"/>
            <a:ext cx="657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2" idx="3"/>
            <a:endCxn id="13" idx="1"/>
          </p:cNvCxnSpPr>
          <p:nvPr/>
        </p:nvCxnSpPr>
        <p:spPr>
          <a:xfrm>
            <a:off x="5321300" y="4570923"/>
            <a:ext cx="6572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54275" y="4570923"/>
            <a:ext cx="657225"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436552" y="800447"/>
            <a:ext cx="426720" cy="338554"/>
          </a:xfrm>
          <a:prstGeom prst="rect">
            <a:avLst/>
          </a:prstGeom>
          <a:noFill/>
        </p:spPr>
        <p:txBody>
          <a:bodyPr wrap="none" rtlCol="0">
            <a:spAutoFit/>
          </a:bodyPr>
          <a:lstStyle/>
          <a:p>
            <a:r>
              <a:rPr lang="en-CA" sz="1600" dirty="0">
                <a:solidFill>
                  <a:schemeClr val="accent5"/>
                </a:solidFill>
              </a:rPr>
              <a:t>No</a:t>
            </a:r>
            <a:endParaRPr lang="en-US" sz="1600" dirty="0">
              <a:solidFill>
                <a:schemeClr val="accent5"/>
              </a:solidFill>
            </a:endParaRPr>
          </a:p>
        </p:txBody>
      </p:sp>
      <p:sp>
        <p:nvSpPr>
          <p:cNvPr id="26" name="TextBox 25"/>
          <p:cNvSpPr txBox="1"/>
          <p:nvPr/>
        </p:nvSpPr>
        <p:spPr>
          <a:xfrm>
            <a:off x="5436552" y="1789297"/>
            <a:ext cx="426720" cy="338554"/>
          </a:xfrm>
          <a:prstGeom prst="rect">
            <a:avLst/>
          </a:prstGeom>
          <a:noFill/>
        </p:spPr>
        <p:txBody>
          <a:bodyPr wrap="none" rtlCol="0">
            <a:spAutoFit/>
          </a:bodyPr>
          <a:lstStyle/>
          <a:p>
            <a:r>
              <a:rPr lang="en-CA" sz="1600" dirty="0">
                <a:solidFill>
                  <a:schemeClr val="accent5"/>
                </a:solidFill>
              </a:rPr>
              <a:t>No</a:t>
            </a:r>
            <a:endParaRPr lang="en-US" sz="1600" dirty="0">
              <a:solidFill>
                <a:schemeClr val="accent5"/>
              </a:solidFill>
            </a:endParaRPr>
          </a:p>
        </p:txBody>
      </p:sp>
      <p:sp>
        <p:nvSpPr>
          <p:cNvPr id="27" name="TextBox 26"/>
          <p:cNvSpPr txBox="1"/>
          <p:nvPr/>
        </p:nvSpPr>
        <p:spPr>
          <a:xfrm>
            <a:off x="5436551" y="2878270"/>
            <a:ext cx="426720" cy="338554"/>
          </a:xfrm>
          <a:prstGeom prst="rect">
            <a:avLst/>
          </a:prstGeom>
          <a:noFill/>
        </p:spPr>
        <p:txBody>
          <a:bodyPr wrap="none" rtlCol="0">
            <a:spAutoFit/>
          </a:bodyPr>
          <a:lstStyle/>
          <a:p>
            <a:r>
              <a:rPr lang="en-CA" sz="1600" dirty="0">
                <a:solidFill>
                  <a:schemeClr val="accent5"/>
                </a:solidFill>
              </a:rPr>
              <a:t>No</a:t>
            </a:r>
            <a:endParaRPr lang="en-US" sz="1600" dirty="0">
              <a:solidFill>
                <a:schemeClr val="accent5"/>
              </a:solidFill>
            </a:endParaRPr>
          </a:p>
        </p:txBody>
      </p:sp>
      <p:sp>
        <p:nvSpPr>
          <p:cNvPr id="28" name="TextBox 27">
            <a:extLst>
              <a:ext uri="{FF2B5EF4-FFF2-40B4-BE49-F238E27FC236}">
                <a16:creationId xmlns:a16="http://schemas.microsoft.com/office/drawing/2014/main" id="{F8316670-2CD8-47F2-8BA7-1457F8D73840}"/>
              </a:ext>
            </a:extLst>
          </p:cNvPr>
          <p:cNvSpPr txBox="1"/>
          <p:nvPr/>
        </p:nvSpPr>
        <p:spPr>
          <a:xfrm>
            <a:off x="4211148" y="3548515"/>
            <a:ext cx="452047" cy="338554"/>
          </a:xfrm>
          <a:prstGeom prst="rect">
            <a:avLst/>
          </a:prstGeom>
          <a:noFill/>
        </p:spPr>
        <p:txBody>
          <a:bodyPr wrap="none" rtlCol="0">
            <a:spAutoFit/>
          </a:bodyPr>
          <a:lstStyle/>
          <a:p>
            <a:r>
              <a:rPr lang="en-CA" sz="1600" dirty="0">
                <a:solidFill>
                  <a:schemeClr val="accent5"/>
                </a:solidFill>
              </a:rPr>
              <a:t>Yes</a:t>
            </a:r>
            <a:endParaRPr lang="en-US" sz="1600" dirty="0">
              <a:solidFill>
                <a:schemeClr val="accent5"/>
              </a:solidFill>
            </a:endParaRPr>
          </a:p>
        </p:txBody>
      </p:sp>
      <p:sp>
        <p:nvSpPr>
          <p:cNvPr id="29" name="TextBox 28">
            <a:extLst>
              <a:ext uri="{FF2B5EF4-FFF2-40B4-BE49-F238E27FC236}">
                <a16:creationId xmlns:a16="http://schemas.microsoft.com/office/drawing/2014/main" id="{1381C97B-8EE5-49BE-8A44-A25FF5052E46}"/>
              </a:ext>
            </a:extLst>
          </p:cNvPr>
          <p:cNvSpPr txBox="1"/>
          <p:nvPr/>
        </p:nvSpPr>
        <p:spPr>
          <a:xfrm>
            <a:off x="4211149" y="2356586"/>
            <a:ext cx="452047" cy="338554"/>
          </a:xfrm>
          <a:prstGeom prst="rect">
            <a:avLst/>
          </a:prstGeom>
          <a:noFill/>
        </p:spPr>
        <p:txBody>
          <a:bodyPr wrap="none" rtlCol="0">
            <a:spAutoFit/>
          </a:bodyPr>
          <a:lstStyle/>
          <a:p>
            <a:r>
              <a:rPr lang="en-CA" sz="1600" dirty="0">
                <a:solidFill>
                  <a:schemeClr val="accent5"/>
                </a:solidFill>
              </a:rPr>
              <a:t>Yes</a:t>
            </a:r>
            <a:endParaRPr lang="en-US" sz="1600" dirty="0">
              <a:solidFill>
                <a:schemeClr val="accent5"/>
              </a:solidFill>
            </a:endParaRPr>
          </a:p>
        </p:txBody>
      </p:sp>
      <p:sp>
        <p:nvSpPr>
          <p:cNvPr id="30" name="TextBox 29">
            <a:extLst>
              <a:ext uri="{FF2B5EF4-FFF2-40B4-BE49-F238E27FC236}">
                <a16:creationId xmlns:a16="http://schemas.microsoft.com/office/drawing/2014/main" id="{CF07C745-4AC3-4B01-A835-3E3970571C20}"/>
              </a:ext>
            </a:extLst>
          </p:cNvPr>
          <p:cNvSpPr txBox="1"/>
          <p:nvPr/>
        </p:nvSpPr>
        <p:spPr>
          <a:xfrm>
            <a:off x="4211150" y="1409926"/>
            <a:ext cx="452047" cy="338554"/>
          </a:xfrm>
          <a:prstGeom prst="rect">
            <a:avLst/>
          </a:prstGeom>
          <a:noFill/>
        </p:spPr>
        <p:txBody>
          <a:bodyPr wrap="none" rtlCol="0">
            <a:spAutoFit/>
          </a:bodyPr>
          <a:lstStyle/>
          <a:p>
            <a:r>
              <a:rPr lang="en-CA" sz="1600" dirty="0">
                <a:solidFill>
                  <a:schemeClr val="accent5"/>
                </a:solidFill>
              </a:rPr>
              <a:t>Yes</a:t>
            </a:r>
            <a:endParaRPr lang="en-US" sz="1600" dirty="0">
              <a:solidFill>
                <a:schemeClr val="accent5"/>
              </a:solidFill>
            </a:endParaRPr>
          </a:p>
        </p:txBody>
      </p:sp>
    </p:spTree>
    <p:extLst>
      <p:ext uri="{BB962C8B-B14F-4D97-AF65-F5344CB8AC3E}">
        <p14:creationId xmlns:p14="http://schemas.microsoft.com/office/powerpoint/2010/main" val="3048159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Introduction</a:t>
            </a:r>
            <a:endParaRPr lang="en-US" sz="2400" dirty="0">
              <a:solidFill>
                <a:schemeClr val="bg1"/>
              </a:solidFill>
            </a:endParaRPr>
          </a:p>
        </p:txBody>
      </p:sp>
      <p:sp>
        <p:nvSpPr>
          <p:cNvPr id="7" name="TextBox 6"/>
          <p:cNvSpPr txBox="1"/>
          <p:nvPr/>
        </p:nvSpPr>
        <p:spPr>
          <a:xfrm>
            <a:off x="495300" y="881956"/>
            <a:ext cx="8089900" cy="466794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Policies</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Specific principles, bases, conventions, rules, and practices </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Determined by IPSASs  when applicable</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Judgment used to select accounting policy when no IPSAS (IPSAS 3)</a:t>
            </a: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GAAP hierarchy</a:t>
            </a:r>
          </a:p>
          <a:p>
            <a:pPr marL="546100" lvl="2" indent="-273050" defTabSz="914400" fontAlgn="base">
              <a:spcBef>
                <a:spcPts val="776"/>
              </a:spcBef>
              <a:spcAft>
                <a:spcPct val="0"/>
              </a:spcAft>
              <a:buSzPct val="95000"/>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IPSASs dealing with similar and related issues</a:t>
            </a:r>
          </a:p>
          <a:p>
            <a:pPr marL="546100" lvl="2" indent="-273050" defTabSz="914400" fontAlgn="base">
              <a:spcBef>
                <a:spcPts val="776"/>
              </a:spcBef>
              <a:spcAft>
                <a:spcPct val="0"/>
              </a:spcAft>
              <a:buSzPct val="95000"/>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Definitions, recognition and  measurement criteria in the </a:t>
            </a:r>
            <a:r>
              <a:rPr lang="en-US" i="1" kern="0" dirty="0">
                <a:solidFill>
                  <a:srgbClr val="000000">
                    <a:lumMod val="65000"/>
                    <a:lumOff val="35000"/>
                  </a:srgbClr>
                </a:solidFill>
                <a:latin typeface="Arial" pitchFamily="34" charset="0"/>
                <a:ea typeface="ＭＳ Ｐゴシック" charset="0"/>
                <a:cs typeface="Arial" pitchFamily="34" charset="0"/>
              </a:rPr>
              <a:t>Conceptual Framework for General Purpose Financial Reporting by Public Sector Entities</a:t>
            </a:r>
          </a:p>
          <a:p>
            <a:pPr marL="546100" lvl="2" indent="-273050" defTabSz="914400" fontAlgn="base">
              <a:spcBef>
                <a:spcPts val="776"/>
              </a:spcBef>
              <a:spcAft>
                <a:spcPct val="0"/>
              </a:spcAft>
              <a:buSzPct val="95000"/>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Other standard setting bodies</a:t>
            </a:r>
          </a:p>
          <a:p>
            <a:pPr marL="546100" lvl="2" indent="-273050" defTabSz="914400" fontAlgn="base">
              <a:spcBef>
                <a:spcPts val="776"/>
              </a:spcBef>
              <a:spcAft>
                <a:spcPct val="0"/>
              </a:spcAft>
              <a:buSzPct val="95000"/>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Accepted practices</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1489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Introduction</a:t>
            </a:r>
            <a:endParaRPr lang="en-US" sz="2400" dirty="0">
              <a:solidFill>
                <a:schemeClr val="bg1"/>
              </a:solidFill>
            </a:endParaRPr>
          </a:p>
        </p:txBody>
      </p:sp>
      <p:sp>
        <p:nvSpPr>
          <p:cNvPr id="7" name="TextBox 6"/>
          <p:cNvSpPr txBox="1"/>
          <p:nvPr/>
        </p:nvSpPr>
        <p:spPr>
          <a:xfrm>
            <a:off x="495300" y="881956"/>
            <a:ext cx="8089900" cy="47089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Application of materiality</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IPSAS need not be applied when the effect of applying them is immaterial</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An item is material if its omission from or misstatement in the financial statements could influence the discharge of accountability by the entity or the decisions that users make on the basis of the financial statements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The concept of materiality is considered in deciding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Whether items need to be recognized</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The application of a particular accounting policy</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What items should be disclosed in notes</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56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Introduction</a:t>
            </a:r>
            <a:endParaRPr lang="en-US" sz="2400" dirty="0">
              <a:solidFill>
                <a:schemeClr val="bg1"/>
              </a:solidFill>
            </a:endParaRP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a:t>
            </a:r>
            <a:r>
              <a:rPr lang="en-US" sz="2000" i="1" kern="0">
                <a:solidFill>
                  <a:srgbClr val="000000">
                    <a:lumMod val="65000"/>
                    <a:lumOff val="35000"/>
                  </a:srgbClr>
                </a:solidFill>
                <a:latin typeface="Arial" panose="020B0604020202020204" pitchFamily="34" charset="0"/>
                <a:ea typeface="ＭＳ Ｐゴシック" charset="0"/>
                <a:cs typeface="Arial" panose="020B0604020202020204" pitchFamily="34" charset="0"/>
              </a:rPr>
              <a:t>Pronouncements </a:t>
            </a:r>
            <a:r>
              <a:rPr lang="en-US" sz="2000" kern="0">
                <a:solidFill>
                  <a:srgbClr val="000000">
                    <a:lumMod val="65000"/>
                    <a:lumOff val="35000"/>
                  </a:srgbClr>
                </a:solidFill>
                <a:latin typeface="Arial" panose="020B0604020202020204" pitchFamily="34" charset="0"/>
                <a:ea typeface="ＭＳ Ｐゴシック" charset="0"/>
                <a:cs typeface="Arial" panose="020B0604020202020204" pitchFamily="34" charset="0"/>
              </a:rPr>
              <a:t>is </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441733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Introduction</a:t>
            </a:r>
            <a:endParaRPr lang="en-US" sz="2400" dirty="0">
              <a:solidFill>
                <a:schemeClr val="bg1"/>
              </a:solidFill>
            </a:endParaRP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3" cstate="print">
            <a:duotone>
              <a:prstClr val="black"/>
              <a:srgbClr val="005BAA">
                <a:tint val="45000"/>
                <a:satMod val="400000"/>
              </a:srgbClr>
            </a:duotone>
          </a:blip>
          <a:srcRect/>
          <a:stretch>
            <a:fillRect/>
          </a:stretch>
        </p:blipFill>
        <p:spPr bwMode="auto">
          <a:xfrm>
            <a:off x="597217" y="1493520"/>
            <a:ext cx="7886066" cy="2374195"/>
          </a:xfrm>
          <a:prstGeom prst="rect">
            <a:avLst/>
          </a:prstGeom>
          <a:noFill/>
        </p:spPr>
      </p:pic>
      <p:sp>
        <p:nvSpPr>
          <p:cNvPr id="2" name="Rectangle 1"/>
          <p:cNvSpPr/>
          <p:nvPr/>
        </p:nvSpPr>
        <p:spPr>
          <a:xfrm>
            <a:off x="883920" y="4100288"/>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a:t>
            </a:r>
          </a:p>
        </p:txBody>
      </p:sp>
    </p:spTree>
    <p:extLst>
      <p:ext uri="{BB962C8B-B14F-4D97-AF65-F5344CB8AC3E}">
        <p14:creationId xmlns:p14="http://schemas.microsoft.com/office/powerpoint/2010/main" val="305377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Introduction</a:t>
            </a:r>
            <a:endParaRPr lang="en-US" sz="2400" dirty="0">
              <a:solidFill>
                <a:schemeClr val="bg1"/>
              </a:solidFill>
            </a:endParaRPr>
          </a:p>
        </p:txBody>
      </p:sp>
      <p:sp>
        <p:nvSpPr>
          <p:cNvPr id="7" name="TextBox 6"/>
          <p:cNvSpPr txBox="1"/>
          <p:nvPr/>
        </p:nvSpPr>
        <p:spPr>
          <a:xfrm>
            <a:off x="495300" y="881956"/>
            <a:ext cx="8089900" cy="263405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Structure of Course</a:t>
            </a:r>
            <a:endParaRPr lang="en-US" sz="2000" dirty="0">
              <a:solidFill>
                <a:schemeClr val="bg1">
                  <a:lumMod val="50000"/>
                </a:schemeClr>
              </a:solidFill>
              <a:latin typeface="Arial" panose="020B0604020202020204" pitchFamily="34" charset="0"/>
              <a:cs typeface="Arial" panose="020B0604020202020204" pitchFamily="34" charset="0"/>
            </a:endParaRPr>
          </a:p>
          <a:p>
            <a:r>
              <a:rPr lang="en-US" sz="2000" dirty="0">
                <a:solidFill>
                  <a:schemeClr val="bg1">
                    <a:lumMod val="50000"/>
                  </a:schemeClr>
                </a:solidFill>
                <a:latin typeface="Arial" panose="020B0604020202020204" pitchFamily="34" charset="0"/>
                <a:cs typeface="Arial" panose="020B0604020202020204" pitchFamily="34" charset="0"/>
              </a:rPr>
              <a:t>	</a:t>
            </a: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Based on accrual IPSAS in the IPSASB Handbook</a:t>
            </a: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Series of independent modules</a:t>
            </a: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Illustrative examples and case studies</a:t>
            </a: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Self assessment quiz</a:t>
            </a:r>
          </a:p>
          <a:p>
            <a:endParaRPr lang="en-US" sz="1850" dirty="0">
              <a:solidFill>
                <a:schemeClr val="bg1">
                  <a:lumMod val="50000"/>
                </a:schemeClr>
              </a:solidFill>
            </a:endParaRPr>
          </a:p>
        </p:txBody>
      </p:sp>
    </p:spTree>
    <p:extLst>
      <p:ext uri="{BB962C8B-B14F-4D97-AF65-F5344CB8AC3E}">
        <p14:creationId xmlns:p14="http://schemas.microsoft.com/office/powerpoint/2010/main" val="595460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Introduction</a:t>
            </a:r>
            <a:endParaRPr lang="en-US" sz="2400" dirty="0">
              <a:solidFill>
                <a:schemeClr val="bg1"/>
              </a:solidFill>
            </a:endParaRPr>
          </a:p>
        </p:txBody>
      </p:sp>
      <p:sp>
        <p:nvSpPr>
          <p:cNvPr id="7" name="TextBox 6"/>
          <p:cNvSpPr txBox="1"/>
          <p:nvPr/>
        </p:nvSpPr>
        <p:spPr>
          <a:xfrm>
            <a:off x="495300" y="881956"/>
            <a:ext cx="8089900" cy="45320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Who is the IPSASB?</a:t>
            </a:r>
            <a:endParaRPr lang="en-US" sz="2000" dirty="0">
              <a:solidFill>
                <a:schemeClr val="bg1">
                  <a:lumMod val="50000"/>
                </a:schemeClr>
              </a:solidFill>
              <a:latin typeface="Arial" panose="020B0604020202020204" pitchFamily="34" charset="0"/>
              <a:cs typeface="Arial" panose="020B0604020202020204" pitchFamily="34" charset="0"/>
            </a:endParaRPr>
          </a:p>
          <a:p>
            <a:r>
              <a:rPr lang="en-US" sz="2000" dirty="0">
                <a:solidFill>
                  <a:schemeClr val="bg1">
                    <a:lumMod val="50000"/>
                  </a:schemeClr>
                </a:solidFill>
                <a:latin typeface="Arial" panose="020B0604020202020204" pitchFamily="34" charset="0"/>
                <a:cs typeface="Arial" panose="020B0604020202020204" pitchFamily="34" charset="0"/>
              </a:rPr>
              <a:t>	</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Independent standard-setting board</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18 members; international composition; meetings and materials public</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Objective: Strengthening public financial management (PFM) globally through increasing adoption of accrual-based IPSAS:</a:t>
            </a:r>
          </a:p>
          <a:p>
            <a:pPr marL="361950" lvl="0" defTabSz="914400" fontAlgn="base">
              <a:spcBef>
                <a:spcPts val="776"/>
              </a:spcBef>
              <a:spcAft>
                <a:spcPct val="0"/>
              </a:spcAft>
            </a:pPr>
            <a:r>
              <a:rPr lang="en-GB"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Delivered through two main areas of activity, both of which have a public interest focus:</a:t>
            </a:r>
            <a:endParaRPr lang="en-CA"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marL="693738" lvl="1" indent="-346075" defTabSz="914400" fontAlgn="base">
              <a:spcBef>
                <a:spcPts val="776"/>
              </a:spcBef>
              <a:spcAft>
                <a:spcPct val="0"/>
              </a:spcAft>
              <a:buFontTx/>
              <a:buChar char="–"/>
            </a:pPr>
            <a:r>
              <a:rPr lang="en-CA"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Developing and maintaining IPSAS and other high-quality financial reporting guidance for the public sector; and</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Raising awareness of IPSAS and the benefits of their adoption.</a:t>
            </a:r>
          </a:p>
          <a:p>
            <a:endParaRPr lang="en-US" sz="1850" dirty="0">
              <a:solidFill>
                <a:schemeClr val="bg1">
                  <a:lumMod val="50000"/>
                </a:schemeClr>
              </a:solidFill>
            </a:endParaRPr>
          </a:p>
        </p:txBody>
      </p:sp>
    </p:spTree>
    <p:extLst>
      <p:ext uri="{BB962C8B-B14F-4D97-AF65-F5344CB8AC3E}">
        <p14:creationId xmlns:p14="http://schemas.microsoft.com/office/powerpoint/2010/main" val="2605920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Introduction</a:t>
            </a:r>
            <a:endParaRPr lang="en-US" sz="2400" dirty="0">
              <a:solidFill>
                <a:schemeClr val="bg1"/>
              </a:solidFill>
            </a:endParaRPr>
          </a:p>
        </p:txBody>
      </p:sp>
      <p:sp>
        <p:nvSpPr>
          <p:cNvPr id="7" name="TextBox 6"/>
          <p:cNvSpPr txBox="1"/>
          <p:nvPr/>
        </p:nvSpPr>
        <p:spPr>
          <a:xfrm>
            <a:off x="495300" y="881956"/>
            <a:ext cx="8089900" cy="421910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What are IPSAS?</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1200"/>
              </a:spcBef>
              <a:spcAft>
                <a:spcPts val="600"/>
              </a:spcAft>
              <a:buFontTx/>
              <a:buChar char="•"/>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Authoritative standards for preparation of general purpose financial statements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Designed to apply to public sector entities that</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are responsible for the delivery of services  to benefit the public and/or to redistribute income and wealth;</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mainly finance their activities, directly or indirectly, by means of taxes and/or transfers from other levels of government, social contributions, debt or fees; and</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do not have a primary objective to make profits.</a:t>
            </a:r>
          </a:p>
          <a:p>
            <a:endParaRPr lang="en-US" sz="1850" dirty="0">
              <a:solidFill>
                <a:schemeClr val="bg1">
                  <a:lumMod val="50000"/>
                </a:schemeClr>
              </a:solidFill>
            </a:endParaRPr>
          </a:p>
        </p:txBody>
      </p:sp>
    </p:spTree>
    <p:extLst>
      <p:ext uri="{BB962C8B-B14F-4D97-AF65-F5344CB8AC3E}">
        <p14:creationId xmlns:p14="http://schemas.microsoft.com/office/powerpoint/2010/main" val="3639254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Introduction</a:t>
            </a:r>
            <a:endParaRPr lang="en-US" sz="2400" dirty="0">
              <a:solidFill>
                <a:schemeClr val="bg1"/>
              </a:solidFill>
            </a:endParaRPr>
          </a:p>
        </p:txBody>
      </p:sp>
      <p:sp>
        <p:nvSpPr>
          <p:cNvPr id="7" name="TextBox 6"/>
          <p:cNvSpPr txBox="1"/>
          <p:nvPr/>
        </p:nvSpPr>
        <p:spPr>
          <a:xfrm>
            <a:off x="495300" y="881956"/>
            <a:ext cx="8089900" cy="125418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Aligned with IFRS where Appropriate</a:t>
            </a:r>
          </a:p>
          <a:p>
            <a:endParaRPr lang="en-US" sz="1850" b="1" dirty="0">
              <a:solidFill>
                <a:schemeClr val="bg1">
                  <a:lumMod val="50000"/>
                </a:schemeClr>
              </a:solidFill>
            </a:endParaRPr>
          </a:p>
          <a:p>
            <a:endParaRPr lang="en-US" sz="1850" b="1" dirty="0">
              <a:solidFill>
                <a:schemeClr val="bg1">
                  <a:lumMod val="50000"/>
                </a:schemeClr>
              </a:solidFill>
            </a:endParaRPr>
          </a:p>
          <a:p>
            <a:endParaRPr lang="en-US" sz="1850" dirty="0">
              <a:solidFill>
                <a:schemeClr val="bg1">
                  <a:lumMod val="50000"/>
                </a:schemeClr>
              </a:solidFill>
            </a:endParaRPr>
          </a:p>
        </p:txBody>
      </p:sp>
      <p:graphicFrame>
        <p:nvGraphicFramePr>
          <p:cNvPr id="2" name="Diagram 1">
            <a:extLst>
              <a:ext uri="{FF2B5EF4-FFF2-40B4-BE49-F238E27FC236}">
                <a16:creationId xmlns:a16="http://schemas.microsoft.com/office/drawing/2014/main" id="{9359DB12-E80D-487E-86D7-3CE90E0F74D6}"/>
              </a:ext>
            </a:extLst>
          </p:cNvPr>
          <p:cNvGraphicFramePr/>
          <p:nvPr>
            <p:extLst>
              <p:ext uri="{D42A27DB-BD31-4B8C-83A1-F6EECF244321}">
                <p14:modId xmlns:p14="http://schemas.microsoft.com/office/powerpoint/2010/main" val="2003120100"/>
              </p:ext>
            </p:extLst>
          </p:nvPr>
        </p:nvGraphicFramePr>
        <p:xfrm>
          <a:off x="954156" y="1510748"/>
          <a:ext cx="6945243" cy="380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34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4C2A9A-9F3D-40CC-A0D3-182A611DE985}"/>
              </a:ext>
            </a:extLst>
          </p:cNvPr>
          <p:cNvSpPr>
            <a:spLocks noGrp="1"/>
          </p:cNvSpPr>
          <p:nvPr>
            <p:ph idx="1"/>
          </p:nvPr>
        </p:nvSpPr>
        <p:spPr/>
        <p:txBody>
          <a:bodyPr/>
          <a:lstStyle/>
          <a:p>
            <a:r>
              <a:rPr lang="en-US" b="1" dirty="0">
                <a:solidFill>
                  <a:schemeClr val="bg1">
                    <a:lumMod val="50000"/>
                  </a:schemeClr>
                </a:solidFill>
                <a:latin typeface="Arial" panose="020B0604020202020204" pitchFamily="34" charset="0"/>
                <a:cs typeface="Arial" panose="020B0604020202020204" pitchFamily="34" charset="0"/>
              </a:rPr>
              <a:t>Relationship with GFS</a:t>
            </a:r>
          </a:p>
          <a:p>
            <a:endParaRPr lang="en-GB" dirty="0"/>
          </a:p>
        </p:txBody>
      </p:sp>
      <p:pic>
        <p:nvPicPr>
          <p:cNvPr id="4" name="Picture 3">
            <a:extLst>
              <a:ext uri="{FF2B5EF4-FFF2-40B4-BE49-F238E27FC236}">
                <a16:creationId xmlns:a16="http://schemas.microsoft.com/office/drawing/2014/main" id="{E3E60B87-8B9A-4228-BB3D-3CF84F11AB04}"/>
              </a:ext>
            </a:extLst>
          </p:cNvPr>
          <p:cNvPicPr>
            <a:picLocks noChangeAspect="1"/>
          </p:cNvPicPr>
          <p:nvPr/>
        </p:nvPicPr>
        <p:blipFill rotWithShape="1">
          <a:blip r:embed="rId3"/>
          <a:srcRect t="2263" b="5602"/>
          <a:stretch/>
        </p:blipFill>
        <p:spPr>
          <a:xfrm>
            <a:off x="1827923" y="1099929"/>
            <a:ext cx="4493364" cy="4353341"/>
          </a:xfrm>
          <a:prstGeom prst="rect">
            <a:avLst/>
          </a:prstGeom>
        </p:spPr>
      </p:pic>
    </p:spTree>
    <p:extLst>
      <p:ext uri="{BB962C8B-B14F-4D97-AF65-F5344CB8AC3E}">
        <p14:creationId xmlns:p14="http://schemas.microsoft.com/office/powerpoint/2010/main" val="341344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Introduction</a:t>
            </a:r>
            <a:endParaRPr lang="en-US" sz="2400" dirty="0">
              <a:solidFill>
                <a:schemeClr val="bg1"/>
              </a:solidFill>
            </a:endParaRPr>
          </a:p>
        </p:txBody>
      </p:sp>
      <p:sp>
        <p:nvSpPr>
          <p:cNvPr id="7" name="TextBox 6"/>
          <p:cNvSpPr txBox="1"/>
          <p:nvPr/>
        </p:nvSpPr>
        <p:spPr>
          <a:xfrm>
            <a:off x="495300" y="881956"/>
            <a:ext cx="8089900" cy="371127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More on IPSAS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In addition to authoritative standards (including application guidance) IPSASs include:</a:t>
            </a:r>
          </a:p>
          <a:p>
            <a:pPr marL="694944" lvl="1" indent="-347472" defTabSz="914400" fontAlgn="base">
              <a:spcBef>
                <a:spcPts val="1200"/>
              </a:spcBef>
              <a:spcAft>
                <a:spcPct val="0"/>
              </a:spcAft>
              <a:buFontTx/>
              <a:buChar char="–"/>
            </a:pPr>
            <a:r>
              <a:rPr lang="en-US"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Basis for Conclusion</a:t>
            </a:r>
          </a:p>
          <a:p>
            <a:pPr marL="694944" lvl="1" indent="-347472" defTabSz="914400" fontAlgn="base">
              <a:spcBef>
                <a:spcPts val="1200"/>
              </a:spcBef>
              <a:spcAft>
                <a:spcPct val="0"/>
              </a:spcAft>
              <a:buFontTx/>
              <a:buChar char="–"/>
            </a:pPr>
            <a:r>
              <a:rPr lang="en-US"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Implementation guidance</a:t>
            </a:r>
          </a:p>
          <a:p>
            <a:pPr marL="694944" lvl="1" indent="-347472" defTabSz="914400" fontAlgn="base">
              <a:spcBef>
                <a:spcPts val="1200"/>
              </a:spcBef>
              <a:spcAft>
                <a:spcPct val="0"/>
              </a:spcAft>
              <a:buFontTx/>
              <a:buChar char="–"/>
            </a:pPr>
            <a:r>
              <a:rPr lang="en-US"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Illustrative Examples</a:t>
            </a:r>
          </a:p>
          <a:p>
            <a:pPr marL="694944" lvl="1" indent="-347472" defTabSz="914400" fontAlgn="base">
              <a:spcBef>
                <a:spcPts val="1200"/>
              </a:spcBef>
              <a:spcAft>
                <a:spcPct val="0"/>
              </a:spcAft>
              <a:buFontTx/>
              <a:buChar char="–"/>
            </a:pPr>
            <a:r>
              <a:rPr lang="en-US"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Comparison with International Financial Reporting Standards (IFRSs) where applicable</a:t>
            </a:r>
          </a:p>
          <a:p>
            <a:endParaRPr lang="en-US" sz="1850" dirty="0">
              <a:solidFill>
                <a:schemeClr val="bg1">
                  <a:lumMod val="50000"/>
                </a:schemeClr>
              </a:solidFill>
            </a:endParaRPr>
          </a:p>
        </p:txBody>
      </p:sp>
    </p:spTree>
    <p:extLst>
      <p:ext uri="{BB962C8B-B14F-4D97-AF65-F5344CB8AC3E}">
        <p14:creationId xmlns:p14="http://schemas.microsoft.com/office/powerpoint/2010/main" val="167218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Introduction</a:t>
            </a:r>
            <a:endParaRPr lang="en-US" sz="2400" dirty="0">
              <a:solidFill>
                <a:schemeClr val="bg1"/>
              </a:solidFill>
            </a:endParaRPr>
          </a:p>
        </p:txBody>
      </p:sp>
      <p:sp>
        <p:nvSpPr>
          <p:cNvPr id="7" name="TextBox 6"/>
          <p:cNvSpPr txBox="1"/>
          <p:nvPr/>
        </p:nvSpPr>
        <p:spPr>
          <a:xfrm>
            <a:off x="495300" y="881956"/>
            <a:ext cx="8089900" cy="433195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IPSAS Due Process</a:t>
            </a:r>
          </a:p>
          <a:p>
            <a:endParaRPr lang="en-US" sz="1850" b="1" dirty="0">
              <a:solidFill>
                <a:schemeClr val="bg1">
                  <a:lumMod val="50000"/>
                </a:schemeClr>
              </a:solidFill>
            </a:endParaRPr>
          </a:p>
          <a:p>
            <a:pPr lvl="0" defTabSz="914400" fontAlgn="base">
              <a:spcBef>
                <a:spcPts val="776"/>
              </a:spcBef>
              <a:spcAft>
                <a:spcPct val="0"/>
              </a:spcAft>
            </a:pPr>
            <a:r>
              <a:rPr lang="en-CA" sz="2000" b="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Required</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Research – relevant international and national standards and practices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Develop and publish exposure draft – minimum 4 month comment period</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Consider responses and amend draft standard as appropriate</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Final IPSAS</a:t>
            </a:r>
          </a:p>
          <a:p>
            <a:pPr lvl="0" defTabSz="914400" fontAlgn="base">
              <a:spcBef>
                <a:spcPts val="776"/>
              </a:spcBef>
              <a:spcAft>
                <a:spcPct val="0"/>
              </a:spcAft>
            </a:pPr>
            <a:r>
              <a:rPr lang="en-CA"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Public consultation paper may be issued before ED at IPSASB’s discretion</a:t>
            </a:r>
          </a:p>
          <a:p>
            <a:endParaRPr lang="en-US" sz="1850" dirty="0">
              <a:solidFill>
                <a:schemeClr val="bg1">
                  <a:lumMod val="50000"/>
                </a:schemeClr>
              </a:solidFill>
            </a:endParaRPr>
          </a:p>
        </p:txBody>
      </p:sp>
    </p:spTree>
    <p:extLst>
      <p:ext uri="{BB962C8B-B14F-4D97-AF65-F5344CB8AC3E}">
        <p14:creationId xmlns:p14="http://schemas.microsoft.com/office/powerpoint/2010/main" val="2905346889"/>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B9F55F-95AF-4828-8CC8-5F87D44C23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C58221-AD8A-46FF-A8B3-322D37D8566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950697C-CA0C-4D5C-B1E5-B1F1416986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2072</TotalTime>
  <Words>2003</Words>
  <Application>Microsoft Office PowerPoint</Application>
  <PresentationFormat>On-screen Show (4:3)</PresentationFormat>
  <Paragraphs>242</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Identifying the Reporting Entity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61</cp:revision>
  <dcterms:created xsi:type="dcterms:W3CDTF">2014-09-10T19:10:10Z</dcterms:created>
  <dcterms:modified xsi:type="dcterms:W3CDTF">2020-10-20T18:58:20Z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