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8" r:id="rId5"/>
    <p:sldId id="257" r:id="rId6"/>
    <p:sldId id="268" r:id="rId7"/>
    <p:sldId id="267" r:id="rId8"/>
    <p:sldId id="259" r:id="rId9"/>
    <p:sldId id="260" r:id="rId10"/>
    <p:sldId id="261" r:id="rId11"/>
    <p:sldId id="262" r:id="rId12"/>
    <p:sldId id="263" r:id="rId13"/>
    <p:sldId id="264" r:id="rId14"/>
    <p:sldId id="265" r:id="rId15"/>
    <p:sldId id="266"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58107" autoAdjust="0"/>
  </p:normalViewPr>
  <p:slideViewPr>
    <p:cSldViewPr snapToGrid="0" snapToObjects="1">
      <p:cViewPr varScale="1">
        <p:scale>
          <a:sx n="58" d="100"/>
          <a:sy n="58" d="100"/>
        </p:scale>
        <p:origin x="2132" y="2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7" d="100"/>
          <a:sy n="77" d="100"/>
        </p:scale>
        <p:origin x="27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Charleswell" userId="27d005e1-6b9a-4ce4-95da-1a5990c10c44" providerId="ADAL" clId="{ADAE2A7F-F576-4FBE-A73B-201C9EEC36AD}"/>
    <pc:docChg chg="modSld">
      <pc:chgData name="Rebecca Charleswell" userId="27d005e1-6b9a-4ce4-95da-1a5990c10c44" providerId="ADAL" clId="{ADAE2A7F-F576-4FBE-A73B-201C9EEC36AD}" dt="2020-09-03T18:16:09.133" v="0" actId="1076"/>
      <pc:docMkLst>
        <pc:docMk/>
      </pc:docMkLst>
      <pc:sldChg chg="modSp mod">
        <pc:chgData name="Rebecca Charleswell" userId="27d005e1-6b9a-4ce4-95da-1a5990c10c44" providerId="ADAL" clId="{ADAE2A7F-F576-4FBE-A73B-201C9EEC36AD}" dt="2020-09-03T18:16:09.133" v="0" actId="1076"/>
        <pc:sldMkLst>
          <pc:docMk/>
          <pc:sldMk cId="601148062" sldId="264"/>
        </pc:sldMkLst>
        <pc:spChg chg="mod">
          <ac:chgData name="Rebecca Charleswell" userId="27d005e1-6b9a-4ce4-95da-1a5990c10c44" providerId="ADAL" clId="{ADAE2A7F-F576-4FBE-A73B-201C9EEC36AD}" dt="2020-09-03T18:16:09.133" v="0" actId="1076"/>
          <ac:spMkLst>
            <pc:docMk/>
            <pc:sldMk cId="601148062" sldId="264"/>
            <ac:spMk id="7" creationId="{00000000-0000-0000-0000-000000000000}"/>
          </ac:spMkLst>
        </pc:spChg>
      </pc:sldChg>
    </pc:docChg>
  </pc:docChgLst>
  <pc:docChgLst>
    <pc:chgData name="Paul Mason" userId="a428ece4f01b0f60" providerId="LiveId" clId="{6F0D0DD5-8C98-470A-9BA8-C79B7BF507EC}"/>
    <pc:docChg chg="modSld">
      <pc:chgData name="Paul Mason" userId="a428ece4f01b0f60" providerId="LiveId" clId="{6F0D0DD5-8C98-470A-9BA8-C79B7BF507EC}" dt="2020-09-22T14:20:40.164" v="20" actId="20577"/>
      <pc:docMkLst>
        <pc:docMk/>
      </pc:docMkLst>
      <pc:sldChg chg="modSp mod">
        <pc:chgData name="Paul Mason" userId="a428ece4f01b0f60" providerId="LiveId" clId="{6F0D0DD5-8C98-470A-9BA8-C79B7BF507EC}" dt="2020-09-22T14:18:52.435" v="3" actId="20577"/>
        <pc:sldMkLst>
          <pc:docMk/>
          <pc:sldMk cId="667241789" sldId="262"/>
        </pc:sldMkLst>
        <pc:spChg chg="mod">
          <ac:chgData name="Paul Mason" userId="a428ece4f01b0f60" providerId="LiveId" clId="{6F0D0DD5-8C98-470A-9BA8-C79B7BF507EC}" dt="2020-09-22T14:18:52.435" v="3" actId="20577"/>
          <ac:spMkLst>
            <pc:docMk/>
            <pc:sldMk cId="667241789" sldId="262"/>
            <ac:spMk id="7" creationId="{00000000-0000-0000-0000-000000000000}"/>
          </ac:spMkLst>
        </pc:spChg>
      </pc:sldChg>
      <pc:sldChg chg="modSp mod">
        <pc:chgData name="Paul Mason" userId="a428ece4f01b0f60" providerId="LiveId" clId="{6F0D0DD5-8C98-470A-9BA8-C79B7BF507EC}" dt="2020-09-22T14:20:40.164" v="20" actId="20577"/>
        <pc:sldMkLst>
          <pc:docMk/>
          <pc:sldMk cId="808383394" sldId="263"/>
        </pc:sldMkLst>
        <pc:spChg chg="mod">
          <ac:chgData name="Paul Mason" userId="a428ece4f01b0f60" providerId="LiveId" clId="{6F0D0DD5-8C98-470A-9BA8-C79B7BF507EC}" dt="2020-09-22T14:20:40.164" v="20" actId="20577"/>
          <ac:spMkLst>
            <pc:docMk/>
            <pc:sldMk cId="808383394" sldId="263"/>
            <ac:spMk id="7" creationId="{00000000-0000-0000-0000-000000000000}"/>
          </ac:spMkLst>
        </pc:spChg>
      </pc:sldChg>
    </pc:docChg>
  </pc:docChgLst>
  <pc:docChgLst>
    <pc:chgData name="Laura Leka" userId="3c7b6d49-5262-4131-8ab9-4538781ea16d" providerId="ADAL" clId="{0F76A419-9BF0-4CDF-B5A4-584C52033827}"/>
    <pc:docChg chg="modSld">
      <pc:chgData name="Laura Leka" userId="3c7b6d49-5262-4131-8ab9-4538781ea16d" providerId="ADAL" clId="{0F76A419-9BF0-4CDF-B5A4-584C52033827}" dt="2020-06-17T18:43:03.149" v="104" actId="20577"/>
      <pc:docMkLst>
        <pc:docMk/>
      </pc:docMkLst>
      <pc:sldChg chg="modSp">
        <pc:chgData name="Laura Leka" userId="3c7b6d49-5262-4131-8ab9-4538781ea16d" providerId="ADAL" clId="{0F76A419-9BF0-4CDF-B5A4-584C52033827}" dt="2020-06-17T17:40:08.692" v="29" actId="20577"/>
        <pc:sldMkLst>
          <pc:docMk/>
          <pc:sldMk cId="3547044681" sldId="259"/>
        </pc:sldMkLst>
        <pc:spChg chg="mod">
          <ac:chgData name="Laura Leka" userId="3c7b6d49-5262-4131-8ab9-4538781ea16d" providerId="ADAL" clId="{0F76A419-9BF0-4CDF-B5A4-584C52033827}" dt="2020-06-17T17:40:08.692" v="29" actId="20577"/>
          <ac:spMkLst>
            <pc:docMk/>
            <pc:sldMk cId="3547044681" sldId="259"/>
            <ac:spMk id="7" creationId="{00000000-0000-0000-0000-000000000000}"/>
          </ac:spMkLst>
        </pc:spChg>
      </pc:sldChg>
      <pc:sldChg chg="modNotesTx">
        <pc:chgData name="Laura Leka" userId="3c7b6d49-5262-4131-8ab9-4538781ea16d" providerId="ADAL" clId="{0F76A419-9BF0-4CDF-B5A4-584C52033827}" dt="2020-06-17T18:13:05.303" v="34" actId="20577"/>
        <pc:sldMkLst>
          <pc:docMk/>
          <pc:sldMk cId="1797808839" sldId="260"/>
        </pc:sldMkLst>
      </pc:sldChg>
      <pc:sldChg chg="modNotesTx">
        <pc:chgData name="Laura Leka" userId="3c7b6d49-5262-4131-8ab9-4538781ea16d" providerId="ADAL" clId="{0F76A419-9BF0-4CDF-B5A4-584C52033827}" dt="2020-06-17T17:52:00.064" v="33" actId="20577"/>
        <pc:sldMkLst>
          <pc:docMk/>
          <pc:sldMk cId="440986149" sldId="261"/>
        </pc:sldMkLst>
      </pc:sldChg>
      <pc:sldChg chg="modNotesTx">
        <pc:chgData name="Laura Leka" userId="3c7b6d49-5262-4131-8ab9-4538781ea16d" providerId="ADAL" clId="{0F76A419-9BF0-4CDF-B5A4-584C52033827}" dt="2020-06-17T18:37:35.580" v="61" actId="207"/>
        <pc:sldMkLst>
          <pc:docMk/>
          <pc:sldMk cId="667241789" sldId="262"/>
        </pc:sldMkLst>
      </pc:sldChg>
      <pc:sldChg chg="modSp modNotesTx">
        <pc:chgData name="Laura Leka" userId="3c7b6d49-5262-4131-8ab9-4538781ea16d" providerId="ADAL" clId="{0F76A419-9BF0-4CDF-B5A4-584C52033827}" dt="2020-06-17T18:43:03.149" v="104" actId="20577"/>
        <pc:sldMkLst>
          <pc:docMk/>
          <pc:sldMk cId="808383394" sldId="263"/>
        </pc:sldMkLst>
        <pc:spChg chg="mod">
          <ac:chgData name="Laura Leka" userId="3c7b6d49-5262-4131-8ab9-4538781ea16d" providerId="ADAL" clId="{0F76A419-9BF0-4CDF-B5A4-584C52033827}" dt="2020-06-17T18:42:41.394" v="81" actId="20577"/>
          <ac:spMkLst>
            <pc:docMk/>
            <pc:sldMk cId="808383394" sldId="263"/>
            <ac:spMk id="7" creationId="{00000000-0000-0000-0000-000000000000}"/>
          </ac:spMkLst>
        </pc:spChg>
      </pc:sldChg>
    </pc:docChg>
  </pc:docChgLst>
  <pc:docChgLst>
    <pc:chgData name="Paul Mason" userId="a428ece4f01b0f60" providerId="LiveId" clId="{4E9AAD8F-AAEB-4F8F-9BF1-CB8424768455}"/>
    <pc:docChg chg="custSel modSld">
      <pc:chgData name="Paul Mason" userId="a428ece4f01b0f60" providerId="LiveId" clId="{4E9AAD8F-AAEB-4F8F-9BF1-CB8424768455}" dt="2020-06-04T15:56:36.761" v="3328" actId="20577"/>
      <pc:docMkLst>
        <pc:docMk/>
      </pc:docMkLst>
      <pc:sldChg chg="modNotesTx">
        <pc:chgData name="Paul Mason" userId="a428ece4f01b0f60" providerId="LiveId" clId="{4E9AAD8F-AAEB-4F8F-9BF1-CB8424768455}" dt="2020-06-01T21:37:38.925" v="354" actId="20577"/>
        <pc:sldMkLst>
          <pc:docMk/>
          <pc:sldMk cId="3547044681" sldId="259"/>
        </pc:sldMkLst>
      </pc:sldChg>
      <pc:sldChg chg="modNotesTx">
        <pc:chgData name="Paul Mason" userId="a428ece4f01b0f60" providerId="LiveId" clId="{4E9AAD8F-AAEB-4F8F-9BF1-CB8424768455}" dt="2020-06-01T21:49:41.742" v="1877" actId="20577"/>
        <pc:sldMkLst>
          <pc:docMk/>
          <pc:sldMk cId="1797808839" sldId="260"/>
        </pc:sldMkLst>
      </pc:sldChg>
      <pc:sldChg chg="modNotesTx">
        <pc:chgData name="Paul Mason" userId="a428ece4f01b0f60" providerId="LiveId" clId="{4E9AAD8F-AAEB-4F8F-9BF1-CB8424768455}" dt="2020-06-04T15:54:12.139" v="3228" actId="20577"/>
        <pc:sldMkLst>
          <pc:docMk/>
          <pc:sldMk cId="440986149" sldId="261"/>
        </pc:sldMkLst>
      </pc:sldChg>
      <pc:sldChg chg="modNotesTx">
        <pc:chgData name="Paul Mason" userId="a428ece4f01b0f60" providerId="LiveId" clId="{4E9AAD8F-AAEB-4F8F-9BF1-CB8424768455}" dt="2020-06-04T15:55:58.582" v="3318" actId="20577"/>
        <pc:sldMkLst>
          <pc:docMk/>
          <pc:sldMk cId="667241789" sldId="262"/>
        </pc:sldMkLst>
      </pc:sldChg>
      <pc:sldChg chg="addSp modSp mod modNotesTx">
        <pc:chgData name="Paul Mason" userId="a428ece4f01b0f60" providerId="LiveId" clId="{4E9AAD8F-AAEB-4F8F-9BF1-CB8424768455}" dt="2020-06-01T21:51:48.039" v="1958" actId="20577"/>
        <pc:sldMkLst>
          <pc:docMk/>
          <pc:sldMk cId="601148062" sldId="264"/>
        </pc:sldMkLst>
        <pc:spChg chg="mod">
          <ac:chgData name="Paul Mason" userId="a428ece4f01b0f60" providerId="LiveId" clId="{4E9AAD8F-AAEB-4F8F-9BF1-CB8424768455}" dt="2020-06-01T13:36:57.823" v="0" actId="164"/>
          <ac:spMkLst>
            <pc:docMk/>
            <pc:sldMk cId="601148062" sldId="264"/>
            <ac:spMk id="3" creationId="{00000000-0000-0000-0000-000000000000}"/>
          </ac:spMkLst>
        </pc:spChg>
        <pc:spChg chg="mod">
          <ac:chgData name="Paul Mason" userId="a428ece4f01b0f60" providerId="LiveId" clId="{4E9AAD8F-AAEB-4F8F-9BF1-CB8424768455}" dt="2020-06-01T13:36:57.823" v="0" actId="164"/>
          <ac:spMkLst>
            <pc:docMk/>
            <pc:sldMk cId="601148062" sldId="264"/>
            <ac:spMk id="5" creationId="{00000000-0000-0000-0000-000000000000}"/>
          </ac:spMkLst>
        </pc:spChg>
        <pc:spChg chg="mod">
          <ac:chgData name="Paul Mason" userId="a428ece4f01b0f60" providerId="LiveId" clId="{4E9AAD8F-AAEB-4F8F-9BF1-CB8424768455}" dt="2020-06-01T13:36:57.823" v="0" actId="164"/>
          <ac:spMkLst>
            <pc:docMk/>
            <pc:sldMk cId="601148062" sldId="264"/>
            <ac:spMk id="9" creationId="{00000000-0000-0000-0000-000000000000}"/>
          </ac:spMkLst>
        </pc:spChg>
        <pc:spChg chg="mod">
          <ac:chgData name="Paul Mason" userId="a428ece4f01b0f60" providerId="LiveId" clId="{4E9AAD8F-AAEB-4F8F-9BF1-CB8424768455}" dt="2020-06-01T13:36:57.823" v="0" actId="164"/>
          <ac:spMkLst>
            <pc:docMk/>
            <pc:sldMk cId="601148062" sldId="264"/>
            <ac:spMk id="10" creationId="{00000000-0000-0000-0000-000000000000}"/>
          </ac:spMkLst>
        </pc:spChg>
        <pc:spChg chg="mod">
          <ac:chgData name="Paul Mason" userId="a428ece4f01b0f60" providerId="LiveId" clId="{4E9AAD8F-AAEB-4F8F-9BF1-CB8424768455}" dt="2020-06-01T21:50:30.263" v="1880" actId="20577"/>
          <ac:spMkLst>
            <pc:docMk/>
            <pc:sldMk cId="601148062" sldId="264"/>
            <ac:spMk id="14" creationId="{00000000-0000-0000-0000-000000000000}"/>
          </ac:spMkLst>
        </pc:spChg>
        <pc:spChg chg="mod">
          <ac:chgData name="Paul Mason" userId="a428ece4f01b0f60" providerId="LiveId" clId="{4E9AAD8F-AAEB-4F8F-9BF1-CB8424768455}" dt="2020-06-01T13:36:57.823" v="0" actId="164"/>
          <ac:spMkLst>
            <pc:docMk/>
            <pc:sldMk cId="601148062" sldId="264"/>
            <ac:spMk id="15" creationId="{00000000-0000-0000-0000-000000000000}"/>
          </ac:spMkLst>
        </pc:spChg>
        <pc:spChg chg="mod">
          <ac:chgData name="Paul Mason" userId="a428ece4f01b0f60" providerId="LiveId" clId="{4E9AAD8F-AAEB-4F8F-9BF1-CB8424768455}" dt="2020-06-01T13:36:57.823" v="0" actId="164"/>
          <ac:spMkLst>
            <pc:docMk/>
            <pc:sldMk cId="601148062" sldId="264"/>
            <ac:spMk id="16" creationId="{00000000-0000-0000-0000-000000000000}"/>
          </ac:spMkLst>
        </pc:spChg>
        <pc:spChg chg="mod">
          <ac:chgData name="Paul Mason" userId="a428ece4f01b0f60" providerId="LiveId" clId="{4E9AAD8F-AAEB-4F8F-9BF1-CB8424768455}" dt="2020-06-01T13:36:57.823" v="0" actId="164"/>
          <ac:spMkLst>
            <pc:docMk/>
            <pc:sldMk cId="601148062" sldId="264"/>
            <ac:spMk id="17" creationId="{00000000-0000-0000-0000-000000000000}"/>
          </ac:spMkLst>
        </pc:spChg>
        <pc:spChg chg="mod">
          <ac:chgData name="Paul Mason" userId="a428ece4f01b0f60" providerId="LiveId" clId="{4E9AAD8F-AAEB-4F8F-9BF1-CB8424768455}" dt="2020-06-01T13:36:57.823" v="0" actId="164"/>
          <ac:spMkLst>
            <pc:docMk/>
            <pc:sldMk cId="601148062" sldId="264"/>
            <ac:spMk id="30" creationId="{00000000-0000-0000-0000-000000000000}"/>
          </ac:spMkLst>
        </pc:spChg>
        <pc:spChg chg="mod">
          <ac:chgData name="Paul Mason" userId="a428ece4f01b0f60" providerId="LiveId" clId="{4E9AAD8F-AAEB-4F8F-9BF1-CB8424768455}" dt="2020-06-01T13:36:57.823" v="0" actId="164"/>
          <ac:spMkLst>
            <pc:docMk/>
            <pc:sldMk cId="601148062" sldId="264"/>
            <ac:spMk id="48" creationId="{00000000-0000-0000-0000-000000000000}"/>
          </ac:spMkLst>
        </pc:spChg>
        <pc:spChg chg="mod">
          <ac:chgData name="Paul Mason" userId="a428ece4f01b0f60" providerId="LiveId" clId="{4E9AAD8F-AAEB-4F8F-9BF1-CB8424768455}" dt="2020-06-01T13:36:57.823" v="0" actId="164"/>
          <ac:spMkLst>
            <pc:docMk/>
            <pc:sldMk cId="601148062" sldId="264"/>
            <ac:spMk id="61" creationId="{00000000-0000-0000-0000-000000000000}"/>
          </ac:spMkLst>
        </pc:spChg>
        <pc:grpChg chg="add mod">
          <ac:chgData name="Paul Mason" userId="a428ece4f01b0f60" providerId="LiveId" clId="{4E9AAD8F-AAEB-4F8F-9BF1-CB8424768455}" dt="2020-06-01T13:36:57.823" v="0" actId="164"/>
          <ac:grpSpMkLst>
            <pc:docMk/>
            <pc:sldMk cId="601148062" sldId="264"/>
            <ac:grpSpMk id="2" creationId="{773C31A0-A9A2-45CA-A082-3B974F398432}"/>
          </ac:grpSpMkLst>
        </pc:grpChg>
        <pc:cxnChg chg="mod">
          <ac:chgData name="Paul Mason" userId="a428ece4f01b0f60" providerId="LiveId" clId="{4E9AAD8F-AAEB-4F8F-9BF1-CB8424768455}" dt="2020-06-01T13:36:57.823" v="0" actId="164"/>
          <ac:cxnSpMkLst>
            <pc:docMk/>
            <pc:sldMk cId="601148062" sldId="264"/>
            <ac:cxnSpMk id="22" creationId="{00000000-0000-0000-0000-000000000000}"/>
          </ac:cxnSpMkLst>
        </pc:cxnChg>
        <pc:cxnChg chg="mod">
          <ac:chgData name="Paul Mason" userId="a428ece4f01b0f60" providerId="LiveId" clId="{4E9AAD8F-AAEB-4F8F-9BF1-CB8424768455}" dt="2020-06-01T13:36:57.823" v="0" actId="164"/>
          <ac:cxnSpMkLst>
            <pc:docMk/>
            <pc:sldMk cId="601148062" sldId="264"/>
            <ac:cxnSpMk id="24" creationId="{00000000-0000-0000-0000-000000000000}"/>
          </ac:cxnSpMkLst>
        </pc:cxnChg>
        <pc:cxnChg chg="mod">
          <ac:chgData name="Paul Mason" userId="a428ece4f01b0f60" providerId="LiveId" clId="{4E9AAD8F-AAEB-4F8F-9BF1-CB8424768455}" dt="2020-06-01T13:36:57.823" v="0" actId="164"/>
          <ac:cxnSpMkLst>
            <pc:docMk/>
            <pc:sldMk cId="601148062" sldId="264"/>
            <ac:cxnSpMk id="26" creationId="{00000000-0000-0000-0000-000000000000}"/>
          </ac:cxnSpMkLst>
        </pc:cxnChg>
        <pc:cxnChg chg="mod">
          <ac:chgData name="Paul Mason" userId="a428ece4f01b0f60" providerId="LiveId" clId="{4E9AAD8F-AAEB-4F8F-9BF1-CB8424768455}" dt="2020-06-01T13:36:57.823" v="0" actId="164"/>
          <ac:cxnSpMkLst>
            <pc:docMk/>
            <pc:sldMk cId="601148062" sldId="264"/>
            <ac:cxnSpMk id="27" creationId="{00000000-0000-0000-0000-000000000000}"/>
          </ac:cxnSpMkLst>
        </pc:cxnChg>
        <pc:cxnChg chg="mod">
          <ac:chgData name="Paul Mason" userId="a428ece4f01b0f60" providerId="LiveId" clId="{4E9AAD8F-AAEB-4F8F-9BF1-CB8424768455}" dt="2020-06-01T13:36:57.823" v="0" actId="164"/>
          <ac:cxnSpMkLst>
            <pc:docMk/>
            <pc:sldMk cId="601148062" sldId="264"/>
            <ac:cxnSpMk id="29" creationId="{00000000-0000-0000-0000-000000000000}"/>
          </ac:cxnSpMkLst>
        </pc:cxnChg>
        <pc:cxnChg chg="mod">
          <ac:chgData name="Paul Mason" userId="a428ece4f01b0f60" providerId="LiveId" clId="{4E9AAD8F-AAEB-4F8F-9BF1-CB8424768455}" dt="2020-06-01T13:36:57.823" v="0" actId="164"/>
          <ac:cxnSpMkLst>
            <pc:docMk/>
            <pc:sldMk cId="601148062" sldId="264"/>
            <ac:cxnSpMk id="31" creationId="{00000000-0000-0000-0000-000000000000}"/>
          </ac:cxnSpMkLst>
        </pc:cxnChg>
        <pc:cxnChg chg="mod">
          <ac:chgData name="Paul Mason" userId="a428ece4f01b0f60" providerId="LiveId" clId="{4E9AAD8F-AAEB-4F8F-9BF1-CB8424768455}" dt="2020-06-01T13:36:57.823" v="0" actId="164"/>
          <ac:cxnSpMkLst>
            <pc:docMk/>
            <pc:sldMk cId="601148062" sldId="264"/>
            <ac:cxnSpMk id="32" creationId="{00000000-0000-0000-0000-000000000000}"/>
          </ac:cxnSpMkLst>
        </pc:cxnChg>
        <pc:cxnChg chg="mod">
          <ac:chgData name="Paul Mason" userId="a428ece4f01b0f60" providerId="LiveId" clId="{4E9AAD8F-AAEB-4F8F-9BF1-CB8424768455}" dt="2020-06-01T13:36:57.823" v="0" actId="164"/>
          <ac:cxnSpMkLst>
            <pc:docMk/>
            <pc:sldMk cId="601148062" sldId="264"/>
            <ac:cxnSpMk id="38" creationId="{00000000-0000-0000-0000-000000000000}"/>
          </ac:cxnSpMkLst>
        </pc:cxnChg>
        <pc:cxnChg chg="mod">
          <ac:chgData name="Paul Mason" userId="a428ece4f01b0f60" providerId="LiveId" clId="{4E9AAD8F-AAEB-4F8F-9BF1-CB8424768455}" dt="2020-06-01T13:36:57.823" v="0" actId="164"/>
          <ac:cxnSpMkLst>
            <pc:docMk/>
            <pc:sldMk cId="601148062" sldId="264"/>
            <ac:cxnSpMk id="39" creationId="{00000000-0000-0000-0000-000000000000}"/>
          </ac:cxnSpMkLst>
        </pc:cxnChg>
        <pc:cxnChg chg="mod">
          <ac:chgData name="Paul Mason" userId="a428ece4f01b0f60" providerId="LiveId" clId="{4E9AAD8F-AAEB-4F8F-9BF1-CB8424768455}" dt="2020-06-01T13:36:57.823" v="0" actId="164"/>
          <ac:cxnSpMkLst>
            <pc:docMk/>
            <pc:sldMk cId="601148062" sldId="264"/>
            <ac:cxnSpMk id="42" creationId="{00000000-0000-0000-0000-000000000000}"/>
          </ac:cxnSpMkLst>
        </pc:cxnChg>
        <pc:cxnChg chg="mod">
          <ac:chgData name="Paul Mason" userId="a428ece4f01b0f60" providerId="LiveId" clId="{4E9AAD8F-AAEB-4F8F-9BF1-CB8424768455}" dt="2020-06-01T13:36:57.823" v="0" actId="164"/>
          <ac:cxnSpMkLst>
            <pc:docMk/>
            <pc:sldMk cId="601148062" sldId="264"/>
            <ac:cxnSpMk id="49" creationId="{00000000-0000-0000-0000-000000000000}"/>
          </ac:cxnSpMkLst>
        </pc:cxnChg>
      </pc:sldChg>
      <pc:sldChg chg="modSp mod modNotesTx">
        <pc:chgData name="Paul Mason" userId="a428ece4f01b0f60" providerId="LiveId" clId="{4E9AAD8F-AAEB-4F8F-9BF1-CB8424768455}" dt="2020-06-04T15:56:36.761" v="3328" actId="20577"/>
        <pc:sldMkLst>
          <pc:docMk/>
          <pc:sldMk cId="4150392791" sldId="265"/>
        </pc:sldMkLst>
        <pc:spChg chg="mod">
          <ac:chgData name="Paul Mason" userId="a428ece4f01b0f60" providerId="LiveId" clId="{4E9AAD8F-AAEB-4F8F-9BF1-CB8424768455}" dt="2020-06-01T21:53:59.536" v="2267" actId="20577"/>
          <ac:spMkLst>
            <pc:docMk/>
            <pc:sldMk cId="4150392791" sldId="265"/>
            <ac:spMk id="7" creationId="{00000000-0000-0000-0000-000000000000}"/>
          </ac:spMkLst>
        </pc:spChg>
      </pc:sldChg>
      <pc:sldChg chg="modNotesTx">
        <pc:chgData name="Paul Mason" userId="a428ece4f01b0f60" providerId="LiveId" clId="{4E9AAD8F-AAEB-4F8F-9BF1-CB8424768455}" dt="2020-06-04T15:51:56.054" v="3034" actId="20577"/>
        <pc:sldMkLst>
          <pc:docMk/>
          <pc:sldMk cId="1801505849" sldId="267"/>
        </pc:sldMkLst>
      </pc:sldChg>
    </pc:docChg>
  </pc:docChgLst>
  <pc:docChgLst>
    <pc:chgData name="Paul Mason" userId="a428ece4f01b0f60" providerId="LiveId" clId="{1ECD1C7F-3882-4E31-949E-1DF58773A89B}"/>
    <pc:docChg chg="modSld">
      <pc:chgData name="Paul Mason" userId="a428ece4f01b0f60" providerId="LiveId" clId="{1ECD1C7F-3882-4E31-949E-1DF58773A89B}" dt="2020-07-30T16:31:40.657" v="162" actId="20577"/>
      <pc:docMkLst>
        <pc:docMk/>
      </pc:docMkLst>
      <pc:sldChg chg="modNotesTx">
        <pc:chgData name="Paul Mason" userId="a428ece4f01b0f60" providerId="LiveId" clId="{1ECD1C7F-3882-4E31-949E-1DF58773A89B}" dt="2020-07-30T16:29:56.235" v="108" actId="20577"/>
        <pc:sldMkLst>
          <pc:docMk/>
          <pc:sldMk cId="667241789" sldId="262"/>
        </pc:sldMkLst>
      </pc:sldChg>
      <pc:sldChg chg="modSp mod modNotesTx">
        <pc:chgData name="Paul Mason" userId="a428ece4f01b0f60" providerId="LiveId" clId="{1ECD1C7F-3882-4E31-949E-1DF58773A89B}" dt="2020-07-30T16:30:33.250" v="112" actId="20577"/>
        <pc:sldMkLst>
          <pc:docMk/>
          <pc:sldMk cId="808383394" sldId="263"/>
        </pc:sldMkLst>
        <pc:spChg chg="mod">
          <ac:chgData name="Paul Mason" userId="a428ece4f01b0f60" providerId="LiveId" clId="{1ECD1C7F-3882-4E31-949E-1DF58773A89B}" dt="2020-07-30T14:17:39.493" v="1" actId="20577"/>
          <ac:spMkLst>
            <pc:docMk/>
            <pc:sldMk cId="808383394" sldId="263"/>
            <ac:spMk id="7" creationId="{00000000-0000-0000-0000-000000000000}"/>
          </ac:spMkLst>
        </pc:spChg>
      </pc:sldChg>
      <pc:sldChg chg="modSp mod modNotesTx">
        <pc:chgData name="Paul Mason" userId="a428ece4f01b0f60" providerId="LiveId" clId="{1ECD1C7F-3882-4E31-949E-1DF58773A89B}" dt="2020-07-30T16:31:40.657" v="162" actId="20577"/>
        <pc:sldMkLst>
          <pc:docMk/>
          <pc:sldMk cId="601148062" sldId="264"/>
        </pc:sldMkLst>
        <pc:spChg chg="mod">
          <ac:chgData name="Paul Mason" userId="a428ece4f01b0f60" providerId="LiveId" clId="{1ECD1C7F-3882-4E31-949E-1DF58773A89B}" dt="2020-07-30T14:21:43.947" v="12" actId="20577"/>
          <ac:spMkLst>
            <pc:docMk/>
            <pc:sldMk cId="601148062" sldId="264"/>
            <ac:spMk id="5" creationId="{00000000-0000-0000-0000-000000000000}"/>
          </ac:spMkLst>
        </pc:spChg>
        <pc:spChg chg="mod">
          <ac:chgData name="Paul Mason" userId="a428ece4f01b0f60" providerId="LiveId" clId="{1ECD1C7F-3882-4E31-949E-1DF58773A89B}" dt="2020-07-30T14:26:55.071" v="107" actId="14100"/>
          <ac:spMkLst>
            <pc:docMk/>
            <pc:sldMk cId="601148062" sldId="264"/>
            <ac:spMk id="15" creationId="{00000000-0000-0000-0000-000000000000}"/>
          </ac:spMkLst>
        </pc:spChg>
        <pc:spChg chg="mod">
          <ac:chgData name="Paul Mason" userId="a428ece4f01b0f60" providerId="LiveId" clId="{1ECD1C7F-3882-4E31-949E-1DF58773A89B}" dt="2020-07-30T14:24:21.448" v="87" actId="1037"/>
          <ac:spMkLst>
            <pc:docMk/>
            <pc:sldMk cId="601148062" sldId="264"/>
            <ac:spMk id="16" creationId="{00000000-0000-0000-0000-000000000000}"/>
          </ac:spMkLst>
        </pc:spChg>
        <pc:spChg chg="mod">
          <ac:chgData name="Paul Mason" userId="a428ece4f01b0f60" providerId="LiveId" clId="{1ECD1C7F-3882-4E31-949E-1DF58773A89B}" dt="2020-07-30T14:22:57.367" v="55" actId="3064"/>
          <ac:spMkLst>
            <pc:docMk/>
            <pc:sldMk cId="601148062" sldId="264"/>
            <ac:spMk id="17" creationId="{00000000-0000-0000-0000-000000000000}"/>
          </ac:spMkLst>
        </pc:spChg>
        <pc:spChg chg="mod">
          <ac:chgData name="Paul Mason" userId="a428ece4f01b0f60" providerId="LiveId" clId="{1ECD1C7F-3882-4E31-949E-1DF58773A89B}" dt="2020-07-30T14:24:25.274" v="94" actId="1037"/>
          <ac:spMkLst>
            <pc:docMk/>
            <pc:sldMk cId="601148062" sldId="264"/>
            <ac:spMk id="30" creationId="{00000000-0000-0000-0000-000000000000}"/>
          </ac:spMkLst>
        </pc:spChg>
        <pc:grpChg chg="mod">
          <ac:chgData name="Paul Mason" userId="a428ece4f01b0f60" providerId="LiveId" clId="{1ECD1C7F-3882-4E31-949E-1DF58773A89B}" dt="2020-07-30T14:23:42.576" v="69" actId="14100"/>
          <ac:grpSpMkLst>
            <pc:docMk/>
            <pc:sldMk cId="601148062" sldId="264"/>
            <ac:grpSpMk id="2" creationId="{773C31A0-A9A2-45CA-A082-3B974F398432}"/>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4F8D19-F233-4C18-83AD-70F029C1436B}" type="datetimeFigureOut">
              <a:rPr lang="en-GB" smtClean="0"/>
              <a:t>22/09/2020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44A756-0DAB-4D16-B9F0-D12ACDB3B665}" type="slidenum">
              <a:rPr lang="en-GB" smtClean="0"/>
              <a:t>‹#›</a:t>
            </a:fld>
            <a:endParaRPr lang="en-GB"/>
          </a:p>
        </p:txBody>
      </p:sp>
    </p:spTree>
    <p:extLst>
      <p:ext uri="{BB962C8B-B14F-4D97-AF65-F5344CB8AC3E}">
        <p14:creationId xmlns:p14="http://schemas.microsoft.com/office/powerpoint/2010/main" val="1894016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ipsasb.org/consultations-projects/measuremen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44A756-0DAB-4D16-B9F0-D12ACDB3B665}" type="slidenum">
              <a:rPr lang="en-GB" smtClean="0"/>
              <a:t>1</a:t>
            </a:fld>
            <a:endParaRPr lang="en-GB"/>
          </a:p>
        </p:txBody>
      </p:sp>
    </p:spTree>
    <p:extLst>
      <p:ext uri="{BB962C8B-B14F-4D97-AF65-F5344CB8AC3E}">
        <p14:creationId xmlns:p14="http://schemas.microsoft.com/office/powerpoint/2010/main" val="294717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material discusses borrowing costs and impairment in the context of property, plant, and equipment. However, the principles also apply to other assets..</a:t>
            </a:r>
          </a:p>
          <a:p>
            <a:endParaRPr lang="en-GB" dirty="0"/>
          </a:p>
          <a:p>
            <a:r>
              <a:rPr lang="en-GB" dirty="0"/>
              <a:t>The sections on leases and service concession assets discuss liabilities as well as assets. For participants with no experience of accrual accounting, it may be helpful to cover these topics after the general principles of liabilities have been covered.</a:t>
            </a:r>
          </a:p>
          <a:p>
            <a:endParaRPr lang="en-GB" dirty="0"/>
          </a:p>
        </p:txBody>
      </p:sp>
      <p:sp>
        <p:nvSpPr>
          <p:cNvPr id="4" name="Slide Number Placeholder 3"/>
          <p:cNvSpPr>
            <a:spLocks noGrp="1"/>
          </p:cNvSpPr>
          <p:nvPr>
            <p:ph type="sldNum" sz="quarter" idx="5"/>
          </p:nvPr>
        </p:nvSpPr>
        <p:spPr/>
        <p:txBody>
          <a:bodyPr/>
          <a:lstStyle/>
          <a:p>
            <a:fld id="{E244A756-0DAB-4D16-B9F0-D12ACDB3B665}" type="slidenum">
              <a:rPr lang="en-GB" smtClean="0"/>
              <a:t>4</a:t>
            </a:fld>
            <a:endParaRPr lang="en-GB"/>
          </a:p>
        </p:txBody>
      </p:sp>
    </p:spTree>
    <p:extLst>
      <p:ext uri="{BB962C8B-B14F-4D97-AF65-F5344CB8AC3E}">
        <p14:creationId xmlns:p14="http://schemas.microsoft.com/office/powerpoint/2010/main" val="2809724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list is illustrative only, and not exhaustive – see previous slide for other assets.</a:t>
            </a:r>
          </a:p>
        </p:txBody>
      </p:sp>
      <p:sp>
        <p:nvSpPr>
          <p:cNvPr id="4" name="Slide Number Placeholder 3"/>
          <p:cNvSpPr>
            <a:spLocks noGrp="1"/>
          </p:cNvSpPr>
          <p:nvPr>
            <p:ph type="sldNum" sz="quarter" idx="5"/>
          </p:nvPr>
        </p:nvSpPr>
        <p:spPr/>
        <p:txBody>
          <a:bodyPr/>
          <a:lstStyle/>
          <a:p>
            <a:fld id="{E244A756-0DAB-4D16-B9F0-D12ACDB3B665}" type="slidenum">
              <a:rPr lang="en-GB" smtClean="0"/>
              <a:t>5</a:t>
            </a:fld>
            <a:endParaRPr lang="en-GB"/>
          </a:p>
        </p:txBody>
      </p:sp>
    </p:spTree>
    <p:extLst>
      <p:ext uri="{BB962C8B-B14F-4D97-AF65-F5344CB8AC3E}">
        <p14:creationId xmlns:p14="http://schemas.microsoft.com/office/powerpoint/2010/main" val="4094568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definitions are contained in the IPSASB’s </a:t>
            </a:r>
            <a:r>
              <a:rPr lang="en-GB" i="1" dirty="0"/>
              <a:t>Conceptual Framework</a:t>
            </a:r>
            <a:r>
              <a:rPr lang="en-GB" i="0" dirty="0"/>
              <a:t>. Slightly different definitions may appear in individual IPSAS. However, when considering the principles of asset recognition, it is good to start with the latest definitions.</a:t>
            </a:r>
          </a:p>
          <a:p>
            <a:endParaRPr lang="en-GB" i="0" dirty="0"/>
          </a:p>
          <a:p>
            <a:r>
              <a:rPr lang="en-GB" dirty="0"/>
              <a:t>When presenting this slide, consider the level of knowledge of the participants. Those who have experience with accrual accounting will find these concepts straightforward, but more explanation may be needed for participants who only have experience of cash accounting:</a:t>
            </a:r>
          </a:p>
          <a:p>
            <a:endParaRPr lang="en-GB" dirty="0"/>
          </a:p>
          <a:p>
            <a:r>
              <a:rPr lang="en-GB" dirty="0"/>
              <a:t>Resource – physical includes land, buildings, equipment, books, etc. Non-physical resources include licenses, computer software, etc. Service potential is the ability of an item to contribute to the organization’s objectives; it does not need to generate revenue. In some jurisdictions, hospitals will be resources because they can be used to generate revenue as patients are charged. In other jurisdictions, there are no charges and hence no revenue, but the hospital is still a resource because it enables the health ministry or similar organization to meet their objectives.</a:t>
            </a:r>
          </a:p>
          <a:p>
            <a:endParaRPr lang="en-GB" dirty="0"/>
          </a:p>
          <a:p>
            <a:r>
              <a:rPr lang="en-GB" dirty="0"/>
              <a:t>Control – right to obtain the benefits from the asset, and prevent others from obtaining the benefits.</a:t>
            </a:r>
          </a:p>
          <a:p>
            <a:endParaRPr lang="en-GB" dirty="0"/>
          </a:p>
          <a:p>
            <a:r>
              <a:rPr lang="en-GB" dirty="0"/>
              <a:t>Past event – this will often be the purchase, a contract or legislation.</a:t>
            </a:r>
          </a:p>
        </p:txBody>
      </p:sp>
      <p:sp>
        <p:nvSpPr>
          <p:cNvPr id="4" name="Slide Number Placeholder 3"/>
          <p:cNvSpPr>
            <a:spLocks noGrp="1"/>
          </p:cNvSpPr>
          <p:nvPr>
            <p:ph type="sldNum" sz="quarter" idx="5"/>
          </p:nvPr>
        </p:nvSpPr>
        <p:spPr/>
        <p:txBody>
          <a:bodyPr/>
          <a:lstStyle/>
          <a:p>
            <a:fld id="{E244A756-0DAB-4D16-B9F0-D12ACDB3B665}" type="slidenum">
              <a:rPr lang="en-GB" smtClean="0"/>
              <a:t>6</a:t>
            </a:fld>
            <a:endParaRPr lang="en-GB"/>
          </a:p>
        </p:txBody>
      </p:sp>
    </p:spTree>
    <p:extLst>
      <p:ext uri="{BB962C8B-B14F-4D97-AF65-F5344CB8AC3E}">
        <p14:creationId xmlns:p14="http://schemas.microsoft.com/office/powerpoint/2010/main" val="247140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that fair value as currently defined in IPSAS is not the same as in IFRS 13, although this issue is under consideration as part of the IPSASB’s </a:t>
            </a:r>
            <a:r>
              <a:rPr lang="en-GB" i="1" dirty="0"/>
              <a:t>Measurement</a:t>
            </a:r>
            <a:r>
              <a:rPr lang="en-GB" i="0" dirty="0"/>
              <a:t> project: </a:t>
            </a:r>
            <a:r>
              <a:rPr lang="en-US" dirty="0">
                <a:hlinkClick r:id="rId3"/>
              </a:rPr>
              <a:t>https://www.ipsasb.org/consultations-projects/measurement</a:t>
            </a:r>
            <a:r>
              <a:rPr lang="en-US" dirty="0"/>
              <a:t> </a:t>
            </a:r>
            <a:endParaRPr lang="en-GB" dirty="0"/>
          </a:p>
        </p:txBody>
      </p:sp>
      <p:sp>
        <p:nvSpPr>
          <p:cNvPr id="4" name="Slide Number Placeholder 3"/>
          <p:cNvSpPr>
            <a:spLocks noGrp="1"/>
          </p:cNvSpPr>
          <p:nvPr>
            <p:ph type="sldNum" sz="quarter" idx="5"/>
          </p:nvPr>
        </p:nvSpPr>
        <p:spPr/>
        <p:txBody>
          <a:bodyPr/>
          <a:lstStyle/>
          <a:p>
            <a:fld id="{E244A756-0DAB-4D16-B9F0-D12ACDB3B665}" type="slidenum">
              <a:rPr lang="en-GB" smtClean="0"/>
              <a:t>7</a:t>
            </a:fld>
            <a:endParaRPr lang="en-GB"/>
          </a:p>
        </p:txBody>
      </p:sp>
    </p:spTree>
    <p:extLst>
      <p:ext uri="{BB962C8B-B14F-4D97-AF65-F5344CB8AC3E}">
        <p14:creationId xmlns:p14="http://schemas.microsoft.com/office/powerpoint/2010/main" val="931071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a:t>
            </a:r>
          </a:p>
          <a:p>
            <a:r>
              <a:rPr lang="en-GB" dirty="0"/>
              <a:t>The answer seems intuitive; however, there is an argument that roads are not assets of the public sector entity because the users of the roads realize the economic benefits embodied in them, not the public sector entity. That is, the financial and non-financial benefit provided by the asset accrues to the wider community. Additionally, the public sector entity cannot restrict access to the asset because, in most cases, residents and the general public have free access.</a:t>
            </a:r>
          </a:p>
          <a:p>
            <a:endParaRPr lang="en-GB" dirty="0"/>
          </a:p>
          <a:p>
            <a:r>
              <a:rPr lang="en-GB" dirty="0"/>
              <a:t>Roads satisfy the definition of an asset. The roads are resources of the public sector entity that it uses to meet its objectives of providing transportation services. The public sector entity can control access for example, by requiring vehicles to be licensed. It can regulate use of the roads such as placing weight restrictions on vehicles using the roads, etc.</a:t>
            </a:r>
          </a:p>
        </p:txBody>
      </p:sp>
      <p:sp>
        <p:nvSpPr>
          <p:cNvPr id="4" name="Slide Number Placeholder 3"/>
          <p:cNvSpPr>
            <a:spLocks noGrp="1"/>
          </p:cNvSpPr>
          <p:nvPr>
            <p:ph type="sldNum" sz="quarter" idx="5"/>
          </p:nvPr>
        </p:nvSpPr>
        <p:spPr/>
        <p:txBody>
          <a:bodyPr/>
          <a:lstStyle/>
          <a:p>
            <a:fld id="{E244A756-0DAB-4D16-B9F0-D12ACDB3B665}" type="slidenum">
              <a:rPr lang="en-GB" smtClean="0"/>
              <a:t>8</a:t>
            </a:fld>
            <a:endParaRPr lang="en-GB"/>
          </a:p>
        </p:txBody>
      </p:sp>
    </p:spTree>
    <p:extLst>
      <p:ext uri="{BB962C8B-B14F-4D97-AF65-F5344CB8AC3E}">
        <p14:creationId xmlns:p14="http://schemas.microsoft.com/office/powerpoint/2010/main" val="736869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Answer:</a:t>
            </a:r>
            <a:endParaRPr lang="en-GB"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convention center fails the test of being an asset of the local government. The local government does not control the benefits that may be derived from the convention center. It does not have rights or other access to determine the nature and manner of use of the convention center to meet its objectives. The senior level of government controls the access to the asset. It determines the operating policies of the convention center. For example, it can set the fees for use and determine to whom it will lease the facilities.</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E244A756-0DAB-4D16-B9F0-D12ACDB3B665}" type="slidenum">
              <a:rPr lang="en-GB" smtClean="0"/>
              <a:t>9</a:t>
            </a:fld>
            <a:endParaRPr lang="en-GB"/>
          </a:p>
        </p:txBody>
      </p:sp>
    </p:spTree>
    <p:extLst>
      <p:ext uri="{BB962C8B-B14F-4D97-AF65-F5344CB8AC3E}">
        <p14:creationId xmlns:p14="http://schemas.microsoft.com/office/powerpoint/2010/main" val="320185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the Assets module for further details (page 9)</a:t>
            </a:r>
          </a:p>
        </p:txBody>
      </p:sp>
      <p:sp>
        <p:nvSpPr>
          <p:cNvPr id="4" name="Slide Number Placeholder 3"/>
          <p:cNvSpPr>
            <a:spLocks noGrp="1"/>
          </p:cNvSpPr>
          <p:nvPr>
            <p:ph type="sldNum" sz="quarter" idx="5"/>
          </p:nvPr>
        </p:nvSpPr>
        <p:spPr/>
        <p:txBody>
          <a:bodyPr/>
          <a:lstStyle/>
          <a:p>
            <a:fld id="{E244A756-0DAB-4D16-B9F0-D12ACDB3B665}" type="slidenum">
              <a:rPr lang="en-GB" smtClean="0"/>
              <a:t>10</a:t>
            </a:fld>
            <a:endParaRPr lang="en-GB"/>
          </a:p>
        </p:txBody>
      </p:sp>
    </p:spTree>
    <p:extLst>
      <p:ext uri="{BB962C8B-B14F-4D97-AF65-F5344CB8AC3E}">
        <p14:creationId xmlns:p14="http://schemas.microsoft.com/office/powerpoint/2010/main" val="78647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Assets are usually recognized at cost on initial recognition. This may be difficult for entities that are implementing IPSAS for the first time. IPSAS 33, which is discussed in </a:t>
            </a:r>
            <a:r>
              <a:rPr lang="en-GB"/>
              <a:t>a separate </a:t>
            </a:r>
            <a:r>
              <a:rPr lang="en-GB" dirty="0"/>
              <a:t>module, permits the use of fair value (at the time the asset is recognized) as a deemed cost.</a:t>
            </a:r>
          </a:p>
          <a:p>
            <a:endParaRPr lang="en-GB" dirty="0"/>
          </a:p>
          <a:p>
            <a:r>
              <a:rPr lang="en-GB" dirty="0"/>
              <a:t>If a historical cost is available, it should be used, but the carrying amount of the asset should reflect depreciation or amortization from the date of the acquisition of the asset until its recognition (and will continue to be depreciated thereafter).</a:t>
            </a:r>
          </a:p>
        </p:txBody>
      </p:sp>
      <p:sp>
        <p:nvSpPr>
          <p:cNvPr id="4" name="Slide Number Placeholder 3"/>
          <p:cNvSpPr>
            <a:spLocks noGrp="1"/>
          </p:cNvSpPr>
          <p:nvPr>
            <p:ph type="sldNum" sz="quarter" idx="5"/>
          </p:nvPr>
        </p:nvSpPr>
        <p:spPr/>
        <p:txBody>
          <a:bodyPr/>
          <a:lstStyle/>
          <a:p>
            <a:fld id="{E244A756-0DAB-4D16-B9F0-D12ACDB3B665}" type="slidenum">
              <a:rPr lang="en-GB" smtClean="0"/>
              <a:t>11</a:t>
            </a:fld>
            <a:endParaRPr lang="en-GB"/>
          </a:p>
        </p:txBody>
      </p:sp>
    </p:spTree>
    <p:extLst>
      <p:ext uri="{BB962C8B-B14F-4D97-AF65-F5344CB8AC3E}">
        <p14:creationId xmlns:p14="http://schemas.microsoft.com/office/powerpoint/2010/main" val="2241074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9/22/2020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9/22/2020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9/22/2020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9/22/2020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9/22/2020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9/22/2020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9/22/2020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9/22/2020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9/22/2020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9/22/2020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9/22/2020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0" name="Picture 9"/>
          <p:cNvPicPr>
            <a:picLocks noChangeAspect="1"/>
          </p:cNvPicPr>
          <p:nvPr userDrawn="1"/>
        </p:nvPicPr>
        <p:blipFill rotWithShape="1">
          <a:blip r:embed="rId13">
            <a:extLst>
              <a:ext uri="{28A0092B-C50C-407E-A947-70E740481C1C}">
                <a14:useLocalDpi xmlns:a14="http://schemas.microsoft.com/office/drawing/2010/main" val="0"/>
              </a:ext>
            </a:extLst>
          </a:blip>
          <a:srcRect b="56304"/>
          <a:stretch/>
        </p:blipFill>
        <p:spPr>
          <a:xfrm rot="21295668">
            <a:off x="-893922" y="4913975"/>
            <a:ext cx="10639813" cy="2712526"/>
          </a:xfrm>
          <a:prstGeom prst="rect">
            <a:avLst/>
          </a:prstGeom>
        </p:spPr>
      </p:pic>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74900"/>
            <a:ext cx="9143999" cy="63007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1827" y="2577854"/>
            <a:ext cx="10842486" cy="6325838"/>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a:latin typeface="Arial" panose="020B0604020202020204" pitchFamily="34" charset="0"/>
                <a:cs typeface="Arial" panose="020B0604020202020204" pitchFamily="34" charset="0"/>
              </a:rPr>
              <a:t>Introduction to Assets</a:t>
            </a:r>
            <a:endParaRPr lang="en-US" sz="1200" b="1" dirty="0">
              <a:latin typeface="Arial" panose="020B0604020202020204" pitchFamily="34" charset="0"/>
              <a:cs typeface="Arial" panose="020B0604020202020204" pitchFamily="34" charset="0"/>
            </a:endParaRPr>
          </a:p>
          <a:p>
            <a:pPr algn="l"/>
            <a:endParaRPr lang="en-US" sz="12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Introduction to Assets</a:t>
            </a:r>
          </a:p>
        </p:txBody>
      </p:sp>
      <p:sp>
        <p:nvSpPr>
          <p:cNvPr id="7" name="TextBox 6"/>
          <p:cNvSpPr txBox="1"/>
          <p:nvPr/>
        </p:nvSpPr>
        <p:spPr>
          <a:xfrm>
            <a:off x="508919" y="741971"/>
            <a:ext cx="8089900" cy="1015663"/>
          </a:xfrm>
          <a:prstGeom prst="rect">
            <a:avLst/>
          </a:prstGeom>
          <a:noFill/>
        </p:spPr>
        <p:txBody>
          <a:bodyPr wrap="square" rtlCol="0">
            <a:spAutoFit/>
          </a:bodyPr>
          <a:lstStyle/>
          <a:p>
            <a:r>
              <a:rPr lang="en-US" sz="2000" b="1">
                <a:solidFill>
                  <a:schemeClr val="bg1">
                    <a:lumMod val="50000"/>
                  </a:schemeClr>
                </a:solidFill>
                <a:latin typeface="Arial" panose="020B0604020202020204" pitchFamily="34" charset="0"/>
                <a:cs typeface="Arial" panose="020B0604020202020204" pitchFamily="34" charset="0"/>
              </a:rPr>
              <a:t>Decision Tree</a:t>
            </a:r>
          </a:p>
          <a:p>
            <a:endParaRPr lang="en-US" sz="2000" b="1">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
        <p:nvSpPr>
          <p:cNvPr id="8" name="Rectangle 7"/>
          <p:cNvSpPr/>
          <p:nvPr/>
        </p:nvSpPr>
        <p:spPr>
          <a:xfrm>
            <a:off x="495300" y="1531435"/>
            <a:ext cx="2202744" cy="669898"/>
          </a:xfrm>
          <a:prstGeom prst="rect">
            <a:avLst/>
          </a:prstGeom>
          <a:no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Does the item meet definition of asset? </a:t>
            </a:r>
          </a:p>
        </p:txBody>
      </p:sp>
      <p:sp>
        <p:nvSpPr>
          <p:cNvPr id="13" name="Rectangle 12"/>
          <p:cNvSpPr/>
          <p:nvPr/>
        </p:nvSpPr>
        <p:spPr>
          <a:xfrm>
            <a:off x="5274733" y="1510428"/>
            <a:ext cx="2040467" cy="711912"/>
          </a:xfrm>
          <a:prstGeom prst="rect">
            <a:avLst/>
          </a:prstGeom>
          <a:no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Do not recognize</a:t>
            </a:r>
          </a:p>
        </p:txBody>
      </p:sp>
      <p:cxnSp>
        <p:nvCxnSpPr>
          <p:cNvPr id="18" name="Straight Arrow Connector 17"/>
          <p:cNvCxnSpPr/>
          <p:nvPr/>
        </p:nvCxnSpPr>
        <p:spPr>
          <a:xfrm>
            <a:off x="2717094" y="1914179"/>
            <a:ext cx="2557639" cy="1"/>
          </a:xfrm>
          <a:prstGeom prst="straightConnector1">
            <a:avLst/>
          </a:prstGeom>
          <a:noFill/>
          <a:ln w="9525" cap="flat" cmpd="sng" algn="ctr">
            <a:solidFill>
              <a:srgbClr val="005BAA">
                <a:shade val="95000"/>
                <a:satMod val="105000"/>
              </a:srgbClr>
            </a:solidFill>
            <a:prstDash val="solid"/>
            <a:tailEnd type="arrow"/>
          </a:ln>
          <a:effectLst/>
        </p:spPr>
      </p:cxnSp>
      <p:cxnSp>
        <p:nvCxnSpPr>
          <p:cNvPr id="20" name="Straight Arrow Connector 19"/>
          <p:cNvCxnSpPr/>
          <p:nvPr/>
        </p:nvCxnSpPr>
        <p:spPr>
          <a:xfrm>
            <a:off x="1543756" y="2222340"/>
            <a:ext cx="0" cy="368460"/>
          </a:xfrm>
          <a:prstGeom prst="straightConnector1">
            <a:avLst/>
          </a:prstGeom>
          <a:noFill/>
          <a:ln w="9525" cap="flat" cmpd="sng" algn="ctr">
            <a:solidFill>
              <a:srgbClr val="005BAA">
                <a:shade val="95000"/>
                <a:satMod val="105000"/>
              </a:srgbClr>
            </a:solidFill>
            <a:prstDash val="solid"/>
            <a:tailEnd type="arrow"/>
          </a:ln>
          <a:effectLst/>
        </p:spPr>
      </p:cxnSp>
      <p:sp>
        <p:nvSpPr>
          <p:cNvPr id="45" name="Rectangle 44"/>
          <p:cNvSpPr/>
          <p:nvPr/>
        </p:nvSpPr>
        <p:spPr>
          <a:xfrm>
            <a:off x="3750631" y="1501916"/>
            <a:ext cx="445955" cy="338554"/>
          </a:xfrm>
          <a:prstGeom prst="rect">
            <a:avLst/>
          </a:prstGeom>
        </p:spPr>
        <p:txBody>
          <a:bodyPr wrap="none">
            <a:spAutoFit/>
          </a:bodyPr>
          <a:lstStyle/>
          <a:p>
            <a:pPr lvl="0" algn="ctr" defTabSz="914400" fontAlgn="base">
              <a:spcBef>
                <a:spcPct val="0"/>
              </a:spcBef>
              <a:spcAft>
                <a:spcPct val="0"/>
              </a:spcAft>
              <a:defRPr/>
            </a:pPr>
            <a:r>
              <a:rPr lang="en-US" sz="1600" dirty="0">
                <a:solidFill>
                  <a:srgbClr val="000000"/>
                </a:solidFill>
                <a:latin typeface="Arial" pitchFamily="34" charset="0"/>
                <a:cs typeface="Arial" pitchFamily="34" charset="0"/>
              </a:rPr>
              <a:t>No</a:t>
            </a:r>
          </a:p>
        </p:txBody>
      </p:sp>
      <p:sp>
        <p:nvSpPr>
          <p:cNvPr id="47" name="Rectangle 46"/>
          <p:cNvSpPr/>
          <p:nvPr/>
        </p:nvSpPr>
        <p:spPr>
          <a:xfrm>
            <a:off x="1877836" y="2181494"/>
            <a:ext cx="649111" cy="476800"/>
          </a:xfrm>
          <a:prstGeom prst="rect">
            <a:avLst/>
          </a:prstGeom>
          <a:no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Yes</a:t>
            </a:r>
          </a:p>
        </p:txBody>
      </p:sp>
      <p:grpSp>
        <p:nvGrpSpPr>
          <p:cNvPr id="2" name="Group 1">
            <a:extLst>
              <a:ext uri="{FF2B5EF4-FFF2-40B4-BE49-F238E27FC236}">
                <a16:creationId xmlns:a16="http://schemas.microsoft.com/office/drawing/2014/main" id="{773C31A0-A9A2-45CA-A082-3B974F398432}"/>
              </a:ext>
            </a:extLst>
          </p:cNvPr>
          <p:cNvGrpSpPr/>
          <p:nvPr/>
        </p:nvGrpSpPr>
        <p:grpSpPr>
          <a:xfrm>
            <a:off x="244587" y="2386374"/>
            <a:ext cx="7489254" cy="2937754"/>
            <a:chOff x="244587" y="2386374"/>
            <a:chExt cx="7304374" cy="2937754"/>
          </a:xfrm>
        </p:grpSpPr>
        <p:sp>
          <p:nvSpPr>
            <p:cNvPr id="5" name="Rectangle 4"/>
            <p:cNvSpPr/>
            <p:nvPr/>
          </p:nvSpPr>
          <p:spPr>
            <a:xfrm>
              <a:off x="244587" y="4769820"/>
              <a:ext cx="1508135" cy="554308"/>
            </a:xfrm>
            <a:prstGeom prst="rect">
              <a:avLst/>
            </a:prstGeom>
            <a:no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Agricultural (IPSAS 27)</a:t>
              </a:r>
            </a:p>
          </p:txBody>
        </p:sp>
        <p:sp>
          <p:nvSpPr>
            <p:cNvPr id="9" name="Rectangle 8"/>
            <p:cNvSpPr/>
            <p:nvPr/>
          </p:nvSpPr>
          <p:spPr>
            <a:xfrm>
              <a:off x="533400" y="2590800"/>
              <a:ext cx="2183694" cy="671023"/>
            </a:xfrm>
            <a:prstGeom prst="rect">
              <a:avLst/>
            </a:prstGeom>
            <a:no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Is it monetary or non-monetary?</a:t>
              </a:r>
            </a:p>
          </p:txBody>
        </p:sp>
        <p:sp>
          <p:nvSpPr>
            <p:cNvPr id="10" name="Rectangle 9"/>
            <p:cNvSpPr/>
            <p:nvPr/>
          </p:nvSpPr>
          <p:spPr>
            <a:xfrm>
              <a:off x="465667" y="3908436"/>
              <a:ext cx="1825977" cy="437785"/>
            </a:xfrm>
            <a:prstGeom prst="rect">
              <a:avLst/>
            </a:prstGeom>
            <a:no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Tangible</a:t>
              </a:r>
            </a:p>
          </p:txBody>
        </p:sp>
        <p:sp>
          <p:nvSpPr>
            <p:cNvPr id="14" name="Rectangle 13"/>
            <p:cNvSpPr/>
            <p:nvPr/>
          </p:nvSpPr>
          <p:spPr>
            <a:xfrm>
              <a:off x="5272616" y="2565400"/>
              <a:ext cx="2175933" cy="747223"/>
            </a:xfrm>
            <a:prstGeom prst="rect">
              <a:avLst/>
            </a:prstGeom>
            <a:no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Financial Instrument</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(IPSAS 28,29/41 and 30)</a:t>
              </a:r>
            </a:p>
          </p:txBody>
        </p:sp>
        <p:sp>
          <p:nvSpPr>
            <p:cNvPr id="15" name="Rectangle 14"/>
            <p:cNvSpPr/>
            <p:nvPr/>
          </p:nvSpPr>
          <p:spPr>
            <a:xfrm>
              <a:off x="3733799" y="3908436"/>
              <a:ext cx="2175921" cy="437786"/>
            </a:xfrm>
            <a:prstGeom prst="rect">
              <a:avLst/>
            </a:prstGeom>
            <a:no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Intangible (IPSAS 31)</a:t>
              </a:r>
            </a:p>
          </p:txBody>
        </p:sp>
        <p:sp>
          <p:nvSpPr>
            <p:cNvPr id="16" name="Rectangle 15"/>
            <p:cNvSpPr/>
            <p:nvPr/>
          </p:nvSpPr>
          <p:spPr>
            <a:xfrm>
              <a:off x="1945137" y="4769820"/>
              <a:ext cx="2188137" cy="542732"/>
            </a:xfrm>
            <a:prstGeom prst="rect">
              <a:avLst/>
            </a:prstGeom>
            <a:noFill/>
            <a:ln w="25400" cap="flat" cmpd="sng" algn="ctr">
              <a:solidFill>
                <a:srgbClr val="005BAA">
                  <a:shade val="50000"/>
                </a:srgbClr>
              </a:solidFill>
              <a:prstDash val="solid"/>
            </a:ln>
            <a:effectLst/>
          </p:spPr>
          <p:txBody>
            <a:bodyPr lIns="36000" rIns="3600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Property, plant and equipment (IPSAS 17)</a:t>
              </a:r>
            </a:p>
          </p:txBody>
        </p:sp>
        <p:sp>
          <p:nvSpPr>
            <p:cNvPr id="17" name="Rectangle 16"/>
            <p:cNvSpPr/>
            <p:nvPr/>
          </p:nvSpPr>
          <p:spPr>
            <a:xfrm>
              <a:off x="6359946" y="4779736"/>
              <a:ext cx="1189015" cy="532816"/>
            </a:xfrm>
            <a:prstGeom prst="rect">
              <a:avLst/>
            </a:prstGeom>
            <a:noFill/>
            <a:ln w="25400" cap="flat" cmpd="sng" algn="ctr">
              <a:solidFill>
                <a:srgbClr val="005BAA">
                  <a:shade val="50000"/>
                </a:srgbClr>
              </a:solidFill>
              <a:prstDash val="solid"/>
            </a:ln>
            <a:effectLst/>
          </p:spPr>
          <p:txBody>
            <a:bodyPr lIns="36000" rIns="3600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Inventory (IPSAS 12)</a:t>
              </a:r>
            </a:p>
          </p:txBody>
        </p:sp>
        <p:cxnSp>
          <p:nvCxnSpPr>
            <p:cNvPr id="22" name="Straight Arrow Connector 21"/>
            <p:cNvCxnSpPr/>
            <p:nvPr/>
          </p:nvCxnSpPr>
          <p:spPr>
            <a:xfrm>
              <a:off x="1549400" y="3285067"/>
              <a:ext cx="0" cy="338666"/>
            </a:xfrm>
            <a:prstGeom prst="straightConnector1">
              <a:avLst/>
            </a:prstGeom>
            <a:noFill/>
            <a:ln w="9525" cap="flat" cmpd="sng" algn="ctr">
              <a:solidFill>
                <a:srgbClr val="005BAA">
                  <a:shade val="95000"/>
                  <a:satMod val="105000"/>
                </a:srgbClr>
              </a:solidFill>
              <a:prstDash val="solid"/>
              <a:tailEnd type="arrow"/>
            </a:ln>
            <a:effectLst/>
          </p:spPr>
        </p:cxnSp>
        <p:cxnSp>
          <p:nvCxnSpPr>
            <p:cNvPr id="24" name="Straight Connector 23"/>
            <p:cNvCxnSpPr/>
            <p:nvPr/>
          </p:nvCxnSpPr>
          <p:spPr>
            <a:xfrm>
              <a:off x="1231194" y="3603636"/>
              <a:ext cx="3273073" cy="0"/>
            </a:xfrm>
            <a:prstGeom prst="line">
              <a:avLst/>
            </a:prstGeom>
            <a:noFill/>
            <a:ln w="9525" cap="flat" cmpd="sng" algn="ctr">
              <a:solidFill>
                <a:srgbClr val="005BAA">
                  <a:shade val="95000"/>
                  <a:satMod val="105000"/>
                </a:srgbClr>
              </a:solidFill>
              <a:prstDash val="solid"/>
            </a:ln>
            <a:effectLst/>
          </p:spPr>
        </p:cxnSp>
        <p:cxnSp>
          <p:nvCxnSpPr>
            <p:cNvPr id="26" name="Straight Arrow Connector 25"/>
            <p:cNvCxnSpPr/>
            <p:nvPr/>
          </p:nvCxnSpPr>
          <p:spPr>
            <a:xfrm>
              <a:off x="1231194" y="3603636"/>
              <a:ext cx="0" cy="304800"/>
            </a:xfrm>
            <a:prstGeom prst="straightConnector1">
              <a:avLst/>
            </a:prstGeom>
            <a:noFill/>
            <a:ln w="9525" cap="flat" cmpd="sng" algn="ctr">
              <a:solidFill>
                <a:srgbClr val="005BAA">
                  <a:shade val="95000"/>
                  <a:satMod val="105000"/>
                </a:srgbClr>
              </a:solidFill>
              <a:prstDash val="solid"/>
              <a:tailEnd type="arrow"/>
            </a:ln>
            <a:effectLst/>
          </p:spPr>
        </p:cxnSp>
        <p:cxnSp>
          <p:nvCxnSpPr>
            <p:cNvPr id="27" name="Straight Arrow Connector 26"/>
            <p:cNvCxnSpPr/>
            <p:nvPr/>
          </p:nvCxnSpPr>
          <p:spPr>
            <a:xfrm>
              <a:off x="4504267" y="3603636"/>
              <a:ext cx="0" cy="304800"/>
            </a:xfrm>
            <a:prstGeom prst="straightConnector1">
              <a:avLst/>
            </a:prstGeom>
            <a:noFill/>
            <a:ln w="9525" cap="flat" cmpd="sng" algn="ctr">
              <a:solidFill>
                <a:srgbClr val="005BAA">
                  <a:shade val="95000"/>
                  <a:satMod val="105000"/>
                </a:srgbClr>
              </a:solidFill>
              <a:prstDash val="solid"/>
              <a:tailEnd type="arrow"/>
            </a:ln>
            <a:effectLst/>
          </p:spPr>
        </p:cxnSp>
        <p:cxnSp>
          <p:nvCxnSpPr>
            <p:cNvPr id="31" name="Straight Connector 30"/>
            <p:cNvCxnSpPr/>
            <p:nvPr/>
          </p:nvCxnSpPr>
          <p:spPr>
            <a:xfrm>
              <a:off x="1365955" y="4346221"/>
              <a:ext cx="0" cy="172420"/>
            </a:xfrm>
            <a:prstGeom prst="line">
              <a:avLst/>
            </a:prstGeom>
            <a:noFill/>
            <a:ln w="9525" cap="flat" cmpd="sng" algn="ctr">
              <a:solidFill>
                <a:srgbClr val="005BAA">
                  <a:shade val="95000"/>
                  <a:satMod val="105000"/>
                </a:srgbClr>
              </a:solidFill>
              <a:prstDash val="solid"/>
            </a:ln>
            <a:effectLst/>
          </p:spPr>
        </p:cxnSp>
        <p:cxnSp>
          <p:nvCxnSpPr>
            <p:cNvPr id="32" name="Straight Connector 31"/>
            <p:cNvCxnSpPr/>
            <p:nvPr/>
          </p:nvCxnSpPr>
          <p:spPr>
            <a:xfrm flipV="1">
              <a:off x="982133" y="4516320"/>
              <a:ext cx="5978129" cy="5142"/>
            </a:xfrm>
            <a:prstGeom prst="line">
              <a:avLst/>
            </a:prstGeom>
            <a:noFill/>
            <a:ln w="9525" cap="flat" cmpd="sng" algn="ctr">
              <a:solidFill>
                <a:srgbClr val="005BAA">
                  <a:shade val="95000"/>
                  <a:satMod val="105000"/>
                </a:srgbClr>
              </a:solidFill>
              <a:prstDash val="solid"/>
            </a:ln>
            <a:effectLst/>
          </p:spPr>
        </p:cxnSp>
        <p:cxnSp>
          <p:nvCxnSpPr>
            <p:cNvPr id="38" name="Straight Arrow Connector 37"/>
            <p:cNvCxnSpPr/>
            <p:nvPr/>
          </p:nvCxnSpPr>
          <p:spPr>
            <a:xfrm>
              <a:off x="998655" y="4518641"/>
              <a:ext cx="0" cy="251179"/>
            </a:xfrm>
            <a:prstGeom prst="straightConnector1">
              <a:avLst/>
            </a:prstGeom>
            <a:noFill/>
            <a:ln w="9525" cap="flat" cmpd="sng" algn="ctr">
              <a:solidFill>
                <a:srgbClr val="005BAA">
                  <a:shade val="95000"/>
                  <a:satMod val="105000"/>
                </a:srgbClr>
              </a:solidFill>
              <a:prstDash val="solid"/>
              <a:tailEnd type="arrow"/>
            </a:ln>
            <a:effectLst/>
          </p:spPr>
        </p:cxnSp>
        <p:cxnSp>
          <p:nvCxnSpPr>
            <p:cNvPr id="39" name="Straight Arrow Connector 38"/>
            <p:cNvCxnSpPr/>
            <p:nvPr/>
          </p:nvCxnSpPr>
          <p:spPr>
            <a:xfrm>
              <a:off x="3125165" y="4516320"/>
              <a:ext cx="0" cy="248358"/>
            </a:xfrm>
            <a:prstGeom prst="straightConnector1">
              <a:avLst/>
            </a:prstGeom>
            <a:noFill/>
            <a:ln w="9525" cap="flat" cmpd="sng" algn="ctr">
              <a:solidFill>
                <a:srgbClr val="005BAA">
                  <a:shade val="95000"/>
                  <a:satMod val="105000"/>
                </a:srgbClr>
              </a:solidFill>
              <a:prstDash val="solid"/>
              <a:tailEnd type="arrow"/>
            </a:ln>
            <a:effectLst/>
          </p:spPr>
        </p:cxnSp>
        <p:cxnSp>
          <p:nvCxnSpPr>
            <p:cNvPr id="42" name="Straight Arrow Connector 41"/>
            <p:cNvCxnSpPr/>
            <p:nvPr/>
          </p:nvCxnSpPr>
          <p:spPr>
            <a:xfrm>
              <a:off x="6960262" y="4531378"/>
              <a:ext cx="0" cy="248358"/>
            </a:xfrm>
            <a:prstGeom prst="straightConnector1">
              <a:avLst/>
            </a:prstGeom>
            <a:noFill/>
            <a:ln w="9525" cap="flat" cmpd="sng" algn="ctr">
              <a:solidFill>
                <a:srgbClr val="005BAA">
                  <a:shade val="95000"/>
                  <a:satMod val="105000"/>
                </a:srgbClr>
              </a:solidFill>
              <a:prstDash val="solid"/>
              <a:tailEnd type="arrow"/>
            </a:ln>
            <a:effectLst/>
          </p:spPr>
        </p:cxnSp>
        <p:sp>
          <p:nvSpPr>
            <p:cNvPr id="48" name="Rectangle 47"/>
            <p:cNvSpPr/>
            <p:nvPr/>
          </p:nvSpPr>
          <p:spPr>
            <a:xfrm>
              <a:off x="3385255" y="2386374"/>
              <a:ext cx="1219200" cy="533400"/>
            </a:xfrm>
            <a:prstGeom prst="rect">
              <a:avLst/>
            </a:prstGeom>
            <a:no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Monetary</a:t>
              </a:r>
            </a:p>
          </p:txBody>
        </p:sp>
        <p:cxnSp>
          <p:nvCxnSpPr>
            <p:cNvPr id="49" name="Straight Arrow Connector 48"/>
            <p:cNvCxnSpPr>
              <a:stCxn id="9" idx="3"/>
              <a:endCxn id="14" idx="1"/>
            </p:cNvCxnSpPr>
            <p:nvPr/>
          </p:nvCxnSpPr>
          <p:spPr>
            <a:xfrm>
              <a:off x="2717094" y="2926312"/>
              <a:ext cx="2555522" cy="12700"/>
            </a:xfrm>
            <a:prstGeom prst="straightConnector1">
              <a:avLst/>
            </a:prstGeom>
            <a:noFill/>
            <a:ln w="9525" cap="flat" cmpd="sng" algn="ctr">
              <a:solidFill>
                <a:srgbClr val="005BAA">
                  <a:shade val="95000"/>
                  <a:satMod val="105000"/>
                </a:srgbClr>
              </a:solidFill>
              <a:prstDash val="solid"/>
              <a:tailEnd type="arrow"/>
            </a:ln>
            <a:effectLst/>
          </p:spPr>
        </p:cxnSp>
        <p:sp>
          <p:nvSpPr>
            <p:cNvPr id="61" name="Rectangle 60"/>
            <p:cNvSpPr/>
            <p:nvPr/>
          </p:nvSpPr>
          <p:spPr>
            <a:xfrm>
              <a:off x="1784596" y="3279296"/>
              <a:ext cx="1484701" cy="338554"/>
            </a:xfrm>
            <a:prstGeom prst="rect">
              <a:avLst/>
            </a:prstGeom>
          </p:spPr>
          <p:txBody>
            <a:bodyPr wrap="none">
              <a:spAutoFit/>
            </a:bodyPr>
            <a:lstStyle/>
            <a:p>
              <a:pPr lvl="0" algn="ctr" defTabSz="914400" fontAlgn="base">
                <a:spcBef>
                  <a:spcPct val="0"/>
                </a:spcBef>
                <a:spcAft>
                  <a:spcPct val="0"/>
                </a:spcAft>
                <a:defRPr/>
              </a:pPr>
              <a:r>
                <a:rPr lang="en-US" sz="1600" dirty="0">
                  <a:solidFill>
                    <a:srgbClr val="000000"/>
                  </a:solidFill>
                  <a:latin typeface="Arial" pitchFamily="34" charset="0"/>
                  <a:cs typeface="Arial" pitchFamily="34" charset="0"/>
                </a:rPr>
                <a:t>Non-monetary</a:t>
              </a:r>
            </a:p>
          </p:txBody>
        </p:sp>
        <p:cxnSp>
          <p:nvCxnSpPr>
            <p:cNvPr id="29" name="Straight Arrow Connector 28"/>
            <p:cNvCxnSpPr/>
            <p:nvPr/>
          </p:nvCxnSpPr>
          <p:spPr>
            <a:xfrm>
              <a:off x="5295429" y="4526236"/>
              <a:ext cx="0" cy="248358"/>
            </a:xfrm>
            <a:prstGeom prst="straightConnector1">
              <a:avLst/>
            </a:prstGeom>
            <a:noFill/>
            <a:ln w="9525" cap="flat" cmpd="sng" algn="ctr">
              <a:solidFill>
                <a:srgbClr val="005BAA">
                  <a:shade val="95000"/>
                  <a:satMod val="105000"/>
                </a:srgbClr>
              </a:solidFill>
              <a:prstDash val="solid"/>
              <a:tailEnd type="arrow"/>
            </a:ln>
            <a:effectLst/>
          </p:spPr>
        </p:cxnSp>
        <p:sp>
          <p:nvSpPr>
            <p:cNvPr id="30" name="Rectangle 29"/>
            <p:cNvSpPr/>
            <p:nvPr/>
          </p:nvSpPr>
          <p:spPr>
            <a:xfrm>
              <a:off x="4314745" y="4779736"/>
              <a:ext cx="1869871" cy="532816"/>
            </a:xfrm>
            <a:prstGeom prst="rect">
              <a:avLst/>
            </a:prstGeom>
            <a:noFill/>
            <a:ln w="25400" cap="flat" cmpd="sng" algn="ctr">
              <a:solidFill>
                <a:srgbClr val="005BAA">
                  <a:shade val="50000"/>
                </a:srgbClr>
              </a:solidFill>
              <a:prstDash val="solid"/>
            </a:ln>
            <a:effectLst/>
          </p:spPr>
          <p:txBody>
            <a:bodyPr lIns="36000" rIns="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Investment</a:t>
              </a:r>
              <a:r>
                <a:rPr kumimoji="0" lang="en-US" sz="1600" b="0" i="0" u="none" strike="noStrike" kern="0" cap="none" spc="0" normalizeH="0" noProof="0" dirty="0">
                  <a:ln>
                    <a:noFill/>
                  </a:ln>
                  <a:solidFill>
                    <a:srgbClr val="000000"/>
                  </a:solidFill>
                  <a:effectLst/>
                  <a:uLnTx/>
                  <a:uFillTx/>
                  <a:latin typeface="Arial" pitchFamily="34" charset="0"/>
                  <a:ea typeface="+mn-ea"/>
                  <a:cs typeface="Arial" pitchFamily="34" charset="0"/>
                </a:rPr>
                <a:t> Property (IPSAS 16)</a:t>
              </a:r>
              <a:endParaRPr kumimoji="0" lang="en-US" sz="16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 name="TextBox 2"/>
            <p:cNvSpPr txBox="1"/>
            <p:nvPr/>
          </p:nvSpPr>
          <p:spPr>
            <a:xfrm>
              <a:off x="2559261" y="4232377"/>
              <a:ext cx="981807" cy="307777"/>
            </a:xfrm>
            <a:prstGeom prst="rect">
              <a:avLst/>
            </a:prstGeom>
            <a:noFill/>
          </p:spPr>
          <p:txBody>
            <a:bodyPr wrap="none" rtlCol="0">
              <a:spAutoFit/>
            </a:bodyPr>
            <a:lstStyle/>
            <a:p>
              <a:r>
                <a:rPr lang="en-CA" sz="1400" dirty="0">
                  <a:solidFill>
                    <a:schemeClr val="accent5"/>
                  </a:solidFill>
                </a:rPr>
                <a:t>(examples)</a:t>
              </a:r>
              <a:endParaRPr lang="en-US" sz="1400" dirty="0">
                <a:solidFill>
                  <a:schemeClr val="accent5"/>
                </a:solidFill>
              </a:endParaRPr>
            </a:p>
          </p:txBody>
        </p:sp>
      </p:grpSp>
    </p:spTree>
    <p:extLst>
      <p:ext uri="{BB962C8B-B14F-4D97-AF65-F5344CB8AC3E}">
        <p14:creationId xmlns:p14="http://schemas.microsoft.com/office/powerpoint/2010/main" val="601148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Introduction to Assets</a:t>
            </a:r>
          </a:p>
        </p:txBody>
      </p:sp>
      <p:sp>
        <p:nvSpPr>
          <p:cNvPr id="7" name="TextBox 6"/>
          <p:cNvSpPr txBox="1"/>
          <p:nvPr/>
        </p:nvSpPr>
        <p:spPr>
          <a:xfrm>
            <a:off x="495300" y="881956"/>
            <a:ext cx="8089900" cy="368306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Valuation Options on Initial Recognition</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Property, plant and equipment at cost or fair value</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If historic cost chosen, if available use it</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If not, must use alternative valuation methods</a:t>
            </a: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Historical cost less residual value is amortized from the date of acquisition</a:t>
            </a: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External auditors should be consulted on whatever method is chosen</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0392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Introduction to Assets</a:t>
            </a:r>
          </a:p>
        </p:txBody>
      </p:sp>
      <p:sp>
        <p:nvSpPr>
          <p:cNvPr id="7" name="TextBox 6"/>
          <p:cNvSpPr txBox="1"/>
          <p:nvPr/>
        </p:nvSpPr>
        <p:spPr>
          <a:xfrm>
            <a:off x="495300" y="881956"/>
            <a:ext cx="8089900" cy="10156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Questions and Discussion</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4"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05284" y="1532707"/>
            <a:ext cx="7672667" cy="2309949"/>
          </a:xfrm>
          <a:prstGeom prst="rect">
            <a:avLst/>
          </a:prstGeom>
          <a:noFill/>
        </p:spPr>
      </p:pic>
      <p:sp>
        <p:nvSpPr>
          <p:cNvPr id="2" name="Rectangle 1"/>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webpage </a:t>
            </a:r>
            <a:r>
              <a:rPr lang="en-GB" sz="2000" kern="0" dirty="0">
                <a:solidFill>
                  <a:srgbClr val="005BAA">
                    <a:lumMod val="75000"/>
                  </a:srgbClr>
                </a:solidFill>
                <a:latin typeface="Arial" pitchFamily="34" charset="0"/>
                <a:ea typeface="ＭＳ Ｐゴシック" charset="0"/>
                <a:cs typeface="Arial" pitchFamily="34" charset="0"/>
              </a:rPr>
              <a:t>http://www.ipsasb.org</a:t>
            </a:r>
          </a:p>
        </p:txBody>
      </p:sp>
    </p:spTree>
    <p:extLst>
      <p:ext uri="{BB962C8B-B14F-4D97-AF65-F5344CB8AC3E}">
        <p14:creationId xmlns:p14="http://schemas.microsoft.com/office/powerpoint/2010/main" val="3330363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Introduction to Assets</a:t>
            </a:r>
          </a:p>
        </p:txBody>
      </p:sp>
      <p:sp>
        <p:nvSpPr>
          <p:cNvPr id="7" name="TextBox 6"/>
          <p:cNvSpPr txBox="1"/>
          <p:nvPr/>
        </p:nvSpPr>
        <p:spPr>
          <a:xfrm>
            <a:off x="495300" y="751327"/>
            <a:ext cx="8089900" cy="2144177"/>
          </a:xfrm>
          <a:prstGeom prst="rect">
            <a:avLst/>
          </a:prstGeom>
          <a:noFill/>
        </p:spPr>
        <p:txBody>
          <a:bodyPr wrap="square" rtlCol="0">
            <a:spAutoFit/>
          </a:bodyPr>
          <a:lstStyle/>
          <a:p>
            <a:endParaRPr lang="en-US" sz="2000" b="1" dirty="0">
              <a:solidFill>
                <a:schemeClr val="bg1">
                  <a:lumMod val="50000"/>
                </a:schemeClr>
              </a:solidFill>
              <a:latin typeface="Arial" panose="020B0604020202020204" pitchFamily="34"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 </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733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Introduction to Assets</a:t>
            </a:r>
          </a:p>
        </p:txBody>
      </p:sp>
      <p:sp>
        <p:nvSpPr>
          <p:cNvPr id="7" name="TextBox 6"/>
          <p:cNvSpPr txBox="1"/>
          <p:nvPr/>
        </p:nvSpPr>
        <p:spPr>
          <a:xfrm>
            <a:off x="495300" y="751327"/>
            <a:ext cx="8089900" cy="4093428"/>
          </a:xfrm>
          <a:prstGeom prst="rect">
            <a:avLst/>
          </a:prstGeom>
          <a:noFill/>
        </p:spPr>
        <p:txBody>
          <a:bodyPr wrap="square" rtlCol="0">
            <a:spAutoFit/>
          </a:bodyPr>
          <a:lstStyle/>
          <a:p>
            <a:pPr fontAlgn="base">
              <a:spcBef>
                <a:spcPts val="776"/>
              </a:spcBef>
              <a:spcAft>
                <a:spcPct val="0"/>
              </a:spcAft>
            </a:pPr>
            <a:r>
              <a:rPr lang="en-US" sz="2000" b="1" dirty="0">
                <a:solidFill>
                  <a:schemeClr val="bg1">
                    <a:lumMod val="50000"/>
                  </a:schemeClr>
                </a:solidFill>
                <a:latin typeface="Arial" panose="020B0604020202020204" pitchFamily="34" charset="0"/>
                <a:cs typeface="Arial" panose="020B0604020202020204" pitchFamily="34" charset="0"/>
              </a:rPr>
              <a:t>Table of Contents</a:t>
            </a:r>
          </a:p>
          <a:p>
            <a:pPr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Assets: Introduction</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Property, Plant and Equipment</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Intangible Assets</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Leases</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Service Concession Arrangements</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Inventories</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Agriculture</a:t>
            </a:r>
          </a:p>
          <a:p>
            <a:pPr defTabSz="914400" fontAlgn="base">
              <a:spcBef>
                <a:spcPts val="776"/>
              </a:spcBef>
              <a:spcAft>
                <a:spcPct val="0"/>
              </a:spcAft>
            </a:pPr>
            <a:r>
              <a:rPr lang="en-CA"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Investment Property</a:t>
            </a:r>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8829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Introduction to Assets</a:t>
            </a:r>
          </a:p>
        </p:txBody>
      </p:sp>
      <p:sp>
        <p:nvSpPr>
          <p:cNvPr id="7" name="TextBox 6"/>
          <p:cNvSpPr txBox="1"/>
          <p:nvPr/>
        </p:nvSpPr>
        <p:spPr>
          <a:xfrm>
            <a:off x="495300" y="502754"/>
            <a:ext cx="8089900" cy="525272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Approach to Assets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Definition and recognition</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Standards Related to Assets</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pitchFamily="34" charset="0"/>
                <a:ea typeface="ＭＳ Ｐゴシック" charset="0"/>
                <a:cs typeface="Arial" pitchFamily="34" charset="0"/>
              </a:rPr>
              <a:t>Property plant and equipment (IPSAS 17)</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pitchFamily="34" charset="0"/>
                <a:ea typeface="ＭＳ Ｐゴシック" charset="0"/>
                <a:cs typeface="Arial" pitchFamily="34" charset="0"/>
              </a:rPr>
              <a:t>Borrowing Costs (IPSAS 5)</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pitchFamily="34" charset="0"/>
                <a:ea typeface="ＭＳ Ｐゴシック" charset="0"/>
                <a:cs typeface="Arial" pitchFamily="34" charset="0"/>
              </a:rPr>
              <a:t>Leases (IPSAS 13)</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pitchFamily="34" charset="0"/>
                <a:ea typeface="ＭＳ Ｐゴシック" charset="0"/>
                <a:cs typeface="Arial" pitchFamily="34" charset="0"/>
              </a:rPr>
              <a:t>Inventories (IPSAS 12)</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pitchFamily="34" charset="0"/>
                <a:ea typeface="ＭＳ Ｐゴシック" charset="0"/>
                <a:cs typeface="Arial" pitchFamily="34" charset="0"/>
              </a:rPr>
              <a:t>Intangible Assets (IPSAS 31)</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pitchFamily="34" charset="0"/>
                <a:ea typeface="ＭＳ Ｐゴシック" charset="0"/>
                <a:cs typeface="Arial" pitchFamily="34" charset="0"/>
              </a:rPr>
              <a:t>Service Concession Arrangements (IPSAS 32)</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pitchFamily="34" charset="0"/>
                <a:ea typeface="ＭＳ Ｐゴシック" charset="0"/>
                <a:cs typeface="Arial" pitchFamily="34" charset="0"/>
              </a:rPr>
              <a:t>Agriculture (IPSAS 27)</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pitchFamily="34" charset="0"/>
                <a:ea typeface="ＭＳ Ｐゴシック" charset="0"/>
                <a:cs typeface="Arial" pitchFamily="34" charset="0"/>
              </a:rPr>
              <a:t>Investment Property (IPSAS 16)</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pitchFamily="34" charset="0"/>
                <a:ea typeface="ＭＳ Ｐゴシック" charset="0"/>
                <a:cs typeface="Arial" pitchFamily="34" charset="0"/>
              </a:rPr>
              <a:t>Impairment (IPSAS 21 and IPSAS 26)</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1505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Introduction to Assets</a:t>
            </a:r>
          </a:p>
        </p:txBody>
      </p:sp>
      <p:sp>
        <p:nvSpPr>
          <p:cNvPr id="7" name="TextBox 6"/>
          <p:cNvSpPr txBox="1"/>
          <p:nvPr/>
        </p:nvSpPr>
        <p:spPr>
          <a:xfrm>
            <a:off x="425631" y="881956"/>
            <a:ext cx="8089900" cy="531427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Typical public sector assets</a:t>
            </a:r>
          </a:p>
          <a:p>
            <a:pPr marL="342900" lvl="0" indent="-342900" defTabSz="914400" fontAlgn="base">
              <a:spcBef>
                <a:spcPts val="776"/>
              </a:spcBef>
              <a:spcAft>
                <a:spcPct val="0"/>
              </a:spcAft>
              <a:buClr>
                <a:srgbClr val="000000"/>
              </a:buClr>
              <a:buFontTx/>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Financial assets (monetary assets)</a:t>
            </a:r>
          </a:p>
          <a:p>
            <a:pPr marL="881063" lvl="1" indent="-514350" defTabSz="914400">
              <a:spcBef>
                <a:spcPts val="776"/>
              </a:spcBef>
              <a:buClr>
                <a:srgbClr val="000000"/>
              </a:buClr>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Cash and cash equivalents</a:t>
            </a:r>
          </a:p>
          <a:p>
            <a:pPr marL="881063" lvl="1" indent="-514350" defTabSz="914400">
              <a:spcBef>
                <a:spcPts val="776"/>
              </a:spcBef>
              <a:buClr>
                <a:srgbClr val="000000"/>
              </a:buClr>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Revenues receivable</a:t>
            </a:r>
          </a:p>
          <a:p>
            <a:pPr marL="881063" lvl="1" indent="-514350" defTabSz="914400">
              <a:spcBef>
                <a:spcPts val="776"/>
              </a:spcBef>
              <a:buClr>
                <a:srgbClr val="000000"/>
              </a:buClr>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Loans and advances receivable</a:t>
            </a:r>
          </a:p>
          <a:p>
            <a:pPr marL="881063" lvl="1" indent="-514350" defTabSz="914400">
              <a:spcBef>
                <a:spcPts val="776"/>
              </a:spcBef>
              <a:buClr>
                <a:srgbClr val="000000"/>
              </a:buClr>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Investments and derivatives</a:t>
            </a:r>
          </a:p>
          <a:p>
            <a:pPr marL="342900" lvl="0" indent="-342900" defTabSz="914400" fontAlgn="base">
              <a:spcBef>
                <a:spcPts val="776"/>
              </a:spcBef>
              <a:spcAft>
                <a:spcPct val="0"/>
              </a:spcAft>
              <a:buFontTx/>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Non-financial assets</a:t>
            </a:r>
          </a:p>
          <a:p>
            <a:pPr marL="694944" lvl="1" indent="-347472" defTabSz="914400" fontAlgn="base">
              <a:spcBef>
                <a:spcPts val="776"/>
              </a:spcBef>
              <a:spcAft>
                <a:spcPct val="0"/>
              </a:spcAft>
              <a:buFontTx/>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Physical assets (non-monetary assets)</a:t>
            </a:r>
          </a:p>
          <a:p>
            <a:pPr marL="1155700" lvl="2" indent="-514350" defTabSz="914400">
              <a:spcBef>
                <a:spcPts val="776"/>
              </a:spcBef>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Inventories</a:t>
            </a:r>
          </a:p>
          <a:p>
            <a:pPr marL="1155700" lvl="2" indent="-514350" defTabSz="914400">
              <a:spcBef>
                <a:spcPts val="776"/>
              </a:spcBef>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Property, plant and equipment</a:t>
            </a:r>
          </a:p>
          <a:p>
            <a:pPr marL="694944" lvl="1" indent="-347472" defTabSz="914400" fontAlgn="base">
              <a:spcBef>
                <a:spcPts val="776"/>
              </a:spcBef>
              <a:spcAft>
                <a:spcPct val="0"/>
              </a:spcAft>
              <a:buFontTx/>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Intangible assets</a:t>
            </a:r>
          </a:p>
          <a:p>
            <a:pPr marL="1155700" lvl="2" indent="-514350" defTabSz="914400">
              <a:spcBef>
                <a:spcPts val="776"/>
              </a:spcBef>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Computer software</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7044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Introduction to Assets</a:t>
            </a:r>
          </a:p>
        </p:txBody>
      </p:sp>
      <p:sp>
        <p:nvSpPr>
          <p:cNvPr id="7" name="TextBox 6"/>
          <p:cNvSpPr txBox="1"/>
          <p:nvPr/>
        </p:nvSpPr>
        <p:spPr>
          <a:xfrm>
            <a:off x="495300" y="881956"/>
            <a:ext cx="8089900" cy="2862322"/>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Definition of an Asset</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An </a:t>
            </a:r>
            <a:r>
              <a:rPr lang="en-US" sz="2000" b="1" kern="0" dirty="0">
                <a:solidFill>
                  <a:srgbClr val="000000">
                    <a:lumMod val="65000"/>
                    <a:lumOff val="35000"/>
                  </a:srgbClr>
                </a:solidFill>
                <a:latin typeface="Arial" pitchFamily="34" charset="0"/>
                <a:ea typeface="ＭＳ Ｐゴシック" charset="0"/>
                <a:cs typeface="Arial" pitchFamily="34" charset="0"/>
              </a:rPr>
              <a:t>asset</a:t>
            </a:r>
            <a:r>
              <a:rPr lang="en-US" sz="2000" kern="0" dirty="0">
                <a:solidFill>
                  <a:srgbClr val="000000">
                    <a:lumMod val="65000"/>
                    <a:lumOff val="35000"/>
                  </a:srgbClr>
                </a:solidFill>
                <a:latin typeface="Arial" pitchFamily="34" charset="0"/>
                <a:ea typeface="ＭＳ Ｐゴシック" charset="0"/>
                <a:cs typeface="Arial" pitchFamily="34" charset="0"/>
              </a:rPr>
              <a:t> is a</a:t>
            </a:r>
            <a:r>
              <a:rPr lang="en-CA" sz="2000" kern="0" dirty="0">
                <a:solidFill>
                  <a:srgbClr val="000000">
                    <a:lumMod val="65000"/>
                    <a:lumOff val="35000"/>
                  </a:srgbClr>
                </a:solidFill>
                <a:latin typeface="Arial" pitchFamily="34" charset="0"/>
                <a:ea typeface="ＭＳ Ｐゴシック" charset="0"/>
                <a:cs typeface="Arial" pitchFamily="34" charset="0"/>
              </a:rPr>
              <a:t> resource presently controlled by the entity as a result of a past event.</a:t>
            </a:r>
          </a:p>
          <a:p>
            <a:pPr marL="342900" lvl="0" indent="-342900" defTabSz="914400" fontAlgn="base">
              <a:spcBef>
                <a:spcPts val="776"/>
              </a:spcBef>
              <a:spcAft>
                <a:spcPct val="0"/>
              </a:spcAft>
              <a:buFontTx/>
              <a:buChar char="•"/>
            </a:pPr>
            <a:endParaRPr lang="en-CA"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pitchFamily="34" charset="0"/>
                <a:ea typeface="ＭＳ Ｐゴシック" charset="0"/>
                <a:cs typeface="Arial" pitchFamily="34" charset="0"/>
              </a:rPr>
              <a:t>A </a:t>
            </a:r>
            <a:r>
              <a:rPr lang="en-CA" sz="2000" b="1" kern="0" dirty="0">
                <a:solidFill>
                  <a:srgbClr val="000000">
                    <a:lumMod val="65000"/>
                    <a:lumOff val="35000"/>
                  </a:srgbClr>
                </a:solidFill>
                <a:latin typeface="Arial" pitchFamily="34" charset="0"/>
                <a:ea typeface="ＭＳ Ｐゴシック" charset="0"/>
                <a:cs typeface="Arial" pitchFamily="34" charset="0"/>
              </a:rPr>
              <a:t>resource</a:t>
            </a:r>
            <a:r>
              <a:rPr lang="en-CA" sz="2000" kern="0" dirty="0">
                <a:solidFill>
                  <a:srgbClr val="000000">
                    <a:lumMod val="65000"/>
                    <a:lumOff val="35000"/>
                  </a:srgbClr>
                </a:solidFill>
                <a:latin typeface="Arial" pitchFamily="34" charset="0"/>
                <a:ea typeface="ＭＳ Ｐゴシック" charset="0"/>
                <a:cs typeface="Arial" pitchFamily="34" charset="0"/>
              </a:rPr>
              <a:t> is an item with service potential or the ability to generate economic benefits. Physical form is not a necessary condition of a resource.</a:t>
            </a:r>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7808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Introduction to Assets</a:t>
            </a:r>
          </a:p>
        </p:txBody>
      </p:sp>
      <p:sp>
        <p:nvSpPr>
          <p:cNvPr id="7" name="TextBox 6"/>
          <p:cNvSpPr txBox="1"/>
          <p:nvPr/>
        </p:nvSpPr>
        <p:spPr>
          <a:xfrm>
            <a:off x="495300" y="881956"/>
            <a:ext cx="8089900" cy="296491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Asset Recognition of Criteria</a:t>
            </a:r>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pPr lvl="0" defTabSz="914400">
              <a:spcBef>
                <a:spcPts val="776"/>
              </a:spcBef>
              <a:buClr>
                <a:srgbClr val="F15A22"/>
              </a:buClr>
              <a:defRPr/>
            </a:pPr>
            <a:r>
              <a:rPr lang="en-US" sz="2000" kern="0" dirty="0">
                <a:solidFill>
                  <a:srgbClr val="000000">
                    <a:lumMod val="65000"/>
                    <a:lumOff val="35000"/>
                  </a:srgbClr>
                </a:solidFill>
                <a:latin typeface="Arial" pitchFamily="34" charset="0"/>
                <a:ea typeface="ＭＳ Ｐゴシック" charset="0"/>
                <a:cs typeface="Arial" pitchFamily="34" charset="0"/>
              </a:rPr>
              <a:t>An item that meets the definition of an asset should be recognized if:</a:t>
            </a:r>
          </a:p>
          <a:p>
            <a:pPr lvl="0" defTabSz="914400">
              <a:spcBef>
                <a:spcPts val="776"/>
              </a:spcBef>
              <a:buClr>
                <a:srgbClr val="F15A22"/>
              </a:buClr>
              <a:defRPr/>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a:spcBef>
                <a:spcPts val="776"/>
              </a:spcBef>
              <a:buFontTx/>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It is probable that any future service potential or economic benefit associated with the asset will flow to the entity; and</a:t>
            </a:r>
          </a:p>
          <a:p>
            <a:pPr marL="342900" lvl="0" indent="-342900" defTabSz="914400">
              <a:spcBef>
                <a:spcPts val="776"/>
              </a:spcBef>
              <a:buFontTx/>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The cost or fair value of the item can be measured</a:t>
            </a:r>
            <a:r>
              <a:rPr lang="en-US" sz="2000" u="sng" kern="0" dirty="0">
                <a:solidFill>
                  <a:srgbClr val="000000">
                    <a:lumMod val="65000"/>
                    <a:lumOff val="35000"/>
                  </a:srgbClr>
                </a:solidFill>
                <a:latin typeface="Arial" pitchFamily="34" charset="0"/>
                <a:ea typeface="ＭＳ Ｐゴシック" charset="0"/>
                <a:cs typeface="Arial" pitchFamily="34" charset="0"/>
              </a:rPr>
              <a:t> </a:t>
            </a:r>
            <a:r>
              <a:rPr lang="en-US" sz="2000" kern="0" dirty="0">
                <a:solidFill>
                  <a:srgbClr val="000000">
                    <a:lumMod val="65000"/>
                    <a:lumOff val="35000"/>
                  </a:srgbClr>
                </a:solidFill>
                <a:latin typeface="Arial" pitchFamily="34" charset="0"/>
                <a:ea typeface="ＭＳ Ｐゴシック" charset="0"/>
                <a:cs typeface="Arial" pitchFamily="34" charset="0"/>
              </a:rPr>
              <a:t>reliably</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0986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Introduction to Assets</a:t>
            </a:r>
          </a:p>
        </p:txBody>
      </p:sp>
      <p:sp>
        <p:nvSpPr>
          <p:cNvPr id="7" name="TextBox 6"/>
          <p:cNvSpPr txBox="1"/>
          <p:nvPr/>
        </p:nvSpPr>
        <p:spPr>
          <a:xfrm>
            <a:off x="495300" y="881956"/>
            <a:ext cx="8089900" cy="368306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Is a Road an Asset?</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 public sector entity owns and maintains a network of roads in its jurisdiction.</a:t>
            </a:r>
          </a:p>
          <a:p>
            <a:pPr marL="342900" lvl="0" indent="-342900" defTabSz="914400" fontAlgn="base">
              <a:spcBef>
                <a:spcPts val="776"/>
              </a:spcBef>
              <a:spcAft>
                <a:spcPct val="0"/>
              </a:spcAft>
              <a:buFontTx/>
              <a:buChar char="•"/>
            </a:pPr>
            <a:endParaRPr lang="en-US" sz="2000" kern="0" dirty="0">
              <a:solidFill>
                <a:srgbClr val="000000">
                  <a:lumMod val="65000"/>
                  <a:lumOff val="35000"/>
                </a:srgbClr>
              </a:solidFill>
              <a:latin typeface="Arial"/>
              <a:ea typeface="ＭＳ Ｐゴシック"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The residents and general public have access to the roads for their general use.</a:t>
            </a:r>
          </a:p>
          <a:p>
            <a:pPr marL="342900" lvl="0" indent="-342900" defTabSz="914400" fontAlgn="base">
              <a:spcBef>
                <a:spcPts val="776"/>
              </a:spcBef>
              <a:spcAft>
                <a:spcPct val="0"/>
              </a:spcAft>
            </a:pPr>
            <a:endParaRPr lang="en-US" sz="2000" kern="0" dirty="0">
              <a:solidFill>
                <a:srgbClr val="000000">
                  <a:lumMod val="65000"/>
                  <a:lumOff val="35000"/>
                </a:srgbClr>
              </a:solidFill>
              <a:latin typeface="Arial"/>
              <a:ea typeface="ＭＳ Ｐゴシック"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Are the roads an asset of the public sector entity? Why or why not?</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7241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Introduction to Assets</a:t>
            </a:r>
          </a:p>
        </p:txBody>
      </p:sp>
      <p:sp>
        <p:nvSpPr>
          <p:cNvPr id="7" name="TextBox 6"/>
          <p:cNvSpPr txBox="1"/>
          <p:nvPr/>
        </p:nvSpPr>
        <p:spPr>
          <a:xfrm>
            <a:off x="495300" y="881956"/>
            <a:ext cx="8089900" cy="429861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Is the Convention Center an Asset?</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pPr>
            <a:r>
              <a:rPr lang="en-US" sz="2000" i="1" kern="0" dirty="0">
                <a:solidFill>
                  <a:srgbClr val="000000">
                    <a:lumMod val="65000"/>
                    <a:lumOff val="35000"/>
                  </a:srgbClr>
                </a:solidFill>
                <a:latin typeface="Arial" pitchFamily="34" charset="0"/>
                <a:ea typeface="ＭＳ Ｐゴシック" charset="0"/>
                <a:cs typeface="Arial" pitchFamily="34" charset="0"/>
              </a:rPr>
              <a:t>Scenario:</a:t>
            </a:r>
          </a:p>
          <a:p>
            <a:pPr lvl="0" defTabSz="914400" fontAlgn="base">
              <a:spcBef>
                <a:spcPts val="776"/>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A senior level of government has constructed and maintains a convention center within the boundaries of a local government. The local government benefits from the economic activity generated by the center through increased property assessments and higher tax revenues .</a:t>
            </a:r>
          </a:p>
          <a:p>
            <a:pPr lvl="0" defTabSz="914400" fontAlgn="base">
              <a:spcBef>
                <a:spcPts val="1200"/>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1200"/>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Should the local government  report the convention center as an asset? Why or why not?</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8383394"/>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B04539262D804C81D6BCA745DFF1E8" ma:contentTypeVersion="9" ma:contentTypeDescription="Create a new document." ma:contentTypeScope="" ma:versionID="fd53706859c796433e46c67f9304e937">
  <xsd:schema xmlns:xsd="http://www.w3.org/2001/XMLSchema" xmlns:xs="http://www.w3.org/2001/XMLSchema" xmlns:p="http://schemas.microsoft.com/office/2006/metadata/properties" xmlns:ns2="a7402fae-bb21-445c-8609-eb603ffb5c14" targetNamespace="http://schemas.microsoft.com/office/2006/metadata/properties" ma:root="true" ma:fieldsID="eb49ff68a86aba0e4d76f1bfbf9152b6" ns2:_="">
    <xsd:import namespace="a7402fae-bb21-445c-8609-eb603ffb5c1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02fae-bb21-445c-8609-eb603ffb5c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D9E8703-E97B-4F92-8275-2C8E00D724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02fae-bb21-445c-8609-eb603ffb5c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2F6683-FC3B-4721-B5CC-1FDA0A71E71D}">
  <ds:schemaRefs>
    <ds:schemaRef ds:uri="http://schemas.microsoft.com/sharepoint/v3/contenttype/forms"/>
  </ds:schemaRefs>
</ds:datastoreItem>
</file>

<file path=customXml/itemProps3.xml><?xml version="1.0" encoding="utf-8"?>
<ds:datastoreItem xmlns:ds="http://schemas.openxmlformats.org/officeDocument/2006/customXml" ds:itemID="{6AF15752-E303-4098-8361-663215D412B9}">
  <ds:schemaRefs>
    <ds:schemaRef ds:uri="http://schemas.openxmlformats.org/package/2006/metadata/core-properties"/>
    <ds:schemaRef ds:uri="http://schemas.microsoft.com/office/2006/documentManagement/types"/>
    <ds:schemaRef ds:uri="http://www.w3.org/XML/1998/namespace"/>
    <ds:schemaRef ds:uri="http://purl.org/dc/dcmitype/"/>
    <ds:schemaRef ds:uri="a7402fae-bb21-445c-8609-eb603ffb5c14"/>
    <ds:schemaRef ds:uri="http://purl.org/dc/elements/1.1/"/>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424</TotalTime>
  <Words>1275</Words>
  <Application>Microsoft Office PowerPoint</Application>
  <PresentationFormat>On-screen Show (4:3)</PresentationFormat>
  <Paragraphs>133</Paragraphs>
  <Slides>12</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Paul Mason</cp:lastModifiedBy>
  <cp:revision>27</cp:revision>
  <dcterms:created xsi:type="dcterms:W3CDTF">2014-09-10T19:10:10Z</dcterms:created>
  <dcterms:modified xsi:type="dcterms:W3CDTF">2020-09-22T14:21:06Z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0x010100F2B04539262D804C81D6BCA745DFF1E8</vt:lpwstr>
  </property>
</Properties>
</file>