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8" r:id="rId5"/>
    <p:sldId id="280" r:id="rId6"/>
    <p:sldId id="257" r:id="rId7"/>
    <p:sldId id="259" r:id="rId8"/>
    <p:sldId id="260" r:id="rId9"/>
    <p:sldId id="261" r:id="rId10"/>
    <p:sldId id="262" r:id="rId11"/>
    <p:sldId id="263" r:id="rId12"/>
    <p:sldId id="264" r:id="rId13"/>
    <p:sldId id="265" r:id="rId14"/>
    <p:sldId id="267" r:id="rId15"/>
    <p:sldId id="268" r:id="rId16"/>
    <p:sldId id="271" r:id="rId17"/>
    <p:sldId id="272" r:id="rId18"/>
    <p:sldId id="281" r:id="rId19"/>
    <p:sldId id="273" r:id="rId20"/>
    <p:sldId id="279" r:id="rId21"/>
    <p:sldId id="278" r:id="rId22"/>
    <p:sldId id="276" r:id="rId23"/>
    <p:sldId id="275" r:id="rId24"/>
    <p:sldId id="274" r:id="rId25"/>
    <p:sldId id="26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895CC-A51C-41C7-8D33-B10ECE22FECA}" v="1" dt="2020-10-20T21:37:21.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74645" autoAdjust="0"/>
  </p:normalViewPr>
  <p:slideViewPr>
    <p:cSldViewPr snapToGrid="0" snapToObjects="1">
      <p:cViewPr varScale="1">
        <p:scale>
          <a:sx n="68" d="100"/>
          <a:sy n="68" d="100"/>
        </p:scale>
        <p:origin x="1838" y="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Leka" userId="3c7b6d49-5262-4131-8ab9-4538781ea16d" providerId="ADAL" clId="{00B895CC-A51C-41C7-8D33-B10ECE22FECA}"/>
    <pc:docChg chg="modSld">
      <pc:chgData name="Laura Leka" userId="3c7b6d49-5262-4131-8ab9-4538781ea16d" providerId="ADAL" clId="{00B895CC-A51C-41C7-8D33-B10ECE22FECA}" dt="2020-10-20T21:49:13.446" v="17" actId="20577"/>
      <pc:docMkLst>
        <pc:docMk/>
      </pc:docMkLst>
      <pc:sldChg chg="modNotesTx">
        <pc:chgData name="Laura Leka" userId="3c7b6d49-5262-4131-8ab9-4538781ea16d" providerId="ADAL" clId="{00B895CC-A51C-41C7-8D33-B10ECE22FECA}" dt="2020-10-20T21:39:06.858" v="8" actId="6549"/>
        <pc:sldMkLst>
          <pc:docMk/>
          <pc:sldMk cId="440986149" sldId="261"/>
        </pc:sldMkLst>
      </pc:sldChg>
      <pc:sldChg chg="modNotesTx">
        <pc:chgData name="Laura Leka" userId="3c7b6d49-5262-4131-8ab9-4538781ea16d" providerId="ADAL" clId="{00B895CC-A51C-41C7-8D33-B10ECE22FECA}" dt="2020-10-20T21:41:05.921" v="11" actId="20577"/>
        <pc:sldMkLst>
          <pc:docMk/>
          <pc:sldMk cId="808383394" sldId="263"/>
        </pc:sldMkLst>
      </pc:sldChg>
      <pc:sldChg chg="modNotesTx">
        <pc:chgData name="Laura Leka" userId="3c7b6d49-5262-4131-8ab9-4538781ea16d" providerId="ADAL" clId="{00B895CC-A51C-41C7-8D33-B10ECE22FECA}" dt="2020-10-20T21:49:13.446" v="17" actId="20577"/>
        <pc:sldMkLst>
          <pc:docMk/>
          <pc:sldMk cId="2109502647" sldId="281"/>
        </pc:sldMkLst>
      </pc:sldChg>
    </pc:docChg>
  </pc:docChgLst>
  <pc:docChgLst>
    <pc:chgData name="Laura Leka" userId="3c7b6d49-5262-4131-8ab9-4538781ea16d" providerId="ADAL" clId="{66E96833-D976-4017-8E94-8F2673991915}"/>
    <pc:docChg chg="modSld">
      <pc:chgData name="Laura Leka" userId="3c7b6d49-5262-4131-8ab9-4538781ea16d" providerId="ADAL" clId="{66E96833-D976-4017-8E94-8F2673991915}" dt="2020-06-17T21:19:56.718" v="117" actId="20577"/>
      <pc:docMkLst>
        <pc:docMk/>
      </pc:docMkLst>
      <pc:sldChg chg="modNotesTx">
        <pc:chgData name="Laura Leka" userId="3c7b6d49-5262-4131-8ab9-4538781ea16d" providerId="ADAL" clId="{66E96833-D976-4017-8E94-8F2673991915}" dt="2020-06-17T19:46:16.304" v="36" actId="20577"/>
        <pc:sldMkLst>
          <pc:docMk/>
          <pc:sldMk cId="440986149" sldId="261"/>
        </pc:sldMkLst>
      </pc:sldChg>
      <pc:sldChg chg="modNotesTx">
        <pc:chgData name="Laura Leka" userId="3c7b6d49-5262-4131-8ab9-4538781ea16d" providerId="ADAL" clId="{66E96833-D976-4017-8E94-8F2673991915}" dt="2020-06-17T20:02:48.981" v="59" actId="20577"/>
        <pc:sldMkLst>
          <pc:docMk/>
          <pc:sldMk cId="808383394" sldId="263"/>
        </pc:sldMkLst>
      </pc:sldChg>
      <pc:sldChg chg="modNotesTx">
        <pc:chgData name="Laura Leka" userId="3c7b6d49-5262-4131-8ab9-4538781ea16d" providerId="ADAL" clId="{66E96833-D976-4017-8E94-8F2673991915}" dt="2020-06-17T20:17:36.586" v="81" actId="20577"/>
        <pc:sldMkLst>
          <pc:docMk/>
          <pc:sldMk cId="4150392791" sldId="265"/>
        </pc:sldMkLst>
      </pc:sldChg>
      <pc:sldChg chg="modSp">
        <pc:chgData name="Laura Leka" userId="3c7b6d49-5262-4131-8ab9-4538781ea16d" providerId="ADAL" clId="{66E96833-D976-4017-8E94-8F2673991915}" dt="2020-06-17T21:19:56.718" v="117" actId="20577"/>
        <pc:sldMkLst>
          <pc:docMk/>
          <pc:sldMk cId="556101500" sldId="273"/>
        </pc:sldMkLst>
        <pc:spChg chg="mod">
          <ac:chgData name="Laura Leka" userId="3c7b6d49-5262-4131-8ab9-4538781ea16d" providerId="ADAL" clId="{66E96833-D976-4017-8E94-8F2673991915}" dt="2020-06-17T21:19:56.718" v="117" actId="20577"/>
          <ac:spMkLst>
            <pc:docMk/>
            <pc:sldMk cId="556101500" sldId="273"/>
            <ac:spMk id="7" creationId="{00000000-0000-0000-0000-000000000000}"/>
          </ac:spMkLst>
        </pc:spChg>
      </pc:sldChg>
      <pc:sldChg chg="modNotesTx">
        <pc:chgData name="Laura Leka" userId="3c7b6d49-5262-4131-8ab9-4538781ea16d" providerId="ADAL" clId="{66E96833-D976-4017-8E94-8F2673991915}" dt="2020-06-17T21:17:48.251" v="106" actId="20577"/>
        <pc:sldMkLst>
          <pc:docMk/>
          <pc:sldMk cId="2109502647" sldId="281"/>
        </pc:sldMkLst>
      </pc:sldChg>
    </pc:docChg>
  </pc:docChgLst>
  <pc:docChgLst>
    <pc:chgData name="Paul Mason" userId="a428ece4f01b0f60" providerId="LiveId" clId="{D3F85361-76CE-48E7-BD32-9FF3F9E43BDD}"/>
    <pc:docChg chg="modSld">
      <pc:chgData name="Paul Mason" userId="a428ece4f01b0f60" providerId="LiveId" clId="{D3F85361-76CE-48E7-BD32-9FF3F9E43BDD}" dt="2020-09-22T14:55:28.875" v="3" actId="20577"/>
      <pc:docMkLst>
        <pc:docMk/>
      </pc:docMkLst>
      <pc:sldChg chg="modSp mod">
        <pc:chgData name="Paul Mason" userId="a428ece4f01b0f60" providerId="LiveId" clId="{D3F85361-76CE-48E7-BD32-9FF3F9E43BDD}" dt="2020-09-22T14:55:28.875" v="3" actId="20577"/>
        <pc:sldMkLst>
          <pc:docMk/>
          <pc:sldMk cId="3547044681" sldId="259"/>
        </pc:sldMkLst>
        <pc:spChg chg="mod">
          <ac:chgData name="Paul Mason" userId="a428ece4f01b0f60" providerId="LiveId" clId="{D3F85361-76CE-48E7-BD32-9FF3F9E43BDD}" dt="2020-09-22T14:55:28.875" v="3" actId="20577"/>
          <ac:spMkLst>
            <pc:docMk/>
            <pc:sldMk cId="3547044681" sldId="259"/>
            <ac:spMk id="7" creationId="{00000000-0000-0000-0000-000000000000}"/>
          </ac:spMkLst>
        </pc:spChg>
      </pc:sldChg>
    </pc:docChg>
  </pc:docChgLst>
  <pc:docChgLst>
    <pc:chgData name="Rebecca Charleswell" userId="27d005e1-6b9a-4ce4-95da-1a5990c10c44" providerId="ADAL" clId="{75E04AFF-04D4-41C7-AFCB-E27DEB783DB7}"/>
    <pc:docChg chg="modSld">
      <pc:chgData name="Rebecca Charleswell" userId="27d005e1-6b9a-4ce4-95da-1a5990c10c44" providerId="ADAL" clId="{75E04AFF-04D4-41C7-AFCB-E27DEB783DB7}" dt="2020-09-08T18:17:39.062" v="0" actId="1076"/>
      <pc:docMkLst>
        <pc:docMk/>
      </pc:docMkLst>
      <pc:sldChg chg="modSp mod">
        <pc:chgData name="Rebecca Charleswell" userId="27d005e1-6b9a-4ce4-95da-1a5990c10c44" providerId="ADAL" clId="{75E04AFF-04D4-41C7-AFCB-E27DEB783DB7}" dt="2020-09-08T18:17:39.062" v="0" actId="1076"/>
        <pc:sldMkLst>
          <pc:docMk/>
          <pc:sldMk cId="808383394" sldId="263"/>
        </pc:sldMkLst>
        <pc:spChg chg="mod">
          <ac:chgData name="Rebecca Charleswell" userId="27d005e1-6b9a-4ce4-95da-1a5990c10c44" providerId="ADAL" clId="{75E04AFF-04D4-41C7-AFCB-E27DEB783DB7}" dt="2020-09-08T18:17:39.062" v="0" actId="1076"/>
          <ac:spMkLst>
            <pc:docMk/>
            <pc:sldMk cId="808383394" sldId="263"/>
            <ac:spMk id="7" creationId="{00000000-0000-0000-0000-000000000000}"/>
          </ac:spMkLst>
        </pc:spChg>
      </pc:sldChg>
    </pc:docChg>
  </pc:docChgLst>
  <pc:docChgLst>
    <pc:chgData name="Paul Mason" userId="a428ece4f01b0f60" providerId="LiveId" clId="{8865E06E-DF08-4F23-B4BF-9D332CBF2E63}"/>
    <pc:docChg chg="custSel modSld">
      <pc:chgData name="Paul Mason" userId="a428ece4f01b0f60" providerId="LiveId" clId="{8865E06E-DF08-4F23-B4BF-9D332CBF2E63}" dt="2020-06-04T22:11:12.425" v="3834" actId="20577"/>
      <pc:docMkLst>
        <pc:docMk/>
      </pc:docMkLst>
      <pc:sldChg chg="modNotesTx">
        <pc:chgData name="Paul Mason" userId="a428ece4f01b0f60" providerId="LiveId" clId="{8865E06E-DF08-4F23-B4BF-9D332CBF2E63}" dt="2020-06-04T19:21:13.490" v="3645" actId="20577"/>
        <pc:sldMkLst>
          <pc:docMk/>
          <pc:sldMk cId="1441733616" sldId="257"/>
        </pc:sldMkLst>
      </pc:sldChg>
      <pc:sldChg chg="modSp mod modNotesTx">
        <pc:chgData name="Paul Mason" userId="a428ece4f01b0f60" providerId="LiveId" clId="{8865E06E-DF08-4F23-B4BF-9D332CBF2E63}" dt="2020-06-04T16:01:58.913" v="253" actId="20577"/>
        <pc:sldMkLst>
          <pc:docMk/>
          <pc:sldMk cId="4120575675" sldId="258"/>
        </pc:sldMkLst>
        <pc:spChg chg="mod">
          <ac:chgData name="Paul Mason" userId="a428ece4f01b0f60" providerId="LiveId" clId="{8865E06E-DF08-4F23-B4BF-9D332CBF2E63}" dt="2020-06-01T14:11:44.452" v="1" actId="947"/>
          <ac:spMkLst>
            <pc:docMk/>
            <pc:sldMk cId="4120575675" sldId="258"/>
            <ac:spMk id="4" creationId="{00000000-0000-0000-0000-000000000000}"/>
          </ac:spMkLst>
        </pc:spChg>
      </pc:sldChg>
      <pc:sldChg chg="modNotesTx">
        <pc:chgData name="Paul Mason" userId="a428ece4f01b0f60" providerId="LiveId" clId="{8865E06E-DF08-4F23-B4BF-9D332CBF2E63}" dt="2020-06-04T16:06:16.707" v="676" actId="20577"/>
        <pc:sldMkLst>
          <pc:docMk/>
          <pc:sldMk cId="3547044681" sldId="259"/>
        </pc:sldMkLst>
      </pc:sldChg>
      <pc:sldChg chg="modNotesTx">
        <pc:chgData name="Paul Mason" userId="a428ece4f01b0f60" providerId="LiveId" clId="{8865E06E-DF08-4F23-B4BF-9D332CBF2E63}" dt="2020-06-04T16:24:03.828" v="1098" actId="20577"/>
        <pc:sldMkLst>
          <pc:docMk/>
          <pc:sldMk cId="1797808839" sldId="260"/>
        </pc:sldMkLst>
      </pc:sldChg>
      <pc:sldChg chg="addSp delSp modSp modNotesTx">
        <pc:chgData name="Paul Mason" userId="a428ece4f01b0f60" providerId="LiveId" clId="{8865E06E-DF08-4F23-B4BF-9D332CBF2E63}" dt="2020-06-04T16:24:20.809" v="1099" actId="20577"/>
        <pc:sldMkLst>
          <pc:docMk/>
          <pc:sldMk cId="808383394" sldId="263"/>
        </pc:sldMkLst>
        <pc:spChg chg="add del mod">
          <ac:chgData name="Paul Mason" userId="a428ece4f01b0f60" providerId="LiveId" clId="{8865E06E-DF08-4F23-B4BF-9D332CBF2E63}" dt="2020-06-04T16:15:28.302" v="678"/>
          <ac:spMkLst>
            <pc:docMk/>
            <pc:sldMk cId="808383394" sldId="263"/>
            <ac:spMk id="2" creationId="{ADAE9456-CF9C-45D7-A9B4-928C23BE9171}"/>
          </ac:spMkLst>
        </pc:spChg>
      </pc:sldChg>
      <pc:sldChg chg="modNotesTx">
        <pc:chgData name="Paul Mason" userId="a428ece4f01b0f60" providerId="LiveId" clId="{8865E06E-DF08-4F23-B4BF-9D332CBF2E63}" dt="2020-06-04T16:20:40.094" v="988" actId="20577"/>
        <pc:sldMkLst>
          <pc:docMk/>
          <pc:sldMk cId="601148062" sldId="264"/>
        </pc:sldMkLst>
      </pc:sldChg>
      <pc:sldChg chg="modNotesTx">
        <pc:chgData name="Paul Mason" userId="a428ece4f01b0f60" providerId="LiveId" clId="{8865E06E-DF08-4F23-B4BF-9D332CBF2E63}" dt="2020-06-04T16:34:07.493" v="1521" actId="20577"/>
        <pc:sldMkLst>
          <pc:docMk/>
          <pc:sldMk cId="2486978831" sldId="267"/>
        </pc:sldMkLst>
      </pc:sldChg>
      <pc:sldChg chg="modSp mod">
        <pc:chgData name="Paul Mason" userId="a428ece4f01b0f60" providerId="LiveId" clId="{8865E06E-DF08-4F23-B4BF-9D332CBF2E63}" dt="2020-06-01T15:31:58.580" v="20" actId="20577"/>
        <pc:sldMkLst>
          <pc:docMk/>
          <pc:sldMk cId="3247620779" sldId="272"/>
        </pc:sldMkLst>
        <pc:spChg chg="mod">
          <ac:chgData name="Paul Mason" userId="a428ece4f01b0f60" providerId="LiveId" clId="{8865E06E-DF08-4F23-B4BF-9D332CBF2E63}" dt="2020-06-01T15:31:58.580" v="20" actId="20577"/>
          <ac:spMkLst>
            <pc:docMk/>
            <pc:sldMk cId="3247620779" sldId="272"/>
            <ac:spMk id="7" creationId="{00000000-0000-0000-0000-000000000000}"/>
          </ac:spMkLst>
        </pc:spChg>
      </pc:sldChg>
      <pc:sldChg chg="modNotesTx">
        <pc:chgData name="Paul Mason" userId="a428ece4f01b0f60" providerId="LiveId" clId="{8865E06E-DF08-4F23-B4BF-9D332CBF2E63}" dt="2020-06-04T16:56:56.801" v="2441" actId="20577"/>
        <pc:sldMkLst>
          <pc:docMk/>
          <pc:sldMk cId="1559507655" sldId="275"/>
        </pc:sldMkLst>
      </pc:sldChg>
      <pc:sldChg chg="modNotesTx">
        <pc:chgData name="Paul Mason" userId="a428ece4f01b0f60" providerId="LiveId" clId="{8865E06E-DF08-4F23-B4BF-9D332CBF2E63}" dt="2020-06-04T22:11:12.425" v="3834" actId="20577"/>
        <pc:sldMkLst>
          <pc:docMk/>
          <pc:sldMk cId="1551938718" sldId="276"/>
        </pc:sldMkLst>
      </pc:sldChg>
    </pc:docChg>
  </pc:docChgLst>
  <pc:docChgLst>
    <pc:chgData name="Paul Mason" userId="a428ece4f01b0f60" providerId="LiveId" clId="{68B11D4A-9745-4B9E-8C66-7FAB669584B3}"/>
    <pc:docChg chg="modSld">
      <pc:chgData name="Paul Mason" userId="a428ece4f01b0f60" providerId="LiveId" clId="{68B11D4A-9745-4B9E-8C66-7FAB669584B3}" dt="2020-07-30T16:42:00.913" v="175" actId="20577"/>
      <pc:docMkLst>
        <pc:docMk/>
      </pc:docMkLst>
      <pc:sldChg chg="modSp mod">
        <pc:chgData name="Paul Mason" userId="a428ece4f01b0f60" providerId="LiveId" clId="{68B11D4A-9745-4B9E-8C66-7FAB669584B3}" dt="2020-07-30T14:53:33.039" v="25" actId="20577"/>
        <pc:sldMkLst>
          <pc:docMk/>
          <pc:sldMk cId="1797808839" sldId="260"/>
        </pc:sldMkLst>
        <pc:spChg chg="mod">
          <ac:chgData name="Paul Mason" userId="a428ece4f01b0f60" providerId="LiveId" clId="{68B11D4A-9745-4B9E-8C66-7FAB669584B3}" dt="2020-07-30T14:53:33.039" v="25" actId="20577"/>
          <ac:spMkLst>
            <pc:docMk/>
            <pc:sldMk cId="1797808839" sldId="260"/>
            <ac:spMk id="7" creationId="{00000000-0000-0000-0000-000000000000}"/>
          </ac:spMkLst>
        </pc:spChg>
      </pc:sldChg>
      <pc:sldChg chg="modNotesTx">
        <pc:chgData name="Paul Mason" userId="a428ece4f01b0f60" providerId="LiveId" clId="{68B11D4A-9745-4B9E-8C66-7FAB669584B3}" dt="2020-07-30T16:34:10.810" v="62" actId="20577"/>
        <pc:sldMkLst>
          <pc:docMk/>
          <pc:sldMk cId="440986149" sldId="261"/>
        </pc:sldMkLst>
      </pc:sldChg>
      <pc:sldChg chg="modSp mod modNotesTx">
        <pc:chgData name="Paul Mason" userId="a428ece4f01b0f60" providerId="LiveId" clId="{68B11D4A-9745-4B9E-8C66-7FAB669584B3}" dt="2020-07-30T16:36:16.432" v="82" actId="114"/>
        <pc:sldMkLst>
          <pc:docMk/>
          <pc:sldMk cId="808383394" sldId="263"/>
        </pc:sldMkLst>
        <pc:spChg chg="mod">
          <ac:chgData name="Paul Mason" userId="a428ece4f01b0f60" providerId="LiveId" clId="{68B11D4A-9745-4B9E-8C66-7FAB669584B3}" dt="2020-07-30T16:35:12.384" v="67" actId="113"/>
          <ac:spMkLst>
            <pc:docMk/>
            <pc:sldMk cId="808383394" sldId="263"/>
            <ac:spMk id="7" creationId="{00000000-0000-0000-0000-000000000000}"/>
          </ac:spMkLst>
        </pc:spChg>
      </pc:sldChg>
      <pc:sldChg chg="modNotesTx">
        <pc:chgData name="Paul Mason" userId="a428ece4f01b0f60" providerId="LiveId" clId="{68B11D4A-9745-4B9E-8C66-7FAB669584B3}" dt="2020-07-30T16:37:21.481" v="88" actId="20577"/>
        <pc:sldMkLst>
          <pc:docMk/>
          <pc:sldMk cId="4150392791" sldId="265"/>
        </pc:sldMkLst>
      </pc:sldChg>
      <pc:sldChg chg="modNotesTx">
        <pc:chgData name="Paul Mason" userId="a428ece4f01b0f60" providerId="LiveId" clId="{68B11D4A-9745-4B9E-8C66-7FAB669584B3}" dt="2020-07-30T16:42:00.913" v="175" actId="20577"/>
        <pc:sldMkLst>
          <pc:docMk/>
          <pc:sldMk cId="1194652936" sldId="274"/>
        </pc:sldMkLst>
      </pc:sldChg>
      <pc:sldChg chg="modSp mod">
        <pc:chgData name="Paul Mason" userId="a428ece4f01b0f60" providerId="LiveId" clId="{68B11D4A-9745-4B9E-8C66-7FAB669584B3}" dt="2020-07-30T16:40:31.893" v="112" actId="20577"/>
        <pc:sldMkLst>
          <pc:docMk/>
          <pc:sldMk cId="2417915503" sldId="278"/>
        </pc:sldMkLst>
        <pc:spChg chg="mod">
          <ac:chgData name="Paul Mason" userId="a428ece4f01b0f60" providerId="LiveId" clId="{68B11D4A-9745-4B9E-8C66-7FAB669584B3}" dt="2020-07-30T16:40:31.893" v="112" actId="20577"/>
          <ac:spMkLst>
            <pc:docMk/>
            <pc:sldMk cId="2417915503" sldId="278"/>
            <ac:spMk id="7" creationId="{00000000-0000-0000-0000-000000000000}"/>
          </ac:spMkLst>
        </pc:spChg>
      </pc:sldChg>
      <pc:sldChg chg="modNotesTx">
        <pc:chgData name="Paul Mason" userId="a428ece4f01b0f60" providerId="LiveId" clId="{68B11D4A-9745-4B9E-8C66-7FAB669584B3}" dt="2020-07-30T16:39:26.510" v="99" actId="6549"/>
        <pc:sldMkLst>
          <pc:docMk/>
          <pc:sldMk cId="2109502647"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848B3-0F48-4349-8970-9CDEFDB40EE5}" type="datetimeFigureOut">
              <a:rPr lang="en-GB" smtClean="0"/>
              <a:t>20/10/2020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F3546-DF8A-4E0E-9DA6-4DB14DAC0D65}" type="slidenum">
              <a:rPr lang="en-GB" smtClean="0"/>
              <a:t>‹#›</a:t>
            </a:fld>
            <a:endParaRPr lang="en-GB"/>
          </a:p>
        </p:txBody>
      </p:sp>
    </p:spTree>
    <p:extLst>
      <p:ext uri="{BB962C8B-B14F-4D97-AF65-F5344CB8AC3E}">
        <p14:creationId xmlns:p14="http://schemas.microsoft.com/office/powerpoint/2010/main" val="179759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17 is based on IAS 16, </a:t>
            </a:r>
            <a:r>
              <a:rPr lang="en-GB" i="1" dirty="0"/>
              <a:t>Property, Plant and Equipment</a:t>
            </a:r>
            <a:r>
              <a:rPr lang="en-GB" i="0" dirty="0"/>
              <a:t>. Participants who are familiar with IAS 16 should be comfortable with IPSAS 17 as long as the key differences are noted.</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a:t>
            </a:fld>
            <a:endParaRPr lang="en-GB"/>
          </a:p>
        </p:txBody>
      </p:sp>
    </p:spTree>
    <p:extLst>
      <p:ext uri="{BB962C8B-B14F-4D97-AF65-F5344CB8AC3E}">
        <p14:creationId xmlns:p14="http://schemas.microsoft.com/office/powerpoint/2010/main" val="18138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a:t>
            </a:r>
            <a:r>
              <a:rPr lang="en-GB" sz="1200" kern="1200">
                <a:solidFill>
                  <a:schemeClr val="tx1"/>
                </a:solidFill>
                <a:effectLst/>
                <a:latin typeface="+mn-lt"/>
                <a:ea typeface="+mn-ea"/>
                <a:cs typeface="+mn-cs"/>
              </a:rPr>
              <a:t>(pages 27 - 28).</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15</a:t>
            </a:fld>
            <a:endParaRPr lang="en-GB"/>
          </a:p>
        </p:txBody>
      </p:sp>
    </p:spTree>
    <p:extLst>
      <p:ext uri="{BB962C8B-B14F-4D97-AF65-F5344CB8AC3E}">
        <p14:creationId xmlns:p14="http://schemas.microsoft.com/office/powerpoint/2010/main" val="310995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3546-DF8A-4E0E-9DA6-4DB14DAC0D65}" type="slidenum">
              <a:rPr lang="en-GB" smtClean="0"/>
              <a:t>16</a:t>
            </a:fld>
            <a:endParaRPr lang="en-GB"/>
          </a:p>
        </p:txBody>
      </p:sp>
    </p:spTree>
    <p:extLst>
      <p:ext uri="{BB962C8B-B14F-4D97-AF65-F5344CB8AC3E}">
        <p14:creationId xmlns:p14="http://schemas.microsoft.com/office/powerpoint/2010/main" val="162112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3F3546-DF8A-4E0E-9DA6-4DB14DAC0D65}" type="slidenum">
              <a:rPr lang="en-GB" smtClean="0"/>
              <a:t>18</a:t>
            </a:fld>
            <a:endParaRPr lang="en-GB"/>
          </a:p>
        </p:txBody>
      </p:sp>
    </p:spTree>
    <p:extLst>
      <p:ext uri="{BB962C8B-B14F-4D97-AF65-F5344CB8AC3E}">
        <p14:creationId xmlns:p14="http://schemas.microsoft.com/office/powerpoint/2010/main" val="530716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5 is based on an earlier version of IAS 23, </a:t>
            </a:r>
            <a:r>
              <a:rPr lang="en-GB" i="1" dirty="0"/>
              <a:t>Borrowing Costs</a:t>
            </a:r>
            <a:r>
              <a:rPr lang="en-GB" i="0" dirty="0"/>
              <a:t> that permitted the benchmark and alternative treatments. IAS 23 now </a:t>
            </a:r>
            <a:r>
              <a:rPr lang="en-GB" i="0" dirty="0" err="1"/>
              <a:t>mndates</a:t>
            </a:r>
            <a:r>
              <a:rPr lang="en-GB" i="0" dirty="0"/>
              <a:t> the capitalization of borrowing costs. If participants are familiar with IAS 23, this difference should be highlighted.</a:t>
            </a:r>
          </a:p>
          <a:p>
            <a:endParaRPr lang="en-GB" i="0" dirty="0"/>
          </a:p>
          <a:p>
            <a:r>
              <a:rPr lang="en-GB" i="0" dirty="0"/>
              <a:t>IPSAS 5 provides guidance on which costs are eligible for capitalization under the allowed alternative treatment Revised guidance has been included in IPSAS 5 for those entities that have adopted IPSAS 41, </a:t>
            </a:r>
            <a:r>
              <a:rPr lang="en-GB" i="1" dirty="0"/>
              <a:t>Financial Instruments</a:t>
            </a:r>
            <a:r>
              <a:rPr lang="en-GB" i="0" dirty="0"/>
              <a:t>. IPSAS 41 has an effective date of January 1, 2022; however, early adoption is permitted. IPSAS 41 is discussed in the Financial </a:t>
            </a:r>
            <a:r>
              <a:rPr lang="en-GB" i="0"/>
              <a:t>Instruments module.</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19</a:t>
            </a:fld>
            <a:endParaRPr lang="en-GB"/>
          </a:p>
        </p:txBody>
      </p:sp>
    </p:spTree>
    <p:extLst>
      <p:ext uri="{BB962C8B-B14F-4D97-AF65-F5344CB8AC3E}">
        <p14:creationId xmlns:p14="http://schemas.microsoft.com/office/powerpoint/2010/main" val="224386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21 and IPSAS 26 are based on IAS 36, </a:t>
            </a:r>
            <a:r>
              <a:rPr lang="en-GB" i="1" dirty="0"/>
              <a:t>Impairments of Assets.</a:t>
            </a:r>
            <a:endParaRPr lang="en-GB" i="0" dirty="0"/>
          </a:p>
          <a:p>
            <a:endParaRPr lang="en-GB" i="0" dirty="0"/>
          </a:p>
          <a:p>
            <a:r>
              <a:rPr lang="en-GB" i="0" dirty="0"/>
              <a:t>IPSAS 26 is closely based in IAS 36. IPSAS 21 adapts the principles in IAS 36 to assets where cashflows cannot be used to assess the recoverable amount of the asset. Instead, recoverable service amount is assessed – this is the cost of replacing the service potential of the non-cash-generating asset, and some impairment indicators are modified – see next slide.</a:t>
            </a:r>
          </a:p>
          <a:p>
            <a:endParaRPr lang="en-GB" i="0" dirty="0"/>
          </a:p>
          <a:p>
            <a:r>
              <a:rPr lang="en-GB" sz="1200" kern="1200" dirty="0">
                <a:solidFill>
                  <a:schemeClr val="tx1"/>
                </a:solidFill>
                <a:effectLst/>
                <a:latin typeface="+mn-lt"/>
                <a:ea typeface="+mn-ea"/>
                <a:cs typeface="+mn-cs"/>
              </a:rPr>
              <a:t>If participants are familiar with IAS 36, these differences should be highlighted.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Impairment of goodwill is discussed as part of public sector combinations in the consolidation module.</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20</a:t>
            </a:fld>
            <a:endParaRPr lang="en-GB"/>
          </a:p>
        </p:txBody>
      </p:sp>
    </p:spTree>
    <p:extLst>
      <p:ext uri="{BB962C8B-B14F-4D97-AF65-F5344CB8AC3E}">
        <p14:creationId xmlns:p14="http://schemas.microsoft.com/office/powerpoint/2010/main" val="169299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Assets module for further details (page 34)</a:t>
            </a:r>
          </a:p>
        </p:txBody>
      </p:sp>
      <p:sp>
        <p:nvSpPr>
          <p:cNvPr id="4" name="Slide Number Placeholder 3"/>
          <p:cNvSpPr>
            <a:spLocks noGrp="1"/>
          </p:cNvSpPr>
          <p:nvPr>
            <p:ph type="sldNum" sz="quarter" idx="5"/>
          </p:nvPr>
        </p:nvSpPr>
        <p:spPr/>
        <p:txBody>
          <a:bodyPr/>
          <a:lstStyle/>
          <a:p>
            <a:fld id="{0E3F3546-DF8A-4E0E-9DA6-4DB14DAC0D65}" type="slidenum">
              <a:rPr lang="en-GB" smtClean="0"/>
              <a:t>21</a:t>
            </a:fld>
            <a:endParaRPr lang="en-GB"/>
          </a:p>
        </p:txBody>
      </p:sp>
    </p:spTree>
    <p:extLst>
      <p:ext uri="{BB962C8B-B14F-4D97-AF65-F5344CB8AC3E}">
        <p14:creationId xmlns:p14="http://schemas.microsoft.com/office/powerpoint/2010/main" val="38823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not familiar with accrual accounting, an additional slide with examples of PP&amp;E from their jurisdiction could be included here.</a:t>
            </a:r>
          </a:p>
          <a:p>
            <a:endParaRPr lang="en-GB" dirty="0"/>
          </a:p>
          <a:p>
            <a:r>
              <a:rPr lang="en-GB" dirty="0"/>
              <a:t>Similarly, for entities that are adopting accrual accounting for the first time, identifying PP&amp;E is often one of the most significant tasks. Entities should consider what records could be used to identify those assets. This could be discussed (and a separate slide included if this would be useful) if participants are in the process of implementing accrual IPSAS for the first time.</a:t>
            </a:r>
          </a:p>
          <a:p>
            <a:endParaRPr lang="en-GB" dirty="0"/>
          </a:p>
          <a:p>
            <a:r>
              <a:rPr lang="en-GB" dirty="0"/>
              <a:t>Examples of records include:</a:t>
            </a:r>
          </a:p>
          <a:p>
            <a:endParaRPr lang="en-GB" dirty="0"/>
          </a:p>
          <a:p>
            <a:r>
              <a:rPr lang="en-GB" dirty="0"/>
              <a:t>Land registries or similar land ownership registers.</a:t>
            </a:r>
          </a:p>
          <a:p>
            <a:r>
              <a:rPr lang="en-GB" dirty="0"/>
              <a:t>Utility bills (gas/electricity/oil/water/telecoms) can identify buildings where costs are being incurred.</a:t>
            </a:r>
          </a:p>
          <a:p>
            <a:r>
              <a:rPr lang="en-GB" dirty="0"/>
              <a:t>Maintenance contracts can be used to identify assets</a:t>
            </a:r>
          </a:p>
          <a:p>
            <a:r>
              <a:rPr lang="en-GB" dirty="0"/>
              <a:t>Asset registers</a:t>
            </a:r>
          </a:p>
          <a:p>
            <a:r>
              <a:rPr lang="en-GB" dirty="0"/>
              <a:t>Rental income</a:t>
            </a:r>
          </a:p>
          <a:p>
            <a:endParaRPr lang="en-GB" dirty="0"/>
          </a:p>
          <a:p>
            <a:r>
              <a:rPr lang="en-GB" dirty="0"/>
              <a:t>Records may be incomplete or out of date, and as well as identifying assets to be recognized, might identify costs that are being incurred for assets that the entity no longer controls.</a:t>
            </a:r>
          </a:p>
        </p:txBody>
      </p:sp>
      <p:sp>
        <p:nvSpPr>
          <p:cNvPr id="4" name="Slide Number Placeholder 3"/>
          <p:cNvSpPr>
            <a:spLocks noGrp="1"/>
          </p:cNvSpPr>
          <p:nvPr>
            <p:ph type="sldNum" sz="quarter" idx="5"/>
          </p:nvPr>
        </p:nvSpPr>
        <p:spPr/>
        <p:txBody>
          <a:bodyPr/>
          <a:lstStyle/>
          <a:p>
            <a:fld id="{0E3F3546-DF8A-4E0E-9DA6-4DB14DAC0D65}" type="slidenum">
              <a:rPr lang="en-GB" smtClean="0"/>
              <a:t>3</a:t>
            </a:fld>
            <a:endParaRPr lang="en-GB"/>
          </a:p>
        </p:txBody>
      </p:sp>
    </p:spTree>
    <p:extLst>
      <p:ext uri="{BB962C8B-B14F-4D97-AF65-F5344CB8AC3E}">
        <p14:creationId xmlns:p14="http://schemas.microsoft.com/office/powerpoint/2010/main" val="136334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IAS 16 does not include any specific provisions regarding heritage assets. If participants are familiar with IAS 16, the heritage provisions should be highlighted.</a:t>
            </a:r>
          </a:p>
        </p:txBody>
      </p:sp>
      <p:sp>
        <p:nvSpPr>
          <p:cNvPr id="4" name="Slide Number Placeholder 3"/>
          <p:cNvSpPr>
            <a:spLocks noGrp="1"/>
          </p:cNvSpPr>
          <p:nvPr>
            <p:ph type="sldNum" sz="quarter" idx="5"/>
          </p:nvPr>
        </p:nvSpPr>
        <p:spPr/>
        <p:txBody>
          <a:bodyPr/>
          <a:lstStyle/>
          <a:p>
            <a:fld id="{0E3F3546-DF8A-4E0E-9DA6-4DB14DAC0D65}" type="slidenum">
              <a:rPr lang="en-GB" smtClean="0"/>
              <a:t>4</a:t>
            </a:fld>
            <a:endParaRPr lang="en-GB"/>
          </a:p>
        </p:txBody>
      </p:sp>
    </p:spTree>
    <p:extLst>
      <p:ext uri="{BB962C8B-B14F-4D97-AF65-F5344CB8AC3E}">
        <p14:creationId xmlns:p14="http://schemas.microsoft.com/office/powerpoint/2010/main" val="30443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fair value as currently defined in IPSAS is not the same as defined in IFRS 13, </a:t>
            </a:r>
            <a:r>
              <a:rPr lang="en-GB" sz="1200" i="1" kern="1200" dirty="0">
                <a:solidFill>
                  <a:schemeClr val="tx1"/>
                </a:solidFill>
                <a:effectLst/>
                <a:latin typeface="+mn-lt"/>
                <a:ea typeface="+mn-ea"/>
                <a:cs typeface="+mn-cs"/>
              </a:rPr>
              <a:t>Fair Value Measurement</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participants are familiar with IFRS, this difference should be highlighted.</a:t>
            </a:r>
            <a:endParaRPr lang="en-GB" dirty="0">
              <a:effectLst/>
            </a:endParaRPr>
          </a:p>
          <a:p>
            <a:endParaRPr lang="en-GB" dirty="0"/>
          </a:p>
          <a:p>
            <a:r>
              <a:rPr lang="en-GB" dirty="0"/>
              <a:t>The definition of fair value in IPSAS is:</a:t>
            </a:r>
          </a:p>
          <a:p>
            <a:endParaRPr lang="en-GB" dirty="0"/>
          </a:p>
          <a:p>
            <a:r>
              <a:rPr lang="en-GB" b="1" dirty="0"/>
              <a:t>Fair value is the amount for which an asset could be exchanged, or a liability settled, between knowledgeable, willing parties in an arm’s length transaction.</a:t>
            </a:r>
            <a:endParaRPr lang="en-GB" b="0" dirty="0"/>
          </a:p>
          <a:p>
            <a:endParaRPr lang="en-GB" b="0" dirty="0"/>
          </a:p>
          <a:p>
            <a:r>
              <a:rPr lang="en-GB" b="0" dirty="0"/>
              <a:t>This includes entry as well as exit values.</a:t>
            </a:r>
            <a:endParaRPr lang="en-GB" b="1" dirty="0"/>
          </a:p>
        </p:txBody>
      </p:sp>
      <p:sp>
        <p:nvSpPr>
          <p:cNvPr id="4" name="Slide Number Placeholder 3"/>
          <p:cNvSpPr>
            <a:spLocks noGrp="1"/>
          </p:cNvSpPr>
          <p:nvPr>
            <p:ph type="sldNum" sz="quarter" idx="5"/>
          </p:nvPr>
        </p:nvSpPr>
        <p:spPr/>
        <p:txBody>
          <a:bodyPr/>
          <a:lstStyle/>
          <a:p>
            <a:fld id="{0E3F3546-DF8A-4E0E-9DA6-4DB14DAC0D65}" type="slidenum">
              <a:rPr lang="en-GB" smtClean="0"/>
              <a:t>5</a:t>
            </a:fld>
            <a:endParaRPr lang="en-GB"/>
          </a:p>
        </p:txBody>
      </p:sp>
    </p:spTree>
    <p:extLst>
      <p:ext uri="{BB962C8B-B14F-4D97-AF65-F5344CB8AC3E}">
        <p14:creationId xmlns:p14="http://schemas.microsoft.com/office/powerpoint/2010/main" val="59015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Answer: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expenditure does not strictly meet the recognition criteria. The equipment required to comply with water quality standards does not provide future economic benefits or service potential. However, it is appropriate to treat the upgrade as PP&amp;E.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equipment does not directly embody future economic benefits or service potential, it is necessary for a municipality to obtain future economic benefits or service potential from its water treatment plants.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Items of property, plant, and equipment may be required for safety or environmental reasons. The acquisition of such property, plant, and equipment, although not directly increasing the economic benefits or service potential of any particular existing item of property, plant, and equipment, may be necessary for an entity to obtain the economic benefits or service potential from its other assets. Such items of property, plant, and equipment qualify for recognition as assets.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fire safety regulations may require a hospital to retrofit new sprinkler systems. These enhancements are recognized as an asset because, without them, the entity is unable to operate the hospital in accordance with the regulations.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the resulting carrying amount of such an asset and related assets is reviewed for impairment in accordance with IPSAS 21, </a:t>
            </a:r>
            <a:r>
              <a:rPr lang="en-US" sz="1200" b="0" i="1" u="none" strike="noStrike" kern="1200" baseline="0" dirty="0">
                <a:solidFill>
                  <a:schemeClr val="tx1"/>
                </a:solidFill>
                <a:latin typeface="+mn-lt"/>
                <a:ea typeface="+mn-ea"/>
                <a:cs typeface="+mn-cs"/>
              </a:rPr>
              <a:t>Impairment of Non-Cash- Generating Assets</a:t>
            </a:r>
            <a:r>
              <a:rPr lang="en-US"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6</a:t>
            </a:fld>
            <a:endParaRPr lang="en-GB"/>
          </a:p>
        </p:txBody>
      </p:sp>
    </p:spTree>
    <p:extLst>
      <p:ext uri="{BB962C8B-B14F-4D97-AF65-F5344CB8AC3E}">
        <p14:creationId xmlns:p14="http://schemas.microsoft.com/office/powerpoint/2010/main" val="406136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Answers:</a:t>
            </a:r>
          </a:p>
          <a:p>
            <a:r>
              <a:rPr lang="en-US" sz="1200" i="1" kern="1200" dirty="0">
                <a:solidFill>
                  <a:schemeClr val="tx1"/>
                </a:solidFill>
                <a:effectLst/>
                <a:latin typeface="+mn-lt"/>
                <a:ea typeface="+mn-ea"/>
                <a:cs typeface="+mn-cs"/>
              </a:rPr>
              <a:t>Scenario 1 </a:t>
            </a:r>
            <a:r>
              <a:rPr lang="en-US" sz="1200" kern="1200" dirty="0">
                <a:solidFill>
                  <a:schemeClr val="tx1"/>
                </a:solidFill>
                <a:effectLst/>
                <a:latin typeface="+mn-lt"/>
                <a:ea typeface="+mn-ea"/>
                <a:cs typeface="+mn-cs"/>
              </a:rPr>
              <a:t>- Both back-up generators are items of property, plant and equipment. Both are expected to be used, although irregularly, during more than one period. Major spare parts and stand-by equipment qualify as property, plant, and equipment when an entity expects to use them during more than one period.</a:t>
            </a:r>
          </a:p>
          <a:p>
            <a:endParaRPr lang="en-GB"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Scenario 2 </a:t>
            </a:r>
            <a:r>
              <a:rPr lang="en-US" sz="1200" kern="1200" dirty="0">
                <a:solidFill>
                  <a:schemeClr val="tx1"/>
                </a:solidFill>
                <a:effectLst/>
                <a:latin typeface="+mn-lt"/>
                <a:ea typeface="+mn-ea"/>
                <a:cs typeface="+mn-cs"/>
              </a:rPr>
              <a:t>- It depends! Professional judgment would have to be exercised in determining the appropriate accounting treatment. Generally, spare parts and servicing equipment are carried as inventory and expensed in surplus or deficit as consumed except when the items meet the definition of PP&amp;E and are significant or the items can only be used in connection with another item of property, plant and equipment. In this latter case, they are capitalized.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since the electric motors are commonly available in the market, they could be recognized as inventory and expensed in surplus or deficit as consumed. Alternatively, if it is determined that they satisfy the definition of PP&amp;E, are significant or can only be used in connection with the water treatment plant, they could be capitalized.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8</a:t>
            </a:fld>
            <a:endParaRPr lang="en-GB"/>
          </a:p>
        </p:txBody>
      </p:sp>
    </p:spTree>
    <p:extLst>
      <p:ext uri="{BB962C8B-B14F-4D97-AF65-F5344CB8AC3E}">
        <p14:creationId xmlns:p14="http://schemas.microsoft.com/office/powerpoint/2010/main" val="235677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IAS 16 does not include any specific provisions regarding items acquired in non-exchange transactions. If participants are familiar with IAS 16, the non-exchange transaction provisions should be highlighted.</a:t>
            </a:r>
          </a:p>
          <a:p>
            <a:endParaRPr lang="en-GB" dirty="0"/>
          </a:p>
          <a:p>
            <a:r>
              <a:rPr lang="en-GB" dirty="0"/>
              <a:t>Note that fair value as currently defined in IPSAS is not the same as defined in IFRS 13, </a:t>
            </a:r>
            <a:r>
              <a:rPr lang="en-GB" i="1" dirty="0"/>
              <a:t>Fair Value Measurement</a:t>
            </a:r>
            <a:r>
              <a:rPr lang="en-GB" i="0" dirty="0"/>
              <a:t>. </a:t>
            </a:r>
            <a:r>
              <a:rPr lang="en-GB" dirty="0"/>
              <a:t>If participants are familiar with IFRS, this difference should be highlighted.</a:t>
            </a:r>
          </a:p>
        </p:txBody>
      </p:sp>
      <p:sp>
        <p:nvSpPr>
          <p:cNvPr id="4" name="Slide Number Placeholder 3"/>
          <p:cNvSpPr>
            <a:spLocks noGrp="1"/>
          </p:cNvSpPr>
          <p:nvPr>
            <p:ph type="sldNum" sz="quarter" idx="5"/>
          </p:nvPr>
        </p:nvSpPr>
        <p:spPr/>
        <p:txBody>
          <a:bodyPr/>
          <a:lstStyle/>
          <a:p>
            <a:fld id="{0E3F3546-DF8A-4E0E-9DA6-4DB14DAC0D65}" type="slidenum">
              <a:rPr lang="en-GB" smtClean="0"/>
              <a:t>9</a:t>
            </a:fld>
            <a:endParaRPr lang="en-GB"/>
          </a:p>
        </p:txBody>
      </p:sp>
    </p:spTree>
    <p:extLst>
      <p:ext uri="{BB962C8B-B14F-4D97-AF65-F5344CB8AC3E}">
        <p14:creationId xmlns:p14="http://schemas.microsoft.com/office/powerpoint/2010/main" val="381137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item of property, plant, and equipment that qualifies for recognition as an asset should be measured at its cost. The elements of cost of an item of property, plant, and equipment comprises its purchase price and any costs directly attributable to bringing the asset to the location and condition necessary for it to be capable of operating in the manner intended by management.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demolition of the building would be considered costs of bringing the land to condition for its intended use and included in the carrying amount of the land.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operations occur in connection with the construction or development of an item of property, plant, and equipment, but are not necessary to bring the item to the location and condition necessary for it to be capable of operating in the manner intended by management.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incidental operations may occur before or during the construction or development activities. Because incidental operations are not necessary to bring an item to the location and condition necessary for it to be capable of operating in the manner intended by management, the revenue and related expenses of incidental operations are recognized in surplus or deficit, and included in their respective classifications of revenue and expense.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E3F3546-DF8A-4E0E-9DA6-4DB14DAC0D65}" type="slidenum">
              <a:rPr lang="en-GB" smtClean="0"/>
              <a:t>10</a:t>
            </a:fld>
            <a:endParaRPr lang="en-GB"/>
          </a:p>
        </p:txBody>
      </p:sp>
    </p:spTree>
    <p:extLst>
      <p:ext uri="{BB962C8B-B14F-4D97-AF65-F5344CB8AC3E}">
        <p14:creationId xmlns:p14="http://schemas.microsoft.com/office/powerpoint/2010/main" val="140442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that fair value as currently defined in IPSAS is not the same as defined in IFRS 13, </a:t>
            </a:r>
            <a:r>
              <a:rPr lang="en-GB" i="1" dirty="0"/>
              <a:t>Fair Value Measurement</a:t>
            </a:r>
            <a:r>
              <a:rPr lang="en-GB" i="0" dirty="0"/>
              <a:t>. </a:t>
            </a:r>
            <a:r>
              <a:rPr lang="en-GB" dirty="0"/>
              <a:t>If participants are familiar with IFRS, this difference should be highlighted.</a:t>
            </a:r>
          </a:p>
          <a:p>
            <a:endParaRPr lang="en-GB" dirty="0"/>
          </a:p>
          <a:p>
            <a:r>
              <a:rPr lang="en-GB" dirty="0"/>
              <a:t>Revaluation gains and losses are taken to revaluation surplus  (a component of net assets/equity). This is equivalent to taking changes to Other Comprehensive Income under IAS 16. If participants are familiar with IFRS, this difference should be highlighted.</a:t>
            </a:r>
          </a:p>
          <a:p>
            <a:endParaRPr lang="en-GB" dirty="0"/>
          </a:p>
          <a:p>
            <a:r>
              <a:rPr lang="en-GB" dirty="0"/>
              <a:t>Note that under IPSAS 17, revaluation surplus balances are maintained for each </a:t>
            </a:r>
            <a:r>
              <a:rPr lang="en-GB" b="1" dirty="0"/>
              <a:t>class</a:t>
            </a:r>
            <a:r>
              <a:rPr lang="en-GB" dirty="0"/>
              <a:t> of asset. Under IAS 16, balances are maintained for each asset. If participants are familiar with IFRS, this difference should be highlighted.</a:t>
            </a:r>
          </a:p>
        </p:txBody>
      </p:sp>
      <p:sp>
        <p:nvSpPr>
          <p:cNvPr id="4" name="Slide Number Placeholder 3"/>
          <p:cNvSpPr>
            <a:spLocks noGrp="1"/>
          </p:cNvSpPr>
          <p:nvPr>
            <p:ph type="sldNum" sz="quarter" idx="5"/>
          </p:nvPr>
        </p:nvSpPr>
        <p:spPr/>
        <p:txBody>
          <a:bodyPr/>
          <a:lstStyle/>
          <a:p>
            <a:fld id="{0E3F3546-DF8A-4E0E-9DA6-4DB14DAC0D65}" type="slidenum">
              <a:rPr lang="en-GB" smtClean="0"/>
              <a:t>11</a:t>
            </a:fld>
            <a:endParaRPr lang="en-GB"/>
          </a:p>
        </p:txBody>
      </p:sp>
    </p:spTree>
    <p:extLst>
      <p:ext uri="{BB962C8B-B14F-4D97-AF65-F5344CB8AC3E}">
        <p14:creationId xmlns:p14="http://schemas.microsoft.com/office/powerpoint/2010/main" val="78899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20-Oct-20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Property, Plant and Equipment</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17</a:t>
            </a:r>
          </a:p>
          <a:p>
            <a:pPr lvl="0" algn="l" defTabSz="914400" fontAlgn="base">
              <a:spcBef>
                <a:spcPct val="0"/>
              </a:spcBef>
              <a:spcAft>
                <a:spcPct val="0"/>
              </a:spcAft>
            </a:pPr>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24731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municipality has acquired land and a building to be develop into a parking structure. The building is to be demolished.</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How would the acquisition be accounted for? Explain</a:t>
            </a:r>
          </a:p>
          <a:p>
            <a:pPr lvl="0" defTabSz="914400" fontAlgn="base">
              <a:spcBef>
                <a:spcPts val="1800"/>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property is used temporarily for  surface parking pending construction.</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Is the surface parking operation part of the cost of the new parking structure?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9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after Initial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b="1" kern="0" dirty="0">
                <a:solidFill>
                  <a:srgbClr val="000000">
                    <a:lumMod val="65000"/>
                    <a:lumOff val="35000"/>
                  </a:srgbClr>
                </a:solidFill>
                <a:latin typeface="Arial" pitchFamily="34" charset="0"/>
                <a:ea typeface="ＭＳ Ｐゴシック" charset="0"/>
                <a:cs typeface="Arial" pitchFamily="34" charset="0"/>
              </a:rPr>
              <a:t>Cost model </a:t>
            </a:r>
            <a:r>
              <a:rPr lang="en-US" sz="2000" kern="0" dirty="0">
                <a:solidFill>
                  <a:srgbClr val="000000">
                    <a:lumMod val="65000"/>
                    <a:lumOff val="35000"/>
                  </a:srgbClr>
                </a:solidFill>
                <a:latin typeface="Arial" pitchFamily="34" charset="0"/>
                <a:ea typeface="ＭＳ Ｐゴシック" charset="0"/>
                <a:cs typeface="Arial" pitchFamily="34" charset="0"/>
              </a:rPr>
              <a:t>- property, plant, and equipment is carried at its cost, less any accumulated depreciation and any accumulated impairment losses.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b="1" kern="0" dirty="0">
                <a:solidFill>
                  <a:srgbClr val="000000">
                    <a:lumMod val="65000"/>
                    <a:lumOff val="35000"/>
                  </a:srgbClr>
                </a:solidFill>
                <a:latin typeface="Arial" pitchFamily="34" charset="0"/>
                <a:ea typeface="ＭＳ Ｐゴシック" charset="0"/>
                <a:cs typeface="Arial" pitchFamily="34" charset="0"/>
              </a:rPr>
              <a:t>Revaluation model </a:t>
            </a:r>
            <a:r>
              <a:rPr lang="en-US" sz="2000" kern="0" dirty="0">
                <a:solidFill>
                  <a:srgbClr val="000000">
                    <a:lumMod val="65000"/>
                    <a:lumOff val="35000"/>
                  </a:srgbClr>
                </a:solidFill>
                <a:latin typeface="Arial" pitchFamily="34" charset="0"/>
                <a:ea typeface="ＭＳ Ｐゴシック" charset="0"/>
                <a:cs typeface="Arial" pitchFamily="34" charset="0"/>
              </a:rPr>
              <a:t>- property, plant, and equipment is carried at a revalued amount, being its fair value less any subsequent accumulated depreciation, and subsequent accumulated impairment losses.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97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Comparison of Models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662188" y="1519537"/>
            <a:ext cx="6719583" cy="3785746"/>
          </a:xfrm>
          <a:prstGeom prst="rect">
            <a:avLst/>
          </a:prstGeom>
        </p:spPr>
      </p:pic>
    </p:spTree>
    <p:extLst>
      <p:ext uri="{BB962C8B-B14F-4D97-AF65-F5344CB8AC3E}">
        <p14:creationId xmlns:p14="http://schemas.microsoft.com/office/powerpoint/2010/main" val="346850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Pros and Cons of Revaluation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33400" y="1654468"/>
            <a:ext cx="7695715" cy="3391332"/>
          </a:xfrm>
          <a:prstGeom prst="rect">
            <a:avLst/>
          </a:prstGeom>
        </p:spPr>
      </p:pic>
    </p:spTree>
    <p:extLst>
      <p:ext uri="{BB962C8B-B14F-4D97-AF65-F5344CB8AC3E}">
        <p14:creationId xmlns:p14="http://schemas.microsoft.com/office/powerpoint/2010/main" val="195439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Depreciation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All PP&amp;E except land is subject to depreciation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depreciable amount of an asset is expensed on a systematic basis over its useful life to surplus or deficit for each period unless it is recognized in the carrying </a:t>
            </a:r>
            <a:r>
              <a:rPr lang="en-US" sz="2000" kern="0">
                <a:solidFill>
                  <a:srgbClr val="000000">
                    <a:lumMod val="65000"/>
                    <a:lumOff val="35000"/>
                  </a:srgbClr>
                </a:solidFill>
                <a:latin typeface="Arial" pitchFamily="34" charset="0"/>
                <a:ea typeface="ＭＳ Ｐゴシック" charset="0"/>
                <a:cs typeface="Arial" pitchFamily="34" charset="0"/>
              </a:rPr>
              <a:t>amount of another </a:t>
            </a:r>
            <a:r>
              <a:rPr lang="en-US" sz="2000" kern="0" dirty="0">
                <a:solidFill>
                  <a:srgbClr val="000000">
                    <a:lumMod val="65000"/>
                    <a:lumOff val="35000"/>
                  </a:srgbClr>
                </a:solidFill>
                <a:latin typeface="Arial" pitchFamily="34" charset="0"/>
                <a:ea typeface="ＭＳ Ｐゴシック" charset="0"/>
                <a:cs typeface="Arial" pitchFamily="34" charset="0"/>
              </a:rPr>
              <a:t>asset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Depreciation begins when an asset is in operation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Reviewed at each annual reporting date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Each significant component is depreciated separately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62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Depreciation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533400" y="1390918"/>
            <a:ext cx="8097592" cy="500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pitchFamily="34" charset="0"/>
                <a:ea typeface="ＭＳ Ｐゴシック" charset="0"/>
                <a:cs typeface="Arial" pitchFamily="34" charset="0"/>
              </a:rPr>
              <a:t>A government has a water treatment facility with the following components:</a:t>
            </a: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ts val="776"/>
              </a:spcBef>
              <a:spcAft>
                <a:spcPct val="0"/>
              </a:spcAft>
              <a:buClrTx/>
              <a:buSzTx/>
              <a:buFont typeface="Wingdings 2" pitchFamily="18" charset="2"/>
              <a:buNone/>
              <a:tabLst/>
              <a:defRPr/>
            </a:pPr>
            <a:endParaRPr kumimoji="0" lang="en-US" sz="20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 typeface="Wingdings 2" pitchFamily="18" charset="2"/>
              <a:buNone/>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pitchFamily="34" charset="0"/>
                <a:ea typeface="ＭＳ Ｐゴシック" charset="0"/>
                <a:cs typeface="Arial" pitchFamily="34" charset="0"/>
              </a:rPr>
              <a:t>Assuming was in service Jan 1, 20x0, no residual value and straight line depreciation, what is depreciation for year ended  of Dec 31, 20x0? Explain</a:t>
            </a:r>
          </a:p>
          <a:p>
            <a:pPr marL="0" marR="0" lvl="0" indent="0" algn="l" defTabSz="914400" rtl="0" eaLnBrk="1" fontAlgn="base" latinLnBrk="0" hangingPunct="1">
              <a:lnSpc>
                <a:spcPct val="100000"/>
              </a:lnSpc>
              <a:spcBef>
                <a:spcPct val="0"/>
              </a:spcBef>
              <a:spcAft>
                <a:spcPct val="0"/>
              </a:spcAft>
              <a:buClrTx/>
              <a:buSzTx/>
              <a:buFont typeface="Wingdings 2" pitchFamily="18" charset="2"/>
              <a:buNone/>
              <a:tabLst/>
              <a:defRPr/>
            </a:pPr>
            <a:r>
              <a:rPr kumimoji="0" lang="en-US" sz="2000" b="0" i="0" u="none" strike="noStrike" kern="0" cap="none" spc="0" normalizeH="0" baseline="0" noProof="0" dirty="0">
                <a:ln>
                  <a:noFill/>
                </a:ln>
                <a:solidFill>
                  <a:srgbClr val="000000">
                    <a:lumMod val="65000"/>
                    <a:lumOff val="35000"/>
                  </a:srgbClr>
                </a:solidFill>
                <a:effectLst/>
                <a:uLnTx/>
                <a:uFillTx/>
                <a:latin typeface="Arial" pitchFamily="34" charset="0"/>
                <a:ea typeface="ＭＳ Ｐゴシック" charset="0"/>
                <a:cs typeface="Arial" pitchFamily="34" charset="0"/>
              </a:rPr>
              <a:t>How should the treatment facility be recognized? </a:t>
            </a:r>
          </a:p>
        </p:txBody>
      </p:sp>
      <p:graphicFrame>
        <p:nvGraphicFramePr>
          <p:cNvPr id="3" name="Table 2"/>
          <p:cNvGraphicFramePr>
            <a:graphicFrameLocks noGrp="1"/>
          </p:cNvGraphicFramePr>
          <p:nvPr>
            <p:extLst>
              <p:ext uri="{D42A27DB-BD31-4B8C-83A1-F6EECF244321}">
                <p14:modId xmlns:p14="http://schemas.microsoft.com/office/powerpoint/2010/main" val="1661031240"/>
              </p:ext>
            </p:extLst>
          </p:nvPr>
        </p:nvGraphicFramePr>
        <p:xfrm>
          <a:off x="1544714" y="2116091"/>
          <a:ext cx="5027721" cy="1854200"/>
        </p:xfrm>
        <a:graphic>
          <a:graphicData uri="http://schemas.openxmlformats.org/drawingml/2006/table">
            <a:tbl>
              <a:tblPr firstRow="1" bandRow="1">
                <a:tableStyleId>{5C22544A-7EE6-4342-B048-85BDC9FD1C3A}</a:tableStyleId>
              </a:tblPr>
              <a:tblGrid>
                <a:gridCol w="2024109">
                  <a:extLst>
                    <a:ext uri="{9D8B030D-6E8A-4147-A177-3AD203B41FA5}">
                      <a16:colId xmlns:a16="http://schemas.microsoft.com/office/drawing/2014/main" val="20000"/>
                    </a:ext>
                  </a:extLst>
                </a:gridCol>
                <a:gridCol w="1296140">
                  <a:extLst>
                    <a:ext uri="{9D8B030D-6E8A-4147-A177-3AD203B41FA5}">
                      <a16:colId xmlns:a16="http://schemas.microsoft.com/office/drawing/2014/main" val="20001"/>
                    </a:ext>
                  </a:extLst>
                </a:gridCol>
                <a:gridCol w="1707472">
                  <a:extLst>
                    <a:ext uri="{9D8B030D-6E8A-4147-A177-3AD203B41FA5}">
                      <a16:colId xmlns:a16="http://schemas.microsoft.com/office/drawing/2014/main" val="20002"/>
                    </a:ext>
                  </a:extLst>
                </a:gridCol>
              </a:tblGrid>
              <a:tr h="370840">
                <a:tc>
                  <a:txBody>
                    <a:bodyPr/>
                    <a:lstStyle/>
                    <a:p>
                      <a:r>
                        <a:rPr lang="en-CA" dirty="0">
                          <a:latin typeface="Arial" panose="020B0604020202020204" pitchFamily="34" charset="0"/>
                          <a:cs typeface="Arial" panose="020B0604020202020204" pitchFamily="34" charset="0"/>
                        </a:rPr>
                        <a:t>Component</a:t>
                      </a:r>
                      <a:endParaRPr lang="en-US" dirty="0">
                        <a:latin typeface="Arial" panose="020B0604020202020204" pitchFamily="34" charset="0"/>
                        <a:cs typeface="Arial" panose="020B0604020202020204" pitchFamily="34" charset="0"/>
                      </a:endParaRPr>
                    </a:p>
                  </a:txBody>
                  <a:tcPr>
                    <a:solidFill>
                      <a:srgbClr val="004692"/>
                    </a:solidFill>
                  </a:tcPr>
                </a:tc>
                <a:tc>
                  <a:txBody>
                    <a:bodyPr/>
                    <a:lstStyle/>
                    <a:p>
                      <a:r>
                        <a:rPr lang="en-CA" dirty="0">
                          <a:latin typeface="Arial" panose="020B0604020202020204" pitchFamily="34" charset="0"/>
                          <a:cs typeface="Arial" panose="020B0604020202020204" pitchFamily="34" charset="0"/>
                        </a:rPr>
                        <a:t>Cost (CU)</a:t>
                      </a:r>
                      <a:endParaRPr lang="en-US" dirty="0">
                        <a:latin typeface="Arial" panose="020B0604020202020204" pitchFamily="34" charset="0"/>
                        <a:cs typeface="Arial" panose="020B0604020202020204" pitchFamily="34" charset="0"/>
                      </a:endParaRPr>
                    </a:p>
                  </a:txBody>
                  <a:tcPr>
                    <a:solidFill>
                      <a:srgbClr val="004692"/>
                    </a:solidFill>
                  </a:tcPr>
                </a:tc>
                <a:tc>
                  <a:txBody>
                    <a:bodyPr/>
                    <a:lstStyle/>
                    <a:p>
                      <a:r>
                        <a:rPr lang="en-CA" dirty="0">
                          <a:latin typeface="Arial" panose="020B0604020202020204" pitchFamily="34" charset="0"/>
                          <a:cs typeface="Arial" panose="020B0604020202020204" pitchFamily="34" charset="0"/>
                        </a:rPr>
                        <a:t>Expected Life</a:t>
                      </a:r>
                      <a:endParaRPr lang="en-US" dirty="0">
                        <a:latin typeface="Arial" panose="020B0604020202020204" pitchFamily="34" charset="0"/>
                        <a:cs typeface="Arial" panose="020B0604020202020204" pitchFamily="34" charset="0"/>
                      </a:endParaRPr>
                    </a:p>
                  </a:txBody>
                  <a:tcPr>
                    <a:solidFill>
                      <a:srgbClr val="004692"/>
                    </a:solidFill>
                  </a:tcPr>
                </a:tc>
                <a:extLst>
                  <a:ext uri="{0D108BD9-81ED-4DB2-BD59-A6C34878D82A}">
                    <a16:rowId xmlns:a16="http://schemas.microsoft.com/office/drawing/2014/main" val="10000"/>
                  </a:ext>
                </a:extLst>
              </a:tr>
              <a:tr h="370840">
                <a:tc>
                  <a:txBody>
                    <a:bodyPr/>
                    <a:lstStyle/>
                    <a:p>
                      <a:r>
                        <a:rPr lang="en-CA" dirty="0">
                          <a:solidFill>
                            <a:schemeClr val="accent5"/>
                          </a:solidFill>
                          <a:latin typeface="Arial" panose="020B0604020202020204" pitchFamily="34" charset="0"/>
                          <a:cs typeface="Arial" panose="020B0604020202020204" pitchFamily="34" charset="0"/>
                        </a:rPr>
                        <a:t>Building Structure</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2,000,000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40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CA" dirty="0">
                          <a:solidFill>
                            <a:schemeClr val="accent5"/>
                          </a:solidFill>
                          <a:latin typeface="Arial" panose="020B0604020202020204" pitchFamily="34" charset="0"/>
                          <a:cs typeface="Arial" panose="020B0604020202020204" pitchFamily="34" charset="0"/>
                        </a:rPr>
                        <a:t>Roof</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500,000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15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CA" dirty="0">
                          <a:solidFill>
                            <a:schemeClr val="accent5"/>
                          </a:solidFill>
                          <a:latin typeface="Arial" panose="020B0604020202020204" pitchFamily="34" charset="0"/>
                          <a:cs typeface="Arial" panose="020B0604020202020204" pitchFamily="34" charset="0"/>
                        </a:rPr>
                        <a:t>Pumps</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1,000,000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10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CA" dirty="0">
                          <a:solidFill>
                            <a:schemeClr val="accent5"/>
                          </a:solidFill>
                          <a:latin typeface="Arial" panose="020B0604020202020204" pitchFamily="34" charset="0"/>
                          <a:cs typeface="Arial" panose="020B0604020202020204" pitchFamily="34" charset="0"/>
                        </a:rPr>
                        <a:t>HVAC System</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pPr algn="r"/>
                      <a:r>
                        <a:rPr lang="en-CA" dirty="0">
                          <a:solidFill>
                            <a:schemeClr val="accent5"/>
                          </a:solidFill>
                          <a:latin typeface="Arial" panose="020B0604020202020204" pitchFamily="34" charset="0"/>
                          <a:cs typeface="Arial" panose="020B0604020202020204" pitchFamily="34" charset="0"/>
                        </a:rPr>
                        <a:t>500,000</a:t>
                      </a:r>
                      <a:endParaRPr lang="en-US" dirty="0">
                        <a:solidFill>
                          <a:schemeClr val="accent5"/>
                        </a:solidFill>
                        <a:latin typeface="Arial" panose="020B0604020202020204" pitchFamily="34" charset="0"/>
                        <a:cs typeface="Arial" panose="020B0604020202020204" pitchFamily="34" charset="0"/>
                      </a:endParaRPr>
                    </a:p>
                  </a:txBody>
                  <a:tcPr/>
                </a:tc>
                <a:tc>
                  <a:txBody>
                    <a:bodyPr/>
                    <a:lstStyle/>
                    <a:p>
                      <a:r>
                        <a:rPr lang="en-CA" dirty="0">
                          <a:solidFill>
                            <a:schemeClr val="accent5"/>
                          </a:solidFill>
                          <a:latin typeface="Arial" panose="020B0604020202020204" pitchFamily="34" charset="0"/>
                          <a:cs typeface="Arial" panose="020B0604020202020204" pitchFamily="34" charset="0"/>
                        </a:rPr>
                        <a:t>15 Years</a:t>
                      </a:r>
                      <a:endParaRPr lang="en-US" dirty="0">
                        <a:solidFill>
                          <a:schemeClr val="accent5"/>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950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3539430"/>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Derecognition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600"/>
              </a:spcBef>
              <a:spcAft>
                <a:spcPts val="60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The carrying amount of PP&amp;E is derecognized:</a:t>
            </a:r>
          </a:p>
          <a:p>
            <a:pPr marL="694944" lvl="1" indent="-347472" defTabSz="914400" fontAlgn="base">
              <a:spcBef>
                <a:spcPts val="600"/>
              </a:spcBef>
              <a:spcAft>
                <a:spcPts val="60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On disposal</a:t>
            </a:r>
          </a:p>
          <a:p>
            <a:pPr marL="694944" lvl="1" indent="-347472" defTabSz="914400" fontAlgn="base">
              <a:spcBef>
                <a:spcPts val="600"/>
              </a:spcBef>
              <a:spcAft>
                <a:spcPts val="60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When no future service potential or economic benefits is expected from its use or disposal</a:t>
            </a:r>
          </a:p>
          <a:p>
            <a:pPr marL="273050" lvl="1" indent="-273050" defTabSz="914400" fontAlgn="base">
              <a:spcBef>
                <a:spcPts val="600"/>
              </a:spcBef>
              <a:spcAft>
                <a:spcPts val="600"/>
              </a:spcAft>
              <a:buSzPct val="95000"/>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Gain or loss on </a:t>
            </a:r>
            <a:r>
              <a:rPr lang="en-US" sz="2000" kern="0" dirty="0" err="1">
                <a:solidFill>
                  <a:srgbClr val="000000">
                    <a:lumMod val="65000"/>
                    <a:lumOff val="35000"/>
                  </a:srgbClr>
                </a:solidFill>
                <a:latin typeface="Arial" pitchFamily="34" charset="0"/>
                <a:ea typeface="ＭＳ Ｐゴシック" charset="0"/>
                <a:cs typeface="Arial" pitchFamily="34" charset="0"/>
              </a:rPr>
              <a:t>derecognition</a:t>
            </a:r>
            <a:r>
              <a:rPr lang="en-US" sz="2000" kern="0" dirty="0">
                <a:solidFill>
                  <a:srgbClr val="000000">
                    <a:lumMod val="65000"/>
                    <a:lumOff val="35000"/>
                  </a:srgbClr>
                </a:solidFill>
                <a:latin typeface="Arial" pitchFamily="34" charset="0"/>
                <a:ea typeface="ＭＳ Ｐゴシック" charset="0"/>
                <a:cs typeface="Arial" pitchFamily="34" charset="0"/>
              </a:rPr>
              <a:t> is included in surplus or deficit</a:t>
            </a:r>
          </a:p>
          <a:p>
            <a:pPr marL="273050" lvl="1" indent="-273050" defTabSz="914400" fontAlgn="base">
              <a:spcBef>
                <a:spcPts val="600"/>
              </a:spcBef>
              <a:spcAft>
                <a:spcPts val="600"/>
              </a:spcAft>
              <a:buSzPct val="95000"/>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A replaced component is derecognized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10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9141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PP&amp;E Primary 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For each class</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measurement bases</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depreciation methods</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useful lives or the depreciation rates used</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Gross carrying amount and accumulated depreciations at beginning and end</a:t>
            </a:r>
          </a:p>
          <a:p>
            <a:pPr marL="881063" lvl="1" indent="-514350"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Reconciliation of opening and closing balances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Specific disclosures for  the revaluation model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Other disclosures e.g. restrictions on title, contractual commitments etc.</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489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Continuity Schedule - Building Class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36431" y="1337280"/>
            <a:ext cx="6627254" cy="3924546"/>
          </a:xfrm>
          <a:prstGeom prst="rect">
            <a:avLst/>
          </a:prstGeom>
        </p:spPr>
      </p:pic>
    </p:spTree>
    <p:extLst>
      <p:ext uri="{BB962C8B-B14F-4D97-AF65-F5344CB8AC3E}">
        <p14:creationId xmlns:p14="http://schemas.microsoft.com/office/powerpoint/2010/main" val="241791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Borrowing Costs – IPSAS 5</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“Benchmark treatment” - borrowing costs expensed in the period incurred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“Allowed alternative treatment” - borrowing costs directly attributable to acquisition of qualifying asset included in cost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Qualifying asset is one that takes a substantial period of time to get ready for its intended use (PP&amp;E, some inventories, intangible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Guidance provided on which costs are eligible</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193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77404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93468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Impairment – IPSAS 21 and IPSAS 26</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loss in future economic benefits or service potential in excess of depreciation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Assessed at each reporting date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IPSAS 21, </a:t>
            </a:r>
            <a:r>
              <a:rPr lang="en-US" sz="2000" i="1" kern="0" dirty="0">
                <a:solidFill>
                  <a:srgbClr val="000000">
                    <a:lumMod val="65000"/>
                    <a:lumOff val="35000"/>
                  </a:srgbClr>
                </a:solidFill>
                <a:latin typeface="Arial" pitchFamily="34" charset="0"/>
                <a:ea typeface="ＭＳ Ｐゴシック" charset="0"/>
                <a:cs typeface="Arial" pitchFamily="34" charset="0"/>
              </a:rPr>
              <a:t>Impairment of Non-Cash Generating Assets</a:t>
            </a:r>
            <a:r>
              <a:rPr lang="en-US" sz="2000" kern="0" dirty="0">
                <a:solidFill>
                  <a:srgbClr val="000000">
                    <a:lumMod val="65000"/>
                    <a:lumOff val="35000"/>
                  </a:srgbClr>
                </a:solidFill>
                <a:latin typeface="Arial" pitchFamily="34" charset="0"/>
                <a:ea typeface="ＭＳ Ｐゴシック" charset="0"/>
                <a:cs typeface="Arial" pitchFamily="34" charset="0"/>
              </a:rPr>
              <a:t>  or IPSAS 26, </a:t>
            </a:r>
            <a:r>
              <a:rPr lang="en-US" sz="2000" i="1" kern="0" dirty="0">
                <a:solidFill>
                  <a:srgbClr val="000000">
                    <a:lumMod val="65000"/>
                    <a:lumOff val="35000"/>
                  </a:srgbClr>
                </a:solidFill>
                <a:latin typeface="Arial" pitchFamily="34" charset="0"/>
                <a:ea typeface="ＭＳ Ｐゴシック" charset="0"/>
                <a:cs typeface="Arial" pitchFamily="34" charset="0"/>
              </a:rPr>
              <a:t>Impairment of Cash Generating Assets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 cash -generating asset is held with the primary objective of generating commercial return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Non-cash-generating assets are all other assets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Asset is written down to recoverable amount if impaired</a:t>
            </a:r>
            <a:r>
              <a:rPr lang="en-US" sz="2400" kern="0" dirty="0">
                <a:solidFill>
                  <a:srgbClr val="000000">
                    <a:lumMod val="65000"/>
                    <a:lumOff val="35000"/>
                  </a:srgbClr>
                </a:solidFill>
                <a:latin typeface="Arial" pitchFamily="34" charset="0"/>
                <a:ea typeface="ＭＳ Ｐゴシック" charset="0"/>
                <a:cs typeface="Arial" pitchFamily="34" charset="0"/>
              </a:rPr>
              <a:t> </a:t>
            </a:r>
          </a:p>
          <a:p>
            <a:pPr marL="342900" lvl="0" indent="-342900" defTabSz="914400" fontAlgn="base">
              <a:spcBef>
                <a:spcPts val="776"/>
              </a:spcBef>
              <a:spcAft>
                <a:spcPct val="0"/>
              </a:spcAft>
              <a:buFontTx/>
              <a:buChar char="•"/>
            </a:pPr>
            <a:endParaRPr lang="en-US" sz="24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50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pic>
        <p:nvPicPr>
          <p:cNvPr id="2" name="Picture 1"/>
          <p:cNvPicPr>
            <a:picLocks noChangeAspect="1"/>
          </p:cNvPicPr>
          <p:nvPr/>
        </p:nvPicPr>
        <p:blipFill>
          <a:blip r:embed="rId3"/>
          <a:stretch>
            <a:fillRect/>
          </a:stretch>
        </p:blipFill>
        <p:spPr>
          <a:xfrm>
            <a:off x="887767" y="767823"/>
            <a:ext cx="7224166" cy="912115"/>
          </a:xfrm>
          <a:prstGeom prst="rect">
            <a:avLst/>
          </a:prstGeom>
        </p:spPr>
      </p:pic>
      <p:pic>
        <p:nvPicPr>
          <p:cNvPr id="3" name="Picture 2"/>
          <p:cNvPicPr>
            <a:picLocks noChangeAspect="1"/>
          </p:cNvPicPr>
          <p:nvPr/>
        </p:nvPicPr>
        <p:blipFill>
          <a:blip r:embed="rId4"/>
          <a:stretch>
            <a:fillRect/>
          </a:stretch>
        </p:blipFill>
        <p:spPr>
          <a:xfrm>
            <a:off x="814181" y="1679938"/>
            <a:ext cx="7297751" cy="2191251"/>
          </a:xfrm>
          <a:prstGeom prst="rect">
            <a:avLst/>
          </a:prstGeom>
        </p:spPr>
      </p:pic>
      <p:pic>
        <p:nvPicPr>
          <p:cNvPr id="4" name="Picture 3"/>
          <p:cNvPicPr>
            <a:picLocks noChangeAspect="1"/>
          </p:cNvPicPr>
          <p:nvPr/>
        </p:nvPicPr>
        <p:blipFill>
          <a:blip r:embed="rId5"/>
          <a:stretch>
            <a:fillRect/>
          </a:stretch>
        </p:blipFill>
        <p:spPr>
          <a:xfrm>
            <a:off x="814182" y="3901627"/>
            <a:ext cx="3332816" cy="1182465"/>
          </a:xfrm>
          <a:prstGeom prst="rect">
            <a:avLst/>
          </a:prstGeom>
        </p:spPr>
      </p:pic>
      <p:pic>
        <p:nvPicPr>
          <p:cNvPr id="5" name="Picture 4"/>
          <p:cNvPicPr>
            <a:picLocks noChangeAspect="1"/>
          </p:cNvPicPr>
          <p:nvPr/>
        </p:nvPicPr>
        <p:blipFill>
          <a:blip r:embed="rId6"/>
          <a:stretch>
            <a:fillRect/>
          </a:stretch>
        </p:blipFill>
        <p:spPr>
          <a:xfrm>
            <a:off x="4762322" y="3871189"/>
            <a:ext cx="3349611" cy="1331317"/>
          </a:xfrm>
          <a:prstGeom prst="rect">
            <a:avLst/>
          </a:prstGeom>
        </p:spPr>
      </p:pic>
    </p:spTree>
    <p:extLst>
      <p:ext uri="{BB962C8B-B14F-4D97-AF65-F5344CB8AC3E}">
        <p14:creationId xmlns:p14="http://schemas.microsoft.com/office/powerpoint/2010/main" val="119465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a:t>
            </a:r>
          </a:p>
        </p:txBody>
      </p:sp>
    </p:spTree>
    <p:extLst>
      <p:ext uri="{BB962C8B-B14F-4D97-AF65-F5344CB8AC3E}">
        <p14:creationId xmlns:p14="http://schemas.microsoft.com/office/powerpoint/2010/main" val="333036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751327"/>
            <a:ext cx="8089900" cy="318035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of PP&amp;E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PP&amp;E are tangible items that: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Are held for use in the production or supply of goods or services, for rental to others, or for administrative purposes; and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Are expected to be used during more than one reporting period.</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Weapons systems and infrastructure assets meet the definition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25631" y="881956"/>
            <a:ext cx="8089900" cy="376513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Scope Limitations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b="1" kern="0" dirty="0">
                <a:solidFill>
                  <a:srgbClr val="000000">
                    <a:lumMod val="65000"/>
                    <a:lumOff val="35000"/>
                  </a:srgbClr>
                </a:solidFill>
                <a:latin typeface="Arial" pitchFamily="34" charset="0"/>
                <a:ea typeface="ＭＳ Ｐゴシック" charset="0"/>
                <a:cs typeface="Arial" pitchFamily="34" charset="0"/>
              </a:rPr>
              <a:t>Does</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b="1" kern="0" dirty="0">
                <a:solidFill>
                  <a:srgbClr val="000000">
                    <a:lumMod val="65000"/>
                    <a:lumOff val="35000"/>
                  </a:srgbClr>
                </a:solidFill>
                <a:latin typeface="Arial" pitchFamily="34" charset="0"/>
                <a:ea typeface="ＭＳ Ｐゴシック" charset="0"/>
                <a:cs typeface="Arial" pitchFamily="34" charset="0"/>
              </a:rPr>
              <a:t>not</a:t>
            </a:r>
            <a:r>
              <a:rPr lang="en-US" sz="2000" kern="0" dirty="0">
                <a:solidFill>
                  <a:srgbClr val="000000">
                    <a:lumMod val="65000"/>
                    <a:lumOff val="35000"/>
                  </a:srgbClr>
                </a:solidFill>
                <a:latin typeface="Arial" pitchFamily="34" charset="0"/>
                <a:ea typeface="ＭＳ Ｐゴシック" charset="0"/>
                <a:cs typeface="Arial" pitchFamily="34" charset="0"/>
              </a:rPr>
              <a:t> apply to:</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Biological assets related to agricultural activity (with the exception of bearer plants, which are in the scope of IPSAS 17)</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Mineral reserves such as oil, natural gas and similar non-regenerative resources</a:t>
            </a:r>
          </a:p>
          <a:p>
            <a:pPr marL="273050" lvl="1" indent="-273050" defTabSz="914400" fontAlgn="base">
              <a:spcBef>
                <a:spcPts val="776"/>
              </a:spcBef>
              <a:spcAft>
                <a:spcPct val="0"/>
              </a:spcAft>
              <a:buSzPct val="95000"/>
              <a:buFontTx/>
              <a:buChar char="–"/>
              <a:defRPr/>
            </a:pPr>
            <a:r>
              <a:rPr lang="en-US" sz="2000" b="1" kern="0" dirty="0">
                <a:solidFill>
                  <a:srgbClr val="000000">
                    <a:lumMod val="65000"/>
                    <a:lumOff val="35000"/>
                  </a:srgbClr>
                </a:solidFill>
                <a:latin typeface="Arial" pitchFamily="34" charset="0"/>
                <a:ea typeface="ＭＳ Ｐゴシック" charset="0"/>
                <a:cs typeface="Arial" pitchFamily="34" charset="0"/>
              </a:rPr>
              <a:t>Does</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b="1" kern="0" dirty="0">
                <a:solidFill>
                  <a:srgbClr val="000000">
                    <a:lumMod val="65000"/>
                    <a:lumOff val="35000"/>
                  </a:srgbClr>
                </a:solidFill>
                <a:latin typeface="Arial" pitchFamily="34" charset="0"/>
                <a:ea typeface="ＭＳ Ｐゴシック" charset="0"/>
                <a:cs typeface="Arial" pitchFamily="34" charset="0"/>
              </a:rPr>
              <a:t>not </a:t>
            </a:r>
            <a:r>
              <a:rPr lang="en-US" sz="2000" kern="0" dirty="0">
                <a:solidFill>
                  <a:srgbClr val="000000">
                    <a:lumMod val="65000"/>
                    <a:lumOff val="35000"/>
                  </a:srgbClr>
                </a:solidFill>
                <a:latin typeface="Arial" pitchFamily="34" charset="0"/>
                <a:ea typeface="ＭＳ Ｐゴシック" charset="0"/>
                <a:cs typeface="Arial" pitchFamily="34" charset="0"/>
              </a:rPr>
              <a:t>require, but does not preclude, the recognition of heritage assets </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76998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Principle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cost of an item of property, plant, and equipment shall be recognized as an asset if, and only if:</a:t>
            </a:r>
          </a:p>
          <a:p>
            <a:pPr marL="694944" lvl="1" indent="-347472" defTabSz="914400" fontAlgn="base">
              <a:spcBef>
                <a:spcPts val="776"/>
              </a:spcBef>
              <a:spcAft>
                <a:spcPct val="0"/>
              </a:spcAft>
              <a:buClr>
                <a:srgbClr val="000000"/>
              </a:buClr>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It is probable that future service potential or economic benefits associated with the item will flow to the entity; and</a:t>
            </a:r>
          </a:p>
          <a:p>
            <a:pPr marL="694944" lvl="1" indent="-347472" defTabSz="914400" fontAlgn="base">
              <a:spcBef>
                <a:spcPts val="776"/>
              </a:spcBef>
              <a:spcAft>
                <a:spcPct val="0"/>
              </a:spcAft>
              <a:buClr>
                <a:srgbClr val="000000"/>
              </a:buClr>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cost or fair value of the item can be measured reliably.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88797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Issues Example</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municipality has spent CU 12 million to install equipment at its water treatment facility to meet new provincial water quality regulations.  The equipment has had no effect on the quality and volume of the water treated or the expected life of the treatment plant. </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Should the expenditure be capitalized as PP&amp;E?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26571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Recognition Issues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Spare parts and servicing equipment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Major parts, and standby equipment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Aggregation of items</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65029" y="593857"/>
            <a:ext cx="8089900" cy="388824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Examples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Scenario 1 - </a:t>
            </a:r>
            <a:r>
              <a:rPr lang="en-GB" sz="2000" kern="0" dirty="0">
                <a:solidFill>
                  <a:srgbClr val="000000">
                    <a:lumMod val="65000"/>
                    <a:lumOff val="35000"/>
                  </a:srgbClr>
                </a:solidFill>
                <a:latin typeface="Arial" pitchFamily="34" charset="0"/>
                <a:ea typeface="ＭＳ Ｐゴシック" charset="0"/>
                <a:cs typeface="Arial" pitchFamily="34" charset="0"/>
              </a:rPr>
              <a:t>A hospital has installed two identical back- up generators to provide electric power when there is a power disruption. The second generator will be used in the unlikely event that the first generator fails.</a:t>
            </a: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Scenario 2 - </a:t>
            </a:r>
            <a:r>
              <a:rPr lang="en-GB" sz="2000" kern="0" dirty="0">
                <a:solidFill>
                  <a:srgbClr val="000000">
                    <a:lumMod val="65000"/>
                    <a:lumOff val="35000"/>
                  </a:srgbClr>
                </a:solidFill>
                <a:latin typeface="Arial" pitchFamily="34" charset="0"/>
                <a:ea typeface="ＭＳ Ｐゴシック" charset="0"/>
                <a:cs typeface="Arial" pitchFamily="34" charset="0"/>
              </a:rPr>
              <a:t>A local government maintains a supply of spare backup electric motors in its water treatment plant. The motors are readily available from suppliers in the market.</a:t>
            </a:r>
          </a:p>
          <a:p>
            <a:pPr lvl="0" defTabSz="914400" fontAlgn="base">
              <a:spcBef>
                <a:spcPts val="776"/>
              </a:spcBef>
              <a:spcAft>
                <a:spcPct val="0"/>
              </a:spcAft>
            </a:pPr>
            <a:r>
              <a:rPr lang="en-GB" sz="2000" b="1" kern="0" dirty="0">
                <a:solidFill>
                  <a:srgbClr val="000000">
                    <a:lumMod val="65000"/>
                    <a:lumOff val="35000"/>
                  </a:srgbClr>
                </a:solidFill>
                <a:latin typeface="Arial" pitchFamily="34" charset="0"/>
                <a:ea typeface="ＭＳ Ｐゴシック" charset="0"/>
                <a:cs typeface="Arial" pitchFamily="34" charset="0"/>
              </a:rPr>
              <a:t>How should the costs be recognized under each scenario? Why?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3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Property, Plant and Equipment</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Initial Measurement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item of PP&amp;E that qualifies for recognition as an asset is measured at its cost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Elements of cost includes</a:t>
            </a:r>
          </a:p>
          <a:p>
            <a:pPr marL="694944" lvl="1" indent="-347472" defTabSz="914400" fontAlgn="base">
              <a:spcBef>
                <a:spcPts val="776"/>
              </a:spcBef>
              <a:spcAft>
                <a:spcPct val="0"/>
              </a:spcAft>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Purchase price (including import duties/taxes net of trade discounts and rebates)</a:t>
            </a:r>
          </a:p>
          <a:p>
            <a:pPr marL="694944" lvl="1" indent="-347472" defTabSz="914400" fontAlgn="base">
              <a:spcBef>
                <a:spcPts val="776"/>
              </a:spcBef>
              <a:spcAft>
                <a:spcPct val="0"/>
              </a:spcAft>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Costs directly attributable</a:t>
            </a:r>
          </a:p>
          <a:p>
            <a:pPr marL="694944" lvl="1" indent="-347472" defTabSz="914400" fontAlgn="base">
              <a:spcBef>
                <a:spcPts val="776"/>
              </a:spcBef>
              <a:spcAft>
                <a:spcPct val="0"/>
              </a:spcAft>
              <a:buSzPct val="100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Estimate of obligations associated with retirement, disposal or abandonment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Cost of an item acquired in a non-exchange transaction is its fair value at acquisition date </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148062"/>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F4D22C-BF0C-4A0B-BE37-2F16CBAD5D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C9AAB3-D714-4BD4-993A-599C749C91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F49A9F3-4086-48A6-AAD4-A206D2604C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684</TotalTime>
  <Words>2533</Words>
  <Application>Microsoft Office PowerPoint</Application>
  <PresentationFormat>On-screen Show (4:3)</PresentationFormat>
  <Paragraphs>226</Paragraphs>
  <Slides>22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34</cp:revision>
  <dcterms:created xsi:type="dcterms:W3CDTF">2014-09-10T19:10:10Z</dcterms:created>
  <dcterms:modified xsi:type="dcterms:W3CDTF">2020-10-20T21:49:19Z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