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276" r:id="rId6"/>
    <p:sldId id="257" r:id="rId7"/>
    <p:sldId id="259" r:id="rId8"/>
    <p:sldId id="260" r:id="rId9"/>
    <p:sldId id="261" r:id="rId10"/>
    <p:sldId id="262" r:id="rId11"/>
    <p:sldId id="268" r:id="rId12"/>
    <p:sldId id="267" r:id="rId13"/>
    <p:sldId id="271" r:id="rId14"/>
    <p:sldId id="272" r:id="rId15"/>
    <p:sldId id="270" r:id="rId16"/>
    <p:sldId id="273" r:id="rId17"/>
    <p:sldId id="269" r:id="rId18"/>
    <p:sldId id="274" r:id="rId19"/>
    <p:sldId id="275"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524" autoAdjust="0"/>
  </p:normalViewPr>
  <p:slideViewPr>
    <p:cSldViewPr snapToGrid="0" snapToObjects="1">
      <p:cViewPr varScale="1">
        <p:scale>
          <a:sx n="60" d="100"/>
          <a:sy n="60" d="100"/>
        </p:scale>
        <p:origin x="2054" y="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D749A6E0-42AA-4DF0-95E6-567B77AA20DD}"/>
    <pc:docChg chg="custSel modSld">
      <pc:chgData name="Paul Mason" userId="a428ece4f01b0f60" providerId="LiveId" clId="{D749A6E0-42AA-4DF0-95E6-567B77AA20DD}" dt="2020-07-30T17:19:16.145" v="154" actId="20577"/>
      <pc:docMkLst>
        <pc:docMk/>
      </pc:docMkLst>
      <pc:sldChg chg="modNotesTx">
        <pc:chgData name="Paul Mason" userId="a428ece4f01b0f60" providerId="LiveId" clId="{D749A6E0-42AA-4DF0-95E6-567B77AA20DD}" dt="2020-07-30T17:13:51.774" v="7" actId="20577"/>
        <pc:sldMkLst>
          <pc:docMk/>
          <pc:sldMk cId="667241789" sldId="262"/>
        </pc:sldMkLst>
      </pc:sldChg>
      <pc:sldChg chg="modNotesTx">
        <pc:chgData name="Paul Mason" userId="a428ece4f01b0f60" providerId="LiveId" clId="{D749A6E0-42AA-4DF0-95E6-567B77AA20DD}" dt="2020-07-30T17:15:06.039" v="128" actId="20577"/>
        <pc:sldMkLst>
          <pc:docMk/>
          <pc:sldMk cId="3741167554" sldId="268"/>
        </pc:sldMkLst>
      </pc:sldChg>
      <pc:sldChg chg="modNotesTx">
        <pc:chgData name="Paul Mason" userId="a428ece4f01b0f60" providerId="LiveId" clId="{D749A6E0-42AA-4DF0-95E6-567B77AA20DD}" dt="2020-07-30T17:16:44.899" v="133" actId="20577"/>
        <pc:sldMkLst>
          <pc:docMk/>
          <pc:sldMk cId="2236785487" sldId="271"/>
        </pc:sldMkLst>
      </pc:sldChg>
      <pc:sldChg chg="modNotesTx">
        <pc:chgData name="Paul Mason" userId="a428ece4f01b0f60" providerId="LiveId" clId="{D749A6E0-42AA-4DF0-95E6-567B77AA20DD}" dt="2020-07-30T17:17:27.130" v="147" actId="20577"/>
        <pc:sldMkLst>
          <pc:docMk/>
          <pc:sldMk cId="4123525872" sldId="272"/>
        </pc:sldMkLst>
      </pc:sldChg>
      <pc:sldChg chg="modNotesTx">
        <pc:chgData name="Paul Mason" userId="a428ece4f01b0f60" providerId="LiveId" clId="{D749A6E0-42AA-4DF0-95E6-567B77AA20DD}" dt="2020-07-30T17:19:16.145" v="154" actId="20577"/>
        <pc:sldMkLst>
          <pc:docMk/>
          <pc:sldMk cId="2752364254" sldId="273"/>
        </pc:sldMkLst>
      </pc:sldChg>
    </pc:docChg>
  </pc:docChgLst>
  <pc:docChgLst>
    <pc:chgData name="Laura Leka" userId="3c7b6d49-5262-4131-8ab9-4538781ea16d" providerId="ADAL" clId="{7633F1B8-567C-4A14-8167-C278BC9FAFAD}"/>
    <pc:docChg chg="modSld">
      <pc:chgData name="Laura Leka" userId="3c7b6d49-5262-4131-8ab9-4538781ea16d" providerId="ADAL" clId="{7633F1B8-567C-4A14-8167-C278BC9FAFAD}" dt="2020-06-17T22:15:51.604" v="24" actId="20577"/>
      <pc:docMkLst>
        <pc:docMk/>
      </pc:docMkLst>
      <pc:sldChg chg="modNotesTx">
        <pc:chgData name="Laura Leka" userId="3c7b6d49-5262-4131-8ab9-4538781ea16d" providerId="ADAL" clId="{7633F1B8-567C-4A14-8167-C278BC9FAFAD}" dt="2020-06-17T22:15:51.604" v="24" actId="20577"/>
        <pc:sldMkLst>
          <pc:docMk/>
          <pc:sldMk cId="667241789" sldId="262"/>
        </pc:sldMkLst>
      </pc:sldChg>
    </pc:docChg>
  </pc:docChgLst>
  <pc:docChgLst>
    <pc:chgData name="Paul Mason" userId="a428ece4f01b0f60" providerId="LiveId" clId="{F09137F4-D337-43B4-8635-5199724AFA45}"/>
    <pc:docChg chg="modSld">
      <pc:chgData name="Paul Mason" userId="a428ece4f01b0f60" providerId="LiveId" clId="{F09137F4-D337-43B4-8635-5199724AFA45}" dt="2020-09-22T20:53:26.383" v="4" actId="20577"/>
      <pc:docMkLst>
        <pc:docMk/>
      </pc:docMkLst>
      <pc:sldChg chg="modSp mod">
        <pc:chgData name="Paul Mason" userId="a428ece4f01b0f60" providerId="LiveId" clId="{F09137F4-D337-43B4-8635-5199724AFA45}" dt="2020-09-22T17:22:45.661" v="3" actId="20577"/>
        <pc:sldMkLst>
          <pc:docMk/>
          <pc:sldMk cId="440986149" sldId="261"/>
        </pc:sldMkLst>
        <pc:spChg chg="mod">
          <ac:chgData name="Paul Mason" userId="a428ece4f01b0f60" providerId="LiveId" clId="{F09137F4-D337-43B4-8635-5199724AFA45}" dt="2020-09-22T17:22:45.661" v="3" actId="20577"/>
          <ac:spMkLst>
            <pc:docMk/>
            <pc:sldMk cId="440986149" sldId="261"/>
            <ac:spMk id="7" creationId="{00000000-0000-0000-0000-000000000000}"/>
          </ac:spMkLst>
        </pc:spChg>
      </pc:sldChg>
      <pc:sldChg chg="modSp mod">
        <pc:chgData name="Paul Mason" userId="a428ece4f01b0f60" providerId="LiveId" clId="{F09137F4-D337-43B4-8635-5199724AFA45}" dt="2020-09-22T20:53:26.383" v="4" actId="20577"/>
        <pc:sldMkLst>
          <pc:docMk/>
          <pc:sldMk cId="2607029318" sldId="274"/>
        </pc:sldMkLst>
        <pc:spChg chg="mod">
          <ac:chgData name="Paul Mason" userId="a428ece4f01b0f60" providerId="LiveId" clId="{F09137F4-D337-43B4-8635-5199724AFA45}" dt="2020-09-22T20:53:26.383" v="4" actId="20577"/>
          <ac:spMkLst>
            <pc:docMk/>
            <pc:sldMk cId="2607029318" sldId="274"/>
            <ac:spMk id="7" creationId="{00000000-0000-0000-0000-000000000000}"/>
          </ac:spMkLst>
        </pc:spChg>
      </pc:sldChg>
    </pc:docChg>
  </pc:docChgLst>
  <pc:docChgLst>
    <pc:chgData name="Laura Leka" userId="3c7b6d49-5262-4131-8ab9-4538781ea16d" providerId="ADAL" clId="{C964EFAF-4941-4F3E-A697-0012389349ED}"/>
    <pc:docChg chg="custSel modSld">
      <pc:chgData name="Laura Leka" userId="3c7b6d49-5262-4131-8ab9-4538781ea16d" providerId="ADAL" clId="{C964EFAF-4941-4F3E-A697-0012389349ED}" dt="2020-10-20T22:09:53.697" v="32" actId="20577"/>
      <pc:docMkLst>
        <pc:docMk/>
      </pc:docMkLst>
      <pc:sldChg chg="modNotesTx">
        <pc:chgData name="Laura Leka" userId="3c7b6d49-5262-4131-8ab9-4538781ea16d" providerId="ADAL" clId="{C964EFAF-4941-4F3E-A697-0012389349ED}" dt="2020-10-20T22:04:32.512" v="26" actId="20577"/>
        <pc:sldMkLst>
          <pc:docMk/>
          <pc:sldMk cId="1797808839" sldId="260"/>
        </pc:sldMkLst>
      </pc:sldChg>
      <pc:sldChg chg="modNotesTx">
        <pc:chgData name="Laura Leka" userId="3c7b6d49-5262-4131-8ab9-4538781ea16d" providerId="ADAL" clId="{C964EFAF-4941-4F3E-A697-0012389349ED}" dt="2020-10-20T22:09:53.697" v="32" actId="20577"/>
        <pc:sldMkLst>
          <pc:docMk/>
          <pc:sldMk cId="3741167554" sldId="268"/>
        </pc:sldMkLst>
      </pc:sldChg>
    </pc:docChg>
  </pc:docChgLst>
  <pc:docChgLst>
    <pc:chgData name="Paul Mason" userId="a428ece4f01b0f60" providerId="LiveId" clId="{CFADB9F8-7689-4F8F-80E4-2C2E0E816045}"/>
    <pc:docChg chg="custSel modSld">
      <pc:chgData name="Paul Mason" userId="a428ece4f01b0f60" providerId="LiveId" clId="{CFADB9F8-7689-4F8F-80E4-2C2E0E816045}" dt="2020-06-04T20:02:40.100" v="2553" actId="20577"/>
      <pc:docMkLst>
        <pc:docMk/>
      </pc:docMkLst>
      <pc:sldChg chg="modNotesTx">
        <pc:chgData name="Paul Mason" userId="a428ece4f01b0f60" providerId="LiveId" clId="{CFADB9F8-7689-4F8F-80E4-2C2E0E816045}" dt="2020-06-04T19:38:53.662" v="1125" actId="20577"/>
        <pc:sldMkLst>
          <pc:docMk/>
          <pc:sldMk cId="1441733616" sldId="257"/>
        </pc:sldMkLst>
      </pc:sldChg>
      <pc:sldChg chg="modSp mod modNotesTx">
        <pc:chgData name="Paul Mason" userId="a428ece4f01b0f60" providerId="LiveId" clId="{CFADB9F8-7689-4F8F-80E4-2C2E0E816045}" dt="2020-06-04T19:35:53.864" v="676" actId="113"/>
        <pc:sldMkLst>
          <pc:docMk/>
          <pc:sldMk cId="4120575675" sldId="258"/>
        </pc:sldMkLst>
        <pc:spChg chg="mod">
          <ac:chgData name="Paul Mason" userId="a428ece4f01b0f60" providerId="LiveId" clId="{CFADB9F8-7689-4F8F-80E4-2C2E0E816045}" dt="2020-06-02T14:09:30.855" v="1" actId="947"/>
          <ac:spMkLst>
            <pc:docMk/>
            <pc:sldMk cId="4120575675" sldId="258"/>
            <ac:spMk id="4" creationId="{00000000-0000-0000-0000-000000000000}"/>
          </ac:spMkLst>
        </pc:spChg>
      </pc:sldChg>
      <pc:sldChg chg="modNotesTx">
        <pc:chgData name="Paul Mason" userId="a428ece4f01b0f60" providerId="LiveId" clId="{CFADB9F8-7689-4F8F-80E4-2C2E0E816045}" dt="2020-06-04T19:41:16.112" v="1548" actId="20577"/>
        <pc:sldMkLst>
          <pc:docMk/>
          <pc:sldMk cId="3547044681" sldId="259"/>
        </pc:sldMkLst>
      </pc:sldChg>
      <pc:sldChg chg="modSp mod modNotesTx">
        <pc:chgData name="Paul Mason" userId="a428ece4f01b0f60" providerId="LiveId" clId="{CFADB9F8-7689-4F8F-80E4-2C2E0E816045}" dt="2020-06-04T19:47:46.471" v="2156" actId="20577"/>
        <pc:sldMkLst>
          <pc:docMk/>
          <pc:sldMk cId="1797808839" sldId="260"/>
        </pc:sldMkLst>
        <pc:spChg chg="mod">
          <ac:chgData name="Paul Mason" userId="a428ece4f01b0f60" providerId="LiveId" clId="{CFADB9F8-7689-4F8F-80E4-2C2E0E816045}" dt="2020-06-04T19:42:42.203" v="1594" actId="20577"/>
          <ac:spMkLst>
            <pc:docMk/>
            <pc:sldMk cId="1797808839" sldId="260"/>
            <ac:spMk id="7" creationId="{00000000-0000-0000-0000-000000000000}"/>
          </ac:spMkLst>
        </pc:spChg>
      </pc:sldChg>
      <pc:sldChg chg="modSp mod modNotesTx">
        <pc:chgData name="Paul Mason" userId="a428ece4f01b0f60" providerId="LiveId" clId="{CFADB9F8-7689-4F8F-80E4-2C2E0E816045}" dt="2020-06-04T19:51:06.652" v="2367" actId="6549"/>
        <pc:sldMkLst>
          <pc:docMk/>
          <pc:sldMk cId="667241789" sldId="262"/>
        </pc:sldMkLst>
        <pc:spChg chg="mod">
          <ac:chgData name="Paul Mason" userId="a428ece4f01b0f60" providerId="LiveId" clId="{CFADB9F8-7689-4F8F-80E4-2C2E0E816045}" dt="2020-06-02T14:49:44.310" v="3" actId="20577"/>
          <ac:spMkLst>
            <pc:docMk/>
            <pc:sldMk cId="667241789" sldId="262"/>
            <ac:spMk id="7" creationId="{00000000-0000-0000-0000-000000000000}"/>
          </ac:spMkLst>
        </pc:spChg>
      </pc:sldChg>
      <pc:sldChg chg="modNotesTx">
        <pc:chgData name="Paul Mason" userId="a428ece4f01b0f60" providerId="LiveId" clId="{CFADB9F8-7689-4F8F-80E4-2C2E0E816045}" dt="2020-06-04T20:01:01.568" v="2523" actId="20577"/>
        <pc:sldMkLst>
          <pc:docMk/>
          <pc:sldMk cId="4123525872" sldId="272"/>
        </pc:sldMkLst>
      </pc:sldChg>
      <pc:sldChg chg="modNotesTx">
        <pc:chgData name="Paul Mason" userId="a428ece4f01b0f60" providerId="LiveId" clId="{CFADB9F8-7689-4F8F-80E4-2C2E0E816045}" dt="2020-06-04T20:02:40.100" v="2553" actId="20577"/>
        <pc:sldMkLst>
          <pc:docMk/>
          <pc:sldMk cId="2607029318" sldId="2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'Lease (2)'!$J$2</c:f>
              <c:strCache>
                <c:ptCount val="1"/>
                <c:pt idx="0">
                  <c:v>Operating Lease Expense</c:v>
                </c:pt>
              </c:strCache>
            </c:strRef>
          </c:tx>
          <c:spPr>
            <a:ln w="28575" cap="rnd">
              <a:solidFill>
                <a:srgbClr val="FF0000"/>
              </a:solidFill>
              <a:round/>
            </a:ln>
            <a:effectLst/>
          </c:spPr>
          <c:marker>
            <c:symbol val="none"/>
          </c:marker>
          <c:cat>
            <c:numRef>
              <c:f>'Lease (2)'!$K$1:$AD$1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'Lease (2)'!$K$2:$AD$2</c:f>
              <c:numCache>
                <c:formatCode>#,##0.00</c:formatCode>
                <c:ptCount val="20"/>
                <c:pt idx="0">
                  <c:v>4218.75</c:v>
                </c:pt>
                <c:pt idx="1">
                  <c:v>4218.75</c:v>
                </c:pt>
                <c:pt idx="2">
                  <c:v>4218.75</c:v>
                </c:pt>
                <c:pt idx="3">
                  <c:v>4218.75</c:v>
                </c:pt>
                <c:pt idx="4">
                  <c:v>4218.75</c:v>
                </c:pt>
                <c:pt idx="5">
                  <c:v>4218.75</c:v>
                </c:pt>
                <c:pt idx="6">
                  <c:v>4218.75</c:v>
                </c:pt>
                <c:pt idx="7">
                  <c:v>4218.75</c:v>
                </c:pt>
                <c:pt idx="8">
                  <c:v>4218.75</c:v>
                </c:pt>
                <c:pt idx="9">
                  <c:v>4218.75</c:v>
                </c:pt>
                <c:pt idx="10">
                  <c:v>4218.75</c:v>
                </c:pt>
                <c:pt idx="11">
                  <c:v>4218.75</c:v>
                </c:pt>
                <c:pt idx="12">
                  <c:v>4218.75</c:v>
                </c:pt>
                <c:pt idx="13">
                  <c:v>4218.75</c:v>
                </c:pt>
                <c:pt idx="14">
                  <c:v>4218.75</c:v>
                </c:pt>
                <c:pt idx="15">
                  <c:v>4218.75</c:v>
                </c:pt>
                <c:pt idx="16">
                  <c:v>4218.75</c:v>
                </c:pt>
                <c:pt idx="17">
                  <c:v>4218.75</c:v>
                </c:pt>
                <c:pt idx="18">
                  <c:v>4218.75</c:v>
                </c:pt>
                <c:pt idx="19">
                  <c:v>4218.75</c:v>
                </c:pt>
              </c:numCache>
            </c:numRef>
          </c:val>
          <c:smooth val="0"/>
          <c:extLst>
            <c:ext xmlns:c16="http://schemas.microsoft.com/office/drawing/2014/chart" uri="{C3380CC4-5D6E-409C-BE32-E72D297353CC}">
              <c16:uniqueId val="{00000000-E7B4-4320-9462-A6ABE84F5957}"/>
            </c:ext>
          </c:extLst>
        </c:ser>
        <c:ser>
          <c:idx val="1"/>
          <c:order val="1"/>
          <c:tx>
            <c:strRef>
              <c:f>'Lease (2)'!$J$3</c:f>
              <c:strCache>
                <c:ptCount val="1"/>
                <c:pt idx="0">
                  <c:v>Finance Lease Total Expense</c:v>
                </c:pt>
              </c:strCache>
            </c:strRef>
          </c:tx>
          <c:spPr>
            <a:ln w="28575" cap="rnd">
              <a:solidFill>
                <a:schemeClr val="accent1"/>
              </a:solidFill>
              <a:round/>
            </a:ln>
            <a:effectLst/>
          </c:spPr>
          <c:marker>
            <c:symbol val="none"/>
          </c:marker>
          <c:cat>
            <c:numRef>
              <c:f>'Lease (2)'!$K$1:$AD$1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'Lease (2)'!$K$3:$AD$3</c:f>
              <c:numCache>
                <c:formatCode>#,##0.00</c:formatCode>
                <c:ptCount val="20"/>
                <c:pt idx="0">
                  <c:v>5300</c:v>
                </c:pt>
                <c:pt idx="1">
                  <c:v>5220.55</c:v>
                </c:pt>
                <c:pt idx="2">
                  <c:v>5136.6499999999996</c:v>
                </c:pt>
                <c:pt idx="3">
                  <c:v>5048.05</c:v>
                </c:pt>
                <c:pt idx="4">
                  <c:v>4954.49</c:v>
                </c:pt>
                <c:pt idx="5">
                  <c:v>4855.7</c:v>
                </c:pt>
                <c:pt idx="6">
                  <c:v>4751.3600000000006</c:v>
                </c:pt>
                <c:pt idx="7">
                  <c:v>4641.1900000000005</c:v>
                </c:pt>
                <c:pt idx="8">
                  <c:v>4524.8500000000004</c:v>
                </c:pt>
                <c:pt idx="9">
                  <c:v>4401.99</c:v>
                </c:pt>
                <c:pt idx="10">
                  <c:v>4272.25</c:v>
                </c:pt>
                <c:pt idx="11">
                  <c:v>4135.25</c:v>
                </c:pt>
                <c:pt idx="12">
                  <c:v>3990.5699999999997</c:v>
                </c:pt>
                <c:pt idx="13">
                  <c:v>3837.79</c:v>
                </c:pt>
                <c:pt idx="14">
                  <c:v>3676.46</c:v>
                </c:pt>
                <c:pt idx="15">
                  <c:v>3506.09</c:v>
                </c:pt>
                <c:pt idx="16">
                  <c:v>3326.18</c:v>
                </c:pt>
                <c:pt idx="17">
                  <c:v>3136.2</c:v>
                </c:pt>
                <c:pt idx="18">
                  <c:v>2935.57</c:v>
                </c:pt>
                <c:pt idx="19">
                  <c:v>2723.81</c:v>
                </c:pt>
              </c:numCache>
            </c:numRef>
          </c:val>
          <c:smooth val="0"/>
          <c:extLst>
            <c:ext xmlns:c16="http://schemas.microsoft.com/office/drawing/2014/chart" uri="{C3380CC4-5D6E-409C-BE32-E72D297353CC}">
              <c16:uniqueId val="{00000001-E7B4-4320-9462-A6ABE84F5957}"/>
            </c:ext>
          </c:extLst>
        </c:ser>
        <c:dLbls>
          <c:showLegendKey val="0"/>
          <c:showVal val="0"/>
          <c:showCatName val="0"/>
          <c:showSerName val="0"/>
          <c:showPercent val="0"/>
          <c:showBubbleSize val="0"/>
        </c:dLbls>
        <c:smooth val="0"/>
        <c:axId val="280933328"/>
        <c:axId val="280934112"/>
      </c:lineChart>
      <c:catAx>
        <c:axId val="280933328"/>
        <c:scaling>
          <c:orientation val="minMax"/>
        </c:scaling>
        <c:delete val="1"/>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280934112"/>
        <c:crosses val="autoZero"/>
        <c:auto val="1"/>
        <c:lblAlgn val="ctr"/>
        <c:lblOffset val="100"/>
        <c:noMultiLvlLbl val="0"/>
      </c:catAx>
      <c:valAx>
        <c:axId val="280934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Expense</a:t>
                </a:r>
              </a:p>
            </c:rich>
          </c:tx>
          <c:layout>
            <c:manualLayout>
              <c:xMode val="edge"/>
              <c:yMode val="edge"/>
              <c:x val="6.9272637308263232E-2"/>
              <c:y val="0.3993083710280895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80933328"/>
        <c:crossesAt val="1"/>
        <c:crossBetween val="midCat"/>
      </c:valAx>
      <c:spPr>
        <a:noFill/>
        <a:ln>
          <a:solidFill>
            <a:sysClr val="windowText" lastClr="000000"/>
          </a:solid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DB585-FEBB-4F78-8E45-5E7041FD62FA}"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64F95-CF0C-460A-8C69-279913FEC5AA}" type="slidenum">
              <a:rPr lang="en-GB" smtClean="0"/>
              <a:t>‹#›</a:t>
            </a:fld>
            <a:endParaRPr lang="en-GB"/>
          </a:p>
        </p:txBody>
      </p:sp>
    </p:spTree>
    <p:extLst>
      <p:ext uri="{BB962C8B-B14F-4D97-AF65-F5344CB8AC3E}">
        <p14:creationId xmlns:p14="http://schemas.microsoft.com/office/powerpoint/2010/main" val="305658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topic covers accounting for both assets and liabilities. For participants with no experience of accrual accounting, it may be helpful to cover this topic after the general principles of liabilities have been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IPSAS 13 is based on IAS 17, </a:t>
            </a:r>
            <a:r>
              <a:rPr lang="en-GB" i="1" dirty="0"/>
              <a:t>Leases. </a:t>
            </a:r>
            <a:r>
              <a:rPr lang="en-GB" i="0" dirty="0"/>
              <a:t>IAS 17 has been withdrawn by the IASB; entities applying IFRS will now account for leases under IFRS 16, </a:t>
            </a:r>
            <a:r>
              <a:rPr lang="en-GB" i="1" dirty="0"/>
              <a:t>Leases. </a:t>
            </a:r>
            <a:r>
              <a:rPr lang="en-GB" i="0" dirty="0"/>
              <a:t>The IPSASB has a project to update its leasing standard, but this is not yet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If participants are familiar with IFRS, they should be made aware that IPSAS 13 is based on the previous IAS 17, not IFRS 16. The differences are greater for lessees than for lessors.</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a:t>
            </a:fld>
            <a:endParaRPr lang="en-GB"/>
          </a:p>
        </p:txBody>
      </p:sp>
    </p:spTree>
    <p:extLst>
      <p:ext uri="{BB962C8B-B14F-4D97-AF65-F5344CB8AC3E}">
        <p14:creationId xmlns:p14="http://schemas.microsoft.com/office/powerpoint/2010/main" val="33040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prevalence of sale and leaseback </a:t>
            </a:r>
            <a:r>
              <a:rPr lang="en-GB" sz="1200" kern="1200" dirty="0" err="1">
                <a:solidFill>
                  <a:schemeClr val="tx1"/>
                </a:solidFill>
                <a:effectLst/>
                <a:latin typeface="+mn-lt"/>
                <a:ea typeface="+mn-ea"/>
                <a:cs typeface="+mn-cs"/>
              </a:rPr>
              <a:t>arrangemetns</a:t>
            </a:r>
            <a:r>
              <a:rPr lang="en-GB" sz="1200" kern="1200" dirty="0">
                <a:solidFill>
                  <a:schemeClr val="tx1"/>
                </a:solidFill>
                <a:effectLst/>
                <a:latin typeface="+mn-lt"/>
                <a:ea typeface="+mn-ea"/>
                <a:cs typeface="+mn-cs"/>
              </a:rPr>
              <a:t> in the public sector varies from jurisdiction to jurisdiction – consider whether this is a significant issue for the participants or not.</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15</a:t>
            </a:fld>
            <a:endParaRPr lang="en-GB"/>
          </a:p>
        </p:txBody>
      </p:sp>
    </p:spTree>
    <p:extLst>
      <p:ext uri="{BB962C8B-B14F-4D97-AF65-F5344CB8AC3E}">
        <p14:creationId xmlns:p14="http://schemas.microsoft.com/office/powerpoint/2010/main" val="386731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A64F95-CF0C-460A-8C69-279913FEC5AA}" type="slidenum">
              <a:rPr lang="en-GB" smtClean="0"/>
              <a:t>16</a:t>
            </a:fld>
            <a:endParaRPr lang="en-GB"/>
          </a:p>
        </p:txBody>
      </p:sp>
    </p:spTree>
    <p:extLst>
      <p:ext uri="{BB962C8B-B14F-4D97-AF65-F5344CB8AC3E}">
        <p14:creationId xmlns:p14="http://schemas.microsoft.com/office/powerpoint/2010/main" val="144004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prevalence of leasing in the public sector varies from jurisdiction to jurisdiction – consider whether this is a significant issue for the participants or not.</a:t>
            </a:r>
          </a:p>
          <a:p>
            <a:endParaRPr lang="en-GB" dirty="0"/>
          </a:p>
          <a:p>
            <a:r>
              <a:rPr lang="en-GB" dirty="0"/>
              <a:t>If the participants are not familiar with lease accounting, consider an additional slide illustrating any types of leases that are common in their jurisdiction.</a:t>
            </a:r>
          </a:p>
        </p:txBody>
      </p:sp>
      <p:sp>
        <p:nvSpPr>
          <p:cNvPr id="4" name="Slide Number Placeholder 3"/>
          <p:cNvSpPr>
            <a:spLocks noGrp="1"/>
          </p:cNvSpPr>
          <p:nvPr>
            <p:ph type="sldNum" sz="quarter" idx="5"/>
          </p:nvPr>
        </p:nvSpPr>
        <p:spPr/>
        <p:txBody>
          <a:bodyPr/>
          <a:lstStyle/>
          <a:p>
            <a:fld id="{45A64F95-CF0C-460A-8C69-279913FEC5AA}" type="slidenum">
              <a:rPr lang="en-GB" smtClean="0"/>
              <a:t>3</a:t>
            </a:fld>
            <a:endParaRPr lang="en-GB"/>
          </a:p>
        </p:txBody>
      </p:sp>
    </p:spTree>
    <p:extLst>
      <p:ext uri="{BB962C8B-B14F-4D97-AF65-F5344CB8AC3E}">
        <p14:creationId xmlns:p14="http://schemas.microsoft.com/office/powerpoint/2010/main" val="401925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Emphasize the need to exercise professional judgment. If participants are not familiar with accrual accounting, they may be less comfortable with the concept of professional judgment. Consider adding a discussion, based on participants’ experiences of leases, of how to apply the factors and how to exercise professional judgment.</a:t>
            </a:r>
          </a:p>
        </p:txBody>
      </p:sp>
      <p:sp>
        <p:nvSpPr>
          <p:cNvPr id="4" name="Slide Number Placeholder 3"/>
          <p:cNvSpPr>
            <a:spLocks noGrp="1"/>
          </p:cNvSpPr>
          <p:nvPr>
            <p:ph type="sldNum" sz="quarter" idx="5"/>
          </p:nvPr>
        </p:nvSpPr>
        <p:spPr/>
        <p:txBody>
          <a:bodyPr/>
          <a:lstStyle/>
          <a:p>
            <a:fld id="{45A64F95-CF0C-460A-8C69-279913FEC5AA}" type="slidenum">
              <a:rPr lang="en-GB" smtClean="0"/>
              <a:t>4</a:t>
            </a:fld>
            <a:endParaRPr lang="en-GB"/>
          </a:p>
        </p:txBody>
      </p:sp>
    </p:spTree>
    <p:extLst>
      <p:ext uri="{BB962C8B-B14F-4D97-AF65-F5344CB8AC3E}">
        <p14:creationId xmlns:p14="http://schemas.microsoft.com/office/powerpoint/2010/main" val="135811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prevalence of service concession arrangements in the public sector varies from jurisdiction to jurisdiction – consider whether this is a significant issue for the participants or not. If the jurisdiction does not use service concession arrangements, this slide could be deleted.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Service concession arrangements are discussed elsewhere in the assets module (pages 74 – 85).</a:t>
            </a: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5</a:t>
            </a:fld>
            <a:endParaRPr lang="en-GB"/>
          </a:p>
        </p:txBody>
      </p:sp>
    </p:spTree>
    <p:extLst>
      <p:ext uri="{BB962C8B-B14F-4D97-AF65-F5344CB8AC3E}">
        <p14:creationId xmlns:p14="http://schemas.microsoft.com/office/powerpoint/2010/main" val="228027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are not familiar with leases and implicit interest rates, consider demonstrating how to calculate them (approximations, use of spreadsheet software, etc.)</a:t>
            </a:r>
          </a:p>
          <a:p>
            <a:endParaRPr lang="en-GB" dirty="0"/>
          </a:p>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public sector entity recognizes the vehicle and liability at the fair value of the leased vehicle or, if lower, the present value of the minimum lease payments, each determined at the inception of the lease. Minimum lease payments are the payments over the lease term that the lessee is, or can be, required to make, together with any amounts guaranteed by the lessee. In this case, the fair value and present value of the minimum lease payments using the implicit rate of interest in the lease is CU 25,000. Therefore, the amount recognized for  the asset and liability is CU 25,000. There are no initial direct costs incurred in connection with the lease to be included in the carrying amount of the vehicle. The lease payments are apportioned between the finance charge and the reduction of the outstanding liability using the interest rate implicit in the lease. After initial recognition, the entity accounts for the leased asset  as property, plant and equipment in accordance with IPSAS 17. In addition to the finance expense, the finance lease gives rise to a depreciation expense for the vehicle. Since there is reasonable certainty that the entity will obtain ownership of the vehicle upon termination of the lease term, it should be depreciated over the period of expected use life. It is assumed that the residual value of the vehicle is not significant.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7</a:t>
            </a:fld>
            <a:endParaRPr lang="en-GB"/>
          </a:p>
        </p:txBody>
      </p:sp>
    </p:spTree>
    <p:extLst>
      <p:ext uri="{BB962C8B-B14F-4D97-AF65-F5344CB8AC3E}">
        <p14:creationId xmlns:p14="http://schemas.microsoft.com/office/powerpoint/2010/main" val="218611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(along with a template that participants can use) – </a:t>
            </a:r>
            <a:r>
              <a:rPr lang="en-GB" sz="1200" kern="1200">
                <a:solidFill>
                  <a:schemeClr val="tx1"/>
                </a:solidFill>
                <a:effectLst/>
                <a:latin typeface="+mn-lt"/>
                <a:ea typeface="+mn-ea"/>
                <a:cs typeface="+mn-cs"/>
              </a:rPr>
              <a:t>see pages 60 - 61 </a:t>
            </a:r>
            <a:r>
              <a:rPr lang="en-GB" sz="1200" kern="1200" dirty="0">
                <a:solidFill>
                  <a:schemeClr val="tx1"/>
                </a:solidFill>
                <a:effectLst/>
                <a:latin typeface="+mn-lt"/>
                <a:ea typeface="+mn-ea"/>
                <a:cs typeface="+mn-cs"/>
              </a:rPr>
              <a:t>of the Assets module.</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8</a:t>
            </a:fld>
            <a:endParaRPr lang="en-GB"/>
          </a:p>
        </p:txBody>
      </p:sp>
    </p:spTree>
    <p:extLst>
      <p:ext uri="{BB962C8B-B14F-4D97-AF65-F5344CB8AC3E}">
        <p14:creationId xmlns:p14="http://schemas.microsoft.com/office/powerpoint/2010/main" val="266168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pattern of lease payments does not reflect the pattern of usage of the office building. Lease expenses should be on a straight-line basis, unless another basis better reflects the usage of the asset, which is not the case here. Total lease expenses amount to $800,000 (8 years at $100,000). The lease is for 10 years. The lease expense to be recognized each year is $80,000 ($800,000 divided by 10 years). This is the case for both (a) years 1 and 2 and (b) years 3 to 10.</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10</a:t>
            </a:fld>
            <a:endParaRPr lang="en-GB"/>
          </a:p>
        </p:txBody>
      </p:sp>
    </p:spTree>
    <p:extLst>
      <p:ext uri="{BB962C8B-B14F-4D97-AF65-F5344CB8AC3E}">
        <p14:creationId xmlns:p14="http://schemas.microsoft.com/office/powerpoint/2010/main" val="288660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explanation of this chart is given in the Assets module (page 63).</a:t>
            </a:r>
          </a:p>
        </p:txBody>
      </p:sp>
      <p:sp>
        <p:nvSpPr>
          <p:cNvPr id="4" name="Slide Number Placeholder 3"/>
          <p:cNvSpPr>
            <a:spLocks noGrp="1"/>
          </p:cNvSpPr>
          <p:nvPr>
            <p:ph type="sldNum" sz="quarter" idx="5"/>
          </p:nvPr>
        </p:nvSpPr>
        <p:spPr/>
        <p:txBody>
          <a:bodyPr/>
          <a:lstStyle/>
          <a:p>
            <a:fld id="{45A64F95-CF0C-460A-8C69-279913FEC5AA}" type="slidenum">
              <a:rPr lang="en-GB" smtClean="0"/>
              <a:t>11</a:t>
            </a:fld>
            <a:endParaRPr lang="en-GB"/>
          </a:p>
        </p:txBody>
      </p:sp>
    </p:spTree>
    <p:extLst>
      <p:ext uri="{BB962C8B-B14F-4D97-AF65-F5344CB8AC3E}">
        <p14:creationId xmlns:p14="http://schemas.microsoft.com/office/powerpoint/2010/main" val="343569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lease is accounted for as a finance lease. In this example, the fact that there is no residual value at the end of the lease period is assumed to demonstrate that the lease period covers the whole of the useful life of the asset. Revenue is calculated my multiplying the receivable balance at 1 January by the implicit interest rate of 5.6%. Taking year 20X1 as an example, $50,000 x 5.6%</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$2,800. The balance of the receipt ($11,740.95 – $2,800 = $8,940.95 in year 20X1) reduces the receivable at 31 December. In year 20X1, this gives $</a:t>
            </a:r>
            <a:r>
              <a:rPr lang="en-US" sz="1200" kern="1200">
                <a:solidFill>
                  <a:schemeClr val="tx1"/>
                </a:solidFill>
                <a:effectLst/>
                <a:latin typeface="+mn-lt"/>
                <a:ea typeface="+mn-ea"/>
                <a:cs typeface="+mn-cs"/>
              </a:rPr>
              <a:t>50,000 - $</a:t>
            </a:r>
            <a:r>
              <a:rPr lang="en-US" sz="1200" kern="1200" dirty="0">
                <a:solidFill>
                  <a:schemeClr val="tx1"/>
                </a:solidFill>
                <a:effectLst/>
                <a:latin typeface="+mn-lt"/>
                <a:ea typeface="+mn-ea"/>
                <a:cs typeface="+mn-cs"/>
              </a:rPr>
              <a:t>8,940.95 = $41,059.05.</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13</a:t>
            </a:fld>
            <a:endParaRPr lang="en-GB"/>
          </a:p>
        </p:txBody>
      </p:sp>
    </p:spTree>
    <p:extLst>
      <p:ext uri="{BB962C8B-B14F-4D97-AF65-F5344CB8AC3E}">
        <p14:creationId xmlns:p14="http://schemas.microsoft.com/office/powerpoint/2010/main" val="33766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Leases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13</a:t>
            </a:r>
          </a:p>
          <a:p>
            <a:pPr algn="l"/>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Municipality A leases an office building for 10 years. The building has an expected life of 50 years. Municipality A accounts for the lease as an operating lease.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As an incentive to enter into the lease, the lessor does require any payments in the first two years of the lease. The lease payments for the remaining eight years are $100,000 per annum</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What lease expense should Municipality A recognize:</a:t>
            </a:r>
          </a:p>
          <a:p>
            <a:pPr marL="352044" lvl="1"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(a) In Years 1 and 2</a:t>
            </a:r>
          </a:p>
          <a:p>
            <a:pPr marL="352044" lvl="1"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(b) In Years 3 to 10?</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78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Finance Lease and Operating Leases Expenses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2798664976"/>
              </p:ext>
            </p:extLst>
          </p:nvPr>
        </p:nvGraphicFramePr>
        <p:xfrm>
          <a:off x="304800" y="1600200"/>
          <a:ext cx="8305799"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Tree>
    <p:extLst>
      <p:ext uri="{BB962C8B-B14F-4D97-AF65-F5344CB8AC3E}">
        <p14:creationId xmlns:p14="http://schemas.microsoft.com/office/powerpoint/2010/main" val="412352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 Finance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Property, plant and equipment or intangible asset leased is derecognized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Lease payments receivable recognized as an asset (receivable)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Initial recognition at an amount equal to the net investment in the lease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Recognition of finance revenue reflects a constant periodic rate of return on the net investment</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Tree>
    <p:extLst>
      <p:ext uri="{BB962C8B-B14F-4D97-AF65-F5344CB8AC3E}">
        <p14:creationId xmlns:p14="http://schemas.microsoft.com/office/powerpoint/2010/main" val="76282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306750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 Revenue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Agency X leases an asset to Municipality Y for five years. Agency X’s net investment in the lease is CU 50,000. The annual lease payment is CU 11,740.95 (implicit interest rate of 5.6%) There is no residual value at the end of the lease period. The table shows how revenue is recognized.</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906887" y="3230577"/>
            <a:ext cx="6549981" cy="2114483"/>
          </a:xfrm>
          <a:prstGeom prst="rect">
            <a:avLst/>
          </a:prstGeom>
        </p:spPr>
      </p:pic>
    </p:spTree>
    <p:extLst>
      <p:ext uri="{BB962C8B-B14F-4D97-AF65-F5344CB8AC3E}">
        <p14:creationId xmlns:p14="http://schemas.microsoft.com/office/powerpoint/2010/main" val="275236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52732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 Operating Leases</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Leased Assets </a:t>
            </a:r>
            <a:r>
              <a:rPr lang="en-CA" b="1" kern="0" dirty="0">
                <a:solidFill>
                  <a:srgbClr val="000000">
                    <a:lumMod val="65000"/>
                    <a:lumOff val="35000"/>
                  </a:srgbClr>
                </a:solidFill>
                <a:latin typeface="Arial"/>
                <a:ea typeface="ＭＳ Ｐゴシック" charset="0"/>
              </a:rPr>
              <a:t>not </a:t>
            </a:r>
            <a:r>
              <a:rPr lang="en-CA" kern="0" dirty="0">
                <a:solidFill>
                  <a:srgbClr val="000000">
                    <a:lumMod val="65000"/>
                    <a:lumOff val="35000"/>
                  </a:srgbClr>
                </a:solidFill>
                <a:latin typeface="Arial"/>
                <a:ea typeface="ＭＳ Ｐゴシック" charset="0"/>
              </a:rPr>
              <a:t>derecognized</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Depreciation (IPSAS 17) or amortization (IPSAS 31), consistent with other similar assets</a:t>
            </a:r>
          </a:p>
          <a:p>
            <a:pPr marL="342900" lvl="0" indent="-342900"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Lease receipts recognized as revenue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Straight line basis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Other basis only if more representative of the time pattern in which benefits derived from the leased asset is diminished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Does not necessarily reflect cash receipts</a:t>
            </a: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Initial Direct Costs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Added to carrying amount of asset</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Expensed over lease term</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23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51911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Sale and Leaseback Arrangements</a:t>
            </a:r>
          </a:p>
          <a:p>
            <a:endParaRPr lang="en-US" sz="16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Transaction results in a finance lease: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Any excess of sales proceeds over the carrying amount is deferred and amortized over the lease term</a:t>
            </a: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Transaction results in an operating lease: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Sale price equals fair value, gain or loss recognized immediately</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Sale price below fair value, gain or loss recognized immediately</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Except where compensated by future lease payments at below market price - deferred and amortized in proportion to the lease payments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Sale price above fair value, excess over fair value is deferred and amortized over the period for which the asset is expected to be used</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02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528349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 Requirements</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Minimum Lease Payments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Payable (lessee) or receivable (lessor)</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Up to one year; between one and five years; and over five years.</a:t>
            </a: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Assets and Liabilities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Finance leases only</a:t>
            </a: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Other Lease Terms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General description of material / significant leasing terms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Contingent rents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Subleases (lessees)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Unearned revenue, allowance for uncollectable amounts, unguaranteed residual values (finance lease lessors)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66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98358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41479"/>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Classifying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IPSAS 13, </a:t>
            </a:r>
            <a:r>
              <a:rPr lang="en-US" sz="2000" i="1" kern="0" dirty="0">
                <a:solidFill>
                  <a:srgbClr val="000000">
                    <a:lumMod val="65000"/>
                    <a:lumOff val="35000"/>
                  </a:srgbClr>
                </a:solidFill>
                <a:latin typeface="Arial"/>
                <a:ea typeface="ＭＳ Ｐゴシック" charset="0"/>
              </a:rPr>
              <a:t>Leases</a:t>
            </a:r>
            <a:r>
              <a:rPr lang="en-US" sz="2000" kern="0" dirty="0">
                <a:solidFill>
                  <a:srgbClr val="000000">
                    <a:lumMod val="65000"/>
                    <a:lumOff val="35000"/>
                  </a:srgbClr>
                </a:solidFill>
                <a:latin typeface="Arial"/>
                <a:ea typeface="ＭＳ Ｐゴシック" charset="0"/>
              </a:rPr>
              <a:t> requires the classification of a lease as either a finance lease or an operating lease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Based on whether risks and rewards of ownership substantially transferred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Risks – losses from idle capacity, technological obsolescence, changes in value because of economic conditions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Rewards – expectation of service potential or profitable operation, gain from appreciation in value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Land and buildings elements of a lease classified separately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25631" y="881956"/>
            <a:ext cx="8089900" cy="49141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Finance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Risks and rewards incidental to ownership are substantially transferred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Depends on substance over form</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Some examples: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Ownership of asset transferred to lessee at end of term</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Option to purchase asset at price well below market value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Lease term is for major part of economic life of asset</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PV of minimum lease payments is fair value of asset</a:t>
            </a:r>
          </a:p>
          <a:p>
            <a:pPr marL="393700" lvl="1"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And others…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29649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Lease or Service Concession Arrangement (SCA)?</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Lease could be element of broader agreements </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PPPs – especially re long-lived assets and infrastructure assets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Need to assess whether an SCA</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If not an SCA, and contains identifiable operating/finance lease, IPSAS 13 applies for the lease component of arrangement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36633"/>
            <a:ext cx="8089900" cy="501675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 Financial Leases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Leased assets and lease obligations recognized</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Assets subsequently accounted for as:</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a:ea typeface="ＭＳ Ｐゴシック" charset="0"/>
              </a:rPr>
              <a:t>Property, Plant and Equipment (IPSAS 17)</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a:ea typeface="ＭＳ Ｐゴシック" charset="0"/>
              </a:rPr>
              <a:t>Intangible Assets (IPSAS 31)</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Initially at lower of</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a:ea typeface="ＭＳ Ｐゴシック" charset="0"/>
              </a:rPr>
              <a:t>Fair value of the leased property</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a:ea typeface="ＭＳ Ｐゴシック" charset="0"/>
              </a:rPr>
              <a:t>Present value of minimum lease payments</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Discount rate is interest rate implicit in lease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Minimum lease payments split between finance expense and reduction of liability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An entity enters into a </a:t>
            </a:r>
            <a:r>
              <a:rPr lang="en-US" sz="2000" kern="0" dirty="0">
                <a:solidFill>
                  <a:srgbClr val="000000">
                    <a:lumMod val="65000"/>
                    <a:lumOff val="35000"/>
                  </a:srgbClr>
                </a:solidFill>
                <a:latin typeface="Arial"/>
                <a:ea typeface="ＭＳ Ｐゴシック" charset="0"/>
                <a:cs typeface="Times New Roman" pitchFamily="18" charset="0"/>
              </a:rPr>
              <a:t>4-year </a:t>
            </a:r>
            <a:r>
              <a:rPr lang="en-US" sz="2000" kern="0" dirty="0">
                <a:solidFill>
                  <a:srgbClr val="000000">
                    <a:lumMod val="65000"/>
                    <a:lumOff val="35000"/>
                  </a:srgbClr>
                </a:solidFill>
                <a:latin typeface="Arial"/>
                <a:ea typeface="ＭＳ Ｐゴシック" charset="0"/>
              </a:rPr>
              <a:t>vehicle lease. The fair value of the vehicle is CU </a:t>
            </a:r>
            <a:r>
              <a:rPr lang="en-US" sz="2000" kern="0" dirty="0">
                <a:solidFill>
                  <a:srgbClr val="000000">
                    <a:lumMod val="65000"/>
                    <a:lumOff val="35000"/>
                  </a:srgbClr>
                </a:solidFill>
                <a:latin typeface="Arial"/>
                <a:ea typeface="ＭＳ Ｐゴシック" charset="0"/>
                <a:cs typeface="Times New Roman" pitchFamily="18" charset="0"/>
              </a:rPr>
              <a:t>25,000.  Annual lease payments are CU 5,429. The guaranteed residual value is CU 10,000. Vehicles are depreciated on straight line basis over 8 years. The vehicle will be acquired at the end of the lease. Implicit interest rate = 8.5%</a:t>
            </a: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cs typeface="Times New Roman" pitchFamily="18" charset="0"/>
              </a:rPr>
              <a:t>How is the lease accounted for in the financial statements of the entity?</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4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17338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US" sz="2000" dirty="0">
                <a:solidFill>
                  <a:schemeClr val="bg1">
                    <a:lumMod val="50000"/>
                  </a:schemeClr>
                </a:solidFill>
                <a:latin typeface="Arial" panose="020B0604020202020204" pitchFamily="34" charset="0"/>
                <a:cs typeface="Arial" panose="020B0604020202020204" pitchFamily="34" charset="0"/>
              </a:rPr>
              <a:t>The table shows the allocation of the lease payments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06804" y="1898482"/>
            <a:ext cx="8054616" cy="1894855"/>
          </a:xfrm>
          <a:prstGeom prst="rect">
            <a:avLst/>
          </a:prstGeom>
        </p:spPr>
      </p:pic>
      <p:sp>
        <p:nvSpPr>
          <p:cNvPr id="10" name="TextBox 9"/>
          <p:cNvSpPr txBox="1"/>
          <p:nvPr/>
        </p:nvSpPr>
        <p:spPr>
          <a:xfrm>
            <a:off x="482802" y="3793337"/>
            <a:ext cx="8178396" cy="1631216"/>
          </a:xfrm>
          <a:prstGeom prst="rect">
            <a:avLst/>
          </a:prstGeom>
          <a:noFill/>
        </p:spPr>
        <p:txBody>
          <a:bodyPr wrap="square" rtlCol="0">
            <a:spAutoFit/>
          </a:bodyPr>
          <a:lstStyle/>
          <a:p>
            <a:r>
              <a:rPr lang="en-CA" sz="2000" dirty="0">
                <a:solidFill>
                  <a:srgbClr val="464746"/>
                </a:solidFill>
                <a:latin typeface="Arial" panose="020B0604020202020204" pitchFamily="34" charset="0"/>
                <a:cs typeface="Arial" panose="020B0604020202020204" pitchFamily="34" charset="0"/>
              </a:rPr>
              <a:t>Using information from the previous slide and the table, for each year of the lease, what is:</a:t>
            </a:r>
          </a:p>
          <a:p>
            <a:pPr marL="457200" indent="-457200">
              <a:buAutoNum type="alphaLcParenBoth"/>
            </a:pPr>
            <a:r>
              <a:rPr lang="en-CA" sz="2000" dirty="0">
                <a:solidFill>
                  <a:srgbClr val="464746"/>
                </a:solidFill>
                <a:latin typeface="Arial" panose="020B0604020202020204" pitchFamily="34" charset="0"/>
                <a:cs typeface="Arial" panose="020B0604020202020204" pitchFamily="34" charset="0"/>
              </a:rPr>
              <a:t>The closing balance of the lease liability?</a:t>
            </a:r>
          </a:p>
          <a:p>
            <a:pPr marL="457200" indent="-457200">
              <a:buAutoNum type="alphaLcParenBoth"/>
            </a:pPr>
            <a:r>
              <a:rPr lang="en-CA" sz="2000" dirty="0">
                <a:solidFill>
                  <a:srgbClr val="464746"/>
                </a:solidFill>
                <a:latin typeface="Arial" panose="020B0604020202020204" pitchFamily="34" charset="0"/>
                <a:cs typeface="Arial" panose="020B0604020202020204" pitchFamily="34" charset="0"/>
              </a:rPr>
              <a:t>The expense related to the leased vehicle?</a:t>
            </a:r>
          </a:p>
          <a:p>
            <a:pPr marL="457200" indent="-457200">
              <a:buAutoNum type="alphaLcParenBoth"/>
            </a:pPr>
            <a:r>
              <a:rPr lang="en-CA" sz="2000" dirty="0">
                <a:solidFill>
                  <a:srgbClr val="464746"/>
                </a:solidFill>
                <a:latin typeface="Arial" panose="020B0604020202020204" pitchFamily="34" charset="0"/>
                <a:cs typeface="Arial" panose="020B0604020202020204" pitchFamily="34" charset="0"/>
              </a:rPr>
              <a:t>The carrying amount of the leased vehicle?</a:t>
            </a:r>
          </a:p>
        </p:txBody>
      </p:sp>
    </p:spTree>
    <p:extLst>
      <p:ext uri="{BB962C8B-B14F-4D97-AF65-F5344CB8AC3E}">
        <p14:creationId xmlns:p14="http://schemas.microsoft.com/office/powerpoint/2010/main" val="374116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366254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 Operating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Leased assets and lease obligations </a:t>
            </a:r>
            <a:r>
              <a:rPr lang="en-US" sz="2000" b="1" kern="0" dirty="0">
                <a:solidFill>
                  <a:srgbClr val="000000">
                    <a:lumMod val="65000"/>
                    <a:lumOff val="35000"/>
                  </a:srgbClr>
                </a:solidFill>
                <a:latin typeface="Arial"/>
                <a:ea typeface="ＭＳ Ｐゴシック" charset="0"/>
              </a:rPr>
              <a:t>not</a:t>
            </a:r>
            <a:r>
              <a:rPr lang="en-US" sz="2000" kern="0" dirty="0">
                <a:solidFill>
                  <a:srgbClr val="000000">
                    <a:lumMod val="65000"/>
                    <a:lumOff val="35000"/>
                  </a:srgbClr>
                </a:solidFill>
                <a:latin typeface="Arial"/>
                <a:ea typeface="ＭＳ Ｐゴシック" charset="0"/>
              </a:rPr>
              <a:t> recognized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Lease payments recognized as an expense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Straight line basis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Other basis only if representative of the time pattern of the user’s benefit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Does not necessarily reflect cash payments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601033"/>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AC">
    <a:dk1>
      <a:srgbClr val="000000"/>
    </a:dk1>
    <a:lt1>
      <a:srgbClr val="FFFFFF"/>
    </a:lt1>
    <a:dk2>
      <a:srgbClr val="000000"/>
    </a:dk2>
    <a:lt2>
      <a:srgbClr val="808080"/>
    </a:lt2>
    <a:accent1>
      <a:srgbClr val="005BAA"/>
    </a:accent1>
    <a:accent2>
      <a:srgbClr val="00C0F3"/>
    </a:accent2>
    <a:accent3>
      <a:srgbClr val="F15A22"/>
    </a:accent3>
    <a:accent4>
      <a:srgbClr val="FAA61A"/>
    </a:accent4>
    <a:accent5>
      <a:srgbClr val="0D9C4A"/>
    </a:accent5>
    <a:accent6>
      <a:srgbClr val="8DC63F"/>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AC0260-B3DE-43C3-9B39-BDF636FCB9F2}">
  <ds:schemaRefs>
    <ds:schemaRef ds:uri="http://schemas.microsoft.com/sharepoint/v3/contenttype/forms"/>
  </ds:schemaRefs>
</ds:datastoreItem>
</file>

<file path=customXml/itemProps2.xml><?xml version="1.0" encoding="utf-8"?>
<ds:datastoreItem xmlns:ds="http://schemas.openxmlformats.org/officeDocument/2006/customXml" ds:itemID="{1C7AB28C-5827-4EFD-80E8-BD434F2CA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AF4859-6FA4-4BF6-812E-4FBBD038E4A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885</TotalTime>
  <Words>1850</Words>
  <Application>Microsoft Office PowerPoint</Application>
  <PresentationFormat>On-screen Show (4:3)</PresentationFormat>
  <Paragraphs>163</Paragraphs>
  <Slides>17</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36</cp:revision>
  <dcterms:created xsi:type="dcterms:W3CDTF">2014-09-10T19:10:10Z</dcterms:created>
  <dcterms:modified xsi:type="dcterms:W3CDTF">2020-10-20T22:09:58Z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