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76" r:id="rId6"/>
    <p:sldId id="257" r:id="rId7"/>
    <p:sldId id="259" r:id="rId8"/>
    <p:sldId id="260" r:id="rId9"/>
    <p:sldId id="261" r:id="rId10"/>
    <p:sldId id="271" r:id="rId11"/>
    <p:sldId id="277" r:id="rId12"/>
    <p:sldId id="270" r:id="rId13"/>
    <p:sldId id="269" r:id="rId14"/>
    <p:sldId id="274"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5751" autoAdjust="0"/>
  </p:normalViewPr>
  <p:slideViewPr>
    <p:cSldViewPr snapToGrid="0" snapToObjects="1">
      <p:cViewPr varScale="1">
        <p:scale>
          <a:sx n="60" d="100"/>
          <a:sy n="60" d="100"/>
        </p:scale>
        <p:origin x="2054"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CBB1F407-5893-4C16-8FB8-1DDD4042E7E7}"/>
    <pc:docChg chg="modSld">
      <pc:chgData name="Laura Leka" userId="3c7b6d49-5262-4131-8ab9-4538781ea16d" providerId="ADAL" clId="{CBB1F407-5893-4C16-8FB8-1DDD4042E7E7}" dt="2020-06-18T15:35:23.188" v="54" actId="20577"/>
      <pc:docMkLst>
        <pc:docMk/>
      </pc:docMkLst>
      <pc:sldChg chg="modNotesTx">
        <pc:chgData name="Laura Leka" userId="3c7b6d49-5262-4131-8ab9-4538781ea16d" providerId="ADAL" clId="{CBB1F407-5893-4C16-8FB8-1DDD4042E7E7}" dt="2020-06-18T15:00:20.964" v="30" actId="20577"/>
        <pc:sldMkLst>
          <pc:docMk/>
          <pc:sldMk cId="440986149" sldId="261"/>
        </pc:sldMkLst>
      </pc:sldChg>
      <pc:sldChg chg="modNotesTx">
        <pc:chgData name="Laura Leka" userId="3c7b6d49-5262-4131-8ab9-4538781ea16d" providerId="ADAL" clId="{CBB1F407-5893-4C16-8FB8-1DDD4042E7E7}" dt="2020-06-18T15:35:23.188" v="54" actId="20577"/>
        <pc:sldMkLst>
          <pc:docMk/>
          <pc:sldMk cId="762824446" sldId="270"/>
        </pc:sldMkLst>
      </pc:sldChg>
    </pc:docChg>
  </pc:docChgLst>
  <pc:docChgLst>
    <pc:chgData name="Paul Mason" userId="a428ece4f01b0f60" providerId="LiveId" clId="{8088FC2F-C6BF-4F90-A86D-C6F80941AC52}"/>
    <pc:docChg chg="custSel modSld">
      <pc:chgData name="Paul Mason" userId="a428ece4f01b0f60" providerId="LiveId" clId="{8088FC2F-C6BF-4F90-A86D-C6F80941AC52}" dt="2020-07-30T17:34:00.334" v="252" actId="20577"/>
      <pc:docMkLst>
        <pc:docMk/>
      </pc:docMkLst>
      <pc:sldChg chg="modNotesTx">
        <pc:chgData name="Paul Mason" userId="a428ece4f01b0f60" providerId="LiveId" clId="{8088FC2F-C6BF-4F90-A86D-C6F80941AC52}" dt="2020-07-30T17:31:17.327" v="66" actId="20577"/>
        <pc:sldMkLst>
          <pc:docMk/>
          <pc:sldMk cId="1797808839" sldId="260"/>
        </pc:sldMkLst>
      </pc:sldChg>
      <pc:sldChg chg="modNotesTx">
        <pc:chgData name="Paul Mason" userId="a428ece4f01b0f60" providerId="LiveId" clId="{8088FC2F-C6BF-4F90-A86D-C6F80941AC52}" dt="2020-07-30T17:31:48.905" v="101" actId="20577"/>
        <pc:sldMkLst>
          <pc:docMk/>
          <pc:sldMk cId="440986149" sldId="261"/>
        </pc:sldMkLst>
      </pc:sldChg>
      <pc:sldChg chg="modNotesTx">
        <pc:chgData name="Paul Mason" userId="a428ece4f01b0f60" providerId="LiveId" clId="{8088FC2F-C6BF-4F90-A86D-C6F80941AC52}" dt="2020-07-30T17:34:00.334" v="252" actId="20577"/>
        <pc:sldMkLst>
          <pc:docMk/>
          <pc:sldMk cId="762824446" sldId="270"/>
        </pc:sldMkLst>
      </pc:sldChg>
      <pc:sldChg chg="modSp mod modNotesTx">
        <pc:chgData name="Paul Mason" userId="a428ece4f01b0f60" providerId="LiveId" clId="{8088FC2F-C6BF-4F90-A86D-C6F80941AC52}" dt="2020-07-30T17:33:36.841" v="216" actId="20577"/>
        <pc:sldMkLst>
          <pc:docMk/>
          <pc:sldMk cId="2236785487" sldId="271"/>
        </pc:sldMkLst>
        <pc:spChg chg="mod">
          <ac:chgData name="Paul Mason" userId="a428ece4f01b0f60" providerId="LiveId" clId="{8088FC2F-C6BF-4F90-A86D-C6F80941AC52}" dt="2020-07-30T17:32:58.837" v="190" actId="20577"/>
          <ac:spMkLst>
            <pc:docMk/>
            <pc:sldMk cId="2236785487" sldId="271"/>
            <ac:spMk id="7" creationId="{00000000-0000-0000-0000-000000000000}"/>
          </ac:spMkLst>
        </pc:spChg>
      </pc:sldChg>
    </pc:docChg>
  </pc:docChgLst>
  <pc:docChgLst>
    <pc:chgData name="Paul Mason" userId="a428ece4f01b0f60" providerId="LiveId" clId="{DCDBCBE7-44AF-4231-B745-D6C33C5B0F02}"/>
    <pc:docChg chg="addSld modSld">
      <pc:chgData name="Paul Mason" userId="a428ece4f01b0f60" providerId="LiveId" clId="{DCDBCBE7-44AF-4231-B745-D6C33C5B0F02}" dt="2020-09-22T21:55:01.673" v="4" actId="113"/>
      <pc:docMkLst>
        <pc:docMk/>
      </pc:docMkLst>
      <pc:sldChg chg="modSp add mod">
        <pc:chgData name="Paul Mason" userId="a428ece4f01b0f60" providerId="LiveId" clId="{DCDBCBE7-44AF-4231-B745-D6C33C5B0F02}" dt="2020-09-22T21:55:01.673" v="4" actId="113"/>
        <pc:sldMkLst>
          <pc:docMk/>
          <pc:sldMk cId="3827639871" sldId="277"/>
        </pc:sldMkLst>
        <pc:spChg chg="mod">
          <ac:chgData name="Paul Mason" userId="a428ece4f01b0f60" providerId="LiveId" clId="{DCDBCBE7-44AF-4231-B745-D6C33C5B0F02}" dt="2020-09-22T21:55:01.673" v="4" actId="113"/>
          <ac:spMkLst>
            <pc:docMk/>
            <pc:sldMk cId="3827639871" sldId="277"/>
            <ac:spMk id="7" creationId="{00000000-0000-0000-0000-000000000000}"/>
          </ac:spMkLst>
        </pc:spChg>
      </pc:sldChg>
    </pc:docChg>
  </pc:docChgLst>
  <pc:docChgLst>
    <pc:chgData name="Paul Mason" userId="a428ece4f01b0f60" providerId="LiveId" clId="{B3DBF864-BF01-4E1E-8B77-1F8329D41039}"/>
    <pc:docChg chg="custSel modSld">
      <pc:chgData name="Paul Mason" userId="a428ece4f01b0f60" providerId="LiveId" clId="{B3DBF864-BF01-4E1E-8B77-1F8329D41039}" dt="2020-06-04T20:48:07.361" v="2030"/>
      <pc:docMkLst>
        <pc:docMk/>
      </pc:docMkLst>
      <pc:sldChg chg="modNotesTx">
        <pc:chgData name="Paul Mason" userId="a428ece4f01b0f60" providerId="LiveId" clId="{B3DBF864-BF01-4E1E-8B77-1F8329D41039}" dt="2020-06-04T20:34:19.523" v="1198" actId="12"/>
        <pc:sldMkLst>
          <pc:docMk/>
          <pc:sldMk cId="1441733616" sldId="257"/>
        </pc:sldMkLst>
      </pc:sldChg>
      <pc:sldChg chg="modSp mod modNotesTx">
        <pc:chgData name="Paul Mason" userId="a428ece4f01b0f60" providerId="LiveId" clId="{B3DBF864-BF01-4E1E-8B77-1F8329D41039}" dt="2020-06-04T20:17:43.425" v="533" actId="20577"/>
        <pc:sldMkLst>
          <pc:docMk/>
          <pc:sldMk cId="4120575675" sldId="258"/>
        </pc:sldMkLst>
        <pc:spChg chg="mod">
          <ac:chgData name="Paul Mason" userId="a428ece4f01b0f60" providerId="LiveId" clId="{B3DBF864-BF01-4E1E-8B77-1F8329D41039}" dt="2020-06-02T15:50:14.211" v="0" actId="20577"/>
          <ac:spMkLst>
            <pc:docMk/>
            <pc:sldMk cId="4120575675" sldId="258"/>
            <ac:spMk id="4" creationId="{00000000-0000-0000-0000-000000000000}"/>
          </ac:spMkLst>
        </pc:spChg>
      </pc:sldChg>
      <pc:sldChg chg="modNotesTx">
        <pc:chgData name="Paul Mason" userId="a428ece4f01b0f60" providerId="LiveId" clId="{B3DBF864-BF01-4E1E-8B77-1F8329D41039}" dt="2020-06-04T20:37:38.961" v="1559" actId="20577"/>
        <pc:sldMkLst>
          <pc:docMk/>
          <pc:sldMk cId="1797808839" sldId="260"/>
        </pc:sldMkLst>
      </pc:sldChg>
      <pc:sldChg chg="addSp delSp modSp">
        <pc:chgData name="Paul Mason" userId="a428ece4f01b0f60" providerId="LiveId" clId="{B3DBF864-BF01-4E1E-8B77-1F8329D41039}" dt="2020-06-04T20:48:07.361" v="2030"/>
        <pc:sldMkLst>
          <pc:docMk/>
          <pc:sldMk cId="762824446" sldId="270"/>
        </pc:sldMkLst>
        <pc:spChg chg="add del mod">
          <ac:chgData name="Paul Mason" userId="a428ece4f01b0f60" providerId="LiveId" clId="{B3DBF864-BF01-4E1E-8B77-1F8329D41039}" dt="2020-06-04T20:48:07.361" v="2030"/>
          <ac:spMkLst>
            <pc:docMk/>
            <pc:sldMk cId="762824446" sldId="270"/>
            <ac:spMk id="2" creationId="{ECAC1951-A68E-440F-BE44-B35018D57F6C}"/>
          </ac:spMkLst>
        </pc:spChg>
      </pc:sldChg>
      <pc:sldChg chg="modNotesTx">
        <pc:chgData name="Paul Mason" userId="a428ece4f01b0f60" providerId="LiveId" clId="{B3DBF864-BF01-4E1E-8B77-1F8329D41039}" dt="2020-06-04T20:47:54.445" v="2028" actId="6549"/>
        <pc:sldMkLst>
          <pc:docMk/>
          <pc:sldMk cId="2236785487" sldId="271"/>
        </pc:sldMkLst>
      </pc:sldChg>
    </pc:docChg>
  </pc:docChgLst>
  <pc:docChgLst>
    <pc:chgData name="Laura Leka" userId="3c7b6d49-5262-4131-8ab9-4538781ea16d" providerId="ADAL" clId="{205110AF-E7C1-4971-A761-E2F428B10898}"/>
    <pc:docChg chg="modSld">
      <pc:chgData name="Laura Leka" userId="3c7b6d49-5262-4131-8ab9-4538781ea16d" providerId="ADAL" clId="{205110AF-E7C1-4971-A761-E2F428B10898}" dt="2020-10-20T22:23:50.055" v="77" actId="20577"/>
      <pc:docMkLst>
        <pc:docMk/>
      </pc:docMkLst>
      <pc:sldChg chg="modNotesTx">
        <pc:chgData name="Laura Leka" userId="3c7b6d49-5262-4131-8ab9-4538781ea16d" providerId="ADAL" clId="{205110AF-E7C1-4971-A761-E2F428B10898}" dt="2020-10-20T22:16:51.561" v="1" actId="20577"/>
        <pc:sldMkLst>
          <pc:docMk/>
          <pc:sldMk cId="1797808839" sldId="260"/>
        </pc:sldMkLst>
      </pc:sldChg>
      <pc:sldChg chg="modNotesTx">
        <pc:chgData name="Laura Leka" userId="3c7b6d49-5262-4131-8ab9-4538781ea16d" providerId="ADAL" clId="{205110AF-E7C1-4971-A761-E2F428B10898}" dt="2020-10-20T22:22:24.788" v="5" actId="6549"/>
        <pc:sldMkLst>
          <pc:docMk/>
          <pc:sldMk cId="440986149" sldId="261"/>
        </pc:sldMkLst>
      </pc:sldChg>
      <pc:sldChg chg="modNotesTx">
        <pc:chgData name="Laura Leka" userId="3c7b6d49-5262-4131-8ab9-4538781ea16d" providerId="ADAL" clId="{205110AF-E7C1-4971-A761-E2F428B10898}" dt="2020-10-20T22:23:02.294" v="17" actId="6549"/>
        <pc:sldMkLst>
          <pc:docMk/>
          <pc:sldMk cId="2236785487" sldId="271"/>
        </pc:sldMkLst>
      </pc:sldChg>
      <pc:sldChg chg="modNotesTx">
        <pc:chgData name="Laura Leka" userId="3c7b6d49-5262-4131-8ab9-4538781ea16d" providerId="ADAL" clId="{205110AF-E7C1-4971-A761-E2F428B10898}" dt="2020-10-20T22:23:50.055" v="77" actId="20577"/>
        <pc:sldMkLst>
          <pc:docMk/>
          <pc:sldMk cId="3827639871"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374AD-6411-4D0A-B958-E7D949434A5B}"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98C1-5A1A-49C4-A5B2-0EE5616798F8}" type="slidenum">
              <a:rPr lang="en-GB" smtClean="0"/>
              <a:t>‹#›</a:t>
            </a:fld>
            <a:endParaRPr lang="en-GB"/>
          </a:p>
        </p:txBody>
      </p:sp>
    </p:spTree>
    <p:extLst>
      <p:ext uri="{BB962C8B-B14F-4D97-AF65-F5344CB8AC3E}">
        <p14:creationId xmlns:p14="http://schemas.microsoft.com/office/powerpoint/2010/main" val="408135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topic covers accounting for both assets and liabilities. For participants with no experience of accrual accounting, it may be helpful to cover this topic after the general principles of liabilities have been covered.</a:t>
            </a:r>
          </a:p>
          <a:p>
            <a:endParaRPr lang="en-GB" dirty="0"/>
          </a:p>
          <a:p>
            <a:r>
              <a:rPr lang="en-GB" dirty="0"/>
              <a:t>IPSAS 32 deals with the accounting for service concession arrangements by the grantor – which is usually the public sector entity. There is no equivalent IFRS. However, IFRIC 12, </a:t>
            </a:r>
            <a:r>
              <a:rPr lang="en-GB" i="1" dirty="0"/>
              <a:t>Service Concession Arrangements</a:t>
            </a:r>
            <a:r>
              <a:rPr lang="en-GB" i="0" dirty="0"/>
              <a:t> addresses the accounting for these arrangements by the operator – which is usually a private sector entity. IPSAS 32 was developed to be a “mirror” to IFRIC 12, providing consistent accounting.</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prevalence of service concession arrangements in the public sector varies from jurisdiction to jurisdiction – consider whether this is a significant issue for the participants or not. If the jurisdiction does not use service concession arrangements, this presentation may not be a priority.</a:t>
            </a:r>
          </a:p>
          <a:p>
            <a:endParaRPr lang="en-GB" i="0" dirty="0"/>
          </a:p>
        </p:txBody>
      </p:sp>
      <p:sp>
        <p:nvSpPr>
          <p:cNvPr id="4" name="Slide Number Placeholder 3"/>
          <p:cNvSpPr>
            <a:spLocks noGrp="1"/>
          </p:cNvSpPr>
          <p:nvPr>
            <p:ph type="sldNum" sz="quarter" idx="5"/>
          </p:nvPr>
        </p:nvSpPr>
        <p:spPr/>
        <p:txBody>
          <a:bodyPr/>
          <a:lstStyle/>
          <a:p>
            <a:fld id="{389098C1-5A1A-49C4-A5B2-0EE5616798F8}" type="slidenum">
              <a:rPr lang="en-GB" smtClean="0"/>
              <a:t>1</a:t>
            </a:fld>
            <a:endParaRPr lang="en-GB"/>
          </a:p>
        </p:txBody>
      </p:sp>
    </p:spTree>
    <p:extLst>
      <p:ext uri="{BB962C8B-B14F-4D97-AF65-F5344CB8AC3E}">
        <p14:creationId xmlns:p14="http://schemas.microsoft.com/office/powerpoint/2010/main" val="359430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operator is generally a private sector entity, the grantor is generally a public sector entity.</a:t>
            </a:r>
          </a:p>
          <a:p>
            <a:endParaRPr lang="en-GB" dirty="0"/>
          </a:p>
          <a:p>
            <a:r>
              <a:rPr lang="en-GB" dirty="0"/>
              <a:t>If the jurisdiction has service concession arrangements, consider adding a slide with relevant examples. Otherwise, consider adding a slide with generic examples, for example:</a:t>
            </a:r>
          </a:p>
          <a:p>
            <a:endParaRPr lang="en-GB" dirty="0"/>
          </a:p>
          <a:p>
            <a:pPr marL="171450" indent="-171450">
              <a:buFont typeface="Arial" panose="020B0604020202020204" pitchFamily="34" charset="0"/>
              <a:buChar char="•"/>
            </a:pPr>
            <a:r>
              <a:rPr lang="en-GB" dirty="0"/>
              <a:t>New / enhanced hospital facilities, paid for by the grantor over 25 years; the facilities revert to the grantor at the end of the agreement</a:t>
            </a:r>
          </a:p>
          <a:p>
            <a:pPr marL="171450" indent="-171450">
              <a:buFont typeface="Arial" panose="020B0604020202020204" pitchFamily="34" charset="0"/>
              <a:buChar char="•"/>
            </a:pPr>
            <a:r>
              <a:rPr lang="en-GB" dirty="0"/>
              <a:t>Toll road paid for by user charges over 30 years; the road reverts to the grantor at the end of the agreement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3</a:t>
            </a:fld>
            <a:endParaRPr lang="en-GB"/>
          </a:p>
        </p:txBody>
      </p:sp>
    </p:spTree>
    <p:extLst>
      <p:ext uri="{BB962C8B-B14F-4D97-AF65-F5344CB8AC3E}">
        <p14:creationId xmlns:p14="http://schemas.microsoft.com/office/powerpoint/2010/main" val="398394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control test (top box) is the key determinant of whether an asset is a service concession asset. The test is the same test that is found in IFRIC 12, which should result in consistent accounting for the grantor and operator (if IPSAS used by grantor, IFRS by operator).</a:t>
            </a:r>
          </a:p>
          <a:p>
            <a:endParaRPr lang="en-GB" dirty="0"/>
          </a:p>
          <a:p>
            <a:r>
              <a:rPr lang="en-GB" dirty="0"/>
              <a:t>Further details are provided in the Assets module (page 76).</a:t>
            </a:r>
          </a:p>
        </p:txBody>
      </p:sp>
      <p:sp>
        <p:nvSpPr>
          <p:cNvPr id="4" name="Slide Number Placeholder 3"/>
          <p:cNvSpPr>
            <a:spLocks noGrp="1"/>
          </p:cNvSpPr>
          <p:nvPr>
            <p:ph type="sldNum" sz="quarter" idx="5"/>
          </p:nvPr>
        </p:nvSpPr>
        <p:spPr/>
        <p:txBody>
          <a:bodyPr/>
          <a:lstStyle/>
          <a:p>
            <a:fld id="{389098C1-5A1A-49C4-A5B2-0EE5616798F8}" type="slidenum">
              <a:rPr lang="en-GB" smtClean="0"/>
              <a:t>5</a:t>
            </a:fld>
            <a:endParaRPr lang="en-GB"/>
          </a:p>
        </p:txBody>
      </p:sp>
    </p:spTree>
    <p:extLst>
      <p:ext uri="{BB962C8B-B14F-4D97-AF65-F5344CB8AC3E}">
        <p14:creationId xmlns:p14="http://schemas.microsoft.com/office/powerpoint/2010/main" val="265050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79).</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6</a:t>
            </a:fld>
            <a:endParaRPr lang="en-GB"/>
          </a:p>
        </p:txBody>
      </p:sp>
    </p:spTree>
    <p:extLst>
      <p:ext uri="{BB962C8B-B14F-4D97-AF65-F5344CB8AC3E}">
        <p14:creationId xmlns:p14="http://schemas.microsoft.com/office/powerpoint/2010/main" val="257026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grantor recognizes a service concession asset it also recognizes a liability.</a:t>
            </a:r>
          </a:p>
          <a:p>
            <a:endParaRPr lang="en-GB" dirty="0"/>
          </a:p>
          <a:p>
            <a:r>
              <a:rPr lang="en-GB" dirty="0"/>
              <a:t>Where payment is made by the grantor (left hand side of the slide), the accounting treatment mirrors the accounting in IFRIC 12.</a:t>
            </a:r>
          </a:p>
          <a:p>
            <a:endParaRPr lang="en-GB" dirty="0"/>
          </a:p>
          <a:p>
            <a:r>
              <a:rPr lang="en-GB" dirty="0"/>
              <a:t>Where the operator earns revenue from users, the accounting treatment is different (under IFRIC 12, the operator would recognize an intangible asset for the right to charge users, amortized over the contract period).</a:t>
            </a:r>
          </a:p>
          <a:p>
            <a:endParaRPr lang="en-GB" dirty="0"/>
          </a:p>
          <a:p>
            <a:r>
              <a:rPr lang="en-GB" dirty="0"/>
              <a:t>If participants are familiar with IFRIC 12, emphasis the similarities and differences.</a:t>
            </a:r>
          </a:p>
          <a:p>
            <a:endParaRPr lang="en-GB" dirty="0"/>
          </a:p>
          <a:p>
            <a:r>
              <a:rPr lang="en-GB" dirty="0"/>
              <a:t>Further details are available in the Assets module (starting at page 80).</a:t>
            </a:r>
          </a:p>
        </p:txBody>
      </p:sp>
      <p:sp>
        <p:nvSpPr>
          <p:cNvPr id="4" name="Slide Number Placeholder 3"/>
          <p:cNvSpPr>
            <a:spLocks noGrp="1"/>
          </p:cNvSpPr>
          <p:nvPr>
            <p:ph type="sldNum" sz="quarter" idx="5"/>
          </p:nvPr>
        </p:nvSpPr>
        <p:spPr/>
        <p:txBody>
          <a:bodyPr/>
          <a:lstStyle/>
          <a:p>
            <a:fld id="{389098C1-5A1A-49C4-A5B2-0EE5616798F8}" type="slidenum">
              <a:rPr lang="en-GB" smtClean="0"/>
              <a:t>7</a:t>
            </a:fld>
            <a:endParaRPr lang="en-GB"/>
          </a:p>
        </p:txBody>
      </p:sp>
    </p:spTree>
    <p:extLst>
      <p:ext uri="{BB962C8B-B14F-4D97-AF65-F5344CB8AC3E}">
        <p14:creationId xmlns:p14="http://schemas.microsoft.com/office/powerpoint/2010/main" val="654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continues </a:t>
            </a:r>
            <a:r>
              <a:rPr lang="en-US"/>
              <a:t>on the next </a:t>
            </a:r>
            <a:r>
              <a:rPr lang="en-US" dirty="0"/>
              <a:t>slide)</a:t>
            </a:r>
          </a:p>
        </p:txBody>
      </p:sp>
      <p:sp>
        <p:nvSpPr>
          <p:cNvPr id="4" name="Slide Number Placeholder 3"/>
          <p:cNvSpPr>
            <a:spLocks noGrp="1"/>
          </p:cNvSpPr>
          <p:nvPr>
            <p:ph type="sldNum" sz="quarter" idx="5"/>
          </p:nvPr>
        </p:nvSpPr>
        <p:spPr/>
        <p:txBody>
          <a:bodyPr/>
          <a:lstStyle/>
          <a:p>
            <a:fld id="{389098C1-5A1A-49C4-A5B2-0EE5616798F8}" type="slidenum">
              <a:rPr lang="en-GB" smtClean="0"/>
              <a:t>8</a:t>
            </a:fld>
            <a:endParaRPr lang="en-GB"/>
          </a:p>
        </p:txBody>
      </p:sp>
    </p:spTree>
    <p:extLst>
      <p:ext uri="{BB962C8B-B14F-4D97-AF65-F5344CB8AC3E}">
        <p14:creationId xmlns:p14="http://schemas.microsoft.com/office/powerpoint/2010/main" val="326369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83).</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389098C1-5A1A-49C4-A5B2-0EE5616798F8}" type="slidenum">
              <a:rPr lang="en-GB" smtClean="0"/>
              <a:t>9</a:t>
            </a:fld>
            <a:endParaRPr lang="en-GB"/>
          </a:p>
        </p:txBody>
      </p:sp>
    </p:spTree>
    <p:extLst>
      <p:ext uri="{BB962C8B-B14F-4D97-AF65-F5344CB8AC3E}">
        <p14:creationId xmlns:p14="http://schemas.microsoft.com/office/powerpoint/2010/main" val="40238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Service Concession Arrangements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32</a:t>
            </a:r>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397031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Issues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Other Liabilities, Commitments, Contingent Liabilities and Contingent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Other Revenue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Operator compensation to grantor  (rent, upfront payments, stream of payments and other consideration)</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Revenue-sharing provisions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Refer to IPSAS 32 Application Guidance</a:t>
            </a:r>
            <a:endParaRPr lang="en-CA"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41344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and Disclosures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description and significant terms of the arrangement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The nature and extent of rights under the arrangement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Carrying amount of service concession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Obligations to provide operator access to service </a:t>
            </a:r>
            <a:r>
              <a:rPr lang="en-CA" sz="2000" kern="0" dirty="0">
                <a:solidFill>
                  <a:srgbClr val="000000">
                    <a:lumMod val="65000"/>
                    <a:lumOff val="35000"/>
                  </a:srgbClr>
                </a:solidFill>
                <a:latin typeface="Arial" pitchFamily="34" charset="0"/>
                <a:ea typeface="ＭＳ Ｐゴシック" charset="0"/>
                <a:cs typeface="Arial" pitchFamily="34" charset="0"/>
              </a:rPr>
              <a:t>concession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Changes in an arrangement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Disclosures required by other IPSASs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86836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41479"/>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Service Concession Arrangement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binding arrangement between a grantor and an operator in which</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operator uses the service concession asset to provide a public service on behalf of the grantor for a specified period of time; and</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operator is compensated for its services over the period of the </a:t>
            </a:r>
            <a:r>
              <a:rPr lang="fr-FR" sz="2000" kern="0" dirty="0">
                <a:solidFill>
                  <a:srgbClr val="000000">
                    <a:lumMod val="65000"/>
                    <a:lumOff val="35000"/>
                  </a:srgbClr>
                </a:solidFill>
                <a:latin typeface="Arial" pitchFamily="34" charset="0"/>
                <a:ea typeface="ＭＳ Ｐゴシック" charset="0"/>
                <a:cs typeface="Arial" pitchFamily="34" charset="0"/>
              </a:rPr>
              <a:t>service concession arrangement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25631"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Service Concession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An asset used to provide public services in a service concession arrangement that:</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Is provided by the operator which:</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The operator constructs, develops or acquires form a third party; or </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existing asset of the operator; or</a:t>
            </a: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Is provided by the grantor which:</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existing asset for the grantor; or</a:t>
            </a:r>
          </a:p>
          <a:p>
            <a:pPr marL="1389888" lvl="3"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Is an upgrade to an existing asset of the grantor</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Grantor Recognizes Asset When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889686" y="1350303"/>
            <a:ext cx="7239000" cy="11430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Grantor controls:</a:t>
            </a:r>
          </a:p>
          <a:p>
            <a:pPr marL="342900" marR="0" lvl="0" indent="-342900" defTabSz="914400" eaLnBrk="1" fontAlgn="base" latinLnBrk="0" hangingPunct="1">
              <a:lnSpc>
                <a:spcPct val="100000"/>
              </a:lnSpc>
              <a:spcBef>
                <a:spcPct val="0"/>
              </a:spcBef>
              <a:spcAft>
                <a:spcPct val="0"/>
              </a:spcAft>
              <a:buClrTx/>
              <a:buSzTx/>
              <a:buFontTx/>
              <a:buAutoNum type="alphaLcParenBoth"/>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Services  provided by operator, to whom provided and price  </a:t>
            </a:r>
          </a:p>
          <a:p>
            <a:pPr marL="342900" marR="0" lvl="0" indent="-342900" defTabSz="914400" eaLnBrk="1" fontAlgn="base" latinLnBrk="0" hangingPunct="1">
              <a:lnSpc>
                <a:spcPct val="100000"/>
              </a:lnSpc>
              <a:spcBef>
                <a:spcPct val="0"/>
              </a:spcBef>
              <a:spcAft>
                <a:spcPct val="0"/>
              </a:spcAft>
              <a:buClrTx/>
              <a:buSzTx/>
              <a:buFontTx/>
              <a:buAutoNum type="alphaLcParenBoth"/>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 significant residual interest in asset at end of arrangement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3" name="Rectangle 12"/>
          <p:cNvSpPr/>
          <p:nvPr/>
        </p:nvSpPr>
        <p:spPr>
          <a:xfrm>
            <a:off x="295664" y="2755137"/>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Asset provided by operator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An upgrade of existing asset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4" name="Rectangle 13"/>
          <p:cNvSpPr/>
          <p:nvPr/>
        </p:nvSpPr>
        <p:spPr>
          <a:xfrm>
            <a:off x="4648200" y="2755137"/>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Existing asset of grantor</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5" name="Picture 14"/>
          <p:cNvPicPr>
            <a:picLocks noChangeAspect="1"/>
          </p:cNvPicPr>
          <p:nvPr/>
        </p:nvPicPr>
        <p:blipFill>
          <a:blip r:embed="rId3"/>
          <a:stretch>
            <a:fillRect/>
          </a:stretch>
        </p:blipFill>
        <p:spPr>
          <a:xfrm>
            <a:off x="295664" y="3763513"/>
            <a:ext cx="3773751" cy="707197"/>
          </a:xfrm>
          <a:prstGeom prst="rect">
            <a:avLst/>
          </a:prstGeom>
        </p:spPr>
      </p:pic>
      <p:sp>
        <p:nvSpPr>
          <p:cNvPr id="16" name="Rectangle 15"/>
          <p:cNvSpPr/>
          <p:nvPr/>
        </p:nvSpPr>
        <p:spPr>
          <a:xfrm>
            <a:off x="4648200" y="3780180"/>
            <a:ext cx="3747186"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Reclassified service concession asset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7" name="Rectangle 16"/>
          <p:cNvSpPr/>
          <p:nvPr/>
        </p:nvSpPr>
        <p:spPr>
          <a:xfrm>
            <a:off x="1768747" y="4763540"/>
            <a:ext cx="5333999" cy="685800"/>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Accounted for in accordance with IPSAS 17 or IPSAS 31</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19" name="Straight Connector 18"/>
          <p:cNvCxnSpPr/>
          <p:nvPr/>
        </p:nvCxnSpPr>
        <p:spPr>
          <a:xfrm>
            <a:off x="4345577" y="2493303"/>
            <a:ext cx="0" cy="134034"/>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2098766" y="2627337"/>
            <a:ext cx="458060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a:off x="6679370" y="2627337"/>
            <a:ext cx="0" cy="127800"/>
          </a:xfrm>
          <a:prstGeom prst="line">
            <a:avLst/>
          </a:prstGeom>
        </p:spPr>
        <p:style>
          <a:lnRef idx="2">
            <a:schemeClr val="accent5"/>
          </a:lnRef>
          <a:fillRef idx="0">
            <a:schemeClr val="accent5"/>
          </a:fillRef>
          <a:effectRef idx="1">
            <a:schemeClr val="accent5"/>
          </a:effectRef>
          <a:fontRef idx="minor">
            <a:schemeClr val="tx1"/>
          </a:fontRef>
        </p:style>
      </p:cxnSp>
      <p:cxnSp>
        <p:nvCxnSpPr>
          <p:cNvPr id="32" name="Straight Connector 31"/>
          <p:cNvCxnSpPr/>
          <p:nvPr/>
        </p:nvCxnSpPr>
        <p:spPr>
          <a:xfrm>
            <a:off x="6679370" y="3440937"/>
            <a:ext cx="0" cy="322576"/>
          </a:xfrm>
          <a:prstGeom prst="line">
            <a:avLst/>
          </a:prstGeom>
        </p:spPr>
        <p:style>
          <a:lnRef idx="2">
            <a:schemeClr val="accent5"/>
          </a:lnRef>
          <a:fillRef idx="0">
            <a:schemeClr val="accent5"/>
          </a:fillRef>
          <a:effectRef idx="1">
            <a:schemeClr val="accent5"/>
          </a:effectRef>
          <a:fontRef idx="minor">
            <a:schemeClr val="tx1"/>
          </a:fontRef>
        </p:style>
      </p:cxnSp>
      <p:cxnSp>
        <p:nvCxnSpPr>
          <p:cNvPr id="34" name="Straight Connector 33"/>
          <p:cNvCxnSpPr/>
          <p:nvPr/>
        </p:nvCxnSpPr>
        <p:spPr>
          <a:xfrm>
            <a:off x="6679266" y="4470710"/>
            <a:ext cx="0" cy="88603"/>
          </a:xfrm>
          <a:prstGeom prst="line">
            <a:avLst/>
          </a:prstGeom>
        </p:spPr>
        <p:style>
          <a:lnRef idx="2">
            <a:schemeClr val="accent5"/>
          </a:lnRef>
          <a:fillRef idx="0">
            <a:schemeClr val="accent5"/>
          </a:fillRef>
          <a:effectRef idx="1">
            <a:schemeClr val="accent5"/>
          </a:effectRef>
          <a:fontRef idx="minor">
            <a:schemeClr val="tx1"/>
          </a:fontRef>
        </p:style>
      </p:cxnSp>
      <p:cxnSp>
        <p:nvCxnSpPr>
          <p:cNvPr id="36" name="Straight Connector 35"/>
          <p:cNvCxnSpPr/>
          <p:nvPr/>
        </p:nvCxnSpPr>
        <p:spPr>
          <a:xfrm flipH="1">
            <a:off x="2104163" y="4555335"/>
            <a:ext cx="4575103" cy="3978"/>
          </a:xfrm>
          <a:prstGeom prst="line">
            <a:avLst/>
          </a:prstGeom>
        </p:spPr>
        <p:style>
          <a:lnRef idx="2">
            <a:schemeClr val="accent5"/>
          </a:lnRef>
          <a:fillRef idx="0">
            <a:schemeClr val="accent5"/>
          </a:fillRef>
          <a:effectRef idx="1">
            <a:schemeClr val="accent5"/>
          </a:effectRef>
          <a:fontRef idx="minor">
            <a:schemeClr val="tx1"/>
          </a:fontRef>
        </p:style>
      </p:cxnSp>
      <p:cxnSp>
        <p:nvCxnSpPr>
          <p:cNvPr id="38" name="Straight Connector 37"/>
          <p:cNvCxnSpPr/>
          <p:nvPr/>
        </p:nvCxnSpPr>
        <p:spPr>
          <a:xfrm>
            <a:off x="2098766" y="2627337"/>
            <a:ext cx="0" cy="127800"/>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flipH="1">
            <a:off x="2098766" y="3440937"/>
            <a:ext cx="5396" cy="304777"/>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p:cNvCxnSpPr/>
          <p:nvPr/>
        </p:nvCxnSpPr>
        <p:spPr>
          <a:xfrm flipH="1">
            <a:off x="2095455" y="4470710"/>
            <a:ext cx="1" cy="98136"/>
          </a:xfrm>
          <a:prstGeom prst="line">
            <a:avLst/>
          </a:prstGeom>
        </p:spPr>
        <p:style>
          <a:lnRef idx="2">
            <a:schemeClr val="accent5"/>
          </a:lnRef>
          <a:fillRef idx="0">
            <a:schemeClr val="accent5"/>
          </a:fillRef>
          <a:effectRef idx="1">
            <a:schemeClr val="accent5"/>
          </a:effectRef>
          <a:fontRef idx="minor">
            <a:schemeClr val="tx1"/>
          </a:fontRef>
        </p:style>
      </p:cxnSp>
      <p:cxnSp>
        <p:nvCxnSpPr>
          <p:cNvPr id="4" name="Straight Connector 3"/>
          <p:cNvCxnSpPr>
            <a:endCxn id="17" idx="0"/>
          </p:cNvCxnSpPr>
          <p:nvPr/>
        </p:nvCxnSpPr>
        <p:spPr>
          <a:xfrm>
            <a:off x="4435746" y="4568846"/>
            <a:ext cx="1" cy="194694"/>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36633"/>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Service Concession Asset</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3400" y="1344464"/>
            <a:ext cx="7888908" cy="1981372"/>
          </a:xfrm>
          <a:prstGeom prst="rect">
            <a:avLst/>
          </a:prstGeom>
        </p:spPr>
      </p:pic>
      <p:sp>
        <p:nvSpPr>
          <p:cNvPr id="8" name="Rectangle 7"/>
          <p:cNvSpPr/>
          <p:nvPr/>
        </p:nvSpPr>
        <p:spPr>
          <a:xfrm>
            <a:off x="584200" y="3357985"/>
            <a:ext cx="7315200" cy="2068794"/>
          </a:xfrm>
          <a:prstGeom prst="rect">
            <a:avLst/>
          </a:prstGeom>
          <a:noFill/>
          <a:ln w="25400" cap="flat" cmpd="sng" algn="ctr">
            <a:noFill/>
            <a:prstDash val="solid"/>
          </a:ln>
          <a:effectLst/>
        </p:spPr>
        <p:txBody>
          <a:bodyPr rtlCol="0" anchor="ctr"/>
          <a:lstStyle/>
          <a:p>
            <a:pPr marL="457200" marR="0" lvl="0" indent="-457200" defTabSz="91440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How is the waste water treatment facility</a:t>
            </a:r>
            <a:r>
              <a:rPr kumimoji="0" lang="en-US" sz="20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measured by the City? Explain</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Would your answer be different if the payments were not separated between components? Explain</a:t>
            </a:r>
            <a:endParaRPr kumimoji="0" lang="en-CA"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of Liabilities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793891" y="1344422"/>
            <a:ext cx="7239000" cy="596363"/>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Measured initially at the same amount as service concession asset</a:t>
            </a:r>
          </a:p>
        </p:txBody>
      </p:sp>
      <p:sp>
        <p:nvSpPr>
          <p:cNvPr id="5" name="Rectangle 4"/>
          <p:cNvSpPr/>
          <p:nvPr/>
        </p:nvSpPr>
        <p:spPr>
          <a:xfrm>
            <a:off x="411480" y="2200281"/>
            <a:ext cx="3885169" cy="800101"/>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Unconditional obligation to pay specified and determinable amount</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619368" y="2221912"/>
            <a:ext cx="3838832" cy="795984"/>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Operator granted right to earn revenue from third-party users</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411480" y="3238382"/>
            <a:ext cx="3885169" cy="911306"/>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Liability Model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treated as financial liability</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4603406" y="3235217"/>
            <a:ext cx="3854793" cy="911307"/>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Grant of Right to the Operator Model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unearned revenue liability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Rectangle 10"/>
          <p:cNvSpPr/>
          <p:nvPr/>
        </p:nvSpPr>
        <p:spPr>
          <a:xfrm>
            <a:off x="411479" y="4371193"/>
            <a:ext cx="3885169" cy="710479"/>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Payments allocated to liability, finance charges and for services </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2" name="Rectangle 11"/>
          <p:cNvSpPr/>
          <p:nvPr/>
        </p:nvSpPr>
        <p:spPr>
          <a:xfrm>
            <a:off x="4592338" y="4368599"/>
            <a:ext cx="3865861" cy="713073"/>
          </a:xfrm>
          <a:prstGeom prst="rect">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Revenue earned reduces liability</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3" name="Straight Connector 2"/>
          <p:cNvCxnSpPr/>
          <p:nvPr/>
        </p:nvCxnSpPr>
        <p:spPr>
          <a:xfrm>
            <a:off x="4415246" y="1974740"/>
            <a:ext cx="0" cy="131849"/>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a:xfrm flipH="1">
            <a:off x="2425338" y="2081348"/>
            <a:ext cx="399723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2425338" y="2081348"/>
            <a:ext cx="0" cy="118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6422571" y="2081348"/>
            <a:ext cx="0" cy="118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2425338" y="3000382"/>
            <a:ext cx="0" cy="238000"/>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Straight Connector 25"/>
          <p:cNvCxnSpPr/>
          <p:nvPr/>
        </p:nvCxnSpPr>
        <p:spPr>
          <a:xfrm flipH="1">
            <a:off x="2425337" y="4149688"/>
            <a:ext cx="1" cy="221505"/>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6422571" y="3017896"/>
            <a:ext cx="0" cy="217321"/>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p:nvPr/>
        </p:nvCxnSpPr>
        <p:spPr>
          <a:xfrm flipH="1">
            <a:off x="6422571" y="4146524"/>
            <a:ext cx="5534" cy="222075"/>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2367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48936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Liability</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GB" sz="2000" kern="0" dirty="0">
                <a:solidFill>
                  <a:srgbClr val="000000">
                    <a:lumMod val="65000"/>
                    <a:lumOff val="35000"/>
                  </a:srgbClr>
                </a:solidFill>
                <a:latin typeface="Arial" pitchFamily="34" charset="0"/>
                <a:ea typeface="ＭＳ Ｐゴシック" charset="0"/>
                <a:cs typeface="Arial" pitchFamily="34" charset="0"/>
              </a:rPr>
              <a:t>The City of Anywhere (grantor) has entered into a service concession arrangement in which it makes a predetermined stream of payments to a private sector entity (operator) for waste water treatment. The payments have been allocated in the service concession arrangement between capital and service components. The term of the arrangement is 21 years from the date of commissioning. The payments commence in the first month of the second year when the service concession asset is commissioned and receiving waste water. No payments are due during the construction of the service concession asset.</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63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Service Concession Arrangements</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City Liability</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3400" y="1451182"/>
            <a:ext cx="7540101" cy="2105991"/>
          </a:xfrm>
          <a:prstGeom prst="rect">
            <a:avLst/>
          </a:prstGeom>
        </p:spPr>
      </p:pic>
      <p:sp>
        <p:nvSpPr>
          <p:cNvPr id="4" name="Rectangle 3"/>
          <p:cNvSpPr/>
          <p:nvPr/>
        </p:nvSpPr>
        <p:spPr>
          <a:xfrm>
            <a:off x="800609" y="3636091"/>
            <a:ext cx="7005682" cy="1600438"/>
          </a:xfrm>
          <a:prstGeom prst="rect">
            <a:avLst/>
          </a:prstGeom>
        </p:spPr>
        <p:txBody>
          <a:bodyPr wrap="square">
            <a:spAutoFit/>
          </a:bodyPr>
          <a:lstStyle/>
          <a:p>
            <a:pPr lvl="0" defTabSz="914400" fontAlgn="base">
              <a:spcBef>
                <a:spcPct val="0"/>
              </a:spcBef>
              <a:spcAft>
                <a:spcPct val="0"/>
              </a:spcAft>
            </a:pPr>
            <a:r>
              <a:rPr lang="en-US" sz="1400" dirty="0">
                <a:solidFill>
                  <a:srgbClr val="000000"/>
                </a:solidFill>
                <a:latin typeface="Arial" pitchFamily="34" charset="0"/>
                <a:cs typeface="Arial" pitchFamily="34" charset="0"/>
              </a:rPr>
              <a:t>*The discount rate is 8.11%. This is the estimated private sector weighted average cost of capital for projects with a similar scale, business type and comparable risk profile.</a:t>
            </a:r>
          </a:p>
          <a:p>
            <a:pPr lvl="0" defTabSz="914400" fontAlgn="base">
              <a:spcBef>
                <a:spcPct val="0"/>
              </a:spcBef>
              <a:spcAft>
                <a:spcPct val="0"/>
              </a:spcAft>
            </a:pPr>
            <a:endParaRPr lang="en-US" sz="1400" dirty="0">
              <a:solidFill>
                <a:srgbClr val="000000"/>
              </a:solidFill>
              <a:latin typeface="Arial" pitchFamily="34" charset="0"/>
              <a:cs typeface="Arial" pitchFamily="34" charset="0"/>
            </a:endParaRPr>
          </a:p>
          <a:p>
            <a:pPr lvl="0" defTabSz="914400" fontAlgn="base">
              <a:spcBef>
                <a:spcPct val="0"/>
              </a:spcBef>
              <a:spcAft>
                <a:spcPct val="0"/>
              </a:spcAft>
            </a:pPr>
            <a:r>
              <a:rPr lang="en-US" sz="1400" b="1" dirty="0">
                <a:solidFill>
                  <a:srgbClr val="000000"/>
                </a:solidFill>
                <a:latin typeface="Arial" pitchFamily="34" charset="0"/>
                <a:cs typeface="Arial" pitchFamily="34" charset="0"/>
              </a:rPr>
              <a:t>Questions:</a:t>
            </a:r>
          </a:p>
          <a:p>
            <a:pPr lvl="0" defTabSz="914400" fontAlgn="base">
              <a:spcBef>
                <a:spcPct val="0"/>
              </a:spcBef>
              <a:spcAft>
                <a:spcPct val="0"/>
              </a:spcAft>
            </a:pPr>
            <a:r>
              <a:rPr lang="en-US" sz="1400" dirty="0">
                <a:solidFill>
                  <a:srgbClr val="000000"/>
                </a:solidFill>
                <a:latin typeface="Arial" pitchFamily="34" charset="0"/>
                <a:cs typeface="Arial" pitchFamily="34" charset="0"/>
              </a:rPr>
              <a:t>1. Using the information in the table, what entries are made to record the service concession asset and liability? Explain</a:t>
            </a:r>
          </a:p>
          <a:p>
            <a:pPr lvl="0" defTabSz="914400" fontAlgn="base">
              <a:spcBef>
                <a:spcPct val="0"/>
              </a:spcBef>
              <a:spcAft>
                <a:spcPct val="0"/>
              </a:spcAft>
            </a:pPr>
            <a:r>
              <a:rPr lang="en-US" sz="1400" dirty="0">
                <a:solidFill>
                  <a:srgbClr val="000000"/>
                </a:solidFill>
                <a:latin typeface="Arial" pitchFamily="34" charset="0"/>
                <a:cs typeface="Arial" pitchFamily="34" charset="0"/>
              </a:rPr>
              <a:t>2. What entries are made to allocate payments made in year 2? Explain</a:t>
            </a:r>
          </a:p>
        </p:txBody>
      </p:sp>
    </p:spTree>
    <p:extLst>
      <p:ext uri="{BB962C8B-B14F-4D97-AF65-F5344CB8AC3E}">
        <p14:creationId xmlns:p14="http://schemas.microsoft.com/office/powerpoint/2010/main" val="76282444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4826E7-27A1-4C29-92E0-5BE0CE6B660A}">
  <ds:schemaRefs>
    <ds:schemaRef ds:uri="http://schemas.microsoft.com/sharepoint/v3/contenttype/forms"/>
  </ds:schemaRefs>
</ds:datastoreItem>
</file>

<file path=customXml/itemProps2.xml><?xml version="1.0" encoding="utf-8"?>
<ds:datastoreItem xmlns:ds="http://schemas.openxmlformats.org/officeDocument/2006/customXml" ds:itemID="{1B1E3E0A-504F-4D94-A381-1C6F9479E49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7CEDAB-631A-4730-903A-98C3B482B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TotalTime>
  <Words>1098</Words>
  <Application>Microsoft Office PowerPoint</Application>
  <PresentationFormat>On-screen Show (4:3)</PresentationFormat>
  <Paragraphs>115</Paragraphs>
  <Slides>12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38</cp:revision>
  <dcterms:created xsi:type="dcterms:W3CDTF">2014-09-10T19:10:10Z</dcterms:created>
  <dcterms:modified xsi:type="dcterms:W3CDTF">2020-10-20T22:23:57Z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