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8" r:id="rId5"/>
    <p:sldId id="279" r:id="rId6"/>
    <p:sldId id="260" r:id="rId7"/>
    <p:sldId id="261" r:id="rId8"/>
    <p:sldId id="271" r:id="rId9"/>
    <p:sldId id="270" r:id="rId10"/>
    <p:sldId id="269" r:id="rId11"/>
    <p:sldId id="274" r:id="rId12"/>
    <p:sldId id="275" r:id="rId13"/>
    <p:sldId id="276" r:id="rId14"/>
    <p:sldId id="277" r:id="rId15"/>
    <p:sldId id="278" r:id="rId16"/>
    <p:sldId id="26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6" autoAdjust="0"/>
    <p:restoredTop sz="69185" autoAdjust="0"/>
  </p:normalViewPr>
  <p:slideViewPr>
    <p:cSldViewPr snapToGrid="0" snapToObjects="1">
      <p:cViewPr varScale="1">
        <p:scale>
          <a:sx n="63" d="100"/>
          <a:sy n="63" d="100"/>
        </p:scale>
        <p:origin x="1982"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50934622-4962-4128-9A49-C786B8D50933}"/>
    <pc:docChg chg="modSld">
      <pc:chgData name="Paul Mason" userId="a428ece4f01b0f60" providerId="LiveId" clId="{50934622-4962-4128-9A49-C786B8D50933}" dt="2020-07-30T17:38:14.677" v="82" actId="20577"/>
      <pc:docMkLst>
        <pc:docMk/>
      </pc:docMkLst>
      <pc:sldChg chg="modNotesTx">
        <pc:chgData name="Paul Mason" userId="a428ece4f01b0f60" providerId="LiveId" clId="{50934622-4962-4128-9A49-C786B8D50933}" dt="2020-07-30T17:37:13.412" v="37" actId="20577"/>
        <pc:sldMkLst>
          <pc:docMk/>
          <pc:sldMk cId="2903238576" sldId="269"/>
        </pc:sldMkLst>
      </pc:sldChg>
      <pc:sldChg chg="modNotesTx">
        <pc:chgData name="Paul Mason" userId="a428ece4f01b0f60" providerId="LiveId" clId="{50934622-4962-4128-9A49-C786B8D50933}" dt="2020-07-30T17:36:45.025" v="34" actId="20577"/>
        <pc:sldMkLst>
          <pc:docMk/>
          <pc:sldMk cId="762824446" sldId="270"/>
        </pc:sldMkLst>
      </pc:sldChg>
      <pc:sldChg chg="modNotesTx">
        <pc:chgData name="Paul Mason" userId="a428ece4f01b0f60" providerId="LiveId" clId="{50934622-4962-4128-9A49-C786B8D50933}" dt="2020-07-30T17:37:49.007" v="72" actId="20577"/>
        <pc:sldMkLst>
          <pc:docMk/>
          <pc:sldMk cId="2488665206" sldId="275"/>
        </pc:sldMkLst>
      </pc:sldChg>
      <pc:sldChg chg="modNotesTx">
        <pc:chgData name="Paul Mason" userId="a428ece4f01b0f60" providerId="LiveId" clId="{50934622-4962-4128-9A49-C786B8D50933}" dt="2020-07-30T17:38:14.677" v="82" actId="20577"/>
        <pc:sldMkLst>
          <pc:docMk/>
          <pc:sldMk cId="3195129737" sldId="277"/>
        </pc:sldMkLst>
      </pc:sldChg>
    </pc:docChg>
  </pc:docChgLst>
  <pc:docChgLst>
    <pc:chgData name="Laura Leka" userId="3c7b6d49-5262-4131-8ab9-4538781ea16d" providerId="ADAL" clId="{8F6D620B-B67E-4C84-BD78-4BA73F0A70F5}"/>
    <pc:docChg chg="modSld">
      <pc:chgData name="Laura Leka" userId="3c7b6d49-5262-4131-8ab9-4538781ea16d" providerId="ADAL" clId="{8F6D620B-B67E-4C84-BD78-4BA73F0A70F5}" dt="2020-06-18T15:42:25.531" v="60" actId="20577"/>
      <pc:docMkLst>
        <pc:docMk/>
      </pc:docMkLst>
      <pc:sldChg chg="modNotesTx">
        <pc:chgData name="Laura Leka" userId="3c7b6d49-5262-4131-8ab9-4538781ea16d" providerId="ADAL" clId="{8F6D620B-B67E-4C84-BD78-4BA73F0A70F5}" dt="2020-06-18T15:41:16.878" v="37" actId="20577"/>
        <pc:sldMkLst>
          <pc:docMk/>
          <pc:sldMk cId="2903238576" sldId="269"/>
        </pc:sldMkLst>
      </pc:sldChg>
      <pc:sldChg chg="modNotesTx">
        <pc:chgData name="Laura Leka" userId="3c7b6d49-5262-4131-8ab9-4538781ea16d" providerId="ADAL" clId="{8F6D620B-B67E-4C84-BD78-4BA73F0A70F5}" dt="2020-06-18T15:41:05.924" v="36" actId="20577"/>
        <pc:sldMkLst>
          <pc:docMk/>
          <pc:sldMk cId="762824446" sldId="270"/>
        </pc:sldMkLst>
      </pc:sldChg>
      <pc:sldChg chg="modNotesTx">
        <pc:chgData name="Laura Leka" userId="3c7b6d49-5262-4131-8ab9-4538781ea16d" providerId="ADAL" clId="{8F6D620B-B67E-4C84-BD78-4BA73F0A70F5}" dt="2020-06-18T15:42:25.531" v="60" actId="20577"/>
        <pc:sldMkLst>
          <pc:docMk/>
          <pc:sldMk cId="2488665206" sldId="275"/>
        </pc:sldMkLst>
      </pc:sldChg>
    </pc:docChg>
  </pc:docChgLst>
  <pc:docChgLst>
    <pc:chgData name="Laura Leka" userId="3c7b6d49-5262-4131-8ab9-4538781ea16d" providerId="ADAL" clId="{AAB8EDC4-4304-433A-AE2C-1BE6B8E2A4B5}"/>
    <pc:docChg chg="modSld">
      <pc:chgData name="Laura Leka" userId="3c7b6d49-5262-4131-8ab9-4538781ea16d" providerId="ADAL" clId="{AAB8EDC4-4304-433A-AE2C-1BE6B8E2A4B5}" dt="2020-10-20T23:02:49.987" v="3" actId="20577"/>
      <pc:docMkLst>
        <pc:docMk/>
      </pc:docMkLst>
      <pc:sldChg chg="modNotesTx">
        <pc:chgData name="Laura Leka" userId="3c7b6d49-5262-4131-8ab9-4538781ea16d" providerId="ADAL" clId="{AAB8EDC4-4304-433A-AE2C-1BE6B8E2A4B5}" dt="2020-10-20T23:01:33.506" v="1" actId="20577"/>
        <pc:sldMkLst>
          <pc:docMk/>
          <pc:sldMk cId="762824446" sldId="270"/>
        </pc:sldMkLst>
      </pc:sldChg>
      <pc:sldChg chg="modNotesTx">
        <pc:chgData name="Laura Leka" userId="3c7b6d49-5262-4131-8ab9-4538781ea16d" providerId="ADAL" clId="{AAB8EDC4-4304-433A-AE2C-1BE6B8E2A4B5}" dt="2020-10-20T23:02:49.987" v="3" actId="20577"/>
        <pc:sldMkLst>
          <pc:docMk/>
          <pc:sldMk cId="3195129737" sldId="277"/>
        </pc:sldMkLst>
      </pc:sldChg>
    </pc:docChg>
  </pc:docChgLst>
  <pc:docChgLst>
    <pc:chgData name="Paul Mason" userId="a428ece4f01b0f60" providerId="LiveId" clId="{1819DC97-C106-4047-963C-440E1DF3E22D}"/>
    <pc:docChg chg="custSel modSld">
      <pc:chgData name="Paul Mason" userId="a428ece4f01b0f60" providerId="LiveId" clId="{1819DC97-C106-4047-963C-440E1DF3E22D}" dt="2020-06-04T21:03:38.666" v="957" actId="20577"/>
      <pc:docMkLst>
        <pc:docMk/>
      </pc:docMkLst>
      <pc:sldChg chg="modSp mod modNotesTx">
        <pc:chgData name="Paul Mason" userId="a428ece4f01b0f60" providerId="LiveId" clId="{1819DC97-C106-4047-963C-440E1DF3E22D}" dt="2020-06-04T20:51:55.143" v="23" actId="20577"/>
        <pc:sldMkLst>
          <pc:docMk/>
          <pc:sldMk cId="4120575675" sldId="258"/>
        </pc:sldMkLst>
        <pc:spChg chg="mod">
          <ac:chgData name="Paul Mason" userId="a428ece4f01b0f60" providerId="LiveId" clId="{1819DC97-C106-4047-963C-440E1DF3E22D}" dt="2020-06-02T21:18:35.212" v="0" actId="20577"/>
          <ac:spMkLst>
            <pc:docMk/>
            <pc:sldMk cId="4120575675" sldId="258"/>
            <ac:spMk id="4" creationId="{00000000-0000-0000-0000-000000000000}"/>
          </ac:spMkLst>
        </pc:spChg>
      </pc:sldChg>
      <pc:sldChg chg="modNotesTx">
        <pc:chgData name="Paul Mason" userId="a428ece4f01b0f60" providerId="LiveId" clId="{1819DC97-C106-4047-963C-440E1DF3E22D}" dt="2020-06-04T20:53:26.139" v="162" actId="6549"/>
        <pc:sldMkLst>
          <pc:docMk/>
          <pc:sldMk cId="1797808839" sldId="260"/>
        </pc:sldMkLst>
      </pc:sldChg>
      <pc:sldChg chg="modNotesTx">
        <pc:chgData name="Paul Mason" userId="a428ece4f01b0f60" providerId="LiveId" clId="{1819DC97-C106-4047-963C-440E1DF3E22D}" dt="2020-06-04T20:54:45.533" v="420" actId="20577"/>
        <pc:sldMkLst>
          <pc:docMk/>
          <pc:sldMk cId="440986149" sldId="261"/>
        </pc:sldMkLst>
      </pc:sldChg>
      <pc:sldChg chg="addSp delSp modSp">
        <pc:chgData name="Paul Mason" userId="a428ece4f01b0f60" providerId="LiveId" clId="{1819DC97-C106-4047-963C-440E1DF3E22D}" dt="2020-06-04T20:57:32.608" v="705"/>
        <pc:sldMkLst>
          <pc:docMk/>
          <pc:sldMk cId="762824446" sldId="270"/>
        </pc:sldMkLst>
        <pc:spChg chg="add del mod">
          <ac:chgData name="Paul Mason" userId="a428ece4f01b0f60" providerId="LiveId" clId="{1819DC97-C106-4047-963C-440E1DF3E22D}" dt="2020-06-04T20:57:32.608" v="705"/>
          <ac:spMkLst>
            <pc:docMk/>
            <pc:sldMk cId="762824446" sldId="270"/>
            <ac:spMk id="2" creationId="{664844B4-CF12-4067-B236-2AEDAA04174C}"/>
          </ac:spMkLst>
        </pc:spChg>
      </pc:sldChg>
      <pc:sldChg chg="modNotesTx">
        <pc:chgData name="Paul Mason" userId="a428ece4f01b0f60" providerId="LiveId" clId="{1819DC97-C106-4047-963C-440E1DF3E22D}" dt="2020-06-04T20:58:49.963" v="707" actId="20577"/>
        <pc:sldMkLst>
          <pc:docMk/>
          <pc:sldMk cId="2236785487" sldId="271"/>
        </pc:sldMkLst>
      </pc:sldChg>
      <pc:sldChg chg="modNotesTx">
        <pc:chgData name="Paul Mason" userId="a428ece4f01b0f60" providerId="LiveId" clId="{1819DC97-C106-4047-963C-440E1DF3E22D}" dt="2020-06-04T21:02:06.076" v="877" actId="20577"/>
        <pc:sldMkLst>
          <pc:docMk/>
          <pc:sldMk cId="2607029318" sldId="274"/>
        </pc:sldMkLst>
      </pc:sldChg>
      <pc:sldChg chg="modNotesTx">
        <pc:chgData name="Paul Mason" userId="a428ece4f01b0f60" providerId="LiveId" clId="{1819DC97-C106-4047-963C-440E1DF3E22D}" dt="2020-06-04T21:03:38.666" v="957" actId="20577"/>
        <pc:sldMkLst>
          <pc:docMk/>
          <pc:sldMk cId="2594839120" sldId="276"/>
        </pc:sldMkLst>
      </pc:sldChg>
    </pc:docChg>
  </pc:docChgLst>
  <pc:docChgLst>
    <pc:chgData name="Paul Mason" userId="a428ece4f01b0f60" providerId="LiveId" clId="{50B7893B-68E9-458E-AFAD-AA60EABA9F69}"/>
    <pc:docChg chg="modSld">
      <pc:chgData name="Paul Mason" userId="a428ece4f01b0f60" providerId="LiveId" clId="{50B7893B-68E9-458E-AFAD-AA60EABA9F69}" dt="2020-09-22T22:39:56.541" v="11" actId="20577"/>
      <pc:docMkLst>
        <pc:docMk/>
      </pc:docMkLst>
      <pc:sldChg chg="modSp mod">
        <pc:chgData name="Paul Mason" userId="a428ece4f01b0f60" providerId="LiveId" clId="{50B7893B-68E9-458E-AFAD-AA60EABA9F69}" dt="2020-09-22T22:27:16.016" v="3" actId="20577"/>
        <pc:sldMkLst>
          <pc:docMk/>
          <pc:sldMk cId="1797808839" sldId="260"/>
        </pc:sldMkLst>
        <pc:spChg chg="mod">
          <ac:chgData name="Paul Mason" userId="a428ece4f01b0f60" providerId="LiveId" clId="{50B7893B-68E9-458E-AFAD-AA60EABA9F69}" dt="2020-09-22T22:27:16.016" v="3" actId="20577"/>
          <ac:spMkLst>
            <pc:docMk/>
            <pc:sldMk cId="1797808839" sldId="260"/>
            <ac:spMk id="7" creationId="{00000000-0000-0000-0000-000000000000}"/>
          </ac:spMkLst>
        </pc:spChg>
      </pc:sldChg>
      <pc:sldChg chg="modSp mod">
        <pc:chgData name="Paul Mason" userId="a428ece4f01b0f60" providerId="LiveId" clId="{50B7893B-68E9-458E-AFAD-AA60EABA9F69}" dt="2020-09-22T22:39:56.541" v="11" actId="20577"/>
        <pc:sldMkLst>
          <pc:docMk/>
          <pc:sldMk cId="762824446" sldId="270"/>
        </pc:sldMkLst>
        <pc:spChg chg="mod">
          <ac:chgData name="Paul Mason" userId="a428ece4f01b0f60" providerId="LiveId" clId="{50B7893B-68E9-458E-AFAD-AA60EABA9F69}" dt="2020-09-22T22:39:56.541" v="11" actId="20577"/>
          <ac:spMkLst>
            <pc:docMk/>
            <pc:sldMk cId="762824446" sldId="270"/>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BEB8B-187D-415F-B892-2F1882083B56}" type="datetimeFigureOut">
              <a:rPr lang="en-GB" smtClean="0"/>
              <a:t>20/10/2020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F6BC0-C6A0-4D02-83D8-13625221E4A5}" type="slidenum">
              <a:rPr lang="en-GB" smtClean="0"/>
              <a:t>‹#›</a:t>
            </a:fld>
            <a:endParaRPr lang="en-GB"/>
          </a:p>
        </p:txBody>
      </p:sp>
    </p:spTree>
    <p:extLst>
      <p:ext uri="{BB962C8B-B14F-4D97-AF65-F5344CB8AC3E}">
        <p14:creationId xmlns:p14="http://schemas.microsoft.com/office/powerpoint/2010/main" val="91387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IPSAS 12 is based on IAS 2, </a:t>
            </a:r>
            <a:r>
              <a:rPr lang="en-GB" i="1" dirty="0"/>
              <a:t>Inventories</a:t>
            </a:r>
            <a:r>
              <a:rPr lang="en-GB" i="0" dirty="0"/>
              <a:t>. Participants who are familiar with IAS 2 should be comfortable with IPSAS 12 as long as the key differences are noted.</a:t>
            </a:r>
            <a:endParaRPr lang="en-GB" dirty="0"/>
          </a:p>
          <a:p>
            <a:endParaRPr lang="en-GB" dirty="0"/>
          </a:p>
        </p:txBody>
      </p:sp>
      <p:sp>
        <p:nvSpPr>
          <p:cNvPr id="4" name="Slide Number Placeholder 3"/>
          <p:cNvSpPr>
            <a:spLocks noGrp="1"/>
          </p:cNvSpPr>
          <p:nvPr>
            <p:ph type="sldNum" sz="quarter" idx="5"/>
          </p:nvPr>
        </p:nvSpPr>
        <p:spPr/>
        <p:txBody>
          <a:bodyPr/>
          <a:lstStyle/>
          <a:p>
            <a:fld id="{D73F6BC0-C6A0-4D02-83D8-13625221E4A5}" type="slidenum">
              <a:rPr lang="en-GB" smtClean="0"/>
              <a:t>1</a:t>
            </a:fld>
            <a:endParaRPr lang="en-GB"/>
          </a:p>
        </p:txBody>
      </p:sp>
    </p:spTree>
    <p:extLst>
      <p:ext uri="{BB962C8B-B14F-4D97-AF65-F5344CB8AC3E}">
        <p14:creationId xmlns:p14="http://schemas.microsoft.com/office/powerpoint/2010/main" val="1456450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answer to this discussion question is provided in the Assets module (page 99).</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D73F6BC0-C6A0-4D02-83D8-13625221E4A5}" type="slidenum">
              <a:rPr lang="en-GB" smtClean="0"/>
              <a:t>11</a:t>
            </a:fld>
            <a:endParaRPr lang="en-GB"/>
          </a:p>
        </p:txBody>
      </p:sp>
    </p:spTree>
    <p:extLst>
      <p:ext uri="{BB962C8B-B14F-4D97-AF65-F5344CB8AC3E}">
        <p14:creationId xmlns:p14="http://schemas.microsoft.com/office/powerpoint/2010/main" val="125339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F6BC0-C6A0-4D02-83D8-13625221E4A5}" type="slidenum">
              <a:rPr lang="en-GB" smtClean="0"/>
              <a:t>3</a:t>
            </a:fld>
            <a:endParaRPr lang="en-GB"/>
          </a:p>
        </p:txBody>
      </p:sp>
    </p:spTree>
    <p:extLst>
      <p:ext uri="{BB962C8B-B14F-4D97-AF65-F5344CB8AC3E}">
        <p14:creationId xmlns:p14="http://schemas.microsoft.com/office/powerpoint/2010/main" val="238103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tailoring the list of examples to be relevant to participants.</a:t>
            </a:r>
          </a:p>
          <a:p>
            <a:endParaRPr lang="en-GB" dirty="0"/>
          </a:p>
          <a:p>
            <a:r>
              <a:rPr lang="en-GB" dirty="0"/>
              <a:t>Work-in-progress may not be common – examples include entities preparing legal documentation; and architects preparing drawings.</a:t>
            </a:r>
          </a:p>
        </p:txBody>
      </p:sp>
      <p:sp>
        <p:nvSpPr>
          <p:cNvPr id="4" name="Slide Number Placeholder 3"/>
          <p:cNvSpPr>
            <a:spLocks noGrp="1"/>
          </p:cNvSpPr>
          <p:nvPr>
            <p:ph type="sldNum" sz="quarter" idx="5"/>
          </p:nvPr>
        </p:nvSpPr>
        <p:spPr/>
        <p:txBody>
          <a:bodyPr/>
          <a:lstStyle/>
          <a:p>
            <a:fld id="{D73F6BC0-C6A0-4D02-83D8-13625221E4A5}" type="slidenum">
              <a:rPr lang="en-GB" smtClean="0"/>
              <a:t>4</a:t>
            </a:fld>
            <a:endParaRPr lang="en-GB"/>
          </a:p>
        </p:txBody>
      </p:sp>
    </p:spTree>
    <p:extLst>
      <p:ext uri="{BB962C8B-B14F-4D97-AF65-F5344CB8AC3E}">
        <p14:creationId xmlns:p14="http://schemas.microsoft.com/office/powerpoint/2010/main" val="105936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basic measurement principle (lower of cost and net realizable value) is consistent with IAS 2. IAS 2 does not include specific provisions for inventories acquired in non-exchange transactions or for inventory held for distribution or consumption in production of goods to be distributed at no or nominal charge.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fair value as currently defined in IPSAS is not the same as defined in IFRS 13, </a:t>
            </a:r>
            <a:r>
              <a:rPr lang="en-GB" sz="1200" i="1" kern="1200" dirty="0">
                <a:solidFill>
                  <a:schemeClr val="tx1"/>
                </a:solidFill>
                <a:effectLst/>
                <a:latin typeface="+mn-lt"/>
                <a:ea typeface="+mn-ea"/>
                <a:cs typeface="+mn-cs"/>
              </a:rPr>
              <a:t>Fair Value Measurement</a:t>
            </a:r>
            <a:r>
              <a:rPr lang="en-GB" sz="1200"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participants are familiar with IFRS, this difference should be highlighted.</a:t>
            </a:r>
            <a:endParaRPr lang="en-GB" dirty="0">
              <a:effectLst/>
            </a:endParaRPr>
          </a:p>
          <a:p>
            <a:endParaRPr lang="en-GB" dirty="0"/>
          </a:p>
          <a:p>
            <a:r>
              <a:rPr lang="en-GB" dirty="0"/>
              <a:t>The definition of fair value in IPSAS is:</a:t>
            </a:r>
          </a:p>
          <a:p>
            <a:endParaRPr lang="en-GB" dirty="0"/>
          </a:p>
          <a:p>
            <a:r>
              <a:rPr lang="en-GB" b="1" dirty="0"/>
              <a:t>Fair value is the amount for which an asset could be exchanged, or a liability settled, between knowledgeable, willing parties in an arm’s length transaction.</a:t>
            </a:r>
            <a:endParaRPr lang="en-GB" b="0" dirty="0"/>
          </a:p>
          <a:p>
            <a:endParaRPr lang="en-GB" b="0" dirty="0"/>
          </a:p>
          <a:p>
            <a:r>
              <a:rPr lang="en-GB" b="0" dirty="0"/>
              <a:t>This includes entry as well as exit values.</a:t>
            </a:r>
            <a:endParaRPr lang="en-GB" b="1" dirty="0"/>
          </a:p>
          <a:p>
            <a:endParaRPr lang="en-GB" dirty="0"/>
          </a:p>
        </p:txBody>
      </p:sp>
      <p:sp>
        <p:nvSpPr>
          <p:cNvPr id="4" name="Slide Number Placeholder 3"/>
          <p:cNvSpPr>
            <a:spLocks noGrp="1"/>
          </p:cNvSpPr>
          <p:nvPr>
            <p:ph type="sldNum" sz="quarter" idx="5"/>
          </p:nvPr>
        </p:nvSpPr>
        <p:spPr/>
        <p:txBody>
          <a:bodyPr/>
          <a:lstStyle/>
          <a:p>
            <a:fld id="{D73F6BC0-C6A0-4D02-83D8-13625221E4A5}" type="slidenum">
              <a:rPr lang="en-GB" smtClean="0"/>
              <a:t>5</a:t>
            </a:fld>
            <a:endParaRPr lang="en-GB"/>
          </a:p>
        </p:txBody>
      </p:sp>
    </p:spTree>
    <p:extLst>
      <p:ext uri="{BB962C8B-B14F-4D97-AF65-F5344CB8AC3E}">
        <p14:creationId xmlns:p14="http://schemas.microsoft.com/office/powerpoint/2010/main" val="281037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answer to this discussion question is provided in the Assets module (page 95).</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D73F6BC0-C6A0-4D02-83D8-13625221E4A5}" type="slidenum">
              <a:rPr lang="en-GB" smtClean="0"/>
              <a:t>6</a:t>
            </a:fld>
            <a:endParaRPr lang="en-GB"/>
          </a:p>
        </p:txBody>
      </p:sp>
    </p:spTree>
    <p:extLst>
      <p:ext uri="{BB962C8B-B14F-4D97-AF65-F5344CB8AC3E}">
        <p14:creationId xmlns:p14="http://schemas.microsoft.com/office/powerpoint/2010/main" val="7084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proposed measurement of the inventory at cost including direct labor and directly attributable fixed and variable production overheads may not be correct. The pamphlets will be distributed at no charge. Inventories shall be measured at the lower of cost and current replacement cost where they are held for distribution at no charge or for a nominal charge.</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Current replacement cost is the cost the entity would incur to acquire the asset on the reporting date. The government would have to test the current replacement cost against its cost of production to determine the appropriate value.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D73F6BC0-C6A0-4D02-83D8-13625221E4A5}" type="slidenum">
              <a:rPr lang="en-GB" smtClean="0"/>
              <a:t>7</a:t>
            </a:fld>
            <a:endParaRPr lang="en-GB"/>
          </a:p>
        </p:txBody>
      </p:sp>
    </p:spTree>
    <p:extLst>
      <p:ext uri="{BB962C8B-B14F-4D97-AF65-F5344CB8AC3E}">
        <p14:creationId xmlns:p14="http://schemas.microsoft.com/office/powerpoint/2010/main" val="2860424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whether the participants understand the FIFO and weighted average cost formulas. If not, consider additional slides explaining how the formulas work.</a:t>
            </a:r>
          </a:p>
        </p:txBody>
      </p:sp>
      <p:sp>
        <p:nvSpPr>
          <p:cNvPr id="4" name="Slide Number Placeholder 3"/>
          <p:cNvSpPr>
            <a:spLocks noGrp="1"/>
          </p:cNvSpPr>
          <p:nvPr>
            <p:ph type="sldNum" sz="quarter" idx="5"/>
          </p:nvPr>
        </p:nvSpPr>
        <p:spPr/>
        <p:txBody>
          <a:bodyPr/>
          <a:lstStyle/>
          <a:p>
            <a:fld id="{D73F6BC0-C6A0-4D02-83D8-13625221E4A5}" type="slidenum">
              <a:rPr lang="en-GB" smtClean="0"/>
              <a:t>8</a:t>
            </a:fld>
            <a:endParaRPr lang="en-GB"/>
          </a:p>
        </p:txBody>
      </p:sp>
    </p:spTree>
    <p:extLst>
      <p:ext uri="{BB962C8B-B14F-4D97-AF65-F5344CB8AC3E}">
        <p14:creationId xmlns:p14="http://schemas.microsoft.com/office/powerpoint/2010/main" val="3223419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answer to this discussion question is provided in the Assets module (page 96).</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D73F6BC0-C6A0-4D02-83D8-13625221E4A5}" type="slidenum">
              <a:rPr lang="en-GB" smtClean="0"/>
              <a:t>9</a:t>
            </a:fld>
            <a:endParaRPr lang="en-GB"/>
          </a:p>
        </p:txBody>
      </p:sp>
    </p:spTree>
    <p:extLst>
      <p:ext uri="{BB962C8B-B14F-4D97-AF65-F5344CB8AC3E}">
        <p14:creationId xmlns:p14="http://schemas.microsoft.com/office/powerpoint/2010/main" val="645139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F6BC0-C6A0-4D02-83D8-13625221E4A5}" type="slidenum">
              <a:rPr lang="en-GB" smtClean="0"/>
              <a:t>10</a:t>
            </a:fld>
            <a:endParaRPr lang="en-GB"/>
          </a:p>
        </p:txBody>
      </p:sp>
    </p:spTree>
    <p:extLst>
      <p:ext uri="{BB962C8B-B14F-4D97-AF65-F5344CB8AC3E}">
        <p14:creationId xmlns:p14="http://schemas.microsoft.com/office/powerpoint/2010/main" val="2686264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Inventories</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12</a:t>
            </a:r>
          </a:p>
          <a:p>
            <a:pPr algn="l"/>
            <a:endParaRPr lang="en-US" sz="1600" dirty="0">
              <a:solidFill>
                <a:srgbClr val="FFFFFF"/>
              </a:solidFill>
              <a:latin typeface="Arial" panose="020B0604020202020204" pitchFamily="34" charset="0"/>
              <a:cs typeface="Arial" panose="020B0604020202020204" pitchFamily="34" charset="0"/>
            </a:endParaRPr>
          </a:p>
          <a:p>
            <a:pPr algn="l"/>
            <a:endParaRPr lang="en-US" sz="1600" dirty="0">
              <a:solidFill>
                <a:srgbClr val="FFFFFF"/>
              </a:solidFill>
              <a:latin typeface="Arial" charset="0"/>
            </a:endParaRPr>
          </a:p>
          <a:p>
            <a:pPr lvl="0" algn="l" defTabSz="914400" fontAlgn="base">
              <a:spcBef>
                <a:spcPct val="0"/>
              </a:spcBef>
              <a:spcAft>
                <a:spcPct val="0"/>
              </a:spcAft>
            </a:pPr>
            <a:endParaRPr lang="en-US" sz="1600" dirty="0">
              <a:solidFill>
                <a:srgbClr val="FFFFFF"/>
              </a:solidFill>
              <a:latin typeface="Arial" charset="0"/>
            </a:endParaRP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386772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Expense Recognition</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When sold, exchanged, or distributed the carrying amount is expensed in the period in which related revenue is recognized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If no related revenue, expensed when the goods are distributed or services rendered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Service providers recognize expense when services are rendered or billed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Write-downs or losses expensed when occur</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83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202106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Expense Recognition Exercise</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The following transactions relate to an inventory of granular material is used for maintenance.</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49579" y="2233314"/>
            <a:ext cx="7249821" cy="2437218"/>
          </a:xfrm>
          <a:prstGeom prst="rect">
            <a:avLst/>
          </a:prstGeom>
        </p:spPr>
      </p:pic>
      <p:sp>
        <p:nvSpPr>
          <p:cNvPr id="3" name="Rectangle 2"/>
          <p:cNvSpPr/>
          <p:nvPr/>
        </p:nvSpPr>
        <p:spPr>
          <a:xfrm>
            <a:off x="533400" y="4732530"/>
            <a:ext cx="6625046" cy="707886"/>
          </a:xfrm>
          <a:prstGeom prst="rect">
            <a:avLst/>
          </a:prstGeom>
        </p:spPr>
        <p:txBody>
          <a:bodyPr wrap="square">
            <a:spAutoFit/>
          </a:bodyPr>
          <a:lstStyle/>
          <a:p>
            <a:pPr lvl="0" defTabSz="914400" fontAlgn="base">
              <a:spcBef>
                <a:spcPts val="1800"/>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What is the expense and the closing balance using the FIFO cost method?</a:t>
            </a:r>
          </a:p>
        </p:txBody>
      </p:sp>
    </p:spTree>
    <p:extLst>
      <p:ext uri="{BB962C8B-B14F-4D97-AF65-F5344CB8AC3E}">
        <p14:creationId xmlns:p14="http://schemas.microsoft.com/office/powerpoint/2010/main" val="319512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376513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Inventory Disclosures</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Accounting policies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Amount by classification and in total</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Amount of inventories carried at fair value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Amount recognized as an expense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Amount and circumstances for write downs or reversals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Amount pledged as security</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094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webpage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333036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36993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449353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Inventories – IPSAS 12</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93700" lvl="1" defTabSz="914400" fontAlgn="base">
              <a:spcBef>
                <a:spcPts val="776"/>
              </a:spcBef>
              <a:spcAft>
                <a:spcPct val="0"/>
              </a:spcAft>
            </a:pPr>
            <a:r>
              <a:rPr lang="en-US" sz="2000" b="1" kern="0" dirty="0">
                <a:solidFill>
                  <a:srgbClr val="000000">
                    <a:lumMod val="65000"/>
                    <a:lumOff val="35000"/>
                  </a:srgbClr>
                </a:solidFill>
                <a:latin typeface="Arial" pitchFamily="34" charset="0"/>
                <a:ea typeface="ＭＳ Ｐゴシック" charset="0"/>
                <a:cs typeface="Arial" pitchFamily="34" charset="0"/>
              </a:rPr>
              <a:t>Definition</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Materials or supplies to be </a:t>
            </a:r>
          </a:p>
          <a:p>
            <a:pPr marL="1042416" lvl="2"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Consumed in a production process</a:t>
            </a:r>
          </a:p>
          <a:p>
            <a:pPr marL="1042416" lvl="2"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Consumed or distributed in the rendering of services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Items held for sale or distribution in the ordinary course of operations (finished goods, land held for sale)</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Work-in-progress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808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36633"/>
            <a:ext cx="8275838"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Examples of Inventories</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694944" lvl="1" indent="-347472"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Military inventories (e.g., ammunition, missiles, rockets &amp; bombs)</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Consumables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Finished goods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Land and property held for sale</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Maintenance materials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Spare parts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Strategic stockpiles such as energy reserves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Stocks of unused postal stamps and currency</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Work-in-progress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98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32726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Lower of cost and net realizable value (except as below)</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Fair value when acquired in non-exchange transaction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Lower of cost and current replacement cost when held for distribution or consumption in production of goods to be distributed at no or nominal charge</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78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547842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Cost Components Example 1</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An entity that maintains an inventory of lubricant makes the following transaction</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Purchase  </a:t>
            </a:r>
            <a:r>
              <a:rPr lang="en-US" kern="0">
                <a:solidFill>
                  <a:srgbClr val="000000">
                    <a:lumMod val="65000"/>
                    <a:lumOff val="35000"/>
                  </a:srgbClr>
                </a:solidFill>
                <a:latin typeface="Arial" pitchFamily="34" charset="0"/>
                <a:ea typeface="ＭＳ Ｐゴシック" charset="0"/>
                <a:cs typeface="Arial" pitchFamily="34" charset="0"/>
              </a:rPr>
              <a:t>= 10,000 </a:t>
            </a:r>
            <a:r>
              <a:rPr lang="en-US" kern="0" dirty="0">
                <a:solidFill>
                  <a:srgbClr val="000000">
                    <a:lumMod val="65000"/>
                    <a:lumOff val="35000"/>
                  </a:srgbClr>
                </a:solidFill>
                <a:latin typeface="Arial" pitchFamily="34" charset="0"/>
                <a:ea typeface="ＭＳ Ｐゴシック" charset="0"/>
                <a:cs typeface="Arial" pitchFamily="34" charset="0"/>
              </a:rPr>
              <a:t>liters </a:t>
            </a:r>
            <a:r>
              <a:rPr lang="en-US" kern="0">
                <a:solidFill>
                  <a:srgbClr val="000000">
                    <a:lumMod val="65000"/>
                    <a:lumOff val="35000"/>
                  </a:srgbClr>
                </a:solidFill>
                <a:latin typeface="Arial" pitchFamily="34" charset="0"/>
                <a:ea typeface="ＭＳ Ｐゴシック" charset="0"/>
                <a:cs typeface="Arial" pitchFamily="34" charset="0"/>
              </a:rPr>
              <a:t>@ CU5.00/liter</a:t>
            </a:r>
            <a:endParaRPr lang="en-US" kern="0" dirty="0">
              <a:solidFill>
                <a:srgbClr val="000000">
                  <a:lumMod val="65000"/>
                  <a:lumOff val="35000"/>
                </a:srgbClr>
              </a:solidFill>
              <a:latin typeface="Arial" pitchFamily="34" charset="0"/>
              <a:ea typeface="ＭＳ Ｐゴシック" charset="0"/>
              <a:cs typeface="Arial" pitchFamily="34" charset="0"/>
            </a:endParaRP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Container deposit = CU 1,000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Value added tax (refundable) = 10%</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Shipping and handling = CU 1,500</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Supplier discount = 5% on orders of 1000 liters or more</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What is the cost of the inventory? Explain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82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40729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Cost Components Example 2</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marL="0" lvl="1" defTabSz="914400" fontAlgn="base">
              <a:spcBef>
                <a:spcPts val="776"/>
              </a:spcBef>
              <a:spcAft>
                <a:spcPct val="0"/>
              </a:spcAft>
              <a:buClr>
                <a:srgbClr val="0BD0D9"/>
              </a:buClr>
              <a:buSzPct val="95000"/>
            </a:pPr>
            <a:r>
              <a:rPr lang="en-US" sz="2000" kern="0" dirty="0">
                <a:solidFill>
                  <a:srgbClr val="000000">
                    <a:lumMod val="65000"/>
                    <a:lumOff val="35000"/>
                  </a:srgbClr>
                </a:solidFill>
                <a:latin typeface="Arial" pitchFamily="34" charset="0"/>
                <a:ea typeface="ＭＳ Ｐゴシック" charset="0"/>
                <a:cs typeface="Arial" pitchFamily="34" charset="0"/>
              </a:rPr>
              <a:t>At the fiscal year end a government has an inventory of educational preventive health care pamphlets, printed in-house, that it intends to distribute to citizens free of charge as part of a campaign aimed at reducing citizens’ dependence on the health care system.  At the fiscal period end, it values the inventory at cost including direct labor, materials and attributable fixed and variable  overheads. </a:t>
            </a:r>
          </a:p>
          <a:p>
            <a:pPr marL="0" lvl="1" defTabSz="914400" fontAlgn="base">
              <a:spcBef>
                <a:spcPts val="776"/>
              </a:spcBef>
              <a:spcAft>
                <a:spcPct val="0"/>
              </a:spcAft>
              <a:buClr>
                <a:srgbClr val="0BD0D9"/>
              </a:buClr>
              <a:buSzPct val="95000"/>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0" lvl="1" defTabSz="914400" fontAlgn="base">
              <a:spcBef>
                <a:spcPts val="776"/>
              </a:spcBef>
              <a:spcAft>
                <a:spcPct val="0"/>
              </a:spcAft>
              <a:buClr>
                <a:srgbClr val="0BD0D9"/>
              </a:buClr>
              <a:buSzPct val="95000"/>
            </a:pPr>
            <a:r>
              <a:rPr lang="en-US" sz="2000" kern="0" dirty="0">
                <a:solidFill>
                  <a:srgbClr val="000000">
                    <a:lumMod val="65000"/>
                    <a:lumOff val="35000"/>
                  </a:srgbClr>
                </a:solidFill>
                <a:latin typeface="Arial" pitchFamily="34" charset="0"/>
                <a:ea typeface="ＭＳ Ｐゴシック" charset="0"/>
                <a:cs typeface="Arial" pitchFamily="34" charset="0"/>
              </a:rPr>
              <a:t>Is this the correct valuation? Explain</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23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349839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Inventory Costing Formulas</a:t>
            </a:r>
          </a:p>
          <a:p>
            <a:endParaRPr lang="en-US" sz="16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Inventories comprised of</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Unique items or  goods and services produced and segregated for specific projects shall be valued individually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Large numbers of interchangeable items valued using FIFO or weighted average cost formulas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Apply cost formula consistently</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02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545790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 Exercise</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government uses  weighted average method for its inventory of energy reserves. There are no costs for the sale, exchange, or distribution. At fiscal period  end the units are trading at CU 20.</a:t>
            </a:r>
          </a:p>
          <a:p>
            <a:pPr marL="342900" lvl="0" indent="-34290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							Units		CU</a:t>
            </a:r>
          </a:p>
          <a:p>
            <a:pPr marL="342900" lvl="0" indent="-34290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Inventory , beginning of period 	       	  	100	         2,000</a:t>
            </a:r>
          </a:p>
          <a:p>
            <a:pPr marL="342900" lvl="0" indent="-34290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Purchased during period 			  50	         1,750</a:t>
            </a:r>
          </a:p>
          <a:p>
            <a:pPr marL="342900" lvl="0" indent="-34290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Storage cost					</a:t>
            </a:r>
            <a:r>
              <a:rPr lang="en-US" sz="2000" u="sng" kern="0" dirty="0">
                <a:solidFill>
                  <a:srgbClr val="000000">
                    <a:lumMod val="65000"/>
                    <a:lumOff val="35000"/>
                  </a:srgbClr>
                </a:solidFill>
                <a:latin typeface="Arial" pitchFamily="34" charset="0"/>
                <a:ea typeface="ＭＳ Ｐゴシック" charset="0"/>
                <a:cs typeface="Arial" pitchFamily="34" charset="0"/>
              </a:rPr>
              <a:t>        </a:t>
            </a:r>
            <a:r>
              <a:rPr lang="en-US" sz="2000" kern="0" dirty="0">
                <a:solidFill>
                  <a:srgbClr val="000000">
                    <a:lumMod val="65000"/>
                    <a:lumOff val="35000"/>
                  </a:srgbClr>
                </a:solidFill>
                <a:latin typeface="Arial" pitchFamily="34" charset="0"/>
                <a:ea typeface="ＭＳ Ｐゴシック" charset="0"/>
                <a:cs typeface="Arial" pitchFamily="34" charset="0"/>
              </a:rPr>
              <a:t>	        </a:t>
            </a:r>
            <a:r>
              <a:rPr lang="en-US" sz="2000" u="sng" kern="0" dirty="0">
                <a:solidFill>
                  <a:srgbClr val="000000">
                    <a:lumMod val="65000"/>
                    <a:lumOff val="35000"/>
                  </a:srgbClr>
                </a:solidFill>
                <a:latin typeface="Arial" pitchFamily="34" charset="0"/>
                <a:ea typeface="ＭＳ Ｐゴシック" charset="0"/>
                <a:cs typeface="Arial" pitchFamily="34" charset="0"/>
              </a:rPr>
              <a:t>    500</a:t>
            </a:r>
          </a:p>
          <a:p>
            <a:pPr marL="342900" lvl="0" indent="-34290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Inventory, end of period			              </a:t>
            </a:r>
            <a:r>
              <a:rPr lang="en-US" sz="2000" u="sng" kern="0" dirty="0">
                <a:solidFill>
                  <a:srgbClr val="000000">
                    <a:lumMod val="65000"/>
                    <a:lumOff val="35000"/>
                  </a:srgbClr>
                </a:solidFill>
                <a:latin typeface="Arial" pitchFamily="34" charset="0"/>
                <a:ea typeface="ＭＳ Ｐゴシック" charset="0"/>
                <a:cs typeface="Arial" pitchFamily="34" charset="0"/>
              </a:rPr>
              <a:t>150</a:t>
            </a:r>
            <a:r>
              <a:rPr lang="en-US" sz="2000" kern="0" dirty="0">
                <a:solidFill>
                  <a:srgbClr val="000000">
                    <a:lumMod val="65000"/>
                    <a:lumOff val="35000"/>
                  </a:srgbClr>
                </a:solidFill>
                <a:latin typeface="Arial" pitchFamily="34" charset="0"/>
                <a:ea typeface="ＭＳ Ｐゴシック" charset="0"/>
                <a:cs typeface="Arial" pitchFamily="34" charset="0"/>
              </a:rPr>
              <a:t>	        </a:t>
            </a:r>
            <a:r>
              <a:rPr lang="en-US" sz="2000" u="sng" kern="0" dirty="0">
                <a:solidFill>
                  <a:srgbClr val="000000">
                    <a:lumMod val="65000"/>
                    <a:lumOff val="35000"/>
                  </a:srgbClr>
                </a:solidFill>
                <a:latin typeface="Arial" pitchFamily="34" charset="0"/>
                <a:ea typeface="ＭＳ Ｐゴシック" charset="0"/>
                <a:cs typeface="Arial" pitchFamily="34" charset="0"/>
              </a:rPr>
              <a:t>?????</a:t>
            </a:r>
            <a:r>
              <a:rPr lang="en-US" sz="2000" kern="0" dirty="0">
                <a:solidFill>
                  <a:srgbClr val="000000">
                    <a:lumMod val="65000"/>
                    <a:lumOff val="35000"/>
                  </a:srgbClr>
                </a:solidFill>
                <a:latin typeface="Arial" pitchFamily="34" charset="0"/>
                <a:ea typeface="ＭＳ Ｐゴシック" charset="0"/>
                <a:cs typeface="Arial" pitchFamily="34" charset="0"/>
              </a:rPr>
              <a:t> </a:t>
            </a:r>
          </a:p>
          <a:p>
            <a:pPr lvl="0" defTabSz="914400" fontAlgn="base">
              <a:spcBef>
                <a:spcPts val="1200"/>
              </a:spcBef>
              <a:spcAft>
                <a:spcPts val="600"/>
              </a:spcAft>
              <a:defRPr/>
            </a:pPr>
            <a:endParaRPr lang="en-US" sz="1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1200"/>
              </a:spcBef>
              <a:spcAft>
                <a:spcPts val="60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What is the value of the inventory at period end? Explain</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665206"/>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249373-ABD3-42B8-A38A-36C89F20A853}">
  <ds:schemaRefs>
    <ds:schemaRef ds:uri="http://schemas.microsoft.com/sharepoint/v3/contenttype/forms"/>
  </ds:schemaRefs>
</ds:datastoreItem>
</file>

<file path=customXml/itemProps2.xml><?xml version="1.0" encoding="utf-8"?>
<ds:datastoreItem xmlns:ds="http://schemas.openxmlformats.org/officeDocument/2006/customXml" ds:itemID="{0FAC7C7B-043B-4F43-B542-8D098F3ACA1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904935A-2225-4940-ABD2-EBEAE03A1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324</TotalTime>
  <Words>1000</Words>
  <Application>Microsoft Office PowerPoint</Application>
  <PresentationFormat>On-screen Show (4:3)</PresentationFormat>
  <Paragraphs>128</Paragraphs>
  <Slides>13</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38</cp:revision>
  <dcterms:created xsi:type="dcterms:W3CDTF">2014-09-10T19:10:10Z</dcterms:created>
  <dcterms:modified xsi:type="dcterms:W3CDTF">2020-10-20T23:02:58Z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