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16"/>
  </p:notesMasterIdLst>
  <p:sldIdLst>
    <p:sldId id="258" r:id="rId5"/>
    <p:sldId id="275" r:id="rId6"/>
    <p:sldId id="260" r:id="rId7"/>
    <p:sldId id="277" r:id="rId8"/>
    <p:sldId id="261" r:id="rId9"/>
    <p:sldId id="271" r:id="rId10"/>
    <p:sldId id="270" r:id="rId11"/>
    <p:sldId id="269" r:id="rId12"/>
    <p:sldId id="274" r:id="rId13"/>
    <p:sldId id="266" r:id="rId14"/>
    <p:sldId id="276" r:id="rId15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6474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046" autoAdjust="0"/>
    <p:restoredTop sz="71760" autoAdjust="0"/>
  </p:normalViewPr>
  <p:slideViewPr>
    <p:cSldViewPr snapToGrid="0" snapToObjects="1">
      <p:cViewPr varScale="1">
        <p:scale>
          <a:sx n="72" d="100"/>
          <a:sy n="72" d="100"/>
        </p:scale>
        <p:origin x="1732" y="3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microsoft.com/office/2016/11/relationships/changesInfo" Target="changesInfos/changesInfo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Paul Mason" userId="a428ece4f01b0f60" providerId="LiveId" clId="{364DB70E-A52D-421D-8362-8D175AEA5F4A}"/>
    <pc:docChg chg="modSld">
      <pc:chgData name="Paul Mason" userId="a428ece4f01b0f60" providerId="LiveId" clId="{364DB70E-A52D-421D-8362-8D175AEA5F4A}" dt="2020-07-30T19:28:48.007" v="11" actId="20577"/>
      <pc:docMkLst>
        <pc:docMk/>
      </pc:docMkLst>
      <pc:sldChg chg="modNotesTx">
        <pc:chgData name="Paul Mason" userId="a428ece4f01b0f60" providerId="LiveId" clId="{364DB70E-A52D-421D-8362-8D175AEA5F4A}" dt="2020-07-30T19:28:48.007" v="11" actId="20577"/>
        <pc:sldMkLst>
          <pc:docMk/>
          <pc:sldMk cId="3330363580" sldId="266"/>
        </pc:sldMkLst>
      </pc:sldChg>
    </pc:docChg>
  </pc:docChgLst>
  <pc:docChgLst>
    <pc:chgData name="Paul Mason" userId="a428ece4f01b0f60" providerId="LiveId" clId="{F9EA1B4C-C619-4440-B603-DA31F293A4E9}"/>
    <pc:docChg chg="custSel modSld">
      <pc:chgData name="Paul Mason" userId="a428ece4f01b0f60" providerId="LiveId" clId="{F9EA1B4C-C619-4440-B603-DA31F293A4E9}" dt="2020-06-04T21:28:42.604" v="1014" actId="20577"/>
      <pc:docMkLst>
        <pc:docMk/>
      </pc:docMkLst>
      <pc:sldChg chg="modSp mod modNotesTx">
        <pc:chgData name="Paul Mason" userId="a428ece4f01b0f60" providerId="LiveId" clId="{F9EA1B4C-C619-4440-B603-DA31F293A4E9}" dt="2020-06-04T21:21:01.423" v="36" actId="20577"/>
        <pc:sldMkLst>
          <pc:docMk/>
          <pc:sldMk cId="4120575675" sldId="258"/>
        </pc:sldMkLst>
        <pc:spChg chg="mod">
          <ac:chgData name="Paul Mason" userId="a428ece4f01b0f60" providerId="LiveId" clId="{F9EA1B4C-C619-4440-B603-DA31F293A4E9}" dt="2020-06-03T13:24:37.455" v="0" actId="20577"/>
          <ac:spMkLst>
            <pc:docMk/>
            <pc:sldMk cId="4120575675" sldId="258"/>
            <ac:spMk id="4" creationId="{00000000-0000-0000-0000-000000000000}"/>
          </ac:spMkLst>
        </pc:spChg>
      </pc:sldChg>
      <pc:sldChg chg="modSp mod modNotesTx">
        <pc:chgData name="Paul Mason" userId="a428ece4f01b0f60" providerId="LiveId" clId="{F9EA1B4C-C619-4440-B603-DA31F293A4E9}" dt="2020-06-04T21:26:06.236" v="747" actId="20577"/>
        <pc:sldMkLst>
          <pc:docMk/>
          <pc:sldMk cId="1797808839" sldId="260"/>
        </pc:sldMkLst>
        <pc:spChg chg="mod">
          <ac:chgData name="Paul Mason" userId="a428ece4f01b0f60" providerId="LiveId" clId="{F9EA1B4C-C619-4440-B603-DA31F293A4E9}" dt="2020-06-03T13:28:54.907" v="4" actId="20577"/>
          <ac:spMkLst>
            <pc:docMk/>
            <pc:sldMk cId="1797808839" sldId="260"/>
            <ac:spMk id="7" creationId="{00000000-0000-0000-0000-000000000000}"/>
          </ac:spMkLst>
        </pc:spChg>
      </pc:sldChg>
      <pc:sldChg chg="modNotesTx">
        <pc:chgData name="Paul Mason" userId="a428ece4f01b0f60" providerId="LiveId" clId="{F9EA1B4C-C619-4440-B603-DA31F293A4E9}" dt="2020-06-04T21:28:42.604" v="1014" actId="20577"/>
        <pc:sldMkLst>
          <pc:docMk/>
          <pc:sldMk cId="3330363580" sldId="266"/>
        </pc:sldMkLst>
      </pc:sldChg>
      <pc:sldChg chg="modNotesTx">
        <pc:chgData name="Paul Mason" userId="a428ece4f01b0f60" providerId="LiveId" clId="{F9EA1B4C-C619-4440-B603-DA31F293A4E9}" dt="2020-06-04T21:27:43.113" v="890" actId="6549"/>
        <pc:sldMkLst>
          <pc:docMk/>
          <pc:sldMk cId="762824446" sldId="270"/>
        </pc:sldMkLst>
      </pc:sldChg>
      <pc:sldChg chg="modNotesTx">
        <pc:chgData name="Paul Mason" userId="a428ece4f01b0f60" providerId="LiveId" clId="{F9EA1B4C-C619-4440-B603-DA31F293A4E9}" dt="2020-06-04T21:28:16.469" v="943" actId="20577"/>
        <pc:sldMkLst>
          <pc:docMk/>
          <pc:sldMk cId="2607029318" sldId="274"/>
        </pc:sldMkLst>
      </pc:sldChg>
      <pc:sldChg chg="modNotesTx">
        <pc:chgData name="Paul Mason" userId="a428ece4f01b0f60" providerId="LiveId" clId="{F9EA1B4C-C619-4440-B603-DA31F293A4E9}" dt="2020-06-04T21:26:51.093" v="889" actId="20577"/>
        <pc:sldMkLst>
          <pc:docMk/>
          <pc:sldMk cId="1042686135" sldId="277"/>
        </pc:sldMkLst>
      </pc:sldChg>
    </pc:docChg>
  </pc:docChgLst>
  <pc:docChgLst>
    <pc:chgData name="Paul Mason" userId="a428ece4f01b0f60" providerId="LiveId" clId="{60D38379-4F16-4403-B2F0-5F22AA44C9B5}"/>
    <pc:docChg chg="modSld">
      <pc:chgData name="Paul Mason" userId="a428ece4f01b0f60" providerId="LiveId" clId="{60D38379-4F16-4403-B2F0-5F22AA44C9B5}" dt="2020-09-23T01:59:53.491" v="7" actId="12"/>
      <pc:docMkLst>
        <pc:docMk/>
      </pc:docMkLst>
      <pc:sldChg chg="modNotesTx">
        <pc:chgData name="Paul Mason" userId="a428ece4f01b0f60" providerId="LiveId" clId="{60D38379-4F16-4403-B2F0-5F22AA44C9B5}" dt="2020-09-23T01:55:22.248" v="5" actId="20577"/>
        <pc:sldMkLst>
          <pc:docMk/>
          <pc:sldMk cId="4120575675" sldId="258"/>
        </pc:sldMkLst>
      </pc:sldChg>
      <pc:sldChg chg="modSp mod">
        <pc:chgData name="Paul Mason" userId="a428ece4f01b0f60" providerId="LiveId" clId="{60D38379-4F16-4403-B2F0-5F22AA44C9B5}" dt="2020-09-23T01:59:53.491" v="7" actId="12"/>
        <pc:sldMkLst>
          <pc:docMk/>
          <pc:sldMk cId="1042686135" sldId="277"/>
        </pc:sldMkLst>
        <pc:spChg chg="mod">
          <ac:chgData name="Paul Mason" userId="a428ece4f01b0f60" providerId="LiveId" clId="{60D38379-4F16-4403-B2F0-5F22AA44C9B5}" dt="2020-09-23T01:59:53.491" v="7" actId="12"/>
          <ac:spMkLst>
            <pc:docMk/>
            <pc:sldMk cId="1042686135" sldId="277"/>
            <ac:spMk id="7" creationId="{00000000-0000-0000-0000-000000000000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72DCA51-3122-4134-9E45-B533C4789856}" type="datetimeFigureOut">
              <a:rPr lang="en-GB" smtClean="0"/>
              <a:t>23/09/2020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18F4819-48D5-44D6-95C9-D1AA6A11756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8094290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IPSAS 27 is based on IAS 41, </a:t>
            </a:r>
            <a:r>
              <a:rPr lang="en-GB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Agriculture</a:t>
            </a:r>
            <a:r>
              <a:rPr lang="en-GB" sz="120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Participants who are familiar with IAS 41 should be comfortable with IPSAS 27 as long as the key differences are noted.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120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prevalence of agriculture in the public sector varies from jurisdiction to jurisdiction – consider whether this is a significant issue for the participants or not. </a:t>
            </a:r>
            <a:endParaRPr lang="en-GB" dirty="0">
              <a:effectLst/>
            </a:endParaRP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18F4819-48D5-44D6-95C9-D1AA6A117564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6087988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Public sector can have lots of examples of biological asset held for the provision of services. Examples include:</a:t>
            </a:r>
          </a:p>
          <a:p>
            <a:endParaRPr lang="en-GB" dirty="0"/>
          </a:p>
          <a:p>
            <a:r>
              <a:rPr lang="en-GB" dirty="0"/>
              <a:t>Police / customs dogs</a:t>
            </a:r>
          </a:p>
          <a:p>
            <a:r>
              <a:rPr lang="en-GB" dirty="0"/>
              <a:t>Police horses</a:t>
            </a:r>
          </a:p>
          <a:p>
            <a:r>
              <a:rPr lang="en-GB" dirty="0"/>
              <a:t>Trees / flowers in public parks.</a:t>
            </a:r>
          </a:p>
          <a:p>
            <a:endParaRPr lang="en-GB" dirty="0"/>
          </a:p>
          <a:p>
            <a:r>
              <a:rPr lang="en-GB" dirty="0"/>
              <a:t>These items are accounted for under IPSAS 17, </a:t>
            </a:r>
            <a:r>
              <a:rPr lang="en-GB" i="1" dirty="0"/>
              <a:t>Property, Plant, and Equipment</a:t>
            </a:r>
            <a:r>
              <a:rPr lang="en-GB" i="0" dirty="0"/>
              <a:t>. If these are common, may wish to add a slide considering issues that will arise under that standard:</a:t>
            </a:r>
          </a:p>
          <a:p>
            <a:endParaRPr lang="en-GB" i="0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i="0" dirty="0"/>
              <a:t>Depreciation period (e.g., life or service period)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i="0" dirty="0"/>
              <a:t>When is the asset ready to bring into service (e.g. where training is required, this can be capitalized as part of an asset under construction)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i="0" dirty="0"/>
              <a:t>Impairment (e.g., injury)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18F4819-48D5-44D6-95C9-D1AA6A117564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2351596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Note that applies to plants only (but also compare with disclosures – bearer biological assets which includes animals).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18F4819-48D5-44D6-95C9-D1AA6A117564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8342507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rtl="0" eaLnBrk="1" fontAlgn="auto" latinLnBrk="0" hangingPunct="1"/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Note that fair value as currently defined in IPSAS is not the same as defined in IFRS 13, </a:t>
            </a:r>
            <a:r>
              <a:rPr lang="en-GB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Fair Value Measurement</a:t>
            </a:r>
            <a:r>
              <a:rPr lang="en-GB" sz="120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If participants are familiar with IFRS, this difference should be highlighted.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18F4819-48D5-44D6-95C9-D1AA6A117564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6161094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rtl="0" eaLnBrk="1" fontAlgn="auto" latinLnBrk="0" hangingPunct="1"/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Note that fair value as currently defined in IPSAS is not the same as defined in IFRS 13, </a:t>
            </a:r>
            <a:r>
              <a:rPr lang="en-GB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Fair Value Measurement</a:t>
            </a:r>
            <a:r>
              <a:rPr lang="en-GB" sz="120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If participants are familiar with IFRS, this difference should be highlighted.</a:t>
            </a:r>
          </a:p>
          <a:p>
            <a:pPr rtl="0" eaLnBrk="1" fontAlgn="auto" latinLnBrk="0" hangingPunct="1"/>
            <a:endParaRPr lang="en-GB" dirty="0">
              <a:effectLst/>
            </a:endParaRPr>
          </a:p>
          <a:p>
            <a:pPr rtl="0" eaLnBrk="1" latinLnBrk="0" hangingPunct="1"/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definition of fair value in IPSAS is:</a:t>
            </a:r>
          </a:p>
          <a:p>
            <a:pPr rtl="0" eaLnBrk="1" latinLnBrk="0" hangingPunct="1"/>
            <a:endParaRPr lang="en-GB" dirty="0">
              <a:effectLst/>
            </a:endParaRPr>
          </a:p>
          <a:p>
            <a:pPr rtl="0" eaLnBrk="1" latinLnBrk="0" hangingPunct="1"/>
            <a:r>
              <a:rPr lang="en-GB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Fair value is the amount for which an asset could be exchanged, or a liability settled, between knowledgeable, willing parties in an arm’s length transaction.</a:t>
            </a:r>
          </a:p>
          <a:p>
            <a:pPr rtl="0" eaLnBrk="1" latinLnBrk="0" hangingPunct="1"/>
            <a:endParaRPr lang="en-GB" dirty="0">
              <a:effectLst/>
            </a:endParaRPr>
          </a:p>
          <a:p>
            <a:pPr rtl="0" eaLnBrk="1" latinLnBrk="0" hangingPunct="1"/>
            <a:r>
              <a:rPr lang="en-GB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This includes entry as well as exit values.</a:t>
            </a:r>
            <a:endParaRPr lang="en-GB" dirty="0">
              <a:effectLst/>
            </a:endParaRP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18F4819-48D5-44D6-95C9-D1AA6A117564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5852527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Note earlier comments on fair value under IPSAS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18F4819-48D5-44D6-95C9-D1AA6A117564}" type="slidenum">
              <a:rPr lang="en-GB" smtClean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0740496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See Assets module for more information </a:t>
            </a:r>
            <a:r>
              <a:rPr lang="en-GB"/>
              <a:t>on disclosures (page 109).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18F4819-48D5-44D6-95C9-D1AA6A117564}" type="slidenum">
              <a:rPr lang="en-GB" smtClean="0"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6476267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68ECA235-D1C3-D944-BC8B-32964A9EABE3}" type="datetimeFigureOut">
              <a:rPr lang="en-US" smtClean="0"/>
              <a:t>9/23/2020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4672329-5C23-E547-8614-77A65128D7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70155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68ECA235-D1C3-D944-BC8B-32964A9EABE3}" type="datetimeFigureOut">
              <a:rPr lang="en-US" smtClean="0"/>
              <a:t>9/23/2020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4672329-5C23-E547-8614-77A65128D7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84556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68ECA235-D1C3-D944-BC8B-32964A9EABE3}" type="datetimeFigureOut">
              <a:rPr lang="en-US" smtClean="0"/>
              <a:t>9/23/2020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4672329-5C23-E547-8614-77A65128D7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04516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68ECA235-D1C3-D944-BC8B-32964A9EABE3}" type="datetimeFigureOut">
              <a:rPr lang="en-US" smtClean="0"/>
              <a:t>9/23/2020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4672329-5C23-E547-8614-77A65128D7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34465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68ECA235-D1C3-D944-BC8B-32964A9EABE3}" type="datetimeFigureOut">
              <a:rPr lang="en-US" smtClean="0"/>
              <a:t>9/23/2020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4672329-5C23-E547-8614-77A65128D7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44515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68ECA235-D1C3-D944-BC8B-32964A9EABE3}" type="datetimeFigureOut">
              <a:rPr lang="en-US" smtClean="0"/>
              <a:t>9/23/2020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4672329-5C23-E547-8614-77A65128D7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36390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68ECA235-D1C3-D944-BC8B-32964A9EABE3}" type="datetimeFigureOut">
              <a:rPr lang="en-US" smtClean="0"/>
              <a:t>9/23/2020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4672329-5C23-E547-8614-77A65128D7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19807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68ECA235-D1C3-D944-BC8B-32964A9EABE3}" type="datetimeFigureOut">
              <a:rPr lang="en-US" smtClean="0"/>
              <a:t>9/23/2020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4672329-5C23-E547-8614-77A65128D7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36959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68ECA235-D1C3-D944-BC8B-32964A9EABE3}" type="datetimeFigureOut">
              <a:rPr lang="en-US" smtClean="0"/>
              <a:t>9/23/2020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4672329-5C23-E547-8614-77A65128D7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16533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68ECA235-D1C3-D944-BC8B-32964A9EABE3}" type="datetimeFigureOut">
              <a:rPr lang="en-US" smtClean="0"/>
              <a:t>9/23/2020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4672329-5C23-E547-8614-77A65128D7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84627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68ECA235-D1C3-D944-BC8B-32964A9EABE3}" type="datetimeFigureOut">
              <a:rPr lang="en-US" smtClean="0"/>
              <a:t>9/23/2020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4672329-5C23-E547-8614-77A65128D7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86388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em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2299" y="484366"/>
            <a:ext cx="7835901" cy="455753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en-US" dirty="0"/>
              <a:t>Introduction to IPSAS</a:t>
            </a:r>
          </a:p>
          <a:p>
            <a:pPr lvl="1"/>
            <a:r>
              <a:rPr lang="en-US" dirty="0"/>
              <a:t>Second level</a:t>
            </a: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6304"/>
          <a:stretch/>
        </p:blipFill>
        <p:spPr>
          <a:xfrm rot="21295668">
            <a:off x="-893922" y="4913975"/>
            <a:ext cx="10639813" cy="2712526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14"/>
          <a:stretch>
            <a:fillRect/>
          </a:stretch>
        </p:blipFill>
        <p:spPr>
          <a:xfrm>
            <a:off x="8023668" y="6261100"/>
            <a:ext cx="774700" cy="45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47004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457200" rtl="0" eaLnBrk="1" latinLnBrk="0" hangingPunct="1">
        <a:spcBef>
          <a:spcPct val="20000"/>
        </a:spcBef>
        <a:buFont typeface="Arial"/>
        <a:buNone/>
        <a:defRPr sz="2400" kern="1200">
          <a:solidFill>
            <a:schemeClr val="bg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400" kern="1200">
          <a:solidFill>
            <a:schemeClr val="bg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bg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400" kern="1200">
          <a:solidFill>
            <a:schemeClr val="bg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400" kern="120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-1374900"/>
            <a:ext cx="9143999" cy="630078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61827" y="2577854"/>
            <a:ext cx="10842486" cy="6325838"/>
          </a:xfrm>
          <a:prstGeom prst="rect">
            <a:avLst/>
          </a:prstGeom>
        </p:spPr>
      </p:pic>
      <p:sp>
        <p:nvSpPr>
          <p:cNvPr id="4" name="Text Placeholder 2"/>
          <p:cNvSpPr txBox="1">
            <a:spLocks/>
          </p:cNvSpPr>
          <p:nvPr/>
        </p:nvSpPr>
        <p:spPr>
          <a:xfrm>
            <a:off x="800099" y="4036836"/>
            <a:ext cx="7153719" cy="209726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Agriculture</a:t>
            </a:r>
          </a:p>
          <a:p>
            <a:pPr algn="l"/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IPSAS</a:t>
            </a:r>
            <a:r>
              <a:rPr lang="en-US" b="1" baseline="30000" dirty="0">
                <a:latin typeface="Arial" panose="020B0604020202020204" pitchFamily="34" charset="0"/>
                <a:cs typeface="Arial" panose="020B0604020202020204" pitchFamily="34" charset="0"/>
              </a:rPr>
              <a:t>®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 27</a:t>
            </a:r>
          </a:p>
          <a:p>
            <a:pPr algn="l"/>
            <a:endParaRPr lang="en-US" sz="1600" dirty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/>
            <a:endParaRPr lang="en-US" sz="1600" dirty="0">
              <a:solidFill>
                <a:srgbClr val="FFFFFF"/>
              </a:solidFill>
              <a:latin typeface="Arial" charset="0"/>
            </a:endParaRPr>
          </a:p>
          <a:p>
            <a:pPr lvl="0" algn="l" defTabSz="914400" fontAlgn="base">
              <a:spcBef>
                <a:spcPct val="0"/>
              </a:spcBef>
              <a:spcAft>
                <a:spcPct val="0"/>
              </a:spcAft>
            </a:pPr>
            <a:endParaRPr lang="en-US" sz="1600" dirty="0">
              <a:solidFill>
                <a:srgbClr val="FFFFFF"/>
              </a:solidFill>
              <a:latin typeface="Arial" charset="0"/>
            </a:endParaRPr>
          </a:p>
          <a:p>
            <a:pPr algn="l"/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2057567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533400" y="6210300"/>
            <a:ext cx="7366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400" dirty="0">
                <a:solidFill>
                  <a:schemeClr val="bg1"/>
                </a:solidFill>
              </a:rPr>
              <a:t>Agriculture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95300" y="881956"/>
            <a:ext cx="8089900" cy="33752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Disclosure</a:t>
            </a:r>
          </a:p>
          <a:p>
            <a:endParaRPr lang="en-US" sz="2000" b="1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lvl="0" indent="-342900" defTabSz="914400" fontAlgn="base">
              <a:spcBef>
                <a:spcPts val="776"/>
              </a:spcBef>
              <a:spcAft>
                <a:spcPct val="0"/>
              </a:spcAft>
              <a:buFontTx/>
              <a:buChar char="•"/>
            </a:pPr>
            <a:r>
              <a:rPr lang="en-CA" sz="2000" kern="0" dirty="0">
                <a:solidFill>
                  <a:srgbClr val="000000">
                    <a:lumMod val="65000"/>
                    <a:lumOff val="35000"/>
                  </a:srgbClr>
                </a:solidFill>
                <a:latin typeface="Arial"/>
                <a:ea typeface="ＭＳ Ｐゴシック" charset="0"/>
              </a:rPr>
              <a:t>Gain/loss on initial recognition</a:t>
            </a:r>
          </a:p>
          <a:p>
            <a:pPr marL="342900" lvl="0" indent="-342900" defTabSz="914400" fontAlgn="base">
              <a:spcBef>
                <a:spcPts val="776"/>
              </a:spcBef>
              <a:spcAft>
                <a:spcPct val="0"/>
              </a:spcAft>
              <a:buFontTx/>
              <a:buChar char="•"/>
            </a:pPr>
            <a:r>
              <a:rPr lang="en-CA" sz="2000" kern="0" dirty="0">
                <a:solidFill>
                  <a:srgbClr val="000000">
                    <a:lumMod val="65000"/>
                    <a:lumOff val="35000"/>
                  </a:srgbClr>
                </a:solidFill>
                <a:latin typeface="Arial"/>
                <a:ea typeface="ＭＳ Ｐゴシック" charset="0"/>
              </a:rPr>
              <a:t>Consumable/bearer biological assets</a:t>
            </a:r>
          </a:p>
          <a:p>
            <a:pPr marL="342900" lvl="0" indent="-342900" defTabSz="914400" fontAlgn="base">
              <a:spcBef>
                <a:spcPts val="776"/>
              </a:spcBef>
              <a:spcAft>
                <a:spcPct val="0"/>
              </a:spcAft>
              <a:buFontTx/>
              <a:buChar char="•"/>
            </a:pPr>
            <a:r>
              <a:rPr lang="en-CA" sz="2000" kern="0" dirty="0">
                <a:solidFill>
                  <a:srgbClr val="000000">
                    <a:lumMod val="65000"/>
                    <a:lumOff val="35000"/>
                  </a:srgbClr>
                </a:solidFill>
                <a:latin typeface="Arial"/>
                <a:ea typeface="ＭＳ Ｐゴシック" charset="0"/>
              </a:rPr>
              <a:t>Biological assets held for sale and those held for distribution at no/nominal charge</a:t>
            </a:r>
          </a:p>
          <a:p>
            <a:pPr marL="342900" lvl="0" indent="-342900" defTabSz="914400" fontAlgn="base">
              <a:spcBef>
                <a:spcPts val="776"/>
              </a:spcBef>
              <a:spcAft>
                <a:spcPct val="0"/>
              </a:spcAft>
              <a:buFontTx/>
              <a:buChar char="•"/>
            </a:pPr>
            <a:r>
              <a:rPr lang="en-CA" sz="2000" kern="0" dirty="0">
                <a:solidFill>
                  <a:srgbClr val="000000">
                    <a:lumMod val="65000"/>
                    <a:lumOff val="35000"/>
                  </a:srgbClr>
                </a:solidFill>
                <a:latin typeface="Arial"/>
                <a:ea typeface="ＭＳ Ｐゴシック" charset="0"/>
              </a:rPr>
              <a:t>Nature of activities &amp; estimates of physical quantities</a:t>
            </a:r>
          </a:p>
          <a:p>
            <a:pPr marL="342900" lvl="0" indent="-342900" defTabSz="914400" fontAlgn="base">
              <a:spcBef>
                <a:spcPts val="776"/>
              </a:spcBef>
              <a:spcAft>
                <a:spcPct val="0"/>
              </a:spcAft>
              <a:buFontTx/>
              <a:buChar char="•"/>
            </a:pPr>
            <a:r>
              <a:rPr lang="en-CA" sz="2000" kern="0" dirty="0">
                <a:solidFill>
                  <a:srgbClr val="000000">
                    <a:lumMod val="65000"/>
                    <a:lumOff val="35000"/>
                  </a:srgbClr>
                </a:solidFill>
                <a:latin typeface="Arial"/>
                <a:ea typeface="ＭＳ Ｐゴシック" charset="0"/>
              </a:rPr>
              <a:t>Reconciliation</a:t>
            </a:r>
          </a:p>
          <a:p>
            <a:endParaRPr lang="en-US" sz="2000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3036358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533400" y="6210300"/>
            <a:ext cx="7366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400" dirty="0">
                <a:solidFill>
                  <a:schemeClr val="bg1"/>
                </a:solidFill>
              </a:rPr>
              <a:t>Agriculture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95300" y="881956"/>
            <a:ext cx="80899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Questions and Discussion</a:t>
            </a:r>
          </a:p>
          <a:p>
            <a:endParaRPr lang="en-US" sz="2000" b="1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2000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4" descr="http://www.eko-punkt.de/fileadmin/user_upload/ekopunkt/bilder/Fragezeichen_545.jpg"/>
          <p:cNvPicPr>
            <a:picLocks noChangeAspect="1" noChangeArrowheads="1"/>
          </p:cNvPicPr>
          <p:nvPr/>
        </p:nvPicPr>
        <p:blipFill>
          <a:blip r:embed="rId2" cstate="print">
            <a:duotone>
              <a:prstClr val="black"/>
              <a:srgbClr val="005BAA">
                <a:tint val="45000"/>
                <a:satMod val="400000"/>
              </a:srgbClr>
            </a:duotone>
          </a:blip>
          <a:srcRect/>
          <a:stretch>
            <a:fillRect/>
          </a:stretch>
        </p:blipFill>
        <p:spPr bwMode="auto">
          <a:xfrm>
            <a:off x="605284" y="1532707"/>
            <a:ext cx="7672667" cy="2309949"/>
          </a:xfrm>
          <a:prstGeom prst="rect">
            <a:avLst/>
          </a:prstGeom>
          <a:noFill/>
        </p:spPr>
      </p:pic>
      <p:sp>
        <p:nvSpPr>
          <p:cNvPr id="8" name="Rectangle 7"/>
          <p:cNvSpPr/>
          <p:nvPr/>
        </p:nvSpPr>
        <p:spPr>
          <a:xfrm>
            <a:off x="605284" y="4139464"/>
            <a:ext cx="4572000" cy="707886"/>
          </a:xfrm>
          <a:prstGeom prst="rect">
            <a:avLst/>
          </a:prstGeom>
        </p:spPr>
        <p:txBody>
          <a:bodyPr>
            <a:spAutoFit/>
          </a:bodyPr>
          <a:lstStyle/>
          <a:p>
            <a:pPr marL="342900" indent="-342900" defTabSz="914400" fontAlgn="base">
              <a:spcBef>
                <a:spcPts val="776"/>
              </a:spcBef>
              <a:spcAft>
                <a:spcPct val="0"/>
              </a:spcAft>
              <a:buFontTx/>
              <a:buChar char="•"/>
              <a:defRPr/>
            </a:pPr>
            <a:r>
              <a:rPr lang="en-GB" sz="2000" kern="0" dirty="0">
                <a:solidFill>
                  <a:srgbClr val="000000">
                    <a:lumMod val="65000"/>
                    <a:lumOff val="35000"/>
                  </a:srgbClr>
                </a:solidFill>
                <a:latin typeface="Arial" pitchFamily="34" charset="0"/>
                <a:ea typeface="ＭＳ Ｐゴシック" charset="0"/>
                <a:cs typeface="Arial" pitchFamily="34" charset="0"/>
              </a:rPr>
              <a:t>Visit the IPSASB webpage </a:t>
            </a:r>
            <a:r>
              <a:rPr lang="en-GB" sz="2000" kern="0" dirty="0">
                <a:solidFill>
                  <a:srgbClr val="005BAA">
                    <a:lumMod val="75000"/>
                  </a:srgbClr>
                </a:solidFill>
                <a:latin typeface="Arial" pitchFamily="34" charset="0"/>
                <a:ea typeface="ＭＳ Ｐゴシック" charset="0"/>
                <a:cs typeface="Arial" pitchFamily="34" charset="0"/>
              </a:rPr>
              <a:t>http://www.ipsasb.org  </a:t>
            </a:r>
          </a:p>
        </p:txBody>
      </p:sp>
    </p:spTree>
    <p:extLst>
      <p:ext uri="{BB962C8B-B14F-4D97-AF65-F5344CB8AC3E}">
        <p14:creationId xmlns:p14="http://schemas.microsoft.com/office/powerpoint/2010/main" val="267430410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533400" y="6210300"/>
            <a:ext cx="7366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400" dirty="0">
                <a:solidFill>
                  <a:schemeClr val="bg1"/>
                </a:solidFill>
              </a:rPr>
              <a:t>Agriculture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95300" y="881956"/>
            <a:ext cx="8089900" cy="25314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 fontAlgn="base">
              <a:spcBef>
                <a:spcPts val="776"/>
              </a:spcBef>
              <a:spcAft>
                <a:spcPct val="0"/>
              </a:spcAft>
            </a:pPr>
            <a:endParaRPr lang="en-US" sz="2000" i="1" kern="0" dirty="0">
              <a:solidFill>
                <a:srgbClr val="000000">
                  <a:lumMod val="65000"/>
                  <a:lumOff val="35000"/>
                </a:srgbClr>
              </a:solidFill>
              <a:latin typeface="Arial" panose="020B0604020202020204" pitchFamily="34" charset="0"/>
              <a:ea typeface="ＭＳ Ｐゴシック" charset="0"/>
              <a:cs typeface="Arial" panose="020B0604020202020204" pitchFamily="34" charset="0"/>
            </a:endParaRPr>
          </a:p>
          <a:p>
            <a:pPr defTabSz="914400" fontAlgn="base">
              <a:spcBef>
                <a:spcPts val="776"/>
              </a:spcBef>
              <a:spcAft>
                <a:spcPct val="0"/>
              </a:spcAft>
            </a:pPr>
            <a:r>
              <a:rPr lang="en-US" sz="2000" i="1" kern="0" dirty="0">
                <a:solidFill>
                  <a:srgbClr val="000000">
                    <a:lumMod val="65000"/>
                    <a:lumOff val="35000"/>
                  </a:srgbClr>
                </a:solidFill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The Handbook of International Public Sector Accounting Pronouncements</a:t>
            </a:r>
            <a:r>
              <a:rPr lang="en-US" sz="2000" kern="0" dirty="0">
                <a:solidFill>
                  <a:srgbClr val="000000">
                    <a:lumMod val="65000"/>
                    <a:lumOff val="35000"/>
                  </a:srgbClr>
                </a:solidFill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 is the primary authoritative source of international generally accepted accounting principles for public sector entities. </a:t>
            </a:r>
          </a:p>
          <a:p>
            <a:pPr defTabSz="914400" fontAlgn="base">
              <a:spcBef>
                <a:spcPts val="776"/>
              </a:spcBef>
              <a:spcAft>
                <a:spcPct val="0"/>
              </a:spcAft>
            </a:pPr>
            <a:r>
              <a:rPr lang="en-US" sz="2000" kern="0" dirty="0">
                <a:solidFill>
                  <a:srgbClr val="000000">
                    <a:lumMod val="65000"/>
                    <a:lumOff val="35000"/>
                  </a:srgbClr>
                </a:solidFill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All information in this presentation is proprietary and copyrighted.</a:t>
            </a:r>
          </a:p>
          <a:p>
            <a:pPr marL="342900" indent="-342900" defTabSz="914400" fontAlgn="base">
              <a:spcBef>
                <a:spcPts val="776"/>
              </a:spcBef>
              <a:spcAft>
                <a:spcPct val="0"/>
              </a:spcAft>
              <a:buFontTx/>
              <a:buChar char="•"/>
            </a:pPr>
            <a:endParaRPr lang="en-US" sz="2000" kern="0" dirty="0">
              <a:solidFill>
                <a:srgbClr val="000000">
                  <a:lumMod val="65000"/>
                  <a:lumOff val="35000"/>
                </a:srgbClr>
              </a:solidFill>
              <a:latin typeface="Arial" panose="020B0604020202020204" pitchFamily="34" charset="0"/>
              <a:ea typeface="ＭＳ Ｐゴシック" charset="0"/>
              <a:cs typeface="Arial" panose="020B0604020202020204" pitchFamily="34" charset="0"/>
            </a:endParaRPr>
          </a:p>
          <a:p>
            <a:endParaRPr lang="en-US" sz="1850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266923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533400" y="6210300"/>
            <a:ext cx="7366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400" dirty="0">
                <a:solidFill>
                  <a:schemeClr val="bg1"/>
                </a:solidFill>
              </a:rPr>
              <a:t>Agriculture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95300" y="881956"/>
            <a:ext cx="8089900" cy="45037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Scope</a:t>
            </a:r>
          </a:p>
          <a:p>
            <a:endParaRPr lang="en-US" sz="2000" b="1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lvl="0" indent="-342900" defTabSz="914400" fontAlgn="base">
              <a:spcBef>
                <a:spcPts val="776"/>
              </a:spcBef>
              <a:spcAft>
                <a:spcPct val="0"/>
              </a:spcAft>
              <a:buFontTx/>
              <a:buChar char="•"/>
            </a:pPr>
            <a:r>
              <a:rPr lang="en-CA" sz="2000" kern="0" dirty="0">
                <a:solidFill>
                  <a:srgbClr val="000000">
                    <a:lumMod val="65000"/>
                    <a:lumOff val="35000"/>
                  </a:srgbClr>
                </a:solidFill>
                <a:latin typeface="Arial"/>
                <a:ea typeface="ＭＳ Ｐゴシック" charset="0"/>
              </a:rPr>
              <a:t>Biological assets – living plant or animal (except bearer plants)</a:t>
            </a:r>
          </a:p>
          <a:p>
            <a:pPr marL="342900" lvl="0" indent="-342900" defTabSz="914400" fontAlgn="base">
              <a:spcBef>
                <a:spcPts val="776"/>
              </a:spcBef>
              <a:spcAft>
                <a:spcPct val="0"/>
              </a:spcAft>
              <a:buFontTx/>
              <a:buChar char="•"/>
            </a:pPr>
            <a:r>
              <a:rPr lang="en-CA" sz="2000" kern="0" dirty="0">
                <a:solidFill>
                  <a:srgbClr val="000000">
                    <a:lumMod val="65000"/>
                    <a:lumOff val="35000"/>
                  </a:srgbClr>
                </a:solidFill>
                <a:latin typeface="Arial"/>
                <a:ea typeface="ＭＳ Ｐゴシック" charset="0"/>
              </a:rPr>
              <a:t>Agricultural produce – point of harvest </a:t>
            </a:r>
          </a:p>
          <a:p>
            <a:pPr marL="342900" lvl="0" indent="-342900" defTabSz="914400" fontAlgn="base">
              <a:spcBef>
                <a:spcPts val="776"/>
              </a:spcBef>
              <a:spcAft>
                <a:spcPct val="0"/>
              </a:spcAft>
              <a:buFontTx/>
              <a:buChar char="•"/>
            </a:pPr>
            <a:endParaRPr lang="en-CA" sz="2000" kern="0" dirty="0">
              <a:solidFill>
                <a:srgbClr val="000000">
                  <a:lumMod val="65000"/>
                  <a:lumOff val="35000"/>
                </a:srgbClr>
              </a:solidFill>
              <a:latin typeface="Arial"/>
              <a:ea typeface="ＭＳ Ｐゴシック" charset="0"/>
            </a:endParaRPr>
          </a:p>
          <a:p>
            <a:pPr marL="342900" lvl="0" indent="-342900" defTabSz="914400" fontAlgn="base">
              <a:spcBef>
                <a:spcPts val="776"/>
              </a:spcBef>
              <a:spcAft>
                <a:spcPct val="0"/>
              </a:spcAft>
              <a:buFontTx/>
              <a:buChar char="•"/>
            </a:pPr>
            <a:r>
              <a:rPr lang="en-CA" sz="2000" kern="0" dirty="0">
                <a:solidFill>
                  <a:srgbClr val="000000">
                    <a:lumMod val="65000"/>
                    <a:lumOff val="35000"/>
                  </a:srgbClr>
                </a:solidFill>
                <a:latin typeface="Arial"/>
                <a:ea typeface="ＭＳ Ｐゴシック" charset="0"/>
              </a:rPr>
              <a:t>Excludes:</a:t>
            </a:r>
          </a:p>
          <a:p>
            <a:pPr marL="694944" lvl="1" indent="-347472" defTabSz="914400" fontAlgn="base">
              <a:spcBef>
                <a:spcPts val="776"/>
              </a:spcBef>
              <a:spcAft>
                <a:spcPct val="0"/>
              </a:spcAft>
              <a:buFontTx/>
              <a:buChar char="–"/>
            </a:pPr>
            <a:r>
              <a:rPr lang="en-CA" kern="0" dirty="0">
                <a:solidFill>
                  <a:srgbClr val="000000">
                    <a:lumMod val="65000"/>
                    <a:lumOff val="35000"/>
                  </a:srgbClr>
                </a:solidFill>
                <a:latin typeface="Arial"/>
                <a:ea typeface="ＭＳ Ｐゴシック" charset="0"/>
              </a:rPr>
              <a:t>Land related to agricultural activity</a:t>
            </a:r>
          </a:p>
          <a:p>
            <a:pPr marL="694944" lvl="1" indent="-347472" defTabSz="914400" fontAlgn="base">
              <a:spcBef>
                <a:spcPts val="776"/>
              </a:spcBef>
              <a:spcAft>
                <a:spcPct val="0"/>
              </a:spcAft>
              <a:buFontTx/>
              <a:buChar char="–"/>
            </a:pPr>
            <a:r>
              <a:rPr lang="en-CA" kern="0" dirty="0">
                <a:solidFill>
                  <a:srgbClr val="000000">
                    <a:lumMod val="65000"/>
                    <a:lumOff val="35000"/>
                  </a:srgbClr>
                </a:solidFill>
                <a:latin typeface="Arial"/>
                <a:ea typeface="ＭＳ Ｐゴシック" charset="0"/>
              </a:rPr>
              <a:t>Intangible assets related to agricultural activity</a:t>
            </a:r>
          </a:p>
          <a:p>
            <a:pPr marL="694944" lvl="1" indent="-347472" defTabSz="914400" fontAlgn="base">
              <a:spcBef>
                <a:spcPts val="776"/>
              </a:spcBef>
              <a:spcAft>
                <a:spcPct val="0"/>
              </a:spcAft>
              <a:buFontTx/>
              <a:buChar char="–"/>
            </a:pPr>
            <a:r>
              <a:rPr lang="en-CA" kern="0" dirty="0">
                <a:solidFill>
                  <a:srgbClr val="000000">
                    <a:lumMod val="65000"/>
                    <a:lumOff val="35000"/>
                  </a:srgbClr>
                </a:solidFill>
                <a:latin typeface="Arial"/>
                <a:ea typeface="ＭＳ Ｐゴシック" charset="0"/>
              </a:rPr>
              <a:t>Biological assets held for provision or supply of services</a:t>
            </a:r>
          </a:p>
          <a:p>
            <a:endParaRPr lang="en-US" sz="2000" b="1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2000" b="1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2000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9780883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533400" y="6210300"/>
            <a:ext cx="7366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400" dirty="0">
                <a:solidFill>
                  <a:schemeClr val="bg1"/>
                </a:solidFill>
              </a:rPr>
              <a:t>Agriculture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95300" y="881956"/>
            <a:ext cx="8089900" cy="30675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Bearer Plants</a:t>
            </a:r>
          </a:p>
          <a:p>
            <a:endParaRPr lang="en-US" sz="2000" b="1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defTabSz="914400" fontAlgn="base">
              <a:spcBef>
                <a:spcPts val="776"/>
              </a:spcBef>
              <a:spcAft>
                <a:spcPct val="0"/>
              </a:spcAft>
              <a:buFontTx/>
              <a:buChar char="•"/>
            </a:pPr>
            <a:r>
              <a:rPr lang="en-CA" sz="2000" kern="0" dirty="0">
                <a:solidFill>
                  <a:srgbClr val="000000">
                    <a:lumMod val="65000"/>
                    <a:lumOff val="35000"/>
                  </a:srgbClr>
                </a:solidFill>
                <a:latin typeface="Arial"/>
                <a:ea typeface="ＭＳ Ｐゴシック" charset="0"/>
              </a:rPr>
              <a:t>A bearer plant is a living plant that:</a:t>
            </a:r>
          </a:p>
          <a:p>
            <a:pPr marL="719138" indent="-363538" defTabSz="914400" fontAlgn="base">
              <a:spcBef>
                <a:spcPts val="776"/>
              </a:spcBef>
              <a:spcAft>
                <a:spcPct val="0"/>
              </a:spcAft>
              <a:buFont typeface="Courier New" panose="02070309020205020404" pitchFamily="49" charset="0"/>
              <a:buChar char="o"/>
            </a:pPr>
            <a:r>
              <a:rPr lang="en-CA" sz="2000" kern="0" dirty="0">
                <a:solidFill>
                  <a:srgbClr val="000000">
                    <a:lumMod val="65000"/>
                    <a:lumOff val="35000"/>
                  </a:srgbClr>
                </a:solidFill>
                <a:latin typeface="Arial"/>
                <a:ea typeface="ＭＳ Ｐゴシック" charset="0"/>
              </a:rPr>
              <a:t>Is used in the production or supply of agricultural produce:</a:t>
            </a:r>
          </a:p>
          <a:p>
            <a:pPr marL="719138" indent="-363538" defTabSz="914400" fontAlgn="base">
              <a:spcBef>
                <a:spcPts val="776"/>
              </a:spcBef>
              <a:spcAft>
                <a:spcPct val="0"/>
              </a:spcAft>
              <a:buFont typeface="Courier New" panose="02070309020205020404" pitchFamily="49" charset="0"/>
              <a:buChar char="o"/>
            </a:pPr>
            <a:r>
              <a:rPr lang="en-CA" sz="2000" kern="0" dirty="0">
                <a:solidFill>
                  <a:srgbClr val="000000">
                    <a:lumMod val="65000"/>
                    <a:lumOff val="35000"/>
                  </a:srgbClr>
                </a:solidFill>
                <a:latin typeface="Arial"/>
                <a:ea typeface="ＭＳ Ｐゴシック" charset="0"/>
              </a:rPr>
              <a:t>Is expected to bear produce for more than one period: and</a:t>
            </a:r>
          </a:p>
          <a:p>
            <a:pPr marL="719138" indent="-363538" defTabSz="914400" fontAlgn="base">
              <a:spcBef>
                <a:spcPts val="776"/>
              </a:spcBef>
              <a:spcAft>
                <a:spcPct val="0"/>
              </a:spcAft>
              <a:buFont typeface="Courier New" panose="02070309020205020404" pitchFamily="49" charset="0"/>
              <a:buChar char="o"/>
            </a:pPr>
            <a:r>
              <a:rPr lang="en-CA" sz="2000" kern="0" dirty="0">
                <a:solidFill>
                  <a:srgbClr val="000000">
                    <a:lumMod val="65000"/>
                    <a:lumOff val="35000"/>
                  </a:srgbClr>
                </a:solidFill>
                <a:latin typeface="Arial"/>
                <a:ea typeface="ＭＳ Ｐゴシック" charset="0"/>
              </a:rPr>
              <a:t>Has a remote likelihood of being sold as agricultural produce, except for incidental scrap sales.</a:t>
            </a:r>
          </a:p>
          <a:p>
            <a:pPr marL="342900" lvl="0" indent="-342900" defTabSz="914400" fontAlgn="base">
              <a:spcBef>
                <a:spcPts val="776"/>
              </a:spcBef>
              <a:spcAft>
                <a:spcPct val="0"/>
              </a:spcAft>
              <a:buFontTx/>
              <a:buChar char="•"/>
            </a:pPr>
            <a:r>
              <a:rPr lang="en-CA" sz="2000" kern="0" dirty="0">
                <a:solidFill>
                  <a:srgbClr val="000000">
                    <a:lumMod val="65000"/>
                    <a:lumOff val="35000"/>
                  </a:srgbClr>
                </a:solidFill>
                <a:latin typeface="Arial"/>
                <a:ea typeface="ＭＳ Ｐゴシック" charset="0"/>
              </a:rPr>
              <a:t>Bearer plants are accounted for in accordance with IPSAS 17</a:t>
            </a:r>
            <a:endParaRPr lang="en-US" sz="2000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4268613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533400" y="6210300"/>
            <a:ext cx="7366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400" dirty="0">
                <a:solidFill>
                  <a:schemeClr val="bg1"/>
                </a:solidFill>
              </a:rPr>
              <a:t>Agriculture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95300" y="836633"/>
            <a:ext cx="80899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Examples </a:t>
            </a:r>
            <a:endParaRPr lang="en-US" sz="2000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2000" b="1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2000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5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443425143"/>
              </p:ext>
            </p:extLst>
          </p:nvPr>
        </p:nvGraphicFramePr>
        <p:xfrm>
          <a:off x="381000" y="1351960"/>
          <a:ext cx="8458200" cy="3881120"/>
        </p:xfrm>
        <a:graphic>
          <a:graphicData uri="http://schemas.openxmlformats.org/drawingml/2006/table">
            <a:tbl>
              <a:tblPr firstRow="1" bandRow="1"/>
              <a:tblGrid>
                <a:gridCol w="2819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8194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8194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0840"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1pPr>
                      <a:lvl2pPr marL="4572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2pPr>
                      <a:lvl3pPr marL="9144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3pPr>
                      <a:lvl4pPr marL="13716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4pPr>
                      <a:lvl5pPr marL="18288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5pPr>
                      <a:lvl6pPr marL="22860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6pPr>
                      <a:lvl7pPr marL="27432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7pPr>
                      <a:lvl8pPr marL="32004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8pPr>
                      <a:lvl9pPr marL="36576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9pPr>
                    </a:lstStyle>
                    <a:p>
                      <a:r>
                        <a:rPr lang="en-CA" dirty="0"/>
                        <a:t>Biological assets</a:t>
                      </a:r>
                    </a:p>
                  </a:txBody>
                  <a:tcPr marL="93980" marR="93980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381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5BAA"/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1pPr>
                      <a:lvl2pPr marL="4572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2pPr>
                      <a:lvl3pPr marL="9144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3pPr>
                      <a:lvl4pPr marL="13716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4pPr>
                      <a:lvl5pPr marL="18288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5pPr>
                      <a:lvl6pPr marL="22860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6pPr>
                      <a:lvl7pPr marL="27432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7pPr>
                      <a:lvl8pPr marL="32004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8pPr>
                      <a:lvl9pPr marL="36576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9pPr>
                    </a:lstStyle>
                    <a:p>
                      <a:r>
                        <a:rPr lang="en-CA" dirty="0"/>
                        <a:t>Agricultural produce</a:t>
                      </a:r>
                    </a:p>
                  </a:txBody>
                  <a:tcPr marL="93980" marR="93980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381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5BAA"/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1pPr>
                      <a:lvl2pPr marL="4572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2pPr>
                      <a:lvl3pPr marL="9144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3pPr>
                      <a:lvl4pPr marL="13716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4pPr>
                      <a:lvl5pPr marL="18288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5pPr>
                      <a:lvl6pPr marL="22860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6pPr>
                      <a:lvl7pPr marL="27432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7pPr>
                      <a:lvl8pPr marL="32004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8pPr>
                      <a:lvl9pPr marL="36576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9pPr>
                    </a:lstStyle>
                    <a:p>
                      <a:r>
                        <a:rPr lang="en-CA" dirty="0"/>
                        <a:t>Products – result of processing after harvest</a:t>
                      </a:r>
                    </a:p>
                  </a:txBody>
                  <a:tcPr marL="93980" marR="93980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381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5BA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r>
                        <a:rPr lang="en-CA" dirty="0">
                          <a:solidFill>
                            <a:schemeClr val="bg2"/>
                          </a:solidFill>
                        </a:rPr>
                        <a:t>Sheep</a:t>
                      </a:r>
                    </a:p>
                  </a:txBody>
                  <a:tcPr marL="93980" marR="93980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381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5BAA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r>
                        <a:rPr lang="en-CA" dirty="0">
                          <a:solidFill>
                            <a:schemeClr val="bg2"/>
                          </a:solidFill>
                        </a:rPr>
                        <a:t>Wool</a:t>
                      </a:r>
                    </a:p>
                  </a:txBody>
                  <a:tcPr marL="93980" marR="93980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381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5BAA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r>
                        <a:rPr lang="en-CA" dirty="0">
                          <a:solidFill>
                            <a:schemeClr val="bg2"/>
                          </a:solidFill>
                        </a:rPr>
                        <a:t>Yarn/carpet</a:t>
                      </a:r>
                    </a:p>
                  </a:txBody>
                  <a:tcPr marL="93980" marR="93980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381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5BAA">
                        <a:tint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r>
                        <a:rPr lang="en-CA" dirty="0">
                          <a:solidFill>
                            <a:schemeClr val="bg2"/>
                          </a:solidFill>
                        </a:rPr>
                        <a:t>Trees in timber plantation</a:t>
                      </a:r>
                    </a:p>
                  </a:txBody>
                  <a:tcPr marL="93980" marR="93980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5BAA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r>
                        <a:rPr lang="en-CA" dirty="0">
                          <a:solidFill>
                            <a:schemeClr val="bg2"/>
                          </a:solidFill>
                        </a:rPr>
                        <a:t>Felled trees</a:t>
                      </a:r>
                    </a:p>
                  </a:txBody>
                  <a:tcPr marL="93980" marR="93980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5BAA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r>
                        <a:rPr lang="en-CA" dirty="0">
                          <a:solidFill>
                            <a:schemeClr val="bg2"/>
                          </a:solidFill>
                        </a:rPr>
                        <a:t>Logs, lumber</a:t>
                      </a:r>
                    </a:p>
                  </a:txBody>
                  <a:tcPr marL="93980" marR="93980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5BAA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r>
                        <a:rPr lang="en-CA" dirty="0">
                          <a:solidFill>
                            <a:schemeClr val="bg2"/>
                          </a:solidFill>
                        </a:rPr>
                        <a:t>Cotton plants</a:t>
                      </a:r>
                    </a:p>
                  </a:txBody>
                  <a:tcPr marL="93980" marR="93980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5BAA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r>
                        <a:rPr lang="en-CA" dirty="0">
                          <a:solidFill>
                            <a:schemeClr val="bg2"/>
                          </a:solidFill>
                        </a:rPr>
                        <a:t>Harvested</a:t>
                      </a:r>
                      <a:r>
                        <a:rPr lang="en-CA" baseline="0" dirty="0">
                          <a:solidFill>
                            <a:schemeClr val="bg2"/>
                          </a:solidFill>
                        </a:rPr>
                        <a:t> cotton</a:t>
                      </a:r>
                      <a:endParaRPr lang="en-CA" dirty="0">
                        <a:solidFill>
                          <a:schemeClr val="bg2"/>
                        </a:solidFill>
                      </a:endParaRPr>
                    </a:p>
                  </a:txBody>
                  <a:tcPr marL="93980" marR="93980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5BAA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r>
                        <a:rPr lang="en-CA" dirty="0">
                          <a:solidFill>
                            <a:schemeClr val="bg2"/>
                          </a:solidFill>
                        </a:rPr>
                        <a:t>Thread, clothing</a:t>
                      </a:r>
                    </a:p>
                  </a:txBody>
                  <a:tcPr marL="93980" marR="93980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5BAA">
                        <a:tint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r>
                        <a:rPr lang="en-CA" dirty="0">
                          <a:solidFill>
                            <a:schemeClr val="bg2"/>
                          </a:solidFill>
                        </a:rPr>
                        <a:t>Dairy</a:t>
                      </a:r>
                      <a:r>
                        <a:rPr lang="en-CA" baseline="0" dirty="0">
                          <a:solidFill>
                            <a:schemeClr val="bg2"/>
                          </a:solidFill>
                        </a:rPr>
                        <a:t> cattle</a:t>
                      </a:r>
                      <a:endParaRPr lang="en-CA" dirty="0">
                        <a:solidFill>
                          <a:schemeClr val="bg2"/>
                        </a:solidFill>
                      </a:endParaRPr>
                    </a:p>
                  </a:txBody>
                  <a:tcPr marL="93980" marR="93980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5BAA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r>
                        <a:rPr lang="en-CA" dirty="0">
                          <a:solidFill>
                            <a:schemeClr val="bg2"/>
                          </a:solidFill>
                        </a:rPr>
                        <a:t>Milk</a:t>
                      </a:r>
                    </a:p>
                  </a:txBody>
                  <a:tcPr marL="93980" marR="93980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5BAA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r>
                        <a:rPr lang="en-CA" dirty="0">
                          <a:solidFill>
                            <a:schemeClr val="bg2"/>
                          </a:solidFill>
                        </a:rPr>
                        <a:t>Cheese</a:t>
                      </a:r>
                    </a:p>
                  </a:txBody>
                  <a:tcPr marL="93980" marR="93980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5BAA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r>
                        <a:rPr lang="en-CA" dirty="0">
                          <a:solidFill>
                            <a:schemeClr val="bg2"/>
                          </a:solidFill>
                        </a:rPr>
                        <a:t>Pigs</a:t>
                      </a:r>
                    </a:p>
                  </a:txBody>
                  <a:tcPr marL="93980" marR="93980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5BAA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r>
                        <a:rPr lang="en-CA" dirty="0">
                          <a:solidFill>
                            <a:schemeClr val="bg2"/>
                          </a:solidFill>
                        </a:rPr>
                        <a:t>Carcass</a:t>
                      </a:r>
                    </a:p>
                  </a:txBody>
                  <a:tcPr marL="93980" marR="93980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5BAA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dirty="0">
                          <a:solidFill>
                            <a:schemeClr val="bg2"/>
                          </a:solidFill>
                        </a:rPr>
                        <a:t>Sausages, cured ham</a:t>
                      </a:r>
                    </a:p>
                  </a:txBody>
                  <a:tcPr marL="93980" marR="93980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5BAA">
                        <a:tint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840"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r>
                        <a:rPr lang="en-CA" dirty="0">
                          <a:solidFill>
                            <a:schemeClr val="bg2"/>
                          </a:solidFill>
                        </a:rPr>
                        <a:t>Tea bushes</a:t>
                      </a:r>
                    </a:p>
                  </a:txBody>
                  <a:tcPr marL="93980" marR="93980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5BAA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r>
                        <a:rPr lang="en-CA" dirty="0">
                          <a:solidFill>
                            <a:schemeClr val="bg2"/>
                          </a:solidFill>
                        </a:rPr>
                        <a:t>Picked leaves</a:t>
                      </a:r>
                    </a:p>
                  </a:txBody>
                  <a:tcPr marL="93980" marR="93980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5BAA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r>
                        <a:rPr lang="en-CA" dirty="0">
                          <a:solidFill>
                            <a:schemeClr val="bg2"/>
                          </a:solidFill>
                        </a:rPr>
                        <a:t>Tea</a:t>
                      </a:r>
                    </a:p>
                  </a:txBody>
                  <a:tcPr marL="93980" marR="93980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5BAA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70840"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r>
                        <a:rPr lang="en-CA" dirty="0">
                          <a:solidFill>
                            <a:schemeClr val="bg2"/>
                          </a:solidFill>
                        </a:rPr>
                        <a:t>Grape</a:t>
                      </a:r>
                      <a:r>
                        <a:rPr lang="en-CA" baseline="0" dirty="0">
                          <a:solidFill>
                            <a:schemeClr val="bg2"/>
                          </a:solidFill>
                        </a:rPr>
                        <a:t> v</a:t>
                      </a:r>
                      <a:r>
                        <a:rPr lang="en-CA" dirty="0">
                          <a:solidFill>
                            <a:schemeClr val="bg2"/>
                          </a:solidFill>
                        </a:rPr>
                        <a:t>ines</a:t>
                      </a:r>
                    </a:p>
                  </a:txBody>
                  <a:tcPr marL="93980" marR="93980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5BAA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r>
                        <a:rPr lang="en-CA" dirty="0">
                          <a:solidFill>
                            <a:schemeClr val="bg2"/>
                          </a:solidFill>
                        </a:rPr>
                        <a:t>Picked grapes</a:t>
                      </a:r>
                    </a:p>
                  </a:txBody>
                  <a:tcPr marL="93980" marR="93980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5BAA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r>
                        <a:rPr lang="en-CA" dirty="0">
                          <a:solidFill>
                            <a:schemeClr val="bg2"/>
                          </a:solidFill>
                        </a:rPr>
                        <a:t>Wine</a:t>
                      </a:r>
                    </a:p>
                  </a:txBody>
                  <a:tcPr marL="93980" marR="93980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5BAA">
                        <a:tint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70840"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r>
                        <a:rPr lang="en-CA" dirty="0">
                          <a:solidFill>
                            <a:schemeClr val="bg2"/>
                          </a:solidFill>
                        </a:rPr>
                        <a:t>Fruit trees</a:t>
                      </a:r>
                    </a:p>
                  </a:txBody>
                  <a:tcPr marL="93980" marR="93980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5BAA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r>
                        <a:rPr lang="en-CA" dirty="0">
                          <a:solidFill>
                            <a:schemeClr val="bg2"/>
                          </a:solidFill>
                        </a:rPr>
                        <a:t>Picked fruit</a:t>
                      </a:r>
                    </a:p>
                  </a:txBody>
                  <a:tcPr marL="93980" marR="93980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5BAA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r>
                        <a:rPr lang="en-CA" dirty="0">
                          <a:solidFill>
                            <a:schemeClr val="bg2"/>
                          </a:solidFill>
                        </a:rPr>
                        <a:t>Processed fruit</a:t>
                      </a:r>
                    </a:p>
                  </a:txBody>
                  <a:tcPr marL="93980" marR="93980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5BAA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4098614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533400" y="6210300"/>
            <a:ext cx="7366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400" dirty="0">
                <a:solidFill>
                  <a:schemeClr val="bg1"/>
                </a:solidFill>
              </a:rPr>
              <a:t>Agriculture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95300" y="881956"/>
            <a:ext cx="8089900" cy="45037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Agricultural Activity</a:t>
            </a:r>
          </a:p>
          <a:p>
            <a:endParaRPr lang="en-US" sz="2000" b="1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lvl="0" indent="-342900" defTabSz="914400" fontAlgn="base">
              <a:spcBef>
                <a:spcPts val="776"/>
              </a:spcBef>
              <a:spcAft>
                <a:spcPct val="0"/>
              </a:spcAft>
              <a:buFontTx/>
              <a:buChar char="•"/>
            </a:pPr>
            <a:r>
              <a:rPr lang="en-CA" sz="2000" kern="0" dirty="0">
                <a:solidFill>
                  <a:srgbClr val="000000">
                    <a:lumMod val="65000"/>
                    <a:lumOff val="35000"/>
                  </a:srgbClr>
                </a:solidFill>
                <a:latin typeface="Arial"/>
                <a:ea typeface="ＭＳ Ｐゴシック" charset="0"/>
              </a:rPr>
              <a:t>Management of biological transformation &amp; harvest of biological assets </a:t>
            </a:r>
          </a:p>
          <a:p>
            <a:pPr marL="342900" lvl="0" indent="-342900" defTabSz="914400" fontAlgn="base">
              <a:spcBef>
                <a:spcPts val="776"/>
              </a:spcBef>
              <a:spcAft>
                <a:spcPct val="0"/>
              </a:spcAft>
              <a:buFontTx/>
              <a:buChar char="•"/>
            </a:pPr>
            <a:r>
              <a:rPr lang="en-CA" sz="2000" kern="0" dirty="0">
                <a:solidFill>
                  <a:srgbClr val="000000">
                    <a:lumMod val="65000"/>
                    <a:lumOff val="35000"/>
                  </a:srgbClr>
                </a:solidFill>
                <a:latin typeface="Arial"/>
                <a:ea typeface="ＭＳ Ｐゴシック" charset="0"/>
              </a:rPr>
              <a:t>Diverse activities</a:t>
            </a:r>
          </a:p>
          <a:p>
            <a:pPr marL="694944" lvl="1" indent="-347472" defTabSz="914400" fontAlgn="base">
              <a:spcBef>
                <a:spcPts val="776"/>
              </a:spcBef>
              <a:spcAft>
                <a:spcPct val="0"/>
              </a:spcAft>
              <a:buFontTx/>
              <a:buChar char="–"/>
            </a:pPr>
            <a:r>
              <a:rPr lang="en-CA" kern="0" dirty="0">
                <a:solidFill>
                  <a:srgbClr val="000000">
                    <a:lumMod val="65000"/>
                    <a:lumOff val="35000"/>
                  </a:srgbClr>
                </a:solidFill>
                <a:latin typeface="Arial"/>
                <a:ea typeface="ＭＳ Ｐゴシック" charset="0"/>
              </a:rPr>
              <a:t>Capability to change</a:t>
            </a:r>
          </a:p>
          <a:p>
            <a:pPr marL="694944" lvl="1" indent="-347472" defTabSz="914400" fontAlgn="base">
              <a:spcBef>
                <a:spcPts val="776"/>
              </a:spcBef>
              <a:spcAft>
                <a:spcPct val="0"/>
              </a:spcAft>
              <a:buFontTx/>
              <a:buChar char="–"/>
            </a:pPr>
            <a:r>
              <a:rPr lang="en-CA" kern="0" dirty="0">
                <a:solidFill>
                  <a:srgbClr val="000000">
                    <a:lumMod val="65000"/>
                    <a:lumOff val="35000"/>
                  </a:srgbClr>
                </a:solidFill>
                <a:latin typeface="Arial"/>
                <a:ea typeface="ＭＳ Ｐゴシック" charset="0"/>
              </a:rPr>
              <a:t>Management of change</a:t>
            </a:r>
          </a:p>
          <a:p>
            <a:pPr marL="694944" lvl="1" indent="-347472" defTabSz="914400" fontAlgn="base">
              <a:spcBef>
                <a:spcPts val="776"/>
              </a:spcBef>
              <a:spcAft>
                <a:spcPct val="0"/>
              </a:spcAft>
              <a:buFontTx/>
              <a:buChar char="–"/>
            </a:pPr>
            <a:r>
              <a:rPr lang="en-CA" kern="0" dirty="0">
                <a:solidFill>
                  <a:srgbClr val="000000">
                    <a:lumMod val="65000"/>
                    <a:lumOff val="35000"/>
                  </a:srgbClr>
                </a:solidFill>
                <a:latin typeface="Arial"/>
                <a:ea typeface="ＭＳ Ｐゴシック" charset="0"/>
              </a:rPr>
              <a:t>Measurement of change</a:t>
            </a:r>
          </a:p>
          <a:p>
            <a:pPr marL="342900" lvl="0" indent="-342900" defTabSz="914400" fontAlgn="base">
              <a:spcBef>
                <a:spcPts val="776"/>
              </a:spcBef>
              <a:spcAft>
                <a:spcPct val="0"/>
              </a:spcAft>
              <a:buFontTx/>
              <a:buChar char="•"/>
            </a:pPr>
            <a:r>
              <a:rPr lang="en-CA" sz="2000" kern="0" dirty="0">
                <a:solidFill>
                  <a:srgbClr val="000000">
                    <a:lumMod val="65000"/>
                    <a:lumOff val="35000"/>
                  </a:srgbClr>
                </a:solidFill>
                <a:latin typeface="Arial"/>
                <a:ea typeface="ＭＳ Ｐゴシック" charset="0"/>
              </a:rPr>
              <a:t>Biological transformation results in asset changes or production of agricultural produce</a:t>
            </a:r>
          </a:p>
          <a:p>
            <a:pPr lvl="0" defTabSz="914400" fontAlgn="base">
              <a:spcBef>
                <a:spcPts val="776"/>
              </a:spcBef>
              <a:spcAft>
                <a:spcPct val="0"/>
              </a:spcAft>
            </a:pPr>
            <a:endParaRPr lang="en-US" sz="2000" kern="0" dirty="0">
              <a:solidFill>
                <a:srgbClr val="000000">
                  <a:lumMod val="65000"/>
                  <a:lumOff val="35000"/>
                </a:srgbClr>
              </a:solidFill>
              <a:latin typeface="Arial" pitchFamily="34" charset="0"/>
              <a:ea typeface="ＭＳ Ｐゴシック" charset="0"/>
              <a:cs typeface="Arial" pitchFamily="34" charset="0"/>
            </a:endParaRPr>
          </a:p>
          <a:p>
            <a:endParaRPr lang="en-US" sz="2000" b="1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3678548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533400" y="6210300"/>
            <a:ext cx="7366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400" dirty="0">
                <a:solidFill>
                  <a:schemeClr val="bg1"/>
                </a:solidFill>
              </a:rPr>
              <a:t>Agriculture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95300" y="881956"/>
            <a:ext cx="8089900" cy="32829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Recognition</a:t>
            </a:r>
          </a:p>
          <a:p>
            <a:endParaRPr lang="en-US" sz="2000" b="1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lvl="0" indent="-342900" defTabSz="914400" fontAlgn="base">
              <a:spcBef>
                <a:spcPts val="776"/>
              </a:spcBef>
              <a:spcAft>
                <a:spcPct val="0"/>
              </a:spcAft>
              <a:buFontTx/>
              <a:buChar char="•"/>
            </a:pPr>
            <a:r>
              <a:rPr lang="en-CA" sz="2000" kern="0" dirty="0">
                <a:solidFill>
                  <a:srgbClr val="000000">
                    <a:lumMod val="65000"/>
                    <a:lumOff val="35000"/>
                  </a:srgbClr>
                </a:solidFill>
                <a:latin typeface="Arial"/>
                <a:ea typeface="ＭＳ Ｐゴシック" charset="0"/>
              </a:rPr>
              <a:t>Recognize biological asset or agricultural produce when:</a:t>
            </a:r>
          </a:p>
          <a:p>
            <a:pPr marL="694944" lvl="1" indent="-347472" defTabSz="914400" fontAlgn="base">
              <a:spcBef>
                <a:spcPts val="776"/>
              </a:spcBef>
              <a:spcAft>
                <a:spcPct val="0"/>
              </a:spcAft>
              <a:buFontTx/>
              <a:buChar char="–"/>
            </a:pPr>
            <a:r>
              <a:rPr lang="en-CA" kern="0" dirty="0">
                <a:solidFill>
                  <a:srgbClr val="000000">
                    <a:lumMod val="65000"/>
                    <a:lumOff val="35000"/>
                  </a:srgbClr>
                </a:solidFill>
                <a:latin typeface="Arial"/>
                <a:ea typeface="ＭＳ Ｐゴシック" charset="0"/>
              </a:rPr>
              <a:t>Entity controls asset as result of past event</a:t>
            </a:r>
          </a:p>
          <a:p>
            <a:pPr marL="694944" lvl="1" indent="-347472" defTabSz="914400" fontAlgn="base">
              <a:spcBef>
                <a:spcPts val="776"/>
              </a:spcBef>
              <a:spcAft>
                <a:spcPct val="0"/>
              </a:spcAft>
              <a:buFontTx/>
              <a:buChar char="–"/>
            </a:pPr>
            <a:r>
              <a:rPr lang="en-CA" kern="0" dirty="0">
                <a:solidFill>
                  <a:srgbClr val="000000">
                    <a:lumMod val="65000"/>
                    <a:lumOff val="35000"/>
                  </a:srgbClr>
                </a:solidFill>
                <a:latin typeface="Arial"/>
                <a:ea typeface="ＭＳ Ｐゴシック" charset="0"/>
              </a:rPr>
              <a:t>Probable future economic benefits/service potential will flow to entity</a:t>
            </a:r>
          </a:p>
          <a:p>
            <a:pPr marL="694944" lvl="1" indent="-347472" defTabSz="914400" fontAlgn="base">
              <a:spcBef>
                <a:spcPts val="776"/>
              </a:spcBef>
              <a:spcAft>
                <a:spcPct val="0"/>
              </a:spcAft>
              <a:buFontTx/>
              <a:buChar char="–"/>
            </a:pPr>
            <a:r>
              <a:rPr lang="en-CA" kern="0" dirty="0">
                <a:solidFill>
                  <a:srgbClr val="000000">
                    <a:lumMod val="65000"/>
                    <a:lumOff val="35000"/>
                  </a:srgbClr>
                </a:solidFill>
                <a:latin typeface="Arial"/>
                <a:ea typeface="ＭＳ Ｐゴシック" charset="0"/>
              </a:rPr>
              <a:t>Fair value or cost can be measured reliably</a:t>
            </a:r>
            <a:endParaRPr lang="en-US" b="1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2000" b="1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 defTabSz="914400" fontAlgn="base">
              <a:spcBef>
                <a:spcPts val="776"/>
              </a:spcBef>
              <a:spcAft>
                <a:spcPct val="0"/>
              </a:spcAft>
            </a:pPr>
            <a:endParaRPr lang="en-US" sz="2000" kern="0" dirty="0">
              <a:solidFill>
                <a:srgbClr val="000000">
                  <a:lumMod val="65000"/>
                  <a:lumOff val="35000"/>
                </a:srgbClr>
              </a:solidFill>
              <a:latin typeface="Arial" pitchFamily="34" charset="0"/>
              <a:ea typeface="ＭＳ Ｐゴシック" charset="0"/>
              <a:cs typeface="Arial" pitchFamily="34" charset="0"/>
            </a:endParaRPr>
          </a:p>
          <a:p>
            <a:endParaRPr lang="en-US" sz="2000" b="1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6282444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533400" y="6210300"/>
            <a:ext cx="7366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400" dirty="0">
                <a:solidFill>
                  <a:schemeClr val="bg1"/>
                </a:solidFill>
              </a:rPr>
              <a:t>Agriculture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95300" y="881956"/>
            <a:ext cx="8089900" cy="32521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Measurement at Initial Recognition</a:t>
            </a:r>
          </a:p>
          <a:p>
            <a:endParaRPr lang="en-US" sz="1200" b="1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lvl="0" indent="-342900" defTabSz="914400" fontAlgn="base">
              <a:spcBef>
                <a:spcPts val="776"/>
              </a:spcBef>
              <a:spcAft>
                <a:spcPct val="0"/>
              </a:spcAft>
              <a:buFontTx/>
              <a:buChar char="•"/>
            </a:pPr>
            <a:r>
              <a:rPr lang="en-CA" sz="2000" kern="0" dirty="0">
                <a:solidFill>
                  <a:srgbClr val="000000">
                    <a:lumMod val="65000"/>
                    <a:lumOff val="35000"/>
                  </a:srgbClr>
                </a:solidFill>
                <a:latin typeface="Arial"/>
                <a:ea typeface="ＭＳ Ｐゴシック" charset="0"/>
              </a:rPr>
              <a:t>Measured at fair value less costs to sell</a:t>
            </a:r>
          </a:p>
          <a:p>
            <a:pPr marL="342900" lvl="0" indent="-342900" defTabSz="914400" fontAlgn="base">
              <a:spcBef>
                <a:spcPts val="776"/>
              </a:spcBef>
              <a:spcAft>
                <a:spcPct val="0"/>
              </a:spcAft>
              <a:buFontTx/>
              <a:buChar char="•"/>
            </a:pPr>
            <a:r>
              <a:rPr lang="en-CA" sz="2000" kern="0" dirty="0">
                <a:solidFill>
                  <a:srgbClr val="000000">
                    <a:lumMod val="65000"/>
                    <a:lumOff val="35000"/>
                  </a:srgbClr>
                </a:solidFill>
                <a:latin typeface="Arial"/>
                <a:ea typeface="ＭＳ Ｐゴシック" charset="0"/>
              </a:rPr>
              <a:t>If non-exchange transaction, same</a:t>
            </a:r>
          </a:p>
          <a:p>
            <a:pPr marL="342900" lvl="0" indent="-342900" defTabSz="914400" fontAlgn="base">
              <a:spcBef>
                <a:spcPts val="776"/>
              </a:spcBef>
              <a:spcAft>
                <a:spcPct val="0"/>
              </a:spcAft>
              <a:buFontTx/>
              <a:buChar char="•"/>
            </a:pPr>
            <a:r>
              <a:rPr lang="en-CA" sz="2000" kern="0" dirty="0">
                <a:solidFill>
                  <a:srgbClr val="000000">
                    <a:lumMod val="65000"/>
                    <a:lumOff val="35000"/>
                  </a:srgbClr>
                </a:solidFill>
                <a:latin typeface="Arial"/>
                <a:ea typeface="ＭＳ Ｐゴシック" charset="0"/>
              </a:rPr>
              <a:t>Agricultural produce harvested from biological assets measured at fair value less costs to sell at point of harvest</a:t>
            </a:r>
          </a:p>
          <a:p>
            <a:pPr marL="342900" lvl="0" indent="-342900" defTabSz="914400" fontAlgn="base">
              <a:spcBef>
                <a:spcPts val="776"/>
              </a:spcBef>
              <a:spcAft>
                <a:spcPct val="0"/>
              </a:spcAft>
              <a:buFontTx/>
              <a:buChar char="•"/>
            </a:pPr>
            <a:r>
              <a:rPr lang="en-CA" sz="2000" kern="0" dirty="0">
                <a:solidFill>
                  <a:srgbClr val="000000">
                    <a:lumMod val="65000"/>
                    <a:lumOff val="35000"/>
                  </a:srgbClr>
                </a:solidFill>
                <a:latin typeface="Arial"/>
                <a:ea typeface="ＭＳ Ｐゴシック" charset="0"/>
              </a:rPr>
              <a:t>Grouping  according to attributes allowed</a:t>
            </a:r>
          </a:p>
          <a:p>
            <a:pPr lvl="0" defTabSz="914400" fontAlgn="base">
              <a:spcBef>
                <a:spcPts val="776"/>
              </a:spcBef>
              <a:spcAft>
                <a:spcPct val="0"/>
              </a:spcAft>
            </a:pPr>
            <a:endParaRPr lang="en-US" sz="2000" kern="0" dirty="0">
              <a:solidFill>
                <a:srgbClr val="000000">
                  <a:lumMod val="65000"/>
                  <a:lumOff val="35000"/>
                </a:srgbClr>
              </a:solidFill>
              <a:latin typeface="Arial" pitchFamily="34" charset="0"/>
              <a:ea typeface="ＭＳ Ｐゴシック" charset="0"/>
              <a:cs typeface="Arial" pitchFamily="34" charset="0"/>
            </a:endParaRPr>
          </a:p>
          <a:p>
            <a:endParaRPr lang="en-US" sz="2000" b="1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0323857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533400" y="6210300"/>
            <a:ext cx="7366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400" dirty="0">
                <a:solidFill>
                  <a:schemeClr val="bg1"/>
                </a:solidFill>
              </a:rPr>
              <a:t>Agriculture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95300" y="881956"/>
            <a:ext cx="8089900" cy="32111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Subsequent Measurement</a:t>
            </a:r>
          </a:p>
          <a:p>
            <a:endParaRPr lang="en-US" sz="1600" b="1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lvl="0" indent="-342900" defTabSz="914400" fontAlgn="base">
              <a:spcBef>
                <a:spcPts val="776"/>
              </a:spcBef>
              <a:spcAft>
                <a:spcPct val="0"/>
              </a:spcAft>
              <a:buFontTx/>
              <a:buChar char="•"/>
            </a:pPr>
            <a:r>
              <a:rPr lang="en-US" sz="2000" kern="0" dirty="0">
                <a:solidFill>
                  <a:srgbClr val="000000">
                    <a:lumMod val="65000"/>
                    <a:lumOff val="35000"/>
                  </a:srgbClr>
                </a:solidFill>
                <a:latin typeface="Arial"/>
                <a:ea typeface="ＭＳ Ｐゴシック" charset="0"/>
              </a:rPr>
              <a:t>Measured at Fair Value less Costs to Sell at each reporting date</a:t>
            </a:r>
          </a:p>
          <a:p>
            <a:pPr marL="342900" lvl="0" indent="-342900" defTabSz="914400" fontAlgn="base">
              <a:spcBef>
                <a:spcPts val="776"/>
              </a:spcBef>
              <a:spcAft>
                <a:spcPct val="0"/>
              </a:spcAft>
              <a:buFontTx/>
              <a:buChar char="•"/>
            </a:pPr>
            <a:r>
              <a:rPr lang="en-US" sz="2000" kern="0" dirty="0">
                <a:solidFill>
                  <a:srgbClr val="000000">
                    <a:lumMod val="65000"/>
                    <a:lumOff val="35000"/>
                  </a:srgbClr>
                </a:solidFill>
                <a:latin typeface="Arial"/>
                <a:ea typeface="ＭＳ Ｐゴシック" charset="0"/>
              </a:rPr>
              <a:t>Agricultural Produce - Fair Value less Costs to Sell at point of harvest</a:t>
            </a:r>
          </a:p>
          <a:p>
            <a:pPr marL="342900" lvl="0" indent="-342900" defTabSz="914400" fontAlgn="base">
              <a:spcBef>
                <a:spcPts val="776"/>
              </a:spcBef>
              <a:spcAft>
                <a:spcPct val="0"/>
              </a:spcAft>
              <a:buFontTx/>
              <a:buChar char="•"/>
            </a:pPr>
            <a:r>
              <a:rPr lang="en-US" sz="2000" kern="0" dirty="0">
                <a:solidFill>
                  <a:srgbClr val="000000">
                    <a:lumMod val="65000"/>
                    <a:lumOff val="35000"/>
                  </a:srgbClr>
                </a:solidFill>
                <a:latin typeface="Arial"/>
                <a:ea typeface="ＭＳ Ｐゴシック" charset="0"/>
              </a:rPr>
              <a:t>Gains or losses – Recognized in Surplus or Deficit for the period in which they arise</a:t>
            </a:r>
          </a:p>
          <a:p>
            <a:pPr lvl="0" defTabSz="914400" fontAlgn="base">
              <a:spcBef>
                <a:spcPts val="776"/>
              </a:spcBef>
              <a:spcAft>
                <a:spcPct val="0"/>
              </a:spcAft>
            </a:pPr>
            <a:endParaRPr lang="en-US" sz="2000" kern="0" dirty="0">
              <a:solidFill>
                <a:srgbClr val="000000">
                  <a:lumMod val="65000"/>
                  <a:lumOff val="35000"/>
                </a:srgbClr>
              </a:solidFill>
              <a:latin typeface="Arial" pitchFamily="34" charset="0"/>
              <a:ea typeface="ＭＳ Ｐゴシック" charset="0"/>
              <a:cs typeface="Arial" pitchFamily="34" charset="0"/>
            </a:endParaRPr>
          </a:p>
          <a:p>
            <a:endParaRPr lang="en-US" sz="2000" b="1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0702931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ustom 1">
      <a:dk1>
        <a:srgbClr val="FFFFFE"/>
      </a:dk1>
      <a:lt1>
        <a:sysClr val="window" lastClr="FFFFFF"/>
      </a:lt1>
      <a:dk2>
        <a:srgbClr val="168136"/>
      </a:dk2>
      <a:lt2>
        <a:srgbClr val="003C80"/>
      </a:lt2>
      <a:accent1>
        <a:srgbClr val="12A9D9"/>
      </a:accent1>
      <a:accent2>
        <a:srgbClr val="D53D20"/>
      </a:accent2>
      <a:accent3>
        <a:srgbClr val="E78E23"/>
      </a:accent3>
      <a:accent4>
        <a:srgbClr val="73B632"/>
      </a:accent4>
      <a:accent5>
        <a:srgbClr val="010000"/>
      </a:accent5>
      <a:accent6>
        <a:srgbClr val="FFFFFE"/>
      </a:accent6>
      <a:hlink>
        <a:srgbClr val="000000"/>
      </a:hlink>
      <a:folHlink>
        <a:srgbClr val="CD092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2B04539262D804C81D6BCA745DFF1E8" ma:contentTypeVersion="9" ma:contentTypeDescription="Create a new document." ma:contentTypeScope="" ma:versionID="fd53706859c796433e46c67f9304e937">
  <xsd:schema xmlns:xsd="http://www.w3.org/2001/XMLSchema" xmlns:xs="http://www.w3.org/2001/XMLSchema" xmlns:p="http://schemas.microsoft.com/office/2006/metadata/properties" xmlns:ns2="a7402fae-bb21-445c-8609-eb603ffb5c14" targetNamespace="http://schemas.microsoft.com/office/2006/metadata/properties" ma:root="true" ma:fieldsID="eb49ff68a86aba0e4d76f1bfbf9152b6" ns2:_="">
    <xsd:import namespace="a7402fae-bb21-445c-8609-eb603ffb5c14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7402fae-bb21-445c-8609-eb603ffb5c14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839DEFAF-790E-407D-8C2B-CED32A9A98B9}"/>
</file>

<file path=customXml/itemProps2.xml><?xml version="1.0" encoding="utf-8"?>
<ds:datastoreItem xmlns:ds="http://schemas.openxmlformats.org/officeDocument/2006/customXml" ds:itemID="{1B43BFBB-BD8B-4588-A840-CACD41790BAC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F4E5F70C-80EE-4236-AC2F-0282AB945BDF}">
  <ds:schemaRefs>
    <ds:schemaRef ds:uri="http://purl.org/dc/dcmitype/"/>
    <ds:schemaRef ds:uri="http://schemas.microsoft.com/office/2006/metadata/properties"/>
    <ds:schemaRef ds:uri="a7402fae-bb21-445c-8609-eb603ffb5c14"/>
    <ds:schemaRef ds:uri="http://www.w3.org/XML/1998/namespace"/>
    <ds:schemaRef ds:uri="http://purl.org/dc/terms/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422</TotalTime>
  <Words>756</Words>
  <Application>Microsoft Office PowerPoint</Application>
  <PresentationFormat>On-screen Show (4:3)</PresentationFormat>
  <Paragraphs>129</Paragraphs>
  <Slides>11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5" baseType="lpstr">
      <vt:lpstr>Arial</vt:lpstr>
      <vt:lpstr>Calibri</vt:lpstr>
      <vt:lpstr>Courier New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Elizabeth</dc:creator>
  <cp:lastModifiedBy>Paul Mason</cp:lastModifiedBy>
  <cp:revision>41</cp:revision>
  <dcterms:created xsi:type="dcterms:W3CDTF">2014-09-10T19:10:10Z</dcterms:created>
  <dcterms:modified xsi:type="dcterms:W3CDTF">2020-09-23T02:00:17Z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0x010100F2B04539262D804C81D6BCA745DFF1E8</vt:lpwstr>
  </property>
</Properties>
</file>