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8" r:id="rId5"/>
    <p:sldId id="275" r:id="rId6"/>
    <p:sldId id="260" r:id="rId7"/>
    <p:sldId id="276" r:id="rId8"/>
    <p:sldId id="277" r:id="rId9"/>
    <p:sldId id="287" r:id="rId10"/>
    <p:sldId id="279" r:id="rId11"/>
    <p:sldId id="278" r:id="rId12"/>
    <p:sldId id="280" r:id="rId13"/>
    <p:sldId id="281" r:id="rId14"/>
    <p:sldId id="282" r:id="rId15"/>
    <p:sldId id="284" r:id="rId16"/>
    <p:sldId id="285" r:id="rId17"/>
    <p:sldId id="286" r:id="rId18"/>
    <p:sldId id="28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75365" autoAdjust="0"/>
  </p:normalViewPr>
  <p:slideViewPr>
    <p:cSldViewPr snapToGrid="0" snapToObjects="1">
      <p:cViewPr varScale="1">
        <p:scale>
          <a:sx n="68" d="100"/>
          <a:sy n="68" d="100"/>
        </p:scale>
        <p:origin x="1838"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83147A21-1B70-4C76-BE18-30A959D15D07}"/>
    <pc:docChg chg="modSld">
      <pc:chgData name="Laura Leka" userId="3c7b6d49-5262-4131-8ab9-4538781ea16d" providerId="ADAL" clId="{83147A21-1B70-4C76-BE18-30A959D15D07}" dt="2020-06-18T15:52:25.294" v="24" actId="20577"/>
      <pc:docMkLst>
        <pc:docMk/>
      </pc:docMkLst>
      <pc:sldChg chg="modNotesTx">
        <pc:chgData name="Laura Leka" userId="3c7b6d49-5262-4131-8ab9-4538781ea16d" providerId="ADAL" clId="{83147A21-1B70-4C76-BE18-30A959D15D07}" dt="2020-06-18T15:52:25.294" v="24" actId="20577"/>
        <pc:sldMkLst>
          <pc:docMk/>
          <pc:sldMk cId="3064740963" sldId="279"/>
        </pc:sldMkLst>
      </pc:sldChg>
    </pc:docChg>
  </pc:docChgLst>
  <pc:docChgLst>
    <pc:chgData name="Paul Mason" userId="a428ece4f01b0f60" providerId="LiveId" clId="{16C66E66-BABB-46CA-8E74-DB71DC0583AB}"/>
    <pc:docChg chg="custSel modSld">
      <pc:chgData name="Paul Mason" userId="a428ece4f01b0f60" providerId="LiveId" clId="{16C66E66-BABB-46CA-8E74-DB71DC0583AB}" dt="2020-06-04T23:32:31.085" v="1552" actId="20577"/>
      <pc:docMkLst>
        <pc:docMk/>
      </pc:docMkLst>
      <pc:sldChg chg="modSp mod modNotesTx">
        <pc:chgData name="Paul Mason" userId="a428ece4f01b0f60" providerId="LiveId" clId="{16C66E66-BABB-46CA-8E74-DB71DC0583AB}" dt="2020-06-04T21:31:15.627" v="33" actId="20577"/>
        <pc:sldMkLst>
          <pc:docMk/>
          <pc:sldMk cId="4120575675" sldId="258"/>
        </pc:sldMkLst>
        <pc:spChg chg="mod">
          <ac:chgData name="Paul Mason" userId="a428ece4f01b0f60" providerId="LiveId" clId="{16C66E66-BABB-46CA-8E74-DB71DC0583AB}" dt="2020-06-03T16:08:24.336" v="0" actId="6549"/>
          <ac:spMkLst>
            <pc:docMk/>
            <pc:sldMk cId="4120575675" sldId="258"/>
            <ac:spMk id="4" creationId="{00000000-0000-0000-0000-000000000000}"/>
          </ac:spMkLst>
        </pc:spChg>
      </pc:sldChg>
      <pc:sldChg chg="addSp delSp modSp modNotesTx">
        <pc:chgData name="Paul Mason" userId="a428ece4f01b0f60" providerId="LiveId" clId="{16C66E66-BABB-46CA-8E74-DB71DC0583AB}" dt="2020-06-04T21:35:03.080" v="358" actId="20577"/>
        <pc:sldMkLst>
          <pc:docMk/>
          <pc:sldMk cId="3277124721" sldId="276"/>
        </pc:sldMkLst>
        <pc:spChg chg="add del mod">
          <ac:chgData name="Paul Mason" userId="a428ece4f01b0f60" providerId="LiveId" clId="{16C66E66-BABB-46CA-8E74-DB71DC0583AB}" dt="2020-06-04T21:31:52.167" v="35"/>
          <ac:spMkLst>
            <pc:docMk/>
            <pc:sldMk cId="3277124721" sldId="276"/>
            <ac:spMk id="2" creationId="{185652AC-31D8-4352-B887-302AE8A10E4B}"/>
          </ac:spMkLst>
        </pc:spChg>
      </pc:sldChg>
      <pc:sldChg chg="modNotesTx">
        <pc:chgData name="Paul Mason" userId="a428ece4f01b0f60" providerId="LiveId" clId="{16C66E66-BABB-46CA-8E74-DB71DC0583AB}" dt="2020-06-04T21:32:49.326" v="139" actId="20577"/>
        <pc:sldMkLst>
          <pc:docMk/>
          <pc:sldMk cId="2379952043" sldId="277"/>
        </pc:sldMkLst>
      </pc:sldChg>
      <pc:sldChg chg="addSp delSp">
        <pc:chgData name="Paul Mason" userId="a428ece4f01b0f60" providerId="LiveId" clId="{16C66E66-BABB-46CA-8E74-DB71DC0583AB}" dt="2020-06-04T21:33:15.455" v="141"/>
        <pc:sldMkLst>
          <pc:docMk/>
          <pc:sldMk cId="3064740963" sldId="279"/>
        </pc:sldMkLst>
        <pc:spChg chg="add del">
          <ac:chgData name="Paul Mason" userId="a428ece4f01b0f60" providerId="LiveId" clId="{16C66E66-BABB-46CA-8E74-DB71DC0583AB}" dt="2020-06-04T21:33:15.455" v="141"/>
          <ac:spMkLst>
            <pc:docMk/>
            <pc:sldMk cId="3064740963" sldId="279"/>
            <ac:spMk id="2" creationId="{8A943B3E-EC5C-44E8-97BE-6554A8CA5F6F}"/>
          </ac:spMkLst>
        </pc:spChg>
      </pc:sldChg>
      <pc:sldChg chg="modNotesTx">
        <pc:chgData name="Paul Mason" userId="a428ece4f01b0f60" providerId="LiveId" clId="{16C66E66-BABB-46CA-8E74-DB71DC0583AB}" dt="2020-06-04T21:36:42.131" v="563" actId="20577"/>
        <pc:sldMkLst>
          <pc:docMk/>
          <pc:sldMk cId="814791835" sldId="280"/>
        </pc:sldMkLst>
      </pc:sldChg>
      <pc:sldChg chg="modNotesTx">
        <pc:chgData name="Paul Mason" userId="a428ece4f01b0f60" providerId="LiveId" clId="{16C66E66-BABB-46CA-8E74-DB71DC0583AB}" dt="2020-06-04T21:37:24.150" v="566" actId="20577"/>
        <pc:sldMkLst>
          <pc:docMk/>
          <pc:sldMk cId="435628920" sldId="282"/>
        </pc:sldMkLst>
      </pc:sldChg>
      <pc:sldChg chg="modNotesTx">
        <pc:chgData name="Paul Mason" userId="a428ece4f01b0f60" providerId="LiveId" clId="{16C66E66-BABB-46CA-8E74-DB71DC0583AB}" dt="2020-06-04T23:32:31.085" v="1552" actId="20577"/>
        <pc:sldMkLst>
          <pc:docMk/>
          <pc:sldMk cId="3321952524" sldId="284"/>
        </pc:sldMkLst>
      </pc:sldChg>
      <pc:sldChg chg="modNotesTx">
        <pc:chgData name="Paul Mason" userId="a428ece4f01b0f60" providerId="LiveId" clId="{16C66E66-BABB-46CA-8E74-DB71DC0583AB}" dt="2020-06-04T21:40:17.235" v="893" actId="20577"/>
        <pc:sldMkLst>
          <pc:docMk/>
          <pc:sldMk cId="1699654834" sldId="286"/>
        </pc:sldMkLst>
      </pc:sldChg>
    </pc:docChg>
  </pc:docChgLst>
  <pc:docChgLst>
    <pc:chgData name="Paul Mason" userId="a428ece4f01b0f60" providerId="LiveId" clId="{FE401D96-267E-4249-BED8-CA99E14C5925}"/>
    <pc:docChg chg="undo custSel addSld modSld">
      <pc:chgData name="Paul Mason" userId="a428ece4f01b0f60" providerId="LiveId" clId="{FE401D96-267E-4249-BED8-CA99E14C5925}" dt="2020-07-30T19:34:03.824" v="103" actId="20577"/>
      <pc:docMkLst>
        <pc:docMk/>
      </pc:docMkLst>
      <pc:sldChg chg="addSp delSp modSp mod modNotesTx">
        <pc:chgData name="Paul Mason" userId="a428ece4f01b0f60" providerId="LiveId" clId="{FE401D96-267E-4249-BED8-CA99E14C5925}" dt="2020-07-30T16:14:10.435" v="38" actId="6549"/>
        <pc:sldMkLst>
          <pc:docMk/>
          <pc:sldMk cId="2379952043" sldId="277"/>
        </pc:sldMkLst>
        <pc:spChg chg="mod">
          <ac:chgData name="Paul Mason" userId="a428ece4f01b0f60" providerId="LiveId" clId="{FE401D96-267E-4249-BED8-CA99E14C5925}" dt="2020-07-30T16:10:16.774" v="13" actId="20577"/>
          <ac:spMkLst>
            <pc:docMk/>
            <pc:sldMk cId="2379952043" sldId="277"/>
            <ac:spMk id="7" creationId="{00000000-0000-0000-0000-000000000000}"/>
          </ac:spMkLst>
        </pc:spChg>
        <pc:graphicFrameChg chg="del">
          <ac:chgData name="Paul Mason" userId="a428ece4f01b0f60" providerId="LiveId" clId="{FE401D96-267E-4249-BED8-CA99E14C5925}" dt="2020-07-30T16:10:38.001" v="14" actId="478"/>
          <ac:graphicFrameMkLst>
            <pc:docMk/>
            <pc:sldMk cId="2379952043" sldId="277"/>
            <ac:graphicFrameMk id="2" creationId="{00000000-0000-0000-0000-000000000000}"/>
          </ac:graphicFrameMkLst>
        </pc:graphicFrameChg>
        <pc:picChg chg="add del mod">
          <ac:chgData name="Paul Mason" userId="a428ece4f01b0f60" providerId="LiveId" clId="{FE401D96-267E-4249-BED8-CA99E14C5925}" dt="2020-07-30T16:10:57.677" v="23"/>
          <ac:picMkLst>
            <pc:docMk/>
            <pc:sldMk cId="2379952043" sldId="277"/>
            <ac:picMk id="4" creationId="{4E9E8C46-7DF5-42CD-AB35-04431D193C53}"/>
          </ac:picMkLst>
        </pc:picChg>
        <pc:picChg chg="add del mod">
          <ac:chgData name="Paul Mason" userId="a428ece4f01b0f60" providerId="LiveId" clId="{FE401D96-267E-4249-BED8-CA99E14C5925}" dt="2020-07-30T16:11:38.892" v="32" actId="478"/>
          <ac:picMkLst>
            <pc:docMk/>
            <pc:sldMk cId="2379952043" sldId="277"/>
            <ac:picMk id="8" creationId="{F05B8B61-FF73-4317-B063-7983DF810165}"/>
          </ac:picMkLst>
        </pc:picChg>
        <pc:picChg chg="add mod modCrop">
          <ac:chgData name="Paul Mason" userId="a428ece4f01b0f60" providerId="LiveId" clId="{FE401D96-267E-4249-BED8-CA99E14C5925}" dt="2020-07-30T16:13:52.700" v="37" actId="14100"/>
          <ac:picMkLst>
            <pc:docMk/>
            <pc:sldMk cId="2379952043" sldId="277"/>
            <ac:picMk id="10" creationId="{C3E442C8-0385-4E30-8EFC-A97E44E3D1CA}"/>
          </ac:picMkLst>
        </pc:picChg>
      </pc:sldChg>
      <pc:sldChg chg="add modNotesTx">
        <pc:chgData name="Paul Mason" userId="a428ece4f01b0f60" providerId="LiveId" clId="{FE401D96-267E-4249-BED8-CA99E14C5925}" dt="2020-07-30T19:34:03.824" v="103" actId="20577"/>
        <pc:sldMkLst>
          <pc:docMk/>
          <pc:sldMk cId="3723897239" sldId="287"/>
        </pc:sldMkLst>
      </pc:sldChg>
    </pc:docChg>
  </pc:docChgLst>
  <pc:docChgLst>
    <pc:chgData name="Laura Leka" userId="3c7b6d49-5262-4131-8ab9-4538781ea16d" providerId="ADAL" clId="{4E86E805-6AAD-49CF-A54A-8EF53A262D21}"/>
    <pc:docChg chg="modSld">
      <pc:chgData name="Laura Leka" userId="3c7b6d49-5262-4131-8ab9-4538781ea16d" providerId="ADAL" clId="{4E86E805-6AAD-49CF-A54A-8EF53A262D21}" dt="2020-10-20T23:07:57.109" v="0" actId="20577"/>
      <pc:docMkLst>
        <pc:docMk/>
      </pc:docMkLst>
      <pc:sldChg chg="modNotesTx">
        <pc:chgData name="Laura Leka" userId="3c7b6d49-5262-4131-8ab9-4538781ea16d" providerId="ADAL" clId="{4E86E805-6AAD-49CF-A54A-8EF53A262D21}" dt="2020-10-20T23:07:57.109" v="0" actId="20577"/>
        <pc:sldMkLst>
          <pc:docMk/>
          <pc:sldMk cId="3723897239" sldId="287"/>
        </pc:sldMkLst>
      </pc:sldChg>
    </pc:docChg>
  </pc:docChgLst>
  <pc:docChgLst>
    <pc:chgData name="Paul Mason" userId="a428ece4f01b0f60" providerId="LiveId" clId="{0453859F-DF7D-428C-A14A-2ED212C05380}"/>
    <pc:docChg chg="undo custSel modSld">
      <pc:chgData name="Paul Mason" userId="a428ece4f01b0f60" providerId="LiveId" clId="{0453859F-DF7D-428C-A14A-2ED212C05380}" dt="2020-09-23T02:20:23.426" v="27" actId="108"/>
      <pc:docMkLst>
        <pc:docMk/>
      </pc:docMkLst>
      <pc:sldChg chg="modSp mod">
        <pc:chgData name="Paul Mason" userId="a428ece4f01b0f60" providerId="LiveId" clId="{0453859F-DF7D-428C-A14A-2ED212C05380}" dt="2020-09-23T02:20:23.426" v="27" actId="108"/>
        <pc:sldMkLst>
          <pc:docMk/>
          <pc:sldMk cId="3277124721" sldId="276"/>
        </pc:sldMkLst>
        <pc:spChg chg="mod">
          <ac:chgData name="Paul Mason" userId="a428ece4f01b0f60" providerId="LiveId" clId="{0453859F-DF7D-428C-A14A-2ED212C05380}" dt="2020-09-23T02:20:23.426" v="27" actId="108"/>
          <ac:spMkLst>
            <pc:docMk/>
            <pc:sldMk cId="3277124721" sldId="276"/>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EEE19-A79B-490C-BE3F-C35D4A2C3C48}"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4AB0C-80A8-4CC8-BC68-2BDC7747948E}" type="slidenum">
              <a:rPr lang="en-GB" smtClean="0"/>
              <a:t>‹#›</a:t>
            </a:fld>
            <a:endParaRPr lang="en-GB"/>
          </a:p>
        </p:txBody>
      </p:sp>
    </p:spTree>
    <p:extLst>
      <p:ext uri="{BB962C8B-B14F-4D97-AF65-F5344CB8AC3E}">
        <p14:creationId xmlns:p14="http://schemas.microsoft.com/office/powerpoint/2010/main" val="298126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IPSAS 16 is based on IAS 40, </a:t>
            </a:r>
            <a:r>
              <a:rPr lang="en-GB" sz="1200" i="1" kern="1200" dirty="0">
                <a:solidFill>
                  <a:schemeClr val="tx1"/>
                </a:solidFill>
                <a:effectLst/>
                <a:latin typeface="+mn-lt"/>
                <a:ea typeface="+mn-ea"/>
                <a:cs typeface="+mn-cs"/>
              </a:rPr>
              <a:t>Investment Property</a:t>
            </a:r>
            <a:r>
              <a:rPr lang="en-GB" sz="1200" i="0" kern="1200" dirty="0">
                <a:solidFill>
                  <a:schemeClr val="tx1"/>
                </a:solidFill>
                <a:effectLst/>
                <a:latin typeface="+mn-lt"/>
                <a:ea typeface="+mn-ea"/>
                <a:cs typeface="+mn-cs"/>
              </a:rPr>
              <a:t>. Participants who are familiar with IAS 40 should be comfortable with IPSAS 16 as long as the key differences are noted.</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a:t>
            </a:fld>
            <a:endParaRPr lang="en-GB"/>
          </a:p>
        </p:txBody>
      </p:sp>
    </p:spTree>
    <p:extLst>
      <p:ext uri="{BB962C8B-B14F-4D97-AF65-F5344CB8AC3E}">
        <p14:creationId xmlns:p14="http://schemas.microsoft.com/office/powerpoint/2010/main" val="43645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IAS 40 has been updated as a result of IFRS 16 </a:t>
            </a:r>
            <a:r>
              <a:rPr lang="en-GB" i="1" dirty="0"/>
              <a:t>Leases</a:t>
            </a:r>
            <a:r>
              <a:rPr lang="en-GB" i="0" dirty="0"/>
              <a:t> replacing IAS 17. Consequently, requirements in IPSAS 16 dealing with leases will be different to the current treatment under IAS 40. If participants are familiar with IAS 40, this should be discussed.</a:t>
            </a:r>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14</a:t>
            </a:fld>
            <a:endParaRPr lang="en-GB"/>
          </a:p>
        </p:txBody>
      </p:sp>
    </p:spTree>
    <p:extLst>
      <p:ext uri="{BB962C8B-B14F-4D97-AF65-F5344CB8AC3E}">
        <p14:creationId xmlns:p14="http://schemas.microsoft.com/office/powerpoint/2010/main" val="137093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prevalence of investment property in the public sector varies from jurisdiction to jurisdiction – consider whether this is a significant issue for the participants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participants are not familiar with investment property, consider using the decision tree in the Assets module alongside this slide.</a:t>
            </a:r>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4</a:t>
            </a:fld>
            <a:endParaRPr lang="en-GB"/>
          </a:p>
        </p:txBody>
      </p:sp>
    </p:spTree>
    <p:extLst>
      <p:ext uri="{BB962C8B-B14F-4D97-AF65-F5344CB8AC3E}">
        <p14:creationId xmlns:p14="http://schemas.microsoft.com/office/powerpoint/2010/main" val="80058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5</a:t>
            </a:fld>
            <a:endParaRPr lang="en-GB"/>
          </a:p>
        </p:txBody>
      </p:sp>
    </p:spTree>
    <p:extLst>
      <p:ext uri="{BB962C8B-B14F-4D97-AF65-F5344CB8AC3E}">
        <p14:creationId xmlns:p14="http://schemas.microsoft.com/office/powerpoint/2010/main" val="376516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a slide with examples from the participants’ jurisdiction.</a:t>
            </a:r>
          </a:p>
          <a:p>
            <a:endParaRPr lang="en-GB" dirty="0"/>
          </a:p>
          <a:p>
            <a:r>
              <a:rPr lang="en-GB"/>
              <a:t>Further </a:t>
            </a:r>
            <a:r>
              <a:rPr lang="en-GB" dirty="0"/>
              <a:t>details are available in the Assets module (page 119).</a:t>
            </a:r>
          </a:p>
        </p:txBody>
      </p:sp>
      <p:sp>
        <p:nvSpPr>
          <p:cNvPr id="4" name="Slide Number Placeholder 3"/>
          <p:cNvSpPr>
            <a:spLocks noGrp="1"/>
          </p:cNvSpPr>
          <p:nvPr>
            <p:ph type="sldNum" sz="quarter" idx="5"/>
          </p:nvPr>
        </p:nvSpPr>
        <p:spPr/>
        <p:txBody>
          <a:bodyPr/>
          <a:lstStyle/>
          <a:p>
            <a:fld id="{90D4AB0C-80A8-4CC8-BC68-2BDC7747948E}" type="slidenum">
              <a:rPr lang="en-GB" smtClean="0"/>
              <a:t>6</a:t>
            </a:fld>
            <a:endParaRPr lang="en-GB"/>
          </a:p>
        </p:txBody>
      </p:sp>
    </p:spTree>
    <p:extLst>
      <p:ext uri="{BB962C8B-B14F-4D97-AF65-F5344CB8AC3E}">
        <p14:creationId xmlns:p14="http://schemas.microsoft.com/office/powerpoint/2010/main" val="82474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Government agency owns a hotel and conference center which it manages. The services provided to guests are significant to the arrangement as a whole. Therefore, an owner-managed hotel and conference center is owner-occupied property, rather than investment property.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7</a:t>
            </a:fld>
            <a:endParaRPr lang="en-GB"/>
          </a:p>
        </p:txBody>
      </p:sp>
    </p:spTree>
    <p:extLst>
      <p:ext uri="{BB962C8B-B14F-4D97-AF65-F5344CB8AC3E}">
        <p14:creationId xmlns:p14="http://schemas.microsoft.com/office/powerpoint/2010/main" val="146335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8</a:t>
            </a:fld>
            <a:endParaRPr lang="en-GB"/>
          </a:p>
        </p:txBody>
      </p:sp>
    </p:spTree>
    <p:extLst>
      <p:ext uri="{BB962C8B-B14F-4D97-AF65-F5344CB8AC3E}">
        <p14:creationId xmlns:p14="http://schemas.microsoft.com/office/powerpoint/2010/main" val="13339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IAS 40 does not include specific provisions for investment property acquired in a non-exchange transaction. If participants are familiar with IAS 40, this difference should be highlighted.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9</a:t>
            </a:fld>
            <a:endParaRPr lang="en-GB"/>
          </a:p>
        </p:txBody>
      </p:sp>
    </p:spTree>
    <p:extLst>
      <p:ext uri="{BB962C8B-B14F-4D97-AF65-F5344CB8AC3E}">
        <p14:creationId xmlns:p14="http://schemas.microsoft.com/office/powerpoint/2010/main" val="130219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p>
          <a:p>
            <a:pPr rtl="0" eaLnBrk="1" fontAlgn="auto" latinLnBrk="0" hangingPunct="1"/>
            <a:endParaRPr lang="en-GB" dirty="0">
              <a:effectLst/>
            </a:endParaRPr>
          </a:p>
          <a:p>
            <a:pPr rtl="0" eaLnBrk="1" latinLnBrk="0" hangingPunct="1"/>
            <a:r>
              <a:rPr lang="en-GB" sz="1200" kern="1200" dirty="0">
                <a:solidFill>
                  <a:schemeClr val="tx1"/>
                </a:solidFill>
                <a:effectLst/>
                <a:latin typeface="+mn-lt"/>
                <a:ea typeface="+mn-ea"/>
                <a:cs typeface="+mn-cs"/>
              </a:rPr>
              <a:t>The definition of fair value in IPSAS is:</a:t>
            </a:r>
          </a:p>
          <a:p>
            <a:pPr rtl="0" eaLnBrk="1" latinLnBrk="0" hangingPunct="1"/>
            <a:endParaRPr lang="en-GB" dirty="0">
              <a:effectLst/>
            </a:endParaRPr>
          </a:p>
          <a:p>
            <a:pPr rtl="0" eaLnBrk="1" latinLnBrk="0" hangingPunct="1"/>
            <a:r>
              <a:rPr lang="en-GB" sz="1200" b="1" kern="1200" dirty="0">
                <a:solidFill>
                  <a:schemeClr val="tx1"/>
                </a:solidFill>
                <a:effectLst/>
                <a:latin typeface="+mn-lt"/>
                <a:ea typeface="+mn-ea"/>
                <a:cs typeface="+mn-cs"/>
              </a:rPr>
              <a:t>Fair value is the amount for which an asset could be exchanged, or a liability settled, between knowledgeable, willing parties in an arm’s length transaction.</a:t>
            </a:r>
          </a:p>
          <a:p>
            <a:pPr rtl="0" eaLnBrk="1" latinLnBrk="0" hangingPunct="1"/>
            <a:endParaRPr lang="en-GB" dirty="0">
              <a:effectLst/>
            </a:endParaRPr>
          </a:p>
          <a:p>
            <a:pPr rtl="0" eaLnBrk="1" latinLnBrk="0" hangingPunct="1"/>
            <a:r>
              <a:rPr lang="en-GB" sz="1200" b="0" kern="1200" dirty="0">
                <a:solidFill>
                  <a:schemeClr val="tx1"/>
                </a:solidFill>
                <a:effectLst/>
                <a:latin typeface="+mn-lt"/>
                <a:ea typeface="+mn-ea"/>
                <a:cs typeface="+mn-cs"/>
              </a:rPr>
              <a:t>This includes entry as well as exit values.</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11</a:t>
            </a:fld>
            <a:endParaRPr lang="en-GB"/>
          </a:p>
        </p:txBody>
      </p:sp>
    </p:spTree>
    <p:extLst>
      <p:ext uri="{BB962C8B-B14F-4D97-AF65-F5344CB8AC3E}">
        <p14:creationId xmlns:p14="http://schemas.microsoft.com/office/powerpoint/2010/main" val="314543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fontAlgn="base">
              <a:spcBef>
                <a:spcPts val="776"/>
              </a:spcBef>
              <a:spcAft>
                <a:spcPct val="0"/>
              </a:spcAft>
              <a:buFontTx/>
              <a:buNone/>
            </a:pPr>
            <a:r>
              <a:rPr lang="en-CA" dirty="0">
                <a:solidFill>
                  <a:srgbClr val="595959"/>
                </a:solidFill>
                <a:latin typeface="Arial" panose="020B0604020202020204" pitchFamily="34" charset="0"/>
                <a:cs typeface="Arial" panose="020B0604020202020204" pitchFamily="34" charset="0"/>
              </a:rPr>
              <a:t>Transfer from investment property carried at fair value to owner-occupied property or inventories – the subsequent accounting is in accordance with IPSAS 17 (owner-occupied property) or IPSAS 12 (inventory), and its fair value at the change in use is used as the deemed cost for those standards.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595959"/>
                </a:solidFill>
                <a:latin typeface="Arial" panose="020B0604020202020204" pitchFamily="34" charset="0"/>
                <a:cs typeface="Arial" panose="020B0604020202020204" pitchFamily="34" charset="0"/>
              </a:rPr>
              <a:t>Transfer from owner-occupied property to investment property carried at fair value – the difference between the carrying amount and fair value is treated a revaluation – i.e., any gain is taken to revaluation surplus (a revaluation gain on owner occupied property), and not as a gain through surplus or deficit. Compare </a:t>
            </a:r>
            <a:r>
              <a:rPr lang="en-CA">
                <a:solidFill>
                  <a:srgbClr val="595959"/>
                </a:solidFill>
                <a:latin typeface="Arial" panose="020B0604020202020204" pitchFamily="34" charset="0"/>
                <a:cs typeface="Arial" panose="020B0604020202020204" pitchFamily="34" charset="0"/>
              </a:rPr>
              <a:t>with transfers from inventory.</a:t>
            </a:r>
            <a:endParaRPr lang="en-CA" dirty="0">
              <a:solidFill>
                <a:srgbClr val="595959"/>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0D4AB0C-80A8-4CC8-BC68-2BDC7747948E}" type="slidenum">
              <a:rPr lang="en-GB" smtClean="0"/>
              <a:t>12</a:t>
            </a:fld>
            <a:endParaRPr lang="en-GB"/>
          </a:p>
        </p:txBody>
      </p:sp>
    </p:spTree>
    <p:extLst>
      <p:ext uri="{BB962C8B-B14F-4D97-AF65-F5344CB8AC3E}">
        <p14:creationId xmlns:p14="http://schemas.microsoft.com/office/powerpoint/2010/main" val="394541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CA" b="1" dirty="0">
                <a:latin typeface="Arial" panose="020B0604020202020204" pitchFamily="34" charset="0"/>
                <a:cs typeface="Arial" panose="020B0604020202020204" pitchFamily="34" charset="0"/>
              </a:rPr>
              <a:t>Investment Property</a:t>
            </a:r>
            <a:endParaRPr lang="en-US" b="1" dirty="0">
              <a:latin typeface="Arial" panose="020B0604020202020204" pitchFamily="34" charset="0"/>
              <a:cs typeface="Arial" panose="020B0604020202020204" pitchFamily="34" charset="0"/>
            </a:endParaRPr>
          </a:p>
          <a:p>
            <a:pPr algn="l"/>
            <a:r>
              <a:rPr lang="en-US" b="1">
                <a:latin typeface="Arial" panose="020B0604020202020204" pitchFamily="34" charset="0"/>
                <a:cs typeface="Arial" panose="020B0604020202020204" pitchFamily="34" charset="0"/>
              </a:rPr>
              <a:t>IPSAS</a:t>
            </a:r>
            <a:r>
              <a:rPr lang="en-US" b="1" baseline="30000">
                <a:latin typeface="Arial" panose="020B0604020202020204" pitchFamily="34" charset="0"/>
                <a:cs typeface="Arial" panose="020B0604020202020204" pitchFamily="34" charset="0"/>
              </a:rPr>
              <a:t>®</a:t>
            </a:r>
            <a:r>
              <a:rPr lang="en-US" b="1">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16</a:t>
            </a:r>
          </a:p>
          <a:p>
            <a:pPr algn="l"/>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467616"/>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Subsequent Measurement</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An entity may choose its accounting policy in respect of investment property:</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Cost model</a:t>
            </a:r>
          </a:p>
          <a:p>
            <a:pPr marL="1076325" lvl="2" indent="-36195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Investment property is measured in accordance with the cost model in IPSAS 17</a:t>
            </a:r>
          </a:p>
          <a:p>
            <a:pPr marL="1076325" lvl="2" indent="-36195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The fair value of investment property is disclosed.</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Fair value model</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46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750018"/>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Fair Value Model</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Investment property is measured at fair value</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Use of cost model where, exceptionally, it is clear on initial recognition that the fair value of the investment property is not reliably determinable on a continuing basis</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Once measured at fair value, continues to be measured at fair value</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Investment property under construction is measured at cost until either its fair value becomes reliably determinable or construction is completed (whichever is earlier)</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Fair value reflects market conditions at the reporting date</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A gain or loss arising from a change in the fair value of investment property is recognized in surplus or deficit for the period in which it arises</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No depreciation or impairment is charged</a:t>
            </a:r>
            <a:endParaRPr lang="en-US"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62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985980"/>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Transfers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Transfer from investment property carried at fair value to owner-occupied property or inventories</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Cost for subsequent accounting is its fair value at change of use</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Transfer from owner-occupied property to investment property carried at fair value</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Difference between carrying amount and fair value treated as revaluation in accordance with IPSAS 17</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Transfer from inventories to investment property that will be carried at fair value</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Difference between carrying amount and fair value recognized in surplus or deficit</a:t>
            </a:r>
            <a:endParaRPr lang="en-US" dirty="0">
              <a:solidFill>
                <a:srgbClr val="595959"/>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95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Disposals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An investment property shall be derecognized on disposal or when the investment property is permanently withdrawn from use and no future economic benefits or service potential are expected from its disposal</a:t>
            </a: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Gains or losses arising from the retirement or disposal of investment property shall be determined as the difference between the net disposal proceeds and the carrying amount of the asset, and shall be recognized in surplus or deficit</a:t>
            </a: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Compensation from third parties for investment property that was impaired, lost, or given up shall be recognized in surplus or deficit when the compensation becomes receivable</a:t>
            </a:r>
            <a:endParaRPr lang="en-US" dirty="0">
              <a:solidFill>
                <a:srgbClr val="595959"/>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18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919022"/>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Investment Property held under an Operating Lease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A property interest that is held by a lessee under an operating lease may be classified and accounted for as investment property if, and only if:</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The property would otherwise meet the definition of an investment property</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The lessee uses the fair value model for </a:t>
            </a:r>
            <a:r>
              <a:rPr lang="en-CA" b="1" dirty="0">
                <a:solidFill>
                  <a:srgbClr val="595959"/>
                </a:solidFill>
                <a:latin typeface="Arial" panose="020B0604020202020204" pitchFamily="34" charset="0"/>
                <a:cs typeface="Arial" panose="020B0604020202020204" pitchFamily="34" charset="0"/>
              </a:rPr>
              <a:t>all</a:t>
            </a:r>
            <a:r>
              <a:rPr lang="en-CA" dirty="0">
                <a:solidFill>
                  <a:srgbClr val="595959"/>
                </a:solidFill>
                <a:latin typeface="Arial" panose="020B0604020202020204" pitchFamily="34" charset="0"/>
                <a:cs typeface="Arial" panose="020B0604020202020204" pitchFamily="34" charset="0"/>
              </a:rPr>
              <a:t> investment property</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Classification available on a property-by-property basis</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Disclosure required</a:t>
            </a:r>
          </a:p>
          <a:p>
            <a:pPr marL="34290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Initial cost as prescribed for a finance lease under IPSAS 13, </a:t>
            </a:r>
            <a:r>
              <a:rPr lang="en-CA" i="1" dirty="0">
                <a:solidFill>
                  <a:srgbClr val="595959"/>
                </a:solidFill>
                <a:latin typeface="Arial" panose="020B0604020202020204" pitchFamily="34" charset="0"/>
                <a:cs typeface="Arial" panose="020B0604020202020204" pitchFamily="34" charset="0"/>
              </a:rPr>
              <a:t>Leases</a:t>
            </a:r>
          </a:p>
          <a:p>
            <a:pPr marL="714375" lvl="1" indent="-352425"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Liability also recognized as if a finance lease under IPSAS 13</a:t>
            </a:r>
            <a:endParaRPr lang="en-US"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5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43682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43266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6009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IPSAS 16 applies to </a:t>
            </a:r>
            <a:r>
              <a:rPr lang="en-CA" i="1" kern="0" dirty="0">
                <a:solidFill>
                  <a:srgbClr val="000000">
                    <a:lumMod val="65000"/>
                    <a:lumOff val="35000"/>
                  </a:srgbClr>
                </a:solidFill>
                <a:latin typeface="Arial"/>
                <a:ea typeface="ＭＳ Ｐゴシック" charset="0"/>
              </a:rPr>
              <a:t>Investment Property</a:t>
            </a:r>
            <a:r>
              <a:rPr lang="en-CA" kern="0" dirty="0">
                <a:solidFill>
                  <a:srgbClr val="000000">
                    <a:lumMod val="65000"/>
                    <a:lumOff val="35000"/>
                  </a:srgbClr>
                </a:solidFill>
                <a:latin typeface="Arial"/>
                <a:ea typeface="ＭＳ Ｐゴシック" charset="0"/>
              </a:rPr>
              <a:t>, including:</a:t>
            </a:r>
          </a:p>
          <a:p>
            <a:pPr marL="714375" lvl="1" indent="-352425"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The measurement in a lessee’s financial statements of investment property interests held under a lease accounted for as a finance lease; and</a:t>
            </a:r>
          </a:p>
          <a:p>
            <a:pPr marL="714375" lvl="1" indent="-352425"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The measurement in a lessor’s financial statements of investment property provided to a lessee under an operating lease.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4411464"/>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Definition of Investment Property</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u="sng" kern="0" dirty="0">
                <a:solidFill>
                  <a:srgbClr val="000000">
                    <a:lumMod val="65000"/>
                    <a:lumOff val="35000"/>
                  </a:srgbClr>
                </a:solidFill>
                <a:latin typeface="Arial"/>
                <a:ea typeface="ＭＳ Ｐゴシック" charset="0"/>
              </a:rPr>
              <a:t>Investment property</a:t>
            </a:r>
            <a:r>
              <a:rPr lang="en-CA" sz="2000" kern="0" dirty="0">
                <a:solidFill>
                  <a:srgbClr val="000000">
                    <a:lumMod val="65000"/>
                    <a:lumOff val="35000"/>
                  </a:srgbClr>
                </a:solidFill>
                <a:latin typeface="Arial"/>
                <a:ea typeface="ＭＳ Ｐゴシック" charset="0"/>
              </a:rPr>
              <a:t> is property (land or a building – or part of a building – or both) held to earn rentals or for capital appreciation, or both, rather than for:</a:t>
            </a:r>
          </a:p>
          <a:p>
            <a:pPr marL="225425" lvl="0" indent="136525" defTabSz="914400" fontAlgn="base">
              <a:spcBef>
                <a:spcPts val="776"/>
              </a:spcBef>
              <a:spcAft>
                <a:spcPct val="0"/>
              </a:spcAft>
            </a:pPr>
            <a:r>
              <a:rPr lang="en-CA" kern="0" dirty="0">
                <a:solidFill>
                  <a:srgbClr val="000000">
                    <a:lumMod val="65000"/>
                    <a:lumOff val="35000"/>
                  </a:srgbClr>
                </a:solidFill>
                <a:latin typeface="Arial"/>
                <a:ea typeface="ＭＳ Ｐゴシック" charset="0"/>
              </a:rPr>
              <a:t>(a)	Use in the production or supply of goods or services, or for 		administrative purposes; or</a:t>
            </a:r>
          </a:p>
          <a:p>
            <a:pPr marL="225425" lvl="0" indent="136525" defTabSz="914400" fontAlgn="base">
              <a:spcBef>
                <a:spcPts val="776"/>
              </a:spcBef>
              <a:spcAft>
                <a:spcPct val="0"/>
              </a:spcAft>
            </a:pPr>
            <a:r>
              <a:rPr lang="en-CA" kern="0" dirty="0">
                <a:solidFill>
                  <a:srgbClr val="000000">
                    <a:lumMod val="65000"/>
                    <a:lumOff val="35000"/>
                  </a:srgbClr>
                </a:solidFill>
                <a:latin typeface="Arial"/>
                <a:ea typeface="ＭＳ Ｐゴシック" charset="0"/>
              </a:rPr>
              <a:t>(b)	Sale in the ordinary course of operations.</a:t>
            </a:r>
          </a:p>
          <a:p>
            <a:pPr marL="225425" lvl="0" indent="136525" defTabSz="914400" fontAlgn="base">
              <a:spcBef>
                <a:spcPts val="776"/>
              </a:spcBef>
              <a:spcAft>
                <a:spcPct val="0"/>
              </a:spcAft>
            </a:pPr>
            <a:endParaRPr lang="en-CA" sz="2000" kern="0" dirty="0">
              <a:solidFill>
                <a:srgbClr val="000000">
                  <a:lumMod val="65000"/>
                  <a:lumOff val="35000"/>
                </a:srgbClr>
              </a:solidFill>
              <a:latin typeface="Arial"/>
              <a:ea typeface="ＭＳ Ｐゴシック" charset="0"/>
              <a:cs typeface="Arial" panose="020B0604020202020204" pitchFamily="34" charset="0"/>
            </a:endParaRPr>
          </a:p>
          <a:p>
            <a:pPr marL="34290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Investment property is distinguished from owner-occupied property</a:t>
            </a:r>
          </a:p>
          <a:p>
            <a:pPr marL="714375" lvl="1" indent="-352425"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Owner-occupied property is outside the scope of IPSAS 16</a:t>
            </a:r>
          </a:p>
          <a:p>
            <a:pPr marL="568325" lvl="0" indent="-342900" defTabSz="914400" fontAlgn="base">
              <a:spcBef>
                <a:spcPts val="776"/>
              </a:spcBef>
              <a:spcAft>
                <a:spcPct val="0"/>
              </a:spcAft>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12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163121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Decision Tree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3E442C8-0385-4E30-8EFC-A97E44E3D1CA}"/>
              </a:ext>
            </a:extLst>
          </p:cNvPr>
          <p:cNvPicPr>
            <a:picLocks noChangeAspect="1"/>
          </p:cNvPicPr>
          <p:nvPr/>
        </p:nvPicPr>
        <p:blipFill rotWithShape="1">
          <a:blip r:embed="rId3"/>
          <a:srcRect b="1076"/>
          <a:stretch/>
        </p:blipFill>
        <p:spPr>
          <a:xfrm>
            <a:off x="1828800" y="1513925"/>
            <a:ext cx="5486400" cy="3787918"/>
          </a:xfrm>
          <a:prstGeom prst="rect">
            <a:avLst/>
          </a:prstGeom>
        </p:spPr>
      </p:pic>
    </p:spTree>
    <p:extLst>
      <p:ext uri="{BB962C8B-B14F-4D97-AF65-F5344CB8AC3E}">
        <p14:creationId xmlns:p14="http://schemas.microsoft.com/office/powerpoint/2010/main" val="237995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163121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 of Investment Property</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361949" y="1433402"/>
          <a:ext cx="8410576" cy="3429812"/>
        </p:xfrm>
        <a:graphic>
          <a:graphicData uri="http://schemas.openxmlformats.org/drawingml/2006/table">
            <a:tbl>
              <a:tblPr firstRow="1" bandRow="1">
                <a:tableStyleId>{5C22544A-7EE6-4342-B048-85BDC9FD1C3A}</a:tableStyleId>
              </a:tblPr>
              <a:tblGrid>
                <a:gridCol w="4205288">
                  <a:extLst>
                    <a:ext uri="{9D8B030D-6E8A-4147-A177-3AD203B41FA5}">
                      <a16:colId xmlns:a16="http://schemas.microsoft.com/office/drawing/2014/main" val="20000"/>
                    </a:ext>
                  </a:extLst>
                </a:gridCol>
                <a:gridCol w="4205288">
                  <a:extLst>
                    <a:ext uri="{9D8B030D-6E8A-4147-A177-3AD203B41FA5}">
                      <a16:colId xmlns:a16="http://schemas.microsoft.com/office/drawing/2014/main" val="20001"/>
                    </a:ext>
                  </a:extLst>
                </a:gridCol>
              </a:tblGrid>
              <a:tr h="534212">
                <a:tc>
                  <a:txBody>
                    <a:bodyPr/>
                    <a:lstStyle/>
                    <a:p>
                      <a:pPr algn="ctr"/>
                      <a:r>
                        <a:rPr lang="en-CA" dirty="0">
                          <a:solidFill>
                            <a:schemeClr val="bg1"/>
                          </a:solidFill>
                        </a:rPr>
                        <a:t>Investment Property</a:t>
                      </a:r>
                      <a:endParaRPr lang="en-US" dirty="0">
                        <a:solidFill>
                          <a:schemeClr val="bg1"/>
                        </a:solidFill>
                      </a:endParaRPr>
                    </a:p>
                  </a:txBody>
                  <a:tcPr/>
                </a:tc>
                <a:tc>
                  <a:txBody>
                    <a:bodyPr/>
                    <a:lstStyle/>
                    <a:p>
                      <a:pPr algn="ctr"/>
                      <a:r>
                        <a:rPr lang="en-CA" dirty="0">
                          <a:solidFill>
                            <a:schemeClr val="bg1"/>
                          </a:solidFill>
                        </a:rPr>
                        <a:t>Not Investment Property</a:t>
                      </a:r>
                      <a:endParaRPr lang="en-US" dirty="0">
                        <a:solidFill>
                          <a:schemeClr val="bg1"/>
                        </a:solidFill>
                      </a:endParaRPr>
                    </a:p>
                  </a:txBody>
                  <a:tcPr/>
                </a:tc>
                <a:extLst>
                  <a:ext uri="{0D108BD9-81ED-4DB2-BD59-A6C34878D82A}">
                    <a16:rowId xmlns:a16="http://schemas.microsoft.com/office/drawing/2014/main" val="10000"/>
                  </a:ext>
                </a:extLst>
              </a:tr>
              <a:tr h="534212">
                <a:tc>
                  <a:txBody>
                    <a:bodyPr/>
                    <a:lstStyle/>
                    <a:p>
                      <a:r>
                        <a:rPr lang="en-CA" sz="1600" dirty="0">
                          <a:solidFill>
                            <a:schemeClr val="accent5"/>
                          </a:solidFill>
                        </a:rPr>
                        <a:t>Land held for long-term capital appreciation</a:t>
                      </a:r>
                      <a:endParaRPr lang="en-US" sz="1600" dirty="0">
                        <a:solidFill>
                          <a:schemeClr val="accent5"/>
                        </a:solidFill>
                      </a:endParaRPr>
                    </a:p>
                  </a:txBody>
                  <a:tcPr/>
                </a:tc>
                <a:tc>
                  <a:txBody>
                    <a:bodyPr/>
                    <a:lstStyle/>
                    <a:p>
                      <a:r>
                        <a:rPr lang="en-CA" sz="1600" dirty="0">
                          <a:solidFill>
                            <a:schemeClr val="accent5"/>
                          </a:solidFill>
                        </a:rPr>
                        <a:t>Property held for sale in the ordinary course of operations</a:t>
                      </a:r>
                      <a:endParaRPr lang="en-US" sz="1600" dirty="0">
                        <a:solidFill>
                          <a:schemeClr val="accent5"/>
                        </a:solidFill>
                      </a:endParaRPr>
                    </a:p>
                  </a:txBody>
                  <a:tcPr/>
                </a:tc>
                <a:extLst>
                  <a:ext uri="{0D108BD9-81ED-4DB2-BD59-A6C34878D82A}">
                    <a16:rowId xmlns:a16="http://schemas.microsoft.com/office/drawing/2014/main" val="10001"/>
                  </a:ext>
                </a:extLst>
              </a:tr>
              <a:tr h="534212">
                <a:tc>
                  <a:txBody>
                    <a:bodyPr/>
                    <a:lstStyle/>
                    <a:p>
                      <a:r>
                        <a:rPr lang="en-CA" sz="1600" dirty="0">
                          <a:solidFill>
                            <a:schemeClr val="accent5"/>
                          </a:solidFill>
                        </a:rPr>
                        <a:t>Land held for a currently undetermined future use</a:t>
                      </a:r>
                      <a:endParaRPr lang="en-US" sz="1600" dirty="0">
                        <a:solidFill>
                          <a:schemeClr val="accent5"/>
                        </a:solidFill>
                      </a:endParaRPr>
                    </a:p>
                  </a:txBody>
                  <a:tcPr/>
                </a:tc>
                <a:tc>
                  <a:txBody>
                    <a:bodyPr/>
                    <a:lstStyle/>
                    <a:p>
                      <a:r>
                        <a:rPr lang="en-CA" sz="1600" dirty="0">
                          <a:solidFill>
                            <a:schemeClr val="accent5"/>
                          </a:solidFill>
                        </a:rPr>
                        <a:t>Property being constructed or developed on behalf of third parties</a:t>
                      </a:r>
                      <a:endParaRPr lang="en-US" sz="1600" dirty="0">
                        <a:solidFill>
                          <a:schemeClr val="accent5"/>
                        </a:solidFill>
                      </a:endParaRPr>
                    </a:p>
                  </a:txBody>
                  <a:tcPr/>
                </a:tc>
                <a:extLst>
                  <a:ext uri="{0D108BD9-81ED-4DB2-BD59-A6C34878D82A}">
                    <a16:rowId xmlns:a16="http://schemas.microsoft.com/office/drawing/2014/main" val="10002"/>
                  </a:ext>
                </a:extLst>
              </a:tr>
              <a:tr h="534212">
                <a:tc>
                  <a:txBody>
                    <a:bodyPr/>
                    <a:lstStyle/>
                    <a:p>
                      <a:r>
                        <a:rPr lang="en-CA" sz="1600" dirty="0">
                          <a:solidFill>
                            <a:schemeClr val="accent5"/>
                          </a:solidFill>
                        </a:rPr>
                        <a:t>A building leased out</a:t>
                      </a:r>
                      <a:r>
                        <a:rPr lang="en-CA" sz="1600" baseline="0" dirty="0">
                          <a:solidFill>
                            <a:schemeClr val="accent5"/>
                          </a:solidFill>
                        </a:rPr>
                        <a:t> under an operating lease on a commercial basis</a:t>
                      </a:r>
                      <a:endParaRPr lang="en-US" sz="1600" dirty="0">
                        <a:solidFill>
                          <a:schemeClr val="accent5"/>
                        </a:solidFill>
                      </a:endParaRPr>
                    </a:p>
                  </a:txBody>
                  <a:tcPr/>
                </a:tc>
                <a:tc>
                  <a:txBody>
                    <a:bodyPr/>
                    <a:lstStyle/>
                    <a:p>
                      <a:r>
                        <a:rPr lang="en-CA" sz="1600" dirty="0">
                          <a:solidFill>
                            <a:schemeClr val="accent5"/>
                          </a:solidFill>
                        </a:rPr>
                        <a:t>Property that is leased to another entity under a finance lease.</a:t>
                      </a:r>
                      <a:endParaRPr lang="en-US" sz="1600" dirty="0">
                        <a:solidFill>
                          <a:schemeClr val="accent5"/>
                        </a:solidFill>
                      </a:endParaRPr>
                    </a:p>
                  </a:txBody>
                  <a:tcPr/>
                </a:tc>
                <a:extLst>
                  <a:ext uri="{0D108BD9-81ED-4DB2-BD59-A6C34878D82A}">
                    <a16:rowId xmlns:a16="http://schemas.microsoft.com/office/drawing/2014/main" val="10003"/>
                  </a:ext>
                </a:extLst>
              </a:tr>
              <a:tr h="5342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a:solidFill>
                            <a:schemeClr val="accent5"/>
                          </a:solidFill>
                        </a:rPr>
                        <a:t>A vacant building held to</a:t>
                      </a:r>
                      <a:r>
                        <a:rPr lang="en-CA" sz="1600" baseline="0" dirty="0">
                          <a:solidFill>
                            <a:schemeClr val="accent5"/>
                          </a:solidFill>
                        </a:rPr>
                        <a:t> be </a:t>
                      </a:r>
                      <a:r>
                        <a:rPr lang="en-CA" sz="1600" dirty="0">
                          <a:solidFill>
                            <a:schemeClr val="accent5"/>
                          </a:solidFill>
                        </a:rPr>
                        <a:t>leased out</a:t>
                      </a:r>
                      <a:r>
                        <a:rPr lang="en-CA" sz="1600" baseline="0" dirty="0">
                          <a:solidFill>
                            <a:schemeClr val="accent5"/>
                          </a:solidFill>
                        </a:rPr>
                        <a:t> under an operating lease on a commercial basis</a:t>
                      </a:r>
                      <a:endParaRPr lang="en-US" sz="1600" dirty="0">
                        <a:solidFill>
                          <a:schemeClr val="accent5"/>
                        </a:solidFill>
                      </a:endParaRPr>
                    </a:p>
                  </a:txBody>
                  <a:tcPr/>
                </a:tc>
                <a:tc>
                  <a:txBody>
                    <a:bodyPr/>
                    <a:lstStyle/>
                    <a:p>
                      <a:r>
                        <a:rPr lang="en-CA" sz="1600" dirty="0">
                          <a:solidFill>
                            <a:schemeClr val="accent5"/>
                          </a:solidFill>
                        </a:rPr>
                        <a:t>Property held to provide a social service and which also generates cash inflows</a:t>
                      </a:r>
                      <a:endParaRPr lang="en-US" sz="1600" dirty="0">
                        <a:solidFill>
                          <a:schemeClr val="accent5"/>
                        </a:solidFill>
                      </a:endParaRPr>
                    </a:p>
                  </a:txBody>
                  <a:tcPr/>
                </a:tc>
                <a:extLst>
                  <a:ext uri="{0D108BD9-81ED-4DB2-BD59-A6C34878D82A}">
                    <a16:rowId xmlns:a16="http://schemas.microsoft.com/office/drawing/2014/main" val="10004"/>
                  </a:ext>
                </a:extLst>
              </a:tr>
              <a:tr h="534212">
                <a:tc>
                  <a:txBody>
                    <a:bodyPr/>
                    <a:lstStyle/>
                    <a:p>
                      <a:r>
                        <a:rPr lang="en-CA" sz="1600" dirty="0">
                          <a:solidFill>
                            <a:schemeClr val="accent5"/>
                          </a:solidFill>
                        </a:rPr>
                        <a:t>Property that is being constructed or developed for future use as investment property</a:t>
                      </a:r>
                      <a:endParaRPr lang="en-US" sz="1600" dirty="0">
                        <a:solidFill>
                          <a:schemeClr val="accent5"/>
                        </a:solidFill>
                      </a:endParaRPr>
                    </a:p>
                  </a:txBody>
                  <a:tcPr/>
                </a:tc>
                <a:tc>
                  <a:txBody>
                    <a:bodyPr/>
                    <a:lstStyle/>
                    <a:p>
                      <a:r>
                        <a:rPr lang="en-CA" sz="1600" dirty="0">
                          <a:solidFill>
                            <a:schemeClr val="accent5"/>
                          </a:solidFill>
                        </a:rPr>
                        <a:t>Property held for strategic purposes</a:t>
                      </a:r>
                      <a:endParaRPr lang="en-US" sz="1600" dirty="0">
                        <a:solidFill>
                          <a:schemeClr val="accent5"/>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2389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2257028"/>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Worked Example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595959"/>
                </a:solidFill>
                <a:latin typeface="Arial"/>
                <a:ea typeface="ＭＳ Ｐゴシック" charset="0"/>
              </a:rPr>
              <a:t>A Government agency owns a hotel and conference center which it manages. Should the agency classify the hotel and conference center as an investment property?</a:t>
            </a:r>
            <a:endParaRPr lang="en-US" sz="2000" b="1" dirty="0">
              <a:solidFill>
                <a:srgbClr val="595959"/>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74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703578"/>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Recognition Principle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Investment property shall be recognized as an asset when, and only when:</a:t>
            </a:r>
          </a:p>
          <a:p>
            <a:pPr marL="895350" lvl="0" indent="-533400" defTabSz="914400" fontAlgn="base">
              <a:spcBef>
                <a:spcPts val="776"/>
              </a:spcBef>
              <a:spcAft>
                <a:spcPct val="0"/>
              </a:spcAft>
            </a:pPr>
            <a:r>
              <a:rPr lang="en-CA" dirty="0">
                <a:solidFill>
                  <a:srgbClr val="595959"/>
                </a:solidFill>
                <a:latin typeface="Arial" panose="020B0604020202020204" pitchFamily="34" charset="0"/>
                <a:cs typeface="Arial" panose="020B0604020202020204" pitchFamily="34" charset="0"/>
              </a:rPr>
              <a:t>(a)	It is probable that the future economic benefits or service potential that are associated with the investment property will flow to the entity; and</a:t>
            </a:r>
          </a:p>
          <a:p>
            <a:pPr marL="895350" lvl="0" indent="-533400" defTabSz="914400" fontAlgn="base">
              <a:spcBef>
                <a:spcPts val="776"/>
              </a:spcBef>
              <a:spcAft>
                <a:spcPct val="0"/>
              </a:spcAft>
            </a:pPr>
            <a:r>
              <a:rPr lang="en-CA" dirty="0">
                <a:solidFill>
                  <a:srgbClr val="595959"/>
                </a:solidFill>
                <a:latin typeface="Arial" panose="020B0604020202020204" pitchFamily="34" charset="0"/>
                <a:cs typeface="Arial" panose="020B0604020202020204" pitchFamily="34" charset="0"/>
              </a:rPr>
              <a:t>(b)	The cost or fair value of the investment property can be measured reliably.</a:t>
            </a:r>
          </a:p>
          <a:p>
            <a:pPr marL="342900" lvl="0" indent="-342900" defTabSz="914400" fontAlgn="base">
              <a:spcBef>
                <a:spcPts val="776"/>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9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Investment Property</a:t>
            </a:r>
          </a:p>
        </p:txBody>
      </p:sp>
      <p:sp>
        <p:nvSpPr>
          <p:cNvPr id="7" name="TextBox 6"/>
          <p:cNvSpPr txBox="1"/>
          <p:nvPr/>
        </p:nvSpPr>
        <p:spPr>
          <a:xfrm>
            <a:off x="495300" y="881956"/>
            <a:ext cx="8089900" cy="3293209"/>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Measurement at Recognition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Investment property shall be measured initially at its cost (transaction costs shall be included in this initial measurement).</a:t>
            </a:r>
          </a:p>
          <a:p>
            <a:pPr marL="342900" lvl="0" indent="-342900" defTabSz="914400" fontAlgn="base">
              <a:spcBef>
                <a:spcPts val="776"/>
              </a:spcBef>
              <a:spcAft>
                <a:spcPct val="0"/>
              </a:spcAft>
              <a:buFontTx/>
              <a:buChar char="•"/>
            </a:pPr>
            <a:r>
              <a:rPr lang="en-CA" dirty="0">
                <a:solidFill>
                  <a:srgbClr val="595959"/>
                </a:solidFill>
                <a:latin typeface="Arial" panose="020B0604020202020204" pitchFamily="34" charset="0"/>
                <a:cs typeface="Arial" panose="020B0604020202020204" pitchFamily="34" charset="0"/>
              </a:rPr>
              <a:t>Where an investment property is acquired through a non-exchange transaction, its cost shall be measured at its fair value as at the date of acquisition.</a:t>
            </a:r>
          </a:p>
          <a:p>
            <a:pPr marL="714375" lvl="1" indent="-352425" defTabSz="914400" fontAlgn="base">
              <a:spcBef>
                <a:spcPts val="776"/>
              </a:spcBef>
              <a:spcAft>
                <a:spcPct val="0"/>
              </a:spcAft>
              <a:buFontTx/>
              <a:buChar char="•"/>
            </a:pPr>
            <a:endParaRPr lang="en-US"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791835"/>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860ADC-216B-4934-B48B-3A3DCFEF9884}">
  <ds:schemaRefs>
    <ds:schemaRef ds:uri="http://schemas.microsoft.com/sharepoint/v3/contenttype/forms"/>
  </ds:schemaRefs>
</ds:datastoreItem>
</file>

<file path=customXml/itemProps2.xml><?xml version="1.0" encoding="utf-8"?>
<ds:datastoreItem xmlns:ds="http://schemas.openxmlformats.org/officeDocument/2006/customXml" ds:itemID="{14AC5322-F202-49C9-A710-F647752304F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26A41CC-1F84-4250-B9C6-4ABF4E8BC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1150</TotalTime>
  <Words>1425</Words>
  <Application>Microsoft Office PowerPoint</Application>
  <PresentationFormat>On-screen Show (4:3)</PresentationFormat>
  <Paragraphs>141</Paragraphs>
  <Slides>15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65</cp:revision>
  <dcterms:created xsi:type="dcterms:W3CDTF">2014-09-10T19:10:10Z</dcterms:created>
  <dcterms:modified xsi:type="dcterms:W3CDTF">2020-10-20T23:08:05Z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