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sldIdLst>
    <p:sldId id="258" r:id="rId5"/>
    <p:sldId id="278" r:id="rId6"/>
    <p:sldId id="277" r:id="rId7"/>
    <p:sldId id="259" r:id="rId8"/>
    <p:sldId id="260" r:id="rId9"/>
    <p:sldId id="265" r:id="rId10"/>
    <p:sldId id="266" r:id="rId11"/>
    <p:sldId id="267" r:id="rId12"/>
    <p:sldId id="264" r:id="rId13"/>
    <p:sldId id="263" r:id="rId14"/>
    <p:sldId id="268" r:id="rId15"/>
    <p:sldId id="269" r:id="rId16"/>
    <p:sldId id="270" r:id="rId17"/>
    <p:sldId id="262" r:id="rId18"/>
    <p:sldId id="276" r:id="rId19"/>
    <p:sldId id="275" r:id="rId20"/>
    <p:sldId id="274" r:id="rId21"/>
    <p:sldId id="273" r:id="rId22"/>
    <p:sldId id="272" r:id="rId23"/>
    <p:sldId id="271" r:id="rId24"/>
    <p:sldId id="261"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7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46" autoAdjust="0"/>
    <p:restoredTop sz="66009" autoAdjust="0"/>
  </p:normalViewPr>
  <p:slideViewPr>
    <p:cSldViewPr snapToGrid="0" snapToObjects="1">
      <p:cViewPr varScale="1">
        <p:scale>
          <a:sx n="60" d="100"/>
          <a:sy n="60" d="100"/>
        </p:scale>
        <p:origin x="2054" y="34"/>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77" d="100"/>
          <a:sy n="77" d="100"/>
        </p:scale>
        <p:origin x="274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Leka" userId="3c7b6d49-5262-4131-8ab9-4538781ea16d" providerId="ADAL" clId="{4E69E0B5-3389-4668-92BE-1EBB7808CCF9}"/>
    <pc:docChg chg="undo custSel modSld">
      <pc:chgData name="Laura Leka" userId="3c7b6d49-5262-4131-8ab9-4538781ea16d" providerId="ADAL" clId="{4E69E0B5-3389-4668-92BE-1EBB7808CCF9}" dt="2020-10-21T02:29:36.529" v="70" actId="5793"/>
      <pc:docMkLst>
        <pc:docMk/>
      </pc:docMkLst>
      <pc:sldChg chg="modNotesTx">
        <pc:chgData name="Laura Leka" userId="3c7b6d49-5262-4131-8ab9-4538781ea16d" providerId="ADAL" clId="{4E69E0B5-3389-4668-92BE-1EBB7808CCF9}" dt="2020-10-21T02:29:36.529" v="70" actId="5793"/>
        <pc:sldMkLst>
          <pc:docMk/>
          <pc:sldMk cId="975223109" sldId="274"/>
        </pc:sldMkLst>
      </pc:sldChg>
      <pc:sldChg chg="modNotesTx">
        <pc:chgData name="Laura Leka" userId="3c7b6d49-5262-4131-8ab9-4538781ea16d" providerId="ADAL" clId="{4E69E0B5-3389-4668-92BE-1EBB7808CCF9}" dt="2020-10-21T02:28:57.942" v="26" actId="20577"/>
        <pc:sldMkLst>
          <pc:docMk/>
          <pc:sldMk cId="783460442" sldId="275"/>
        </pc:sldMkLst>
      </pc:sldChg>
    </pc:docChg>
  </pc:docChgLst>
  <pc:docChgLst>
    <pc:chgData name="Paul Mason" userId="a428ece4f01b0f60" providerId="LiveId" clId="{5B6E9ABB-3257-4698-B77B-4C297C6C55A6}"/>
    <pc:docChg chg="undo custSel delSld modSld">
      <pc:chgData name="Paul Mason" userId="a428ece4f01b0f60" providerId="LiveId" clId="{5B6E9ABB-3257-4698-B77B-4C297C6C55A6}" dt="2020-07-15T20:53:21.333" v="2407" actId="5793"/>
      <pc:docMkLst>
        <pc:docMk/>
      </pc:docMkLst>
      <pc:sldChg chg="del">
        <pc:chgData name="Paul Mason" userId="a428ece4f01b0f60" providerId="LiveId" clId="{5B6E9ABB-3257-4698-B77B-4C297C6C55A6}" dt="2020-07-13T13:42:48.870" v="0" actId="47"/>
        <pc:sldMkLst>
          <pc:docMk/>
          <pc:sldMk cId="1441733616" sldId="257"/>
        </pc:sldMkLst>
      </pc:sldChg>
      <pc:sldChg chg="modNotesTx">
        <pc:chgData name="Paul Mason" userId="a428ece4f01b0f60" providerId="LiveId" clId="{5B6E9ABB-3257-4698-B77B-4C297C6C55A6}" dt="2020-07-15T20:29:56.815" v="913" actId="20577"/>
        <pc:sldMkLst>
          <pc:docMk/>
          <pc:sldMk cId="4120575675" sldId="258"/>
        </pc:sldMkLst>
      </pc:sldChg>
      <pc:sldChg chg="modNotesTx">
        <pc:chgData name="Paul Mason" userId="a428ece4f01b0f60" providerId="LiveId" clId="{5B6E9ABB-3257-4698-B77B-4C297C6C55A6}" dt="2020-07-15T20:33:29.016" v="1154" actId="20577"/>
        <pc:sldMkLst>
          <pc:docMk/>
          <pc:sldMk cId="1405872300" sldId="259"/>
        </pc:sldMkLst>
      </pc:sldChg>
      <pc:sldChg chg="modSp mod">
        <pc:chgData name="Paul Mason" userId="a428ece4f01b0f60" providerId="LiveId" clId="{5B6E9ABB-3257-4698-B77B-4C297C6C55A6}" dt="2020-07-13T14:36:19.796" v="39" actId="20577"/>
        <pc:sldMkLst>
          <pc:docMk/>
          <pc:sldMk cId="1895888144" sldId="260"/>
        </pc:sldMkLst>
        <pc:spChg chg="mod">
          <ac:chgData name="Paul Mason" userId="a428ece4f01b0f60" providerId="LiveId" clId="{5B6E9ABB-3257-4698-B77B-4C297C6C55A6}" dt="2020-07-13T14:36:19.796" v="39" actId="20577"/>
          <ac:spMkLst>
            <pc:docMk/>
            <pc:sldMk cId="1895888144" sldId="260"/>
            <ac:spMk id="7" creationId="{00000000-0000-0000-0000-000000000000}"/>
          </ac:spMkLst>
        </pc:spChg>
      </pc:sldChg>
      <pc:sldChg chg="modSp mod modNotesTx">
        <pc:chgData name="Paul Mason" userId="a428ece4f01b0f60" providerId="LiveId" clId="{5B6E9ABB-3257-4698-B77B-4C297C6C55A6}" dt="2020-07-15T20:53:21.333" v="2407" actId="5793"/>
        <pc:sldMkLst>
          <pc:docMk/>
          <pc:sldMk cId="2563601329" sldId="262"/>
        </pc:sldMkLst>
        <pc:spChg chg="mod">
          <ac:chgData name="Paul Mason" userId="a428ece4f01b0f60" providerId="LiveId" clId="{5B6E9ABB-3257-4698-B77B-4C297C6C55A6}" dt="2020-07-15T20:52:20.166" v="2216" actId="6549"/>
          <ac:spMkLst>
            <pc:docMk/>
            <pc:sldMk cId="2563601329" sldId="262"/>
            <ac:spMk id="7" creationId="{00000000-0000-0000-0000-000000000000}"/>
          </ac:spMkLst>
        </pc:spChg>
      </pc:sldChg>
      <pc:sldChg chg="modNotesTx">
        <pc:chgData name="Paul Mason" userId="a428ece4f01b0f60" providerId="LiveId" clId="{5B6E9ABB-3257-4698-B77B-4C297C6C55A6}" dt="2020-07-15T20:50:49.867" v="2154" actId="20577"/>
        <pc:sldMkLst>
          <pc:docMk/>
          <pc:sldMk cId="1654874171" sldId="263"/>
        </pc:sldMkLst>
      </pc:sldChg>
      <pc:sldChg chg="addSp delSp modSp modNotes modNotesTx">
        <pc:chgData name="Paul Mason" userId="a428ece4f01b0f60" providerId="LiveId" clId="{5B6E9ABB-3257-4698-B77B-4C297C6C55A6}" dt="2020-07-13T15:09:03.062" v="311" actId="20577"/>
        <pc:sldMkLst>
          <pc:docMk/>
          <pc:sldMk cId="2987128927" sldId="264"/>
        </pc:sldMkLst>
        <pc:spChg chg="add del mod">
          <ac:chgData name="Paul Mason" userId="a428ece4f01b0f60" providerId="LiveId" clId="{5B6E9ABB-3257-4698-B77B-4C297C6C55A6}" dt="2020-07-13T15:07:28.128" v="294"/>
          <ac:spMkLst>
            <pc:docMk/>
            <pc:sldMk cId="2987128927" sldId="264"/>
            <ac:spMk id="2" creationId="{EF324CDD-F604-4DFC-9F80-04BC45D9DAFA}"/>
          </ac:spMkLst>
        </pc:spChg>
      </pc:sldChg>
      <pc:sldChg chg="modNotes modNotesTx">
        <pc:chgData name="Paul Mason" userId="a428ece4f01b0f60" providerId="LiveId" clId="{5B6E9ABB-3257-4698-B77B-4C297C6C55A6}" dt="2020-07-13T15:06:10.947" v="291" actId="20577"/>
        <pc:sldMkLst>
          <pc:docMk/>
          <pc:sldMk cId="734041476" sldId="265"/>
        </pc:sldMkLst>
      </pc:sldChg>
      <pc:sldChg chg="modNotesTx">
        <pc:chgData name="Paul Mason" userId="a428ece4f01b0f60" providerId="LiveId" clId="{5B6E9ABB-3257-4698-B77B-4C297C6C55A6}" dt="2020-07-15T20:50:07.835" v="2109" actId="20577"/>
        <pc:sldMkLst>
          <pc:docMk/>
          <pc:sldMk cId="3491976692" sldId="266"/>
        </pc:sldMkLst>
      </pc:sldChg>
      <pc:sldChg chg="modNotesTx">
        <pc:chgData name="Paul Mason" userId="a428ece4f01b0f60" providerId="LiveId" clId="{5B6E9ABB-3257-4698-B77B-4C297C6C55A6}" dt="2020-07-13T15:01:08.079" v="135" actId="20577"/>
        <pc:sldMkLst>
          <pc:docMk/>
          <pc:sldMk cId="1366136398" sldId="267"/>
        </pc:sldMkLst>
      </pc:sldChg>
      <pc:sldChg chg="modNotes modNotesTx">
        <pc:chgData name="Paul Mason" userId="a428ece4f01b0f60" providerId="LiveId" clId="{5B6E9ABB-3257-4698-B77B-4C297C6C55A6}" dt="2020-07-13T15:20:51.064" v="325" actId="20577"/>
        <pc:sldMkLst>
          <pc:docMk/>
          <pc:sldMk cId="428433412" sldId="268"/>
        </pc:sldMkLst>
      </pc:sldChg>
      <pc:sldChg chg="modSp mod">
        <pc:chgData name="Paul Mason" userId="a428ece4f01b0f60" providerId="LiveId" clId="{5B6E9ABB-3257-4698-B77B-4C297C6C55A6}" dt="2020-07-13T15:22:35.714" v="331" actId="114"/>
        <pc:sldMkLst>
          <pc:docMk/>
          <pc:sldMk cId="458744171" sldId="269"/>
        </pc:sldMkLst>
        <pc:spChg chg="mod">
          <ac:chgData name="Paul Mason" userId="a428ece4f01b0f60" providerId="LiveId" clId="{5B6E9ABB-3257-4698-B77B-4C297C6C55A6}" dt="2020-07-13T15:22:35.714" v="331" actId="114"/>
          <ac:spMkLst>
            <pc:docMk/>
            <pc:sldMk cId="458744171" sldId="269"/>
            <ac:spMk id="7" creationId="{00000000-0000-0000-0000-000000000000}"/>
          </ac:spMkLst>
        </pc:spChg>
      </pc:sldChg>
      <pc:sldChg chg="modNotesTx">
        <pc:chgData name="Paul Mason" userId="a428ece4f01b0f60" providerId="LiveId" clId="{5B6E9ABB-3257-4698-B77B-4C297C6C55A6}" dt="2020-07-15T20:51:54.962" v="2201" actId="20577"/>
        <pc:sldMkLst>
          <pc:docMk/>
          <pc:sldMk cId="3223099422" sldId="270"/>
        </pc:sldMkLst>
      </pc:sldChg>
      <pc:sldChg chg="modSp mod modNotesTx">
        <pc:chgData name="Paul Mason" userId="a428ece4f01b0f60" providerId="LiveId" clId="{5B6E9ABB-3257-4698-B77B-4C297C6C55A6}" dt="2020-07-13T16:21:11.138" v="507" actId="20577"/>
        <pc:sldMkLst>
          <pc:docMk/>
          <pc:sldMk cId="975223109" sldId="274"/>
        </pc:sldMkLst>
        <pc:spChg chg="mod">
          <ac:chgData name="Paul Mason" userId="a428ece4f01b0f60" providerId="LiveId" clId="{5B6E9ABB-3257-4698-B77B-4C297C6C55A6}" dt="2020-07-13T16:18:18.986" v="411" actId="20577"/>
          <ac:spMkLst>
            <pc:docMk/>
            <pc:sldMk cId="975223109" sldId="274"/>
            <ac:spMk id="3" creationId="{00000000-0000-0000-0000-000000000000}"/>
          </ac:spMkLst>
        </pc:spChg>
      </pc:sldChg>
      <pc:sldChg chg="modNotes modNotesTx">
        <pc:chgData name="Paul Mason" userId="a428ece4f01b0f60" providerId="LiveId" clId="{5B6E9ABB-3257-4698-B77B-4C297C6C55A6}" dt="2020-07-13T15:46:55.490" v="406" actId="179"/>
        <pc:sldMkLst>
          <pc:docMk/>
          <pc:sldMk cId="783460442" sldId="275"/>
        </pc:sldMkLst>
      </pc:sldChg>
      <pc:sldChg chg="modSp mod">
        <pc:chgData name="Paul Mason" userId="a428ece4f01b0f60" providerId="LiveId" clId="{5B6E9ABB-3257-4698-B77B-4C297C6C55A6}" dt="2020-07-13T13:55:34.240" v="36" actId="6549"/>
        <pc:sldMkLst>
          <pc:docMk/>
          <pc:sldMk cId="202404974" sldId="277"/>
        </pc:sldMkLst>
        <pc:spChg chg="mod">
          <ac:chgData name="Paul Mason" userId="a428ece4f01b0f60" providerId="LiveId" clId="{5B6E9ABB-3257-4698-B77B-4C297C6C55A6}" dt="2020-07-13T13:55:34.240" v="36" actId="6549"/>
          <ac:spMkLst>
            <pc:docMk/>
            <pc:sldMk cId="202404974" sldId="277"/>
            <ac:spMk id="7" creationId="{00000000-0000-0000-0000-000000000000}"/>
          </ac:spMkLst>
        </pc:spChg>
      </pc:sldChg>
    </pc:docChg>
  </pc:docChgLst>
  <pc:docChgLst>
    <pc:chgData name="Paul Mason" userId="a428ece4f01b0f60" providerId="LiveId" clId="{4FE5AD02-08BA-4E82-8115-8F35627F66E6}"/>
    <pc:docChg chg="modSld">
      <pc:chgData name="Paul Mason" userId="a428ece4f01b0f60" providerId="LiveId" clId="{4FE5AD02-08BA-4E82-8115-8F35627F66E6}" dt="2020-09-21T15:36:21.872" v="82" actId="1036"/>
      <pc:docMkLst>
        <pc:docMk/>
      </pc:docMkLst>
      <pc:sldChg chg="modSp mod">
        <pc:chgData name="Paul Mason" userId="a428ece4f01b0f60" providerId="LiveId" clId="{4FE5AD02-08BA-4E82-8115-8F35627F66E6}" dt="2020-09-21T15:15:31.345" v="3" actId="20577"/>
        <pc:sldMkLst>
          <pc:docMk/>
          <pc:sldMk cId="1895888144" sldId="260"/>
        </pc:sldMkLst>
        <pc:spChg chg="mod">
          <ac:chgData name="Paul Mason" userId="a428ece4f01b0f60" providerId="LiveId" clId="{4FE5AD02-08BA-4E82-8115-8F35627F66E6}" dt="2020-09-21T15:15:31.345" v="3" actId="20577"/>
          <ac:spMkLst>
            <pc:docMk/>
            <pc:sldMk cId="1895888144" sldId="260"/>
            <ac:spMk id="7" creationId="{00000000-0000-0000-0000-000000000000}"/>
          </ac:spMkLst>
        </pc:spChg>
      </pc:sldChg>
      <pc:sldChg chg="modSp mod">
        <pc:chgData name="Paul Mason" userId="a428ece4f01b0f60" providerId="LiveId" clId="{4FE5AD02-08BA-4E82-8115-8F35627F66E6}" dt="2020-09-21T15:17:59.434" v="21" actId="20577"/>
        <pc:sldMkLst>
          <pc:docMk/>
          <pc:sldMk cId="2563601329" sldId="262"/>
        </pc:sldMkLst>
        <pc:spChg chg="mod">
          <ac:chgData name="Paul Mason" userId="a428ece4f01b0f60" providerId="LiveId" clId="{4FE5AD02-08BA-4E82-8115-8F35627F66E6}" dt="2020-09-21T15:17:59.434" v="21" actId="20577"/>
          <ac:spMkLst>
            <pc:docMk/>
            <pc:sldMk cId="2563601329" sldId="262"/>
            <ac:spMk id="7" creationId="{00000000-0000-0000-0000-000000000000}"/>
          </ac:spMkLst>
        </pc:spChg>
      </pc:sldChg>
      <pc:sldChg chg="modSp mod">
        <pc:chgData name="Paul Mason" userId="a428ece4f01b0f60" providerId="LiveId" clId="{4FE5AD02-08BA-4E82-8115-8F35627F66E6}" dt="2020-09-21T15:16:48.673" v="7" actId="20577"/>
        <pc:sldMkLst>
          <pc:docMk/>
          <pc:sldMk cId="458744171" sldId="269"/>
        </pc:sldMkLst>
        <pc:spChg chg="mod">
          <ac:chgData name="Paul Mason" userId="a428ece4f01b0f60" providerId="LiveId" clId="{4FE5AD02-08BA-4E82-8115-8F35627F66E6}" dt="2020-09-21T15:16:48.673" v="7" actId="20577"/>
          <ac:spMkLst>
            <pc:docMk/>
            <pc:sldMk cId="458744171" sldId="269"/>
            <ac:spMk id="7" creationId="{00000000-0000-0000-0000-000000000000}"/>
          </ac:spMkLst>
        </pc:spChg>
      </pc:sldChg>
      <pc:sldChg chg="modSp mod">
        <pc:chgData name="Paul Mason" userId="a428ece4f01b0f60" providerId="LiveId" clId="{4FE5AD02-08BA-4E82-8115-8F35627F66E6}" dt="2020-09-21T15:17:38.283" v="15" actId="20577"/>
        <pc:sldMkLst>
          <pc:docMk/>
          <pc:sldMk cId="3223099422" sldId="270"/>
        </pc:sldMkLst>
        <pc:spChg chg="mod">
          <ac:chgData name="Paul Mason" userId="a428ece4f01b0f60" providerId="LiveId" clId="{4FE5AD02-08BA-4E82-8115-8F35627F66E6}" dt="2020-09-21T15:17:38.283" v="15" actId="20577"/>
          <ac:spMkLst>
            <pc:docMk/>
            <pc:sldMk cId="3223099422" sldId="270"/>
            <ac:spMk id="7" creationId="{00000000-0000-0000-0000-000000000000}"/>
          </ac:spMkLst>
        </pc:spChg>
      </pc:sldChg>
      <pc:sldChg chg="modSp mod">
        <pc:chgData name="Paul Mason" userId="a428ece4f01b0f60" providerId="LiveId" clId="{4FE5AD02-08BA-4E82-8115-8F35627F66E6}" dt="2020-09-21T15:36:21.872" v="82" actId="1036"/>
        <pc:sldMkLst>
          <pc:docMk/>
          <pc:sldMk cId="975223109" sldId="274"/>
        </pc:sldMkLst>
        <pc:spChg chg="mod">
          <ac:chgData name="Paul Mason" userId="a428ece4f01b0f60" providerId="LiveId" clId="{4FE5AD02-08BA-4E82-8115-8F35627F66E6}" dt="2020-09-21T15:36:21.872" v="82" actId="1036"/>
          <ac:spMkLst>
            <pc:docMk/>
            <pc:sldMk cId="975223109" sldId="274"/>
            <ac:spMk id="7" creationId="{00000000-0000-0000-0000-000000000000}"/>
          </ac:spMkLst>
        </pc:spChg>
      </pc:sldChg>
      <pc:sldChg chg="modSp mod">
        <pc:chgData name="Paul Mason" userId="a428ece4f01b0f60" providerId="LiveId" clId="{4FE5AD02-08BA-4E82-8115-8F35627F66E6}" dt="2020-09-21T15:30:23.950" v="25" actId="20577"/>
        <pc:sldMkLst>
          <pc:docMk/>
          <pc:sldMk cId="125377555" sldId="276"/>
        </pc:sldMkLst>
        <pc:spChg chg="mod">
          <ac:chgData name="Paul Mason" userId="a428ece4f01b0f60" providerId="LiveId" clId="{4FE5AD02-08BA-4E82-8115-8F35627F66E6}" dt="2020-09-21T15:30:23.950" v="25" actId="20577"/>
          <ac:spMkLst>
            <pc:docMk/>
            <pc:sldMk cId="125377555" sldId="276"/>
            <ac:spMk id="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BDF95A-D5F8-4505-A9DF-3F361B5B4CE8}" type="datetimeFigureOut">
              <a:rPr lang="en-GB" smtClean="0"/>
              <a:t>20/10/2020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DF8798-9954-4C2E-A652-4C538D106859}" type="slidenum">
              <a:rPr lang="en-GB" smtClean="0"/>
              <a:t>‹#›</a:t>
            </a:fld>
            <a:endParaRPr lang="en-GB"/>
          </a:p>
        </p:txBody>
      </p:sp>
    </p:spTree>
    <p:extLst>
      <p:ext uri="{BB962C8B-B14F-4D97-AF65-F5344CB8AC3E}">
        <p14:creationId xmlns:p14="http://schemas.microsoft.com/office/powerpoint/2010/main" val="975151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Most of the discussion of liabilities – general is based on IPSAS 19, </a:t>
            </a:r>
            <a:r>
              <a:rPr lang="en-GB" i="1" dirty="0"/>
              <a:t>Provisions, Contingent Liabilities and Contingent Assets</a:t>
            </a:r>
            <a:r>
              <a:rPr lang="en-GB" i="0" dirty="0"/>
              <a:t>. This Standard is based on IAS 37. If participants are familiar with IFRS, highlight this point.</a:t>
            </a:r>
          </a:p>
          <a:p>
            <a:endParaRPr lang="en-GB" i="0" dirty="0"/>
          </a:p>
          <a:p>
            <a:r>
              <a:rPr lang="en-GB" i="0" dirty="0"/>
              <a:t>IPSAS 19 includes additional guidance on collective and individual services. This is not covered in this module, but is addressed in the Expenses module.</a:t>
            </a:r>
            <a:endParaRPr lang="en-GB" i="1" dirty="0"/>
          </a:p>
        </p:txBody>
      </p:sp>
      <p:sp>
        <p:nvSpPr>
          <p:cNvPr id="4" name="Slide Number Placeholder 3"/>
          <p:cNvSpPr>
            <a:spLocks noGrp="1"/>
          </p:cNvSpPr>
          <p:nvPr>
            <p:ph type="sldNum" sz="quarter" idx="5"/>
          </p:nvPr>
        </p:nvSpPr>
        <p:spPr/>
        <p:txBody>
          <a:bodyPr/>
          <a:lstStyle/>
          <a:p>
            <a:fld id="{54DF8798-9954-4C2E-A652-4C538D106859}" type="slidenum">
              <a:rPr lang="en-GB" smtClean="0"/>
              <a:t>1</a:t>
            </a:fld>
            <a:endParaRPr lang="en-GB"/>
          </a:p>
        </p:txBody>
      </p:sp>
    </p:spTree>
    <p:extLst>
      <p:ext uri="{BB962C8B-B14F-4D97-AF65-F5344CB8AC3E}">
        <p14:creationId xmlns:p14="http://schemas.microsoft.com/office/powerpoint/2010/main" val="2740893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Expected value = probability weighted average</a:t>
            </a:r>
          </a:p>
        </p:txBody>
      </p:sp>
      <p:sp>
        <p:nvSpPr>
          <p:cNvPr id="4" name="Slide Number Placeholder 3"/>
          <p:cNvSpPr>
            <a:spLocks noGrp="1"/>
          </p:cNvSpPr>
          <p:nvPr>
            <p:ph type="sldNum" sz="quarter" idx="5"/>
          </p:nvPr>
        </p:nvSpPr>
        <p:spPr/>
        <p:txBody>
          <a:bodyPr/>
          <a:lstStyle/>
          <a:p>
            <a:fld id="{54DF8798-9954-4C2E-A652-4C538D106859}" type="slidenum">
              <a:rPr lang="en-GB" smtClean="0"/>
              <a:t>10</a:t>
            </a:fld>
            <a:endParaRPr lang="en-GB"/>
          </a:p>
        </p:txBody>
      </p:sp>
    </p:spTree>
    <p:extLst>
      <p:ext uri="{BB962C8B-B14F-4D97-AF65-F5344CB8AC3E}">
        <p14:creationId xmlns:p14="http://schemas.microsoft.com/office/powerpoint/2010/main" val="4008826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expected value approach is appropriate for estimating a provision for a large population of items. In contrast, IPSAS 19 specifies that the individual most likely outcome may be the best estimate of a single obligation. However, the entity considers other possible outcomes. Where other possible outcomes are either mostly higher or mostly lower than the most likely outcome, the best estimate will be a higher or lower amount.</a:t>
            </a:r>
          </a:p>
          <a:p>
            <a:endParaRPr lang="en-GB" dirty="0"/>
          </a:p>
          <a:p>
            <a:r>
              <a:rPr lang="en-GB" dirty="0"/>
              <a:t>Measuring a liability at the ‘most likely outcome’ may conflict with the principle of measuring liabilities at the ‘amount that an entity would rationally pay to settle the obligation or to transfer it to a third party’. The determination of the amount an entity would rationally pay to settle an obligation or to transfer it to a third party would take into consideration the risks of other potential outcomes. Therefore, measuring the liability  at its most likely outcome fails to reflect the uncertainty inherent in the obligation.</a:t>
            </a:r>
          </a:p>
          <a:p>
            <a:endParaRPr lang="en-GB" dirty="0"/>
          </a:p>
          <a:p>
            <a:r>
              <a:rPr lang="en-GB" dirty="0"/>
              <a:t>If the individual most likely outcome is used in all cases, it could result in two obligations with different risks and uncertainties being measured at the same amount. An expected value approach may also be appropriate for single obligations. In this case, the individual most likely outcome is that containment is successful at a cost of CU 2 million.  However there is a significant chance that the possible outcome is higher than the most likely outcome. The best estimate will be a higher amount.</a:t>
            </a:r>
          </a:p>
          <a:p>
            <a:r>
              <a:rPr lang="en-GB" dirty="0"/>
              <a:t>The provision is measured as follows:</a:t>
            </a:r>
          </a:p>
          <a:p>
            <a:endParaRPr lang="en-GB" dirty="0"/>
          </a:p>
          <a:p>
            <a:r>
              <a:rPr lang="en-GB" dirty="0"/>
              <a:t>(CU 2 million * 70%)+(CU 10 million *30%)= CU 4.4 million</a:t>
            </a:r>
          </a:p>
          <a:p>
            <a:endParaRPr lang="en-GB" dirty="0"/>
          </a:p>
          <a:p>
            <a:endParaRPr lang="en-GB" dirty="0"/>
          </a:p>
        </p:txBody>
      </p:sp>
      <p:sp>
        <p:nvSpPr>
          <p:cNvPr id="4" name="Slide Number Placeholder 3"/>
          <p:cNvSpPr>
            <a:spLocks noGrp="1"/>
          </p:cNvSpPr>
          <p:nvPr>
            <p:ph type="sldNum" sz="quarter" idx="5"/>
          </p:nvPr>
        </p:nvSpPr>
        <p:spPr/>
        <p:txBody>
          <a:bodyPr/>
          <a:lstStyle/>
          <a:p>
            <a:fld id="{54DF8798-9954-4C2E-A652-4C538D106859}" type="slidenum">
              <a:rPr lang="en-GB" smtClean="0"/>
              <a:t>11</a:t>
            </a:fld>
            <a:endParaRPr lang="en-GB"/>
          </a:p>
        </p:txBody>
      </p:sp>
    </p:spTree>
    <p:extLst>
      <p:ext uri="{BB962C8B-B14F-4D97-AF65-F5344CB8AC3E}">
        <p14:creationId xmlns:p14="http://schemas.microsoft.com/office/powerpoint/2010/main" val="12940244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4DF8798-9954-4C2E-A652-4C538D106859}" type="slidenum">
              <a:rPr lang="en-GB" smtClean="0"/>
              <a:t>12</a:t>
            </a:fld>
            <a:endParaRPr lang="en-GB"/>
          </a:p>
        </p:txBody>
      </p:sp>
    </p:spTree>
    <p:extLst>
      <p:ext uri="{BB962C8B-B14F-4D97-AF65-F5344CB8AC3E}">
        <p14:creationId xmlns:p14="http://schemas.microsoft.com/office/powerpoint/2010/main" val="1005779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the Liabilities module for further details.</a:t>
            </a:r>
          </a:p>
        </p:txBody>
      </p:sp>
      <p:sp>
        <p:nvSpPr>
          <p:cNvPr id="4" name="Slide Number Placeholder 3"/>
          <p:cNvSpPr>
            <a:spLocks noGrp="1"/>
          </p:cNvSpPr>
          <p:nvPr>
            <p:ph type="sldNum" sz="quarter" idx="5"/>
          </p:nvPr>
        </p:nvSpPr>
        <p:spPr/>
        <p:txBody>
          <a:bodyPr/>
          <a:lstStyle/>
          <a:p>
            <a:fld id="{54DF8798-9954-4C2E-A652-4C538D106859}" type="slidenum">
              <a:rPr lang="en-GB" smtClean="0"/>
              <a:t>13</a:t>
            </a:fld>
            <a:endParaRPr lang="en-GB"/>
          </a:p>
        </p:txBody>
      </p:sp>
    </p:spTree>
    <p:extLst>
      <p:ext uri="{BB962C8B-B14F-4D97-AF65-F5344CB8AC3E}">
        <p14:creationId xmlns:p14="http://schemas.microsoft.com/office/powerpoint/2010/main" val="2343848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most common example of a reimbursement by another party is an insurance policy covering the event that gives rise to the liability.</a:t>
            </a:r>
          </a:p>
        </p:txBody>
      </p:sp>
      <p:sp>
        <p:nvSpPr>
          <p:cNvPr id="4" name="Slide Number Placeholder 3"/>
          <p:cNvSpPr>
            <a:spLocks noGrp="1"/>
          </p:cNvSpPr>
          <p:nvPr>
            <p:ph type="sldNum" sz="quarter" idx="5"/>
          </p:nvPr>
        </p:nvSpPr>
        <p:spPr/>
        <p:txBody>
          <a:bodyPr/>
          <a:lstStyle/>
          <a:p>
            <a:fld id="{54DF8798-9954-4C2E-A652-4C538D106859}" type="slidenum">
              <a:rPr lang="en-GB" smtClean="0"/>
              <a:t>14</a:t>
            </a:fld>
            <a:endParaRPr lang="en-GB"/>
          </a:p>
        </p:txBody>
      </p:sp>
    </p:spTree>
    <p:extLst>
      <p:ext uri="{BB962C8B-B14F-4D97-AF65-F5344CB8AC3E}">
        <p14:creationId xmlns:p14="http://schemas.microsoft.com/office/powerpoint/2010/main" val="42003891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4DF8798-9954-4C2E-A652-4C538D106859}" type="slidenum">
              <a:rPr lang="en-GB" smtClean="0"/>
              <a:t>15</a:t>
            </a:fld>
            <a:endParaRPr lang="en-GB"/>
          </a:p>
        </p:txBody>
      </p:sp>
    </p:spTree>
    <p:extLst>
      <p:ext uri="{BB962C8B-B14F-4D97-AF65-F5344CB8AC3E}">
        <p14:creationId xmlns:p14="http://schemas.microsoft.com/office/powerpoint/2010/main" val="477257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Answer from Liabilities module (the liabilities module provides more detail – see page 16)</a:t>
            </a:r>
          </a:p>
          <a:p>
            <a:endParaRPr lang="en-GB" dirty="0"/>
          </a:p>
          <a:p>
            <a:pPr marL="266700" indent="-266700"/>
            <a:r>
              <a:rPr lang="en-GB" dirty="0"/>
              <a:t>(a)	The entity has a present obligation to decommission (demolition, site remediation, etc.) the plant and manage the contaminated waste material. The past event that created the obligation was the acquisition, development, or construction of the nuclear plant. It is probable that an outflow of resources embodying economic benefits or service potential will be required to settle the obligation.</a:t>
            </a:r>
          </a:p>
          <a:p>
            <a:pPr marL="266700" indent="-266700"/>
            <a:endParaRPr lang="en-GB" dirty="0"/>
          </a:p>
          <a:p>
            <a:pPr marL="266700" indent="-266700"/>
            <a:r>
              <a:rPr lang="en-GB" dirty="0"/>
              <a:t>(b)	In this case, the amount recognized as a provision is the best estimate of the expenditure required to decommission the plant and manage the waste material from ongoing operations at the reporting date. The best estimate is the amount an entity would rationally pay to settle the obligation at the reporting date or transfer it to a third party at that time.</a:t>
            </a:r>
          </a:p>
          <a:p>
            <a:endParaRPr lang="en-GB" dirty="0"/>
          </a:p>
        </p:txBody>
      </p:sp>
      <p:sp>
        <p:nvSpPr>
          <p:cNvPr id="4" name="Slide Number Placeholder 3"/>
          <p:cNvSpPr>
            <a:spLocks noGrp="1"/>
          </p:cNvSpPr>
          <p:nvPr>
            <p:ph type="sldNum" sz="quarter" idx="5"/>
          </p:nvPr>
        </p:nvSpPr>
        <p:spPr/>
        <p:txBody>
          <a:bodyPr/>
          <a:lstStyle/>
          <a:p>
            <a:fld id="{54DF8798-9954-4C2E-A652-4C538D106859}" type="slidenum">
              <a:rPr lang="en-GB" smtClean="0"/>
              <a:t>16</a:t>
            </a:fld>
            <a:endParaRPr lang="en-GB"/>
          </a:p>
        </p:txBody>
      </p:sp>
    </p:spTree>
    <p:extLst>
      <p:ext uri="{BB962C8B-B14F-4D97-AF65-F5344CB8AC3E}">
        <p14:creationId xmlns:p14="http://schemas.microsoft.com/office/powerpoint/2010/main" val="29007435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Liabilities module provides a </a:t>
            </a:r>
            <a:r>
              <a:rPr lang="en-GB" dirty="0"/>
              <a:t>template for answering the question, plus a </a:t>
            </a:r>
            <a:r>
              <a:rPr lang="en-GB"/>
              <a:t>worked answer (see pages 17 – 18)</a:t>
            </a:r>
            <a:endParaRPr lang="en-GB" dirty="0"/>
          </a:p>
        </p:txBody>
      </p:sp>
      <p:sp>
        <p:nvSpPr>
          <p:cNvPr id="4" name="Slide Number Placeholder 3"/>
          <p:cNvSpPr>
            <a:spLocks noGrp="1"/>
          </p:cNvSpPr>
          <p:nvPr>
            <p:ph type="sldNum" sz="quarter" idx="5"/>
          </p:nvPr>
        </p:nvSpPr>
        <p:spPr/>
        <p:txBody>
          <a:bodyPr/>
          <a:lstStyle/>
          <a:p>
            <a:fld id="{54DF8798-9954-4C2E-A652-4C538D106859}" type="slidenum">
              <a:rPr lang="en-GB" smtClean="0"/>
              <a:t>17</a:t>
            </a:fld>
            <a:endParaRPr lang="en-GB"/>
          </a:p>
        </p:txBody>
      </p:sp>
    </p:spTree>
    <p:extLst>
      <p:ext uri="{BB962C8B-B14F-4D97-AF65-F5344CB8AC3E}">
        <p14:creationId xmlns:p14="http://schemas.microsoft.com/office/powerpoint/2010/main" val="35699158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4DF8798-9954-4C2E-A652-4C538D106859}" type="slidenum">
              <a:rPr lang="en-GB" smtClean="0"/>
              <a:t>18</a:t>
            </a:fld>
            <a:endParaRPr lang="en-GB"/>
          </a:p>
        </p:txBody>
      </p:sp>
    </p:spTree>
    <p:extLst>
      <p:ext uri="{BB962C8B-B14F-4D97-AF65-F5344CB8AC3E}">
        <p14:creationId xmlns:p14="http://schemas.microsoft.com/office/powerpoint/2010/main" val="21947314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4DF8798-9954-4C2E-A652-4C538D106859}" type="slidenum">
              <a:rPr lang="en-GB" smtClean="0"/>
              <a:t>19</a:t>
            </a:fld>
            <a:endParaRPr lang="en-GB"/>
          </a:p>
        </p:txBody>
      </p:sp>
    </p:spTree>
    <p:extLst>
      <p:ext uri="{BB962C8B-B14F-4D97-AF65-F5344CB8AC3E}">
        <p14:creationId xmlns:p14="http://schemas.microsoft.com/office/powerpoint/2010/main" val="391583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4DF8798-9954-4C2E-A652-4C538D106859}" type="slidenum">
              <a:rPr lang="en-GB" smtClean="0"/>
              <a:t>2</a:t>
            </a:fld>
            <a:endParaRPr lang="en-GB"/>
          </a:p>
        </p:txBody>
      </p:sp>
    </p:spTree>
    <p:extLst>
      <p:ext uri="{BB962C8B-B14F-4D97-AF65-F5344CB8AC3E}">
        <p14:creationId xmlns:p14="http://schemas.microsoft.com/office/powerpoint/2010/main" val="23231073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4DF8798-9954-4C2E-A652-4C538D106859}" type="slidenum">
              <a:rPr lang="en-GB" smtClean="0"/>
              <a:t>20</a:t>
            </a:fld>
            <a:endParaRPr lang="en-GB"/>
          </a:p>
        </p:txBody>
      </p:sp>
    </p:spTree>
    <p:extLst>
      <p:ext uri="{BB962C8B-B14F-4D97-AF65-F5344CB8AC3E}">
        <p14:creationId xmlns:p14="http://schemas.microsoft.com/office/powerpoint/2010/main" val="23791163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4DF8798-9954-4C2E-A652-4C538D106859}" type="slidenum">
              <a:rPr lang="en-GB" smtClean="0"/>
              <a:t>21</a:t>
            </a:fld>
            <a:endParaRPr lang="en-GB"/>
          </a:p>
        </p:txBody>
      </p:sp>
    </p:spTree>
    <p:extLst>
      <p:ext uri="{BB962C8B-B14F-4D97-AF65-F5344CB8AC3E}">
        <p14:creationId xmlns:p14="http://schemas.microsoft.com/office/powerpoint/2010/main" val="1806361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4DF8798-9954-4C2E-A652-4C538D106859}" type="slidenum">
              <a:rPr lang="en-GB" smtClean="0"/>
              <a:t>3</a:t>
            </a:fld>
            <a:endParaRPr lang="en-GB"/>
          </a:p>
        </p:txBody>
      </p:sp>
    </p:spTree>
    <p:extLst>
      <p:ext uri="{BB962C8B-B14F-4D97-AF65-F5344CB8AC3E}">
        <p14:creationId xmlns:p14="http://schemas.microsoft.com/office/powerpoint/2010/main" val="2774736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definitions are taken from the </a:t>
            </a:r>
            <a:r>
              <a:rPr lang="en-GB" i="1" dirty="0"/>
              <a:t>Conceptual Framework.</a:t>
            </a:r>
            <a:endParaRPr lang="en-GB" i="0" dirty="0"/>
          </a:p>
          <a:p>
            <a:endParaRPr lang="en-GB" i="0" dirty="0"/>
          </a:p>
          <a:p>
            <a:r>
              <a:rPr lang="en-GB" i="0" dirty="0"/>
              <a:t>Where the </a:t>
            </a:r>
            <a:r>
              <a:rPr lang="en-GB" i="1" dirty="0"/>
              <a:t>Conceptual Framework</a:t>
            </a:r>
            <a:r>
              <a:rPr lang="en-GB" i="0" dirty="0"/>
              <a:t> refers to a non-legally binding obligation, IPSAS 19 uses the term constructive obligation.</a:t>
            </a:r>
            <a:endParaRPr lang="en-GB" dirty="0"/>
          </a:p>
        </p:txBody>
      </p:sp>
      <p:sp>
        <p:nvSpPr>
          <p:cNvPr id="4" name="Slide Number Placeholder 3"/>
          <p:cNvSpPr>
            <a:spLocks noGrp="1"/>
          </p:cNvSpPr>
          <p:nvPr>
            <p:ph type="sldNum" sz="quarter" idx="5"/>
          </p:nvPr>
        </p:nvSpPr>
        <p:spPr/>
        <p:txBody>
          <a:bodyPr/>
          <a:lstStyle/>
          <a:p>
            <a:fld id="{54DF8798-9954-4C2E-A652-4C538D106859}" type="slidenum">
              <a:rPr lang="en-GB" smtClean="0"/>
              <a:t>4</a:t>
            </a:fld>
            <a:endParaRPr lang="en-GB"/>
          </a:p>
        </p:txBody>
      </p:sp>
    </p:spTree>
    <p:extLst>
      <p:ext uri="{BB962C8B-B14F-4D97-AF65-F5344CB8AC3E}">
        <p14:creationId xmlns:p14="http://schemas.microsoft.com/office/powerpoint/2010/main" val="3767982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DF8798-9954-4C2E-A652-4C538D106859}" type="slidenum">
              <a:rPr lang="en-GB" smtClean="0"/>
              <a:t>5</a:t>
            </a:fld>
            <a:endParaRPr lang="en-GB"/>
          </a:p>
        </p:txBody>
      </p:sp>
    </p:spTree>
    <p:extLst>
      <p:ext uri="{BB962C8B-B14F-4D97-AF65-F5344CB8AC3E}">
        <p14:creationId xmlns:p14="http://schemas.microsoft.com/office/powerpoint/2010/main" val="2033172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Answers from Liabilities module:</a:t>
            </a:r>
          </a:p>
          <a:p>
            <a:endParaRPr lang="en-GB" dirty="0"/>
          </a:p>
          <a:p>
            <a:r>
              <a:rPr lang="en-GB" dirty="0"/>
              <a:t>Scenario 1 - The entity reports an accounts payable on it statement of financial position for the purchase of the trucks even though payment is not due at the period end. The amount has formally been agreed with the supplier. There is no uncertainty as to either the amount or the timing of settlement.</a:t>
            </a:r>
          </a:p>
          <a:p>
            <a:endParaRPr lang="en-GB" dirty="0"/>
          </a:p>
          <a:p>
            <a:r>
              <a:rPr lang="en-GB" dirty="0"/>
              <a:t>Scenario 2 - An entity has a reporting date of March 31. The entity does not report an account payable or accrued expense for the amount of the outstanding purchase orders. Liabilities only result from a past event, that is, the receipt of materials and supplies. Outstanding purchase orders do meet the definition of a liability until delivery occurs.</a:t>
            </a:r>
          </a:p>
          <a:p>
            <a:endParaRPr lang="en-GB" dirty="0"/>
          </a:p>
          <a:p>
            <a:r>
              <a:rPr lang="en-GB" dirty="0"/>
              <a:t>Scenario 3 - The entity will generally report an accrued expense on its statement of financial position for the estimated fees for audit services. The audit services relate to the prior period even though they are rendered in the subsequent fiscal period. The requirement to have financial statements may be legislative. The past event that creates the liability is the end of the fiscal period. The services have been agreed with the supplier and relate to the fiscal period. Even though the exact amount of the fees is unknown, they can be reasonably estimated. There is little uncertainty related to timing of settlement. It is often necessary to estimate the amount or timing of the settlement of accrued expenses.</a:t>
            </a:r>
          </a:p>
          <a:p>
            <a:endParaRPr lang="en-GB" dirty="0"/>
          </a:p>
          <a:p>
            <a:endParaRPr lang="en-GB" dirty="0"/>
          </a:p>
        </p:txBody>
      </p:sp>
      <p:sp>
        <p:nvSpPr>
          <p:cNvPr id="4" name="Slide Number Placeholder 3"/>
          <p:cNvSpPr>
            <a:spLocks noGrp="1"/>
          </p:cNvSpPr>
          <p:nvPr>
            <p:ph type="sldNum" sz="quarter" idx="5"/>
          </p:nvPr>
        </p:nvSpPr>
        <p:spPr/>
        <p:txBody>
          <a:bodyPr/>
          <a:lstStyle/>
          <a:p>
            <a:fld id="{54DF8798-9954-4C2E-A652-4C538D106859}" type="slidenum">
              <a:rPr lang="en-GB" smtClean="0"/>
              <a:t>6</a:t>
            </a:fld>
            <a:endParaRPr lang="en-GB"/>
          </a:p>
        </p:txBody>
      </p:sp>
    </p:spTree>
    <p:extLst>
      <p:ext uri="{BB962C8B-B14F-4D97-AF65-F5344CB8AC3E}">
        <p14:creationId xmlns:p14="http://schemas.microsoft.com/office/powerpoint/2010/main" val="2707409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Payables are liabilities to pay for goods or services that have been received or supplied and have been invoiced or formally agreed with the supplier.</a:t>
            </a: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Accruals are liabilities to pay for goods or services that have been received or supplied, but have not been paid,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These are straightforward. Provisions and contingent liabilities are more difficult to determine; and are covered by IPSAS 19.</a:t>
            </a:r>
            <a:endParaRPr lang="en-GB" sz="1200" kern="1200" dirty="0">
              <a:solidFill>
                <a:schemeClr val="tx1"/>
              </a:solidFill>
              <a:effectLst/>
              <a:latin typeface="+mn-lt"/>
              <a:ea typeface="+mn-ea"/>
              <a:cs typeface="+mn-cs"/>
            </a:endParaRPr>
          </a:p>
          <a:p>
            <a:endParaRPr lang="en-GB" dirty="0"/>
          </a:p>
          <a:p>
            <a:r>
              <a:rPr lang="en-GB" dirty="0"/>
              <a:t>For entities that are adopting accrual accounting for the first time, identifying provisions and contingent liabilities can be difficult, Consider a discussion on the information participants’ organizations would have to determine provisions (e.g., liability claims). If delivering the training, consider using chat or break-out rooms if the numbers are too large for a single discussion. Legal teams or managers may have records of claims against the organization. Historical data may be useful in assessing the likelihood that a claim will lead to an outflow of resources.</a:t>
            </a:r>
          </a:p>
        </p:txBody>
      </p:sp>
      <p:sp>
        <p:nvSpPr>
          <p:cNvPr id="4" name="Slide Number Placeholder 3"/>
          <p:cNvSpPr>
            <a:spLocks noGrp="1"/>
          </p:cNvSpPr>
          <p:nvPr>
            <p:ph type="sldNum" sz="quarter" idx="5"/>
          </p:nvPr>
        </p:nvSpPr>
        <p:spPr/>
        <p:txBody>
          <a:bodyPr/>
          <a:lstStyle/>
          <a:p>
            <a:fld id="{54DF8798-9954-4C2E-A652-4C538D106859}" type="slidenum">
              <a:rPr lang="en-GB" smtClean="0"/>
              <a:t>7</a:t>
            </a:fld>
            <a:endParaRPr lang="en-GB"/>
          </a:p>
        </p:txBody>
      </p:sp>
    </p:spTree>
    <p:extLst>
      <p:ext uri="{BB962C8B-B14F-4D97-AF65-F5344CB8AC3E}">
        <p14:creationId xmlns:p14="http://schemas.microsoft.com/office/powerpoint/2010/main" val="204285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Answer from Liabilities module:</a:t>
            </a:r>
          </a:p>
          <a:p>
            <a:endParaRPr lang="en-GB" dirty="0"/>
          </a:p>
          <a:p>
            <a:r>
              <a:rPr lang="en-GB" dirty="0"/>
              <a:t>An event that does not give rise to an obligation immediately may do so at a later date, because of changes in the law. In this case, there is no obligation at the reporting date to change the methods used to store spent fuel cells generated from past operations. The requirement to change storage methods will be an obligating event when the new law requires the existing storage methods to be changed even though it may have retroactive effect.</a:t>
            </a:r>
          </a:p>
          <a:p>
            <a:endParaRPr lang="en-GB" dirty="0"/>
          </a:p>
          <a:p>
            <a:r>
              <a:rPr lang="en-GB" dirty="0"/>
              <a:t>Where details of a proposed new law have yet to be finalized, an obligation arises only when the legislation is virtually certain to be enacted as drafted. However, differences in circumstances surrounding enactment often make it impossible to specify a single event that would make the enactment of a law virtually certain. In many cases, it is not possible to judge whether a proposed new law is virtually certain to be enacted as drafted, and any decision about the existence of an obligation should await the enactment of the proposed law.</a:t>
            </a:r>
          </a:p>
        </p:txBody>
      </p:sp>
      <p:sp>
        <p:nvSpPr>
          <p:cNvPr id="4" name="Slide Number Placeholder 3"/>
          <p:cNvSpPr>
            <a:spLocks noGrp="1"/>
          </p:cNvSpPr>
          <p:nvPr>
            <p:ph type="sldNum" sz="quarter" idx="5"/>
          </p:nvPr>
        </p:nvSpPr>
        <p:spPr/>
        <p:txBody>
          <a:bodyPr/>
          <a:lstStyle/>
          <a:p>
            <a:fld id="{54DF8798-9954-4C2E-A652-4C538D106859}" type="slidenum">
              <a:rPr lang="en-GB" smtClean="0"/>
              <a:t>8</a:t>
            </a:fld>
            <a:endParaRPr lang="en-GB"/>
          </a:p>
        </p:txBody>
      </p:sp>
    </p:spTree>
    <p:extLst>
      <p:ext uri="{BB962C8B-B14F-4D97-AF65-F5344CB8AC3E}">
        <p14:creationId xmlns:p14="http://schemas.microsoft.com/office/powerpoint/2010/main" val="2143162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Answer from Liabilities module:</a:t>
            </a:r>
          </a:p>
          <a:p>
            <a:endParaRPr lang="en-GB" dirty="0"/>
          </a:p>
          <a:p>
            <a:pPr marL="266700" indent="-266700"/>
            <a:r>
              <a:rPr lang="en-GB" dirty="0"/>
              <a:t>1	A provision is a liability of uncertain timing or amount. At the reporting date, the municipality does not have a present obligation as a result of a past event. The existence or non-existence of a present obligation will be determined by the future finding of the court. When an entity determines it is not probable that an outflow due to an obligation will occur, the entity shall not recognize a liability.</a:t>
            </a:r>
          </a:p>
          <a:p>
            <a:pPr marL="266700" indent="-266700"/>
            <a:endParaRPr lang="en-GB" dirty="0"/>
          </a:p>
          <a:p>
            <a:pPr marL="266700" indent="-266700"/>
            <a:r>
              <a:rPr lang="en-GB" dirty="0"/>
              <a:t>2	The contingent liability is continually assessed to determine whether an outflow of resources has become probable. When it is assessed as remote that the local government will be liable, it does not disclose a contingent liability. When it is probable that an outflow of resources will be required (that is, it is more likely than not that a present obligation exists at the reporting date) for an item previously dealt with as a contingent liability, a provision is recognized in the financial statements of the period in which the change in probability occurs provided a reliable estimate can be made of the amount.</a:t>
            </a:r>
          </a:p>
        </p:txBody>
      </p:sp>
      <p:sp>
        <p:nvSpPr>
          <p:cNvPr id="4" name="Slide Number Placeholder 3"/>
          <p:cNvSpPr>
            <a:spLocks noGrp="1"/>
          </p:cNvSpPr>
          <p:nvPr>
            <p:ph type="sldNum" sz="quarter" idx="5"/>
          </p:nvPr>
        </p:nvSpPr>
        <p:spPr/>
        <p:txBody>
          <a:bodyPr/>
          <a:lstStyle/>
          <a:p>
            <a:fld id="{54DF8798-9954-4C2E-A652-4C538D106859}" type="slidenum">
              <a:rPr lang="en-GB" smtClean="0"/>
              <a:t>9</a:t>
            </a:fld>
            <a:endParaRPr lang="en-GB"/>
          </a:p>
        </p:txBody>
      </p:sp>
    </p:spTree>
    <p:extLst>
      <p:ext uri="{BB962C8B-B14F-4D97-AF65-F5344CB8AC3E}">
        <p14:creationId xmlns:p14="http://schemas.microsoft.com/office/powerpoint/2010/main" val="3545882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20-Oct-20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49701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20-Oct-20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918455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20-Oct-20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9045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20-Oct-20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6344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20-Oct-20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15445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20-Oct-20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75363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20-Oct-20</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41198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20-Oct-20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383695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20-Oct-20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941653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20-Oct-20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418846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20-Oct-20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78863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2299" y="484366"/>
            <a:ext cx="7835901" cy="4557534"/>
          </a:xfrm>
          <a:prstGeom prst="rect">
            <a:avLst/>
          </a:prstGeom>
        </p:spPr>
        <p:txBody>
          <a:bodyPr vert="horz" lIns="91440" tIns="45720" rIns="91440" bIns="45720" rtlCol="0">
            <a:noAutofit/>
          </a:bodyPr>
          <a:lstStyle/>
          <a:p>
            <a:pPr lvl="0"/>
            <a:r>
              <a:rPr lang="en-US" dirty="0"/>
              <a:t>Introduction to IPSAS</a:t>
            </a:r>
          </a:p>
          <a:p>
            <a:pPr lvl="1"/>
            <a:r>
              <a:rPr lang="en-US" dirty="0"/>
              <a:t>Second level</a:t>
            </a:r>
          </a:p>
        </p:txBody>
      </p:sp>
      <p:pic>
        <p:nvPicPr>
          <p:cNvPr id="2" name="Picture 1" descr="3-Liabilities2.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52173" y="2766007"/>
            <a:ext cx="11817676" cy="8862564"/>
          </a:xfrm>
          <a:prstGeom prst="rect">
            <a:avLst/>
          </a:prstGeom>
        </p:spPr>
      </p:pic>
      <p:pic>
        <p:nvPicPr>
          <p:cNvPr id="11" name="Picture 10"/>
          <p:cNvPicPr>
            <a:picLocks noChangeAspect="1"/>
          </p:cNvPicPr>
          <p:nvPr userDrawn="1"/>
        </p:nvPicPr>
        <p:blipFill>
          <a:blip r:embed="rId14"/>
          <a:stretch>
            <a:fillRect/>
          </a:stretch>
        </p:blipFill>
        <p:spPr>
          <a:xfrm>
            <a:off x="8023668" y="6261100"/>
            <a:ext cx="774700" cy="457200"/>
          </a:xfrm>
          <a:prstGeom prst="rect">
            <a:avLst/>
          </a:prstGeom>
        </p:spPr>
      </p:pic>
    </p:spTree>
    <p:extLst>
      <p:ext uri="{BB962C8B-B14F-4D97-AF65-F5344CB8AC3E}">
        <p14:creationId xmlns:p14="http://schemas.microsoft.com/office/powerpoint/2010/main" val="2634700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2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63963"/>
            <a:ext cx="9143999" cy="609599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8078" y="1628816"/>
            <a:ext cx="12170662" cy="9127284"/>
          </a:xfrm>
          <a:prstGeom prst="rect">
            <a:avLst/>
          </a:prstGeom>
        </p:spPr>
      </p:pic>
      <p:sp>
        <p:nvSpPr>
          <p:cNvPr id="4" name="Text Placeholder 2"/>
          <p:cNvSpPr txBox="1">
            <a:spLocks/>
          </p:cNvSpPr>
          <p:nvPr/>
        </p:nvSpPr>
        <p:spPr>
          <a:xfrm>
            <a:off x="800099" y="4036836"/>
            <a:ext cx="7153719" cy="209726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b="1" dirty="0">
                <a:latin typeface="Arial" panose="020B0604020202020204" pitchFamily="34" charset="0"/>
                <a:cs typeface="Arial" panose="020B0604020202020204" pitchFamily="34" charset="0"/>
              </a:rPr>
              <a:t>Liabilities</a:t>
            </a:r>
            <a:endParaRPr lang="en-US" sz="1200" b="1" dirty="0">
              <a:latin typeface="Arial" panose="020B0604020202020204" pitchFamily="34" charset="0"/>
              <a:cs typeface="Arial" panose="020B0604020202020204" pitchFamily="34" charset="0"/>
            </a:endParaRPr>
          </a:p>
          <a:p>
            <a:pPr algn="l"/>
            <a:endParaRPr lang="en-US" sz="1250" dirty="0"/>
          </a:p>
        </p:txBody>
      </p:sp>
    </p:spTree>
    <p:extLst>
      <p:ext uri="{BB962C8B-B14F-4D97-AF65-F5344CB8AC3E}">
        <p14:creationId xmlns:p14="http://schemas.microsoft.com/office/powerpoint/2010/main" val="4120575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Liabilities</a:t>
            </a:r>
            <a:endParaRPr lang="en-US" sz="2400" dirty="0">
              <a:solidFill>
                <a:schemeClr val="bg1"/>
              </a:solidFill>
            </a:endParaRPr>
          </a:p>
        </p:txBody>
      </p:sp>
      <p:sp>
        <p:nvSpPr>
          <p:cNvPr id="7" name="TextBox 6"/>
          <p:cNvSpPr txBox="1"/>
          <p:nvPr/>
        </p:nvSpPr>
        <p:spPr>
          <a:xfrm>
            <a:off x="495300" y="881956"/>
            <a:ext cx="8089900" cy="368306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Measurement of Provisions</a:t>
            </a:r>
          </a:p>
          <a:p>
            <a:endParaRPr lang="en-US" sz="2000"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Amount recognized is best estimate of the expenditure required to settle the present obligation at the reporting date</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Best estimate is the amount an entity would rationally pay to settle the obligation or to transfer it to a third party at reporting date</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Uncertainty is dealt with by various methods</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a:ea typeface="ＭＳ Ｐゴシック" charset="0"/>
              </a:rPr>
              <a:t>Expected value</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a:ea typeface="ＭＳ Ｐゴシック" charset="0"/>
              </a:rPr>
              <a:t>Individual most likely outcome</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4874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Liabilities</a:t>
            </a:r>
            <a:endParaRPr lang="en-US" sz="2400" dirty="0">
              <a:solidFill>
                <a:schemeClr val="bg1"/>
              </a:solidFill>
            </a:endParaRPr>
          </a:p>
        </p:txBody>
      </p:sp>
      <p:sp>
        <p:nvSpPr>
          <p:cNvPr id="7" name="TextBox 6"/>
          <p:cNvSpPr txBox="1"/>
          <p:nvPr/>
        </p:nvSpPr>
        <p:spPr>
          <a:xfrm>
            <a:off x="495300" y="881956"/>
            <a:ext cx="8089900" cy="2657138"/>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Illustrative Example</a:t>
            </a:r>
          </a:p>
          <a:p>
            <a:endParaRPr lang="en-US" sz="2000" dirty="0">
              <a:solidFill>
                <a:schemeClr val="bg1">
                  <a:lumMod val="50000"/>
                </a:schemeClr>
              </a:solidFill>
              <a:latin typeface="Arial" panose="020B0604020202020204" pitchFamily="34" charset="0"/>
              <a:cs typeface="Arial" panose="020B0604020202020204" pitchFamily="34" charset="0"/>
            </a:endParaRPr>
          </a:p>
          <a:p>
            <a:pPr lvl="0" defTabSz="914400" fontAlgn="base">
              <a:spcBef>
                <a:spcPts val="776"/>
              </a:spcBef>
              <a:spcAft>
                <a:spcPct val="0"/>
              </a:spcAft>
            </a:pPr>
            <a:r>
              <a:rPr lang="en-US" sz="2000" kern="0" dirty="0">
                <a:solidFill>
                  <a:srgbClr val="000000">
                    <a:lumMod val="65000"/>
                    <a:lumOff val="35000"/>
                  </a:srgbClr>
                </a:solidFill>
                <a:latin typeface="Arial"/>
                <a:ea typeface="ＭＳ Ｐゴシック" charset="0"/>
              </a:rPr>
              <a:t>A government has a legal obligation to remediate a contaminated site. A site assessment has determined two options. The most likely  outcome is containment. There is a chance that contamination will have to be removed and treated. Possible outcomes are in the table.</a:t>
            </a:r>
          </a:p>
          <a:p>
            <a:endParaRPr lang="en-US" sz="2000"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639024" y="2998892"/>
            <a:ext cx="7154751" cy="1631106"/>
          </a:xfrm>
          <a:prstGeom prst="rect">
            <a:avLst/>
          </a:prstGeom>
        </p:spPr>
      </p:pic>
      <p:sp>
        <p:nvSpPr>
          <p:cNvPr id="3" name="Rectangle 2"/>
          <p:cNvSpPr/>
          <p:nvPr/>
        </p:nvSpPr>
        <p:spPr>
          <a:xfrm>
            <a:off x="639024" y="4727651"/>
            <a:ext cx="6664818" cy="461665"/>
          </a:xfrm>
          <a:prstGeom prst="rect">
            <a:avLst/>
          </a:prstGeom>
        </p:spPr>
        <p:txBody>
          <a:bodyPr wrap="square">
            <a:spAutoFit/>
          </a:bodyPr>
          <a:lstStyle/>
          <a:p>
            <a:pPr lvl="0" defTabSz="914400" fontAlgn="base">
              <a:spcBef>
                <a:spcPts val="776"/>
              </a:spcBef>
              <a:spcAft>
                <a:spcPct val="0"/>
              </a:spcAft>
            </a:pPr>
            <a:r>
              <a:rPr lang="en-US" sz="2400" kern="0" dirty="0">
                <a:solidFill>
                  <a:srgbClr val="000000">
                    <a:lumMod val="65000"/>
                    <a:lumOff val="35000"/>
                  </a:srgbClr>
                </a:solidFill>
                <a:latin typeface="Arial"/>
                <a:ea typeface="ＭＳ Ｐゴシック" charset="0"/>
              </a:rPr>
              <a:t>What is the amount of the provision? Explain</a:t>
            </a:r>
          </a:p>
        </p:txBody>
      </p:sp>
    </p:spTree>
    <p:extLst>
      <p:ext uri="{BB962C8B-B14F-4D97-AF65-F5344CB8AC3E}">
        <p14:creationId xmlns:p14="http://schemas.microsoft.com/office/powerpoint/2010/main" val="428433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Liabilities</a:t>
            </a:r>
            <a:endParaRPr lang="en-US" sz="2400" dirty="0">
              <a:solidFill>
                <a:schemeClr val="bg1"/>
              </a:solidFill>
            </a:endParaRPr>
          </a:p>
        </p:txBody>
      </p:sp>
      <p:sp>
        <p:nvSpPr>
          <p:cNvPr id="7" name="TextBox 6"/>
          <p:cNvSpPr txBox="1"/>
          <p:nvPr/>
        </p:nvSpPr>
        <p:spPr>
          <a:xfrm>
            <a:off x="495300" y="881956"/>
            <a:ext cx="8089900" cy="4093428"/>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Present Value</a:t>
            </a:r>
          </a:p>
          <a:p>
            <a:endParaRPr lang="en-US" sz="2000"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Estimate based on </a:t>
            </a:r>
            <a:r>
              <a:rPr lang="en-US" sz="2000" i="1" kern="0" dirty="0">
                <a:solidFill>
                  <a:srgbClr val="000000">
                    <a:lumMod val="65000"/>
                    <a:lumOff val="35000"/>
                  </a:srgbClr>
                </a:solidFill>
                <a:latin typeface="Arial"/>
                <a:ea typeface="ＭＳ Ｐゴシック" charset="0"/>
              </a:rPr>
              <a:t>present value</a:t>
            </a:r>
            <a:r>
              <a:rPr lang="en-US" sz="2000" kern="0" dirty="0">
                <a:solidFill>
                  <a:srgbClr val="000000">
                    <a:lumMod val="65000"/>
                    <a:lumOff val="35000"/>
                  </a:srgbClr>
                </a:solidFill>
                <a:latin typeface="Arial"/>
                <a:ea typeface="ＭＳ Ｐゴシック" charset="0"/>
              </a:rPr>
              <a:t> when time value of money is material</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The discount rate used reflects</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a:ea typeface="ＭＳ Ｐゴシック" charset="0"/>
              </a:rPr>
              <a:t>Current market assessments </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a:ea typeface="ＭＳ Ｐゴシック" charset="0"/>
              </a:rPr>
              <a:t>Risks specific to the liability</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Does </a:t>
            </a:r>
            <a:r>
              <a:rPr lang="en-US" sz="2000" i="1" kern="0" dirty="0">
                <a:solidFill>
                  <a:srgbClr val="000000">
                    <a:lumMod val="65000"/>
                    <a:lumOff val="35000"/>
                  </a:srgbClr>
                </a:solidFill>
                <a:latin typeface="Arial"/>
                <a:ea typeface="ＭＳ Ｐゴシック" charset="0"/>
              </a:rPr>
              <a:t>not</a:t>
            </a:r>
            <a:r>
              <a:rPr lang="en-US" sz="2000" kern="0" dirty="0">
                <a:solidFill>
                  <a:srgbClr val="000000">
                    <a:lumMod val="65000"/>
                    <a:lumOff val="35000"/>
                  </a:srgbClr>
                </a:solidFill>
                <a:latin typeface="Arial"/>
                <a:ea typeface="ＭＳ Ｐゴシック" charset="0"/>
              </a:rPr>
              <a:t> reflect risks for which future cash flow estimates adjusted</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Increase in PV due to passage of time is recognized as an interest expense</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8744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Liabilities</a:t>
            </a:r>
            <a:endParaRPr lang="en-US" sz="2400" dirty="0">
              <a:solidFill>
                <a:schemeClr val="bg1"/>
              </a:solidFill>
            </a:endParaRPr>
          </a:p>
        </p:txBody>
      </p:sp>
      <p:sp>
        <p:nvSpPr>
          <p:cNvPr id="7" name="TextBox 6"/>
          <p:cNvSpPr txBox="1"/>
          <p:nvPr/>
        </p:nvSpPr>
        <p:spPr>
          <a:xfrm>
            <a:off x="495300" y="881956"/>
            <a:ext cx="8089900" cy="3477875"/>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Future Events</a:t>
            </a:r>
          </a:p>
          <a:p>
            <a:endParaRPr lang="en-US" sz="2000"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The estimate of the provision should reflect expected future events</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Future events may be</a:t>
            </a:r>
          </a:p>
          <a:p>
            <a:pPr marL="694944" lvl="1" indent="-347472"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Inflation</a:t>
            </a:r>
          </a:p>
          <a:p>
            <a:pPr marL="694944" lvl="1" indent="-347472"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Changes in technology </a:t>
            </a:r>
          </a:p>
          <a:p>
            <a:pPr marL="694944" lvl="1" indent="-347472"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Cost reductions due to experience</a:t>
            </a:r>
          </a:p>
          <a:p>
            <a:pPr marL="694944" lvl="1" indent="-347472"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New legislation</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3099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Liabilities</a:t>
            </a:r>
            <a:endParaRPr lang="en-US" sz="2400" dirty="0">
              <a:solidFill>
                <a:schemeClr val="bg1"/>
              </a:solidFill>
            </a:endParaRPr>
          </a:p>
        </p:txBody>
      </p:sp>
      <p:sp>
        <p:nvSpPr>
          <p:cNvPr id="7" name="TextBox 6"/>
          <p:cNvSpPr txBox="1"/>
          <p:nvPr/>
        </p:nvSpPr>
        <p:spPr>
          <a:xfrm>
            <a:off x="495300" y="881956"/>
            <a:ext cx="8089900" cy="337528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Other Measurement Issues</a:t>
            </a:r>
          </a:p>
          <a:p>
            <a:endParaRPr lang="en-US" sz="2000"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Gains from disposal of assets not considered in estimate of provision</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Reimbursements by another party </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a:ea typeface="ＭＳ Ｐゴシック" charset="0"/>
              </a:rPr>
              <a:t>A separate asset (not offset against liability)</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a:ea typeface="ＭＳ Ｐゴシック" charset="0"/>
              </a:rPr>
              <a:t>Not to exceed provision</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a:ea typeface="ＭＳ Ｐゴシック" charset="0"/>
              </a:rPr>
              <a:t>Expense may be presented net</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3601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Liabilities</a:t>
            </a:r>
            <a:endParaRPr lang="en-US" sz="2400" dirty="0">
              <a:solidFill>
                <a:schemeClr val="bg1"/>
              </a:solidFill>
            </a:endParaRPr>
          </a:p>
        </p:txBody>
      </p:sp>
      <p:sp>
        <p:nvSpPr>
          <p:cNvPr id="7" name="TextBox 6"/>
          <p:cNvSpPr txBox="1"/>
          <p:nvPr/>
        </p:nvSpPr>
        <p:spPr>
          <a:xfrm>
            <a:off x="495300" y="881956"/>
            <a:ext cx="8089900" cy="2964914"/>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Changes in Provisions</a:t>
            </a:r>
          </a:p>
          <a:p>
            <a:endParaRPr lang="en-US" sz="2000"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Provisions reviewed at each reporting date </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a:ea typeface="ＭＳ Ｐゴシック" charset="0"/>
              </a:rPr>
              <a:t>Adjusted to reflect current best estimate</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a:ea typeface="ＭＳ Ｐゴシック" charset="0"/>
              </a:rPr>
              <a:t>Reversed if not probable  settlement required </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Change in provision is change in estimate made prospectively (current year result)</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377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Liabilities</a:t>
            </a:r>
            <a:endParaRPr lang="en-US" sz="2400" dirty="0">
              <a:solidFill>
                <a:schemeClr val="bg1"/>
              </a:solidFill>
            </a:endParaRPr>
          </a:p>
        </p:txBody>
      </p:sp>
      <p:sp>
        <p:nvSpPr>
          <p:cNvPr id="7" name="TextBox 6"/>
          <p:cNvSpPr txBox="1"/>
          <p:nvPr/>
        </p:nvSpPr>
        <p:spPr>
          <a:xfrm>
            <a:off x="513008" y="881956"/>
            <a:ext cx="8089900" cy="3477875"/>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Illustrative Example</a:t>
            </a:r>
          </a:p>
          <a:p>
            <a:endParaRPr lang="en-US" sz="2000" dirty="0">
              <a:solidFill>
                <a:schemeClr val="bg1">
                  <a:lumMod val="50000"/>
                </a:schemeClr>
              </a:solidFill>
              <a:latin typeface="Arial" panose="020B0604020202020204" pitchFamily="34" charset="0"/>
              <a:cs typeface="Arial" panose="020B0604020202020204" pitchFamily="34" charset="0"/>
            </a:endParaRPr>
          </a:p>
          <a:p>
            <a:pPr lvl="0" defTabSz="914400" fontAlgn="base">
              <a:spcBef>
                <a:spcPts val="776"/>
              </a:spcBef>
              <a:spcAft>
                <a:spcPct val="0"/>
              </a:spcAft>
              <a:defRPr/>
            </a:pPr>
            <a:r>
              <a:rPr lang="en-US" sz="2000" kern="0" dirty="0">
                <a:solidFill>
                  <a:srgbClr val="000000">
                    <a:lumMod val="65000"/>
                    <a:lumOff val="35000"/>
                  </a:srgbClr>
                </a:solidFill>
                <a:latin typeface="Arial"/>
                <a:ea typeface="ＭＳ Ｐゴシック" charset="0"/>
              </a:rPr>
              <a:t>On January 1, 20X0, an entity puts a nuclear power generation plant in service at cost CU 100 million. There is a legal obligation for decommissioning the plant at the end of its useful life and ongoing management of contaminated material from operations. The plant is depreciated over 40 years on straight line basis. </a:t>
            </a:r>
          </a:p>
          <a:p>
            <a:pPr marL="514350" lvl="0" indent="-514350" defTabSz="914400" fontAlgn="base">
              <a:spcBef>
                <a:spcPts val="776"/>
              </a:spcBef>
              <a:spcAft>
                <a:spcPct val="0"/>
              </a:spcAft>
              <a:buFont typeface="+mj-lt"/>
              <a:buAutoNum type="alphaLcParenR"/>
              <a:defRPr/>
            </a:pPr>
            <a:r>
              <a:rPr lang="en-US" sz="2000" kern="0" dirty="0">
                <a:solidFill>
                  <a:srgbClr val="000000">
                    <a:lumMod val="65000"/>
                    <a:lumOff val="35000"/>
                  </a:srgbClr>
                </a:solidFill>
                <a:latin typeface="Arial"/>
                <a:ea typeface="ＭＳ Ｐゴシック" charset="0"/>
              </a:rPr>
              <a:t>Should the entity recognize a provision? Why or why not?</a:t>
            </a:r>
          </a:p>
          <a:p>
            <a:pPr marL="514350" lvl="0" indent="-514350" defTabSz="914400" fontAlgn="base">
              <a:spcBef>
                <a:spcPts val="776"/>
              </a:spcBef>
              <a:spcAft>
                <a:spcPct val="0"/>
              </a:spcAft>
              <a:buFont typeface="+mj-lt"/>
              <a:buAutoNum type="alphaLcParenR"/>
              <a:defRPr/>
            </a:pPr>
            <a:r>
              <a:rPr lang="en-US" sz="2000" kern="0" dirty="0">
                <a:solidFill>
                  <a:srgbClr val="000000">
                    <a:lumMod val="65000"/>
                    <a:lumOff val="35000"/>
                  </a:srgbClr>
                </a:solidFill>
                <a:latin typeface="Arial"/>
                <a:ea typeface="ＭＳ Ｐゴシック" charset="0"/>
              </a:rPr>
              <a:t>If yes, what should the basis of measurement be? Why?</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3460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Liabilities</a:t>
            </a:r>
            <a:endParaRPr lang="en-US" sz="2400" dirty="0">
              <a:solidFill>
                <a:schemeClr val="bg1"/>
              </a:solidFill>
            </a:endParaRPr>
          </a:p>
        </p:txBody>
      </p:sp>
      <p:sp>
        <p:nvSpPr>
          <p:cNvPr id="7" name="TextBox 6"/>
          <p:cNvSpPr txBox="1"/>
          <p:nvPr/>
        </p:nvSpPr>
        <p:spPr>
          <a:xfrm>
            <a:off x="495300" y="602821"/>
            <a:ext cx="8089900" cy="1631216"/>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Estimates</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495300" y="1162437"/>
            <a:ext cx="7966120" cy="3177747"/>
          </a:xfrm>
          <a:prstGeom prst="rect">
            <a:avLst/>
          </a:prstGeom>
        </p:spPr>
      </p:pic>
      <p:sp>
        <p:nvSpPr>
          <p:cNvPr id="3" name="Rectangle 2"/>
          <p:cNvSpPr/>
          <p:nvPr/>
        </p:nvSpPr>
        <p:spPr>
          <a:xfrm>
            <a:off x="386367" y="4340184"/>
            <a:ext cx="8075053" cy="1128514"/>
          </a:xfrm>
          <a:prstGeom prst="rect">
            <a:avLst/>
          </a:prstGeom>
        </p:spPr>
        <p:txBody>
          <a:bodyPr wrap="square">
            <a:spAutoFit/>
          </a:bodyPr>
          <a:lstStyle/>
          <a:p>
            <a:pPr marL="514350" lvl="0" indent="-514350" defTabSz="914400" fontAlgn="base">
              <a:spcBef>
                <a:spcPts val="776"/>
              </a:spcBef>
              <a:spcAft>
                <a:spcPct val="0"/>
              </a:spcAft>
              <a:buFont typeface="+mj-lt"/>
              <a:buAutoNum type="alphaLcParenR"/>
              <a:defRPr/>
            </a:pPr>
            <a:r>
              <a:rPr lang="en-US" kern="0" dirty="0">
                <a:solidFill>
                  <a:srgbClr val="000000">
                    <a:lumMod val="65000"/>
                    <a:lumOff val="35000"/>
                  </a:srgbClr>
                </a:solidFill>
                <a:latin typeface="Arial"/>
                <a:ea typeface="ＭＳ Ｐゴシック" charset="0"/>
              </a:rPr>
              <a:t>What is the provision at December 31, 20X0 and 20X1?</a:t>
            </a:r>
          </a:p>
          <a:p>
            <a:pPr marL="514350" lvl="0" indent="-514350" defTabSz="914400" fontAlgn="base">
              <a:spcBef>
                <a:spcPts val="776"/>
              </a:spcBef>
              <a:spcAft>
                <a:spcPct val="0"/>
              </a:spcAft>
              <a:buFont typeface="+mj-lt"/>
              <a:buAutoNum type="alphaLcParenR"/>
              <a:defRPr/>
            </a:pPr>
            <a:r>
              <a:rPr lang="en-US" kern="0" dirty="0">
                <a:solidFill>
                  <a:srgbClr val="000000">
                    <a:lumMod val="65000"/>
                    <a:lumOff val="35000"/>
                  </a:srgbClr>
                </a:solidFill>
                <a:latin typeface="Arial"/>
                <a:ea typeface="ＭＳ Ｐゴシック" charset="0"/>
              </a:rPr>
              <a:t>What is the original cost of the plant?</a:t>
            </a:r>
          </a:p>
          <a:p>
            <a:pPr marL="514350" lvl="0" indent="-514350" defTabSz="914400" fontAlgn="base">
              <a:spcBef>
                <a:spcPts val="776"/>
              </a:spcBef>
              <a:spcAft>
                <a:spcPct val="0"/>
              </a:spcAft>
              <a:buFont typeface="+mj-lt"/>
              <a:buAutoNum type="alphaLcParenR"/>
              <a:defRPr/>
            </a:pPr>
            <a:r>
              <a:rPr lang="en-US" kern="0" dirty="0">
                <a:solidFill>
                  <a:srgbClr val="000000">
                    <a:lumMod val="65000"/>
                    <a:lumOff val="35000"/>
                  </a:srgbClr>
                </a:solidFill>
                <a:latin typeface="Arial"/>
                <a:ea typeface="ＭＳ Ｐゴシック" charset="0"/>
              </a:rPr>
              <a:t>What are the annual expenses for 20X0 and 20X1? </a:t>
            </a:r>
          </a:p>
        </p:txBody>
      </p:sp>
    </p:spTree>
    <p:extLst>
      <p:ext uri="{BB962C8B-B14F-4D97-AF65-F5344CB8AC3E}">
        <p14:creationId xmlns:p14="http://schemas.microsoft.com/office/powerpoint/2010/main" val="975223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Liabilities</a:t>
            </a:r>
            <a:endParaRPr lang="en-US" sz="2400" dirty="0">
              <a:solidFill>
                <a:schemeClr val="bg1"/>
              </a:solidFill>
            </a:endParaRPr>
          </a:p>
        </p:txBody>
      </p:sp>
      <p:sp>
        <p:nvSpPr>
          <p:cNvPr id="7" name="TextBox 6"/>
          <p:cNvSpPr txBox="1"/>
          <p:nvPr/>
        </p:nvSpPr>
        <p:spPr>
          <a:xfrm>
            <a:off x="495300" y="881956"/>
            <a:ext cx="8089900" cy="3170099"/>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Other Provisions</a:t>
            </a:r>
          </a:p>
          <a:p>
            <a:endParaRPr lang="en-US" sz="2000"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Provisions recognized for costs of obligations under a contract expected to  exceed economic benefit or service potential from it - an ‘onerous contract’</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Provisions recognized for direct expenditures arising from restructuring </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If either are relevant to your situation, refer directly to IPSAS 19</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1438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Liabilities</a:t>
            </a:r>
            <a:endParaRPr lang="en-US" sz="2400" dirty="0">
              <a:solidFill>
                <a:schemeClr val="bg1"/>
              </a:solidFill>
            </a:endParaRPr>
          </a:p>
        </p:txBody>
      </p:sp>
      <p:sp>
        <p:nvSpPr>
          <p:cNvPr id="7" name="TextBox 6"/>
          <p:cNvSpPr txBox="1"/>
          <p:nvPr/>
        </p:nvSpPr>
        <p:spPr>
          <a:xfrm>
            <a:off x="495300" y="881956"/>
            <a:ext cx="8089900" cy="511935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Disclosures</a:t>
            </a:r>
          </a:p>
          <a:p>
            <a:pPr marL="342900" lvl="0" indent="-342900" defTabSz="914400" fontAlgn="base">
              <a:spcBef>
                <a:spcPts val="776"/>
              </a:spcBef>
              <a:spcAft>
                <a:spcPct val="0"/>
              </a:spcAft>
              <a:defRPr/>
            </a:pPr>
            <a:r>
              <a:rPr lang="en-US" sz="2000" kern="0" dirty="0">
                <a:solidFill>
                  <a:srgbClr val="000000">
                    <a:lumMod val="65000"/>
                    <a:lumOff val="35000"/>
                  </a:srgbClr>
                </a:solidFill>
                <a:latin typeface="Arial"/>
                <a:ea typeface="ＭＳ Ｐゴシック" charset="0"/>
              </a:rPr>
              <a:t>For each class of provision</a:t>
            </a:r>
          </a:p>
          <a:p>
            <a:pPr marL="514350" lvl="0" indent="-514350" defTabSz="914400" fontAlgn="base">
              <a:spcBef>
                <a:spcPts val="776"/>
              </a:spcBef>
              <a:spcAft>
                <a:spcPct val="0"/>
              </a:spcAft>
              <a:buFont typeface="+mj-lt"/>
              <a:buAutoNum type="alphaLcParenR"/>
              <a:defRPr/>
            </a:pPr>
            <a:r>
              <a:rPr lang="en-US" sz="2000" kern="0" dirty="0">
                <a:solidFill>
                  <a:srgbClr val="000000">
                    <a:lumMod val="65000"/>
                    <a:lumOff val="35000"/>
                  </a:srgbClr>
                </a:solidFill>
                <a:latin typeface="Arial"/>
                <a:ea typeface="ＭＳ Ｐゴシック" charset="0"/>
              </a:rPr>
              <a:t>Opening and closing carrying amount </a:t>
            </a:r>
          </a:p>
          <a:p>
            <a:pPr marL="514350" lvl="0" indent="-514350" defTabSz="914400" fontAlgn="base">
              <a:spcBef>
                <a:spcPts val="776"/>
              </a:spcBef>
              <a:spcAft>
                <a:spcPct val="0"/>
              </a:spcAft>
              <a:buFont typeface="+mj-lt"/>
              <a:buAutoNum type="alphaLcParenR"/>
              <a:defRPr/>
            </a:pPr>
            <a:r>
              <a:rPr lang="en-US" sz="2000" kern="0" dirty="0">
                <a:solidFill>
                  <a:srgbClr val="000000">
                    <a:lumMod val="65000"/>
                    <a:lumOff val="35000"/>
                  </a:srgbClr>
                </a:solidFill>
                <a:latin typeface="Arial"/>
                <a:ea typeface="ＭＳ Ｐゴシック" charset="0"/>
              </a:rPr>
              <a:t>Additional provisions or increases in provisions</a:t>
            </a:r>
          </a:p>
          <a:p>
            <a:pPr marL="514350" lvl="0" indent="-514350" defTabSz="914400" fontAlgn="base">
              <a:spcBef>
                <a:spcPts val="776"/>
              </a:spcBef>
              <a:spcAft>
                <a:spcPct val="0"/>
              </a:spcAft>
              <a:buFont typeface="+mj-lt"/>
              <a:buAutoNum type="alphaLcParenR"/>
              <a:defRPr/>
            </a:pPr>
            <a:r>
              <a:rPr lang="en-US" sz="2000" kern="0" dirty="0">
                <a:solidFill>
                  <a:srgbClr val="000000">
                    <a:lumMod val="65000"/>
                    <a:lumOff val="35000"/>
                  </a:srgbClr>
                </a:solidFill>
                <a:latin typeface="Arial"/>
                <a:ea typeface="ＭＳ Ｐゴシック" charset="0"/>
              </a:rPr>
              <a:t>Amounts used</a:t>
            </a:r>
          </a:p>
          <a:p>
            <a:pPr marL="514350" lvl="0" indent="-514350" defTabSz="914400" fontAlgn="base">
              <a:spcBef>
                <a:spcPts val="776"/>
              </a:spcBef>
              <a:spcAft>
                <a:spcPct val="0"/>
              </a:spcAft>
              <a:buFont typeface="+mj-lt"/>
              <a:buAutoNum type="alphaLcParenR"/>
              <a:defRPr/>
            </a:pPr>
            <a:r>
              <a:rPr lang="en-US" sz="2000" kern="0" dirty="0">
                <a:solidFill>
                  <a:srgbClr val="000000">
                    <a:lumMod val="65000"/>
                    <a:lumOff val="35000"/>
                  </a:srgbClr>
                </a:solidFill>
                <a:latin typeface="Arial"/>
                <a:ea typeface="ＭＳ Ｐゴシック" charset="0"/>
              </a:rPr>
              <a:t>Amounts reversed</a:t>
            </a:r>
          </a:p>
          <a:p>
            <a:pPr marL="514350" lvl="0" indent="-514350" defTabSz="914400" fontAlgn="base">
              <a:spcBef>
                <a:spcPts val="776"/>
              </a:spcBef>
              <a:spcAft>
                <a:spcPct val="0"/>
              </a:spcAft>
              <a:buFont typeface="+mj-lt"/>
              <a:buAutoNum type="alphaLcParenR"/>
              <a:defRPr/>
            </a:pPr>
            <a:r>
              <a:rPr lang="en-US" sz="2000" kern="0" dirty="0">
                <a:solidFill>
                  <a:srgbClr val="000000">
                    <a:lumMod val="65000"/>
                    <a:lumOff val="35000"/>
                  </a:srgbClr>
                </a:solidFill>
                <a:latin typeface="Arial"/>
                <a:ea typeface="ＭＳ Ｐゴシック" charset="0"/>
              </a:rPr>
              <a:t>Increase in present value from the passage of time</a:t>
            </a:r>
          </a:p>
          <a:p>
            <a:pPr marL="514350" lvl="0" indent="-514350" defTabSz="914400" fontAlgn="base">
              <a:spcBef>
                <a:spcPts val="776"/>
              </a:spcBef>
              <a:spcAft>
                <a:spcPct val="0"/>
              </a:spcAft>
              <a:buFont typeface="+mj-lt"/>
              <a:buAutoNum type="alphaLcParenR"/>
              <a:defRPr/>
            </a:pPr>
            <a:r>
              <a:rPr lang="en-US" sz="2000" kern="0" dirty="0">
                <a:solidFill>
                  <a:srgbClr val="000000">
                    <a:lumMod val="65000"/>
                    <a:lumOff val="35000"/>
                  </a:srgbClr>
                </a:solidFill>
                <a:latin typeface="Arial"/>
                <a:ea typeface="ＭＳ Ｐゴシック" charset="0"/>
              </a:rPr>
              <a:t>Effect of a change in the discount rate</a:t>
            </a:r>
          </a:p>
          <a:p>
            <a:pPr marL="514350" lvl="0" indent="-514350" defTabSz="914400" fontAlgn="base">
              <a:spcBef>
                <a:spcPts val="776"/>
              </a:spcBef>
              <a:spcAft>
                <a:spcPct val="0"/>
              </a:spcAft>
              <a:buFont typeface="+mj-lt"/>
              <a:buAutoNum type="alphaLcParenR"/>
              <a:defRPr/>
            </a:pPr>
            <a:r>
              <a:rPr lang="en-US" sz="2000" kern="0" dirty="0">
                <a:solidFill>
                  <a:srgbClr val="000000">
                    <a:lumMod val="65000"/>
                    <a:lumOff val="35000"/>
                  </a:srgbClr>
                </a:solidFill>
                <a:latin typeface="Arial"/>
                <a:ea typeface="ＭＳ Ｐゴシック" charset="0"/>
              </a:rPr>
              <a:t>Description of nature and timing</a:t>
            </a:r>
          </a:p>
          <a:p>
            <a:pPr marL="514350" lvl="0" indent="-514350" defTabSz="914400" fontAlgn="base">
              <a:spcBef>
                <a:spcPts val="776"/>
              </a:spcBef>
              <a:spcAft>
                <a:spcPct val="0"/>
              </a:spcAft>
              <a:buFont typeface="+mj-lt"/>
              <a:buAutoNum type="alphaLcParenR"/>
              <a:defRPr/>
            </a:pPr>
            <a:r>
              <a:rPr lang="en-US" sz="2000" kern="0" dirty="0">
                <a:solidFill>
                  <a:srgbClr val="000000">
                    <a:lumMod val="65000"/>
                    <a:lumOff val="35000"/>
                  </a:srgbClr>
                </a:solidFill>
                <a:latin typeface="Arial"/>
                <a:ea typeface="ＭＳ Ｐゴシック" charset="0"/>
              </a:rPr>
              <a:t>Uncertainties and major assumptions</a:t>
            </a:r>
          </a:p>
          <a:p>
            <a:pPr marL="514350" lvl="0" indent="-514350" defTabSz="914400" fontAlgn="base">
              <a:spcBef>
                <a:spcPts val="776"/>
              </a:spcBef>
              <a:spcAft>
                <a:spcPct val="0"/>
              </a:spcAft>
              <a:buFont typeface="+mj-lt"/>
              <a:buAutoNum type="alphaLcParenR"/>
              <a:defRPr/>
            </a:pPr>
            <a:r>
              <a:rPr lang="en-US" sz="2000" kern="0" dirty="0">
                <a:solidFill>
                  <a:srgbClr val="000000">
                    <a:lumMod val="65000"/>
                    <a:lumOff val="35000"/>
                  </a:srgbClr>
                </a:solidFill>
                <a:latin typeface="Arial"/>
                <a:ea typeface="ＭＳ Ｐゴシック" charset="0"/>
              </a:rPr>
              <a:t>Expected reimbursements</a:t>
            </a:r>
          </a:p>
          <a:p>
            <a:endParaRPr lang="en-US" sz="2000"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2571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Liabilities</a:t>
            </a:r>
          </a:p>
        </p:txBody>
      </p:sp>
      <p:sp>
        <p:nvSpPr>
          <p:cNvPr id="7" name="TextBox 6"/>
          <p:cNvSpPr txBox="1"/>
          <p:nvPr/>
        </p:nvSpPr>
        <p:spPr>
          <a:xfrm>
            <a:off x="495300" y="881956"/>
            <a:ext cx="8089900" cy="2531462"/>
          </a:xfrm>
          <a:prstGeom prst="rect">
            <a:avLst/>
          </a:prstGeom>
          <a:noFill/>
        </p:spPr>
        <p:txBody>
          <a:bodyPr wrap="square" rtlCol="0">
            <a:spAutoFit/>
          </a:bodyPr>
          <a:lstStyle/>
          <a:p>
            <a:pPr defTabSz="914400" fontAlgn="base">
              <a:spcBef>
                <a:spcPts val="776"/>
              </a:spcBef>
              <a:spcAft>
                <a:spcPct val="0"/>
              </a:spcAft>
            </a:pPr>
            <a:endPar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pPr defTabSz="914400" fontAlgn="base">
              <a:spcBef>
                <a:spcPts val="776"/>
              </a:spcBef>
              <a:spcAft>
                <a:spcPct val="0"/>
              </a:spcAft>
            </a:pPr>
            <a:r>
              <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The Handbook of International Public Sector Accounting Pronouncements</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is the primary authoritative source of international generally accepted accounting principles for public sector entities. </a:t>
            </a:r>
          </a:p>
          <a:p>
            <a:pPr defTabSz="914400" fontAlgn="base">
              <a:spcBef>
                <a:spcPts val="776"/>
              </a:spcBef>
              <a:spcAft>
                <a:spcPct val="0"/>
              </a:spcAft>
            </a:pP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All information in this presentation is proprietary and copyrighted.</a:t>
            </a:r>
          </a:p>
          <a:p>
            <a:pPr marL="342900" indent="-342900" defTabSz="914400" fontAlgn="base">
              <a:spcBef>
                <a:spcPts val="776"/>
              </a:spcBef>
              <a:spcAft>
                <a:spcPct val="0"/>
              </a:spcAft>
              <a:buFontTx/>
              <a:buChar char="•"/>
            </a:pPr>
            <a:endPar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endParaRPr lang="en-US" sz="1850" dirty="0">
              <a:solidFill>
                <a:schemeClr val="bg1">
                  <a:lumMod val="50000"/>
                </a:schemeClr>
              </a:solidFill>
            </a:endParaRPr>
          </a:p>
        </p:txBody>
      </p:sp>
    </p:spTree>
    <p:extLst>
      <p:ext uri="{BB962C8B-B14F-4D97-AF65-F5344CB8AC3E}">
        <p14:creationId xmlns:p14="http://schemas.microsoft.com/office/powerpoint/2010/main" val="35055529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Liabilities</a:t>
            </a:r>
            <a:endParaRPr lang="en-US" sz="2400" dirty="0">
              <a:solidFill>
                <a:schemeClr val="bg1"/>
              </a:solidFill>
            </a:endParaRPr>
          </a:p>
        </p:txBody>
      </p:sp>
      <p:sp>
        <p:nvSpPr>
          <p:cNvPr id="7" name="TextBox 6"/>
          <p:cNvSpPr txBox="1"/>
          <p:nvPr/>
        </p:nvSpPr>
        <p:spPr>
          <a:xfrm>
            <a:off x="495300" y="881956"/>
            <a:ext cx="8089900" cy="2349361"/>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Note Disclosure Example</a:t>
            </a:r>
          </a:p>
          <a:p>
            <a:endParaRPr lang="en-US" sz="2000" dirty="0">
              <a:solidFill>
                <a:schemeClr val="bg1">
                  <a:lumMod val="50000"/>
                </a:schemeClr>
              </a:solidFill>
              <a:latin typeface="Arial" panose="020B0604020202020204" pitchFamily="34" charset="0"/>
              <a:cs typeface="Arial" panose="020B0604020202020204" pitchFamily="34" charset="0"/>
            </a:endParaRPr>
          </a:p>
          <a:p>
            <a:pPr lvl="0" defTabSz="914400" fontAlgn="base">
              <a:spcBef>
                <a:spcPts val="776"/>
              </a:spcBef>
              <a:spcAft>
                <a:spcPct val="0"/>
              </a:spcAft>
              <a:defRPr/>
            </a:pPr>
            <a:r>
              <a:rPr lang="en-US" sz="2000" kern="0" dirty="0">
                <a:solidFill>
                  <a:srgbClr val="000000">
                    <a:lumMod val="65000"/>
                    <a:lumOff val="35000"/>
                  </a:srgbClr>
                </a:solidFill>
                <a:latin typeface="Arial"/>
                <a:ea typeface="ＭＳ Ｐゴシック" charset="0"/>
              </a:rPr>
              <a:t>The Government has recognized a provision for the estimated costs related to the remediation of contaminated sites and restoration of certain assets where the it is obligated, or likely obligated to incur such costs as follows:</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597315" y="2814106"/>
            <a:ext cx="6923947" cy="2529430"/>
          </a:xfrm>
          <a:prstGeom prst="rect">
            <a:avLst/>
          </a:prstGeom>
        </p:spPr>
      </p:pic>
    </p:spTree>
    <p:extLst>
      <p:ext uri="{BB962C8B-B14F-4D97-AF65-F5344CB8AC3E}">
        <p14:creationId xmlns:p14="http://schemas.microsoft.com/office/powerpoint/2010/main" val="11169586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Liabilities</a:t>
            </a:r>
            <a:endParaRPr lang="en-US" sz="2400" dirty="0">
              <a:solidFill>
                <a:schemeClr val="bg1"/>
              </a:solidFill>
            </a:endParaRPr>
          </a:p>
        </p:txBody>
      </p:sp>
      <p:sp>
        <p:nvSpPr>
          <p:cNvPr id="7" name="TextBox 6"/>
          <p:cNvSpPr txBox="1"/>
          <p:nvPr/>
        </p:nvSpPr>
        <p:spPr>
          <a:xfrm>
            <a:off x="495300" y="881956"/>
            <a:ext cx="8089900" cy="101566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Questions and Discussion</a:t>
            </a:r>
          </a:p>
          <a:p>
            <a:endParaRPr lang="en-US" sz="2000"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
        <p:nvSpPr>
          <p:cNvPr id="8" name="Rectangle 7"/>
          <p:cNvSpPr/>
          <p:nvPr/>
        </p:nvSpPr>
        <p:spPr>
          <a:xfrm>
            <a:off x="605284" y="4139464"/>
            <a:ext cx="4572000" cy="707886"/>
          </a:xfrm>
          <a:prstGeom prst="rect">
            <a:avLst/>
          </a:prstGeom>
        </p:spPr>
        <p:txBody>
          <a:bodyPr>
            <a:spAutoFit/>
          </a:bodyPr>
          <a:lstStyle/>
          <a:p>
            <a:pPr marL="342900" lvl="0" indent="-342900" defTabSz="914400" fontAlgn="base">
              <a:spcBef>
                <a:spcPts val="776"/>
              </a:spcBef>
              <a:spcAft>
                <a:spcPct val="0"/>
              </a:spcAft>
              <a:buFontTx/>
              <a:buChar char="•"/>
              <a:defRPr/>
            </a:pPr>
            <a:r>
              <a:rPr lang="en-GB" sz="2000" kern="0" dirty="0">
                <a:solidFill>
                  <a:srgbClr val="000000">
                    <a:lumMod val="65000"/>
                    <a:lumOff val="35000"/>
                  </a:srgbClr>
                </a:solidFill>
                <a:latin typeface="Arial" pitchFamily="34" charset="0"/>
                <a:ea typeface="ＭＳ Ｐゴシック" charset="0"/>
                <a:cs typeface="Arial" pitchFamily="34" charset="0"/>
              </a:rPr>
              <a:t>Visit the IPSASB web site </a:t>
            </a:r>
            <a:r>
              <a:rPr lang="en-GB" sz="2000" kern="0" dirty="0">
                <a:solidFill>
                  <a:srgbClr val="005BAA">
                    <a:lumMod val="75000"/>
                  </a:srgbClr>
                </a:solidFill>
                <a:latin typeface="Arial" pitchFamily="34" charset="0"/>
                <a:ea typeface="ＭＳ Ｐゴシック" charset="0"/>
                <a:cs typeface="Arial" pitchFamily="34" charset="0"/>
              </a:rPr>
              <a:t>http://www.ipsasb.org  </a:t>
            </a:r>
          </a:p>
        </p:txBody>
      </p:sp>
      <p:pic>
        <p:nvPicPr>
          <p:cNvPr id="9" name="Picture 4" descr="http://www.eko-punkt.de/fileadmin/user_upload/ekopunkt/bilder/Fragezeichen_545.jpg"/>
          <p:cNvPicPr>
            <a:picLocks noChangeAspect="1" noChangeArrowheads="1"/>
          </p:cNvPicPr>
          <p:nvPr/>
        </p:nvPicPr>
        <p:blipFill>
          <a:blip r:embed="rId3" cstate="print">
            <a:duotone>
              <a:prstClr val="black"/>
              <a:srgbClr val="005BAA">
                <a:tint val="45000"/>
                <a:satMod val="400000"/>
              </a:srgbClr>
            </a:duotone>
          </a:blip>
          <a:srcRect/>
          <a:stretch>
            <a:fillRect/>
          </a:stretch>
        </p:blipFill>
        <p:spPr bwMode="auto">
          <a:xfrm>
            <a:off x="605284" y="1532707"/>
            <a:ext cx="7672667" cy="2309949"/>
          </a:xfrm>
          <a:prstGeom prst="rect">
            <a:avLst/>
          </a:prstGeom>
          <a:noFill/>
        </p:spPr>
      </p:pic>
    </p:spTree>
    <p:extLst>
      <p:ext uri="{BB962C8B-B14F-4D97-AF65-F5344CB8AC3E}">
        <p14:creationId xmlns:p14="http://schemas.microsoft.com/office/powerpoint/2010/main" val="2628801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Liabilities</a:t>
            </a:r>
            <a:endParaRPr lang="en-US" sz="2400" dirty="0">
              <a:solidFill>
                <a:schemeClr val="bg1"/>
              </a:solidFill>
            </a:endParaRPr>
          </a:p>
        </p:txBody>
      </p:sp>
      <p:sp>
        <p:nvSpPr>
          <p:cNvPr id="7" name="TextBox 6"/>
          <p:cNvSpPr txBox="1"/>
          <p:nvPr/>
        </p:nvSpPr>
        <p:spPr>
          <a:xfrm>
            <a:off x="495300" y="881956"/>
            <a:ext cx="8089900" cy="3477875"/>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Typical Liabilities</a:t>
            </a:r>
          </a:p>
          <a:p>
            <a:endParaRPr lang="en-US" sz="2000"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Accounts payable and accrued expenses</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Provisions  </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Pensions and other employee benefits</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Unearned revenues</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Transfer payments payable</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Social benefit liabilities</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404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Liabilities</a:t>
            </a:r>
            <a:endParaRPr lang="en-US" sz="2400" dirty="0">
              <a:solidFill>
                <a:schemeClr val="bg1"/>
              </a:solidFill>
            </a:endParaRPr>
          </a:p>
        </p:txBody>
      </p:sp>
      <p:sp>
        <p:nvSpPr>
          <p:cNvPr id="7" name="TextBox 6"/>
          <p:cNvSpPr txBox="1"/>
          <p:nvPr/>
        </p:nvSpPr>
        <p:spPr>
          <a:xfrm>
            <a:off x="495300" y="881956"/>
            <a:ext cx="8089900" cy="2862322"/>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Liability Definition</a:t>
            </a:r>
          </a:p>
          <a:p>
            <a:endParaRPr lang="en-US" sz="2000" dirty="0">
              <a:solidFill>
                <a:schemeClr val="bg1">
                  <a:lumMod val="50000"/>
                </a:schemeClr>
              </a:solidFill>
              <a:latin typeface="Arial" panose="020B0604020202020204" pitchFamily="34" charset="0"/>
              <a:cs typeface="Arial" panose="020B0604020202020204" pitchFamily="34" charset="0"/>
            </a:endParaRPr>
          </a:p>
          <a:p>
            <a:pPr marL="285750" lvl="0" indent="-285750" defTabSz="914400" fontAlgn="base">
              <a:spcBef>
                <a:spcPct val="0"/>
              </a:spcBef>
              <a:spcAft>
                <a:spcPct val="0"/>
              </a:spcAft>
              <a:buFont typeface="Arial" panose="020B0604020202020204" pitchFamily="34" charset="0"/>
              <a:buChar char="•"/>
            </a:pPr>
            <a:r>
              <a:rPr lang="en-CA" altLang="en-US" sz="2000" kern="0" dirty="0">
                <a:solidFill>
                  <a:srgbClr val="000000"/>
                </a:solidFill>
                <a:latin typeface="Arial" charset="0"/>
              </a:rPr>
              <a:t>A </a:t>
            </a:r>
            <a:r>
              <a:rPr lang="en-CA" altLang="en-US" sz="2000" b="1" kern="0" dirty="0">
                <a:solidFill>
                  <a:srgbClr val="000000"/>
                </a:solidFill>
                <a:latin typeface="Arial" charset="0"/>
              </a:rPr>
              <a:t>liability</a:t>
            </a:r>
            <a:r>
              <a:rPr lang="en-CA" altLang="en-US" sz="2000" kern="0" dirty="0">
                <a:solidFill>
                  <a:srgbClr val="000000"/>
                </a:solidFill>
                <a:latin typeface="Arial" charset="0"/>
              </a:rPr>
              <a:t> is a present obligation of the entity for an outflow of resources that results from a past event.</a:t>
            </a:r>
          </a:p>
          <a:p>
            <a:pPr marL="285750" lvl="0" indent="-285750" defTabSz="914400" fontAlgn="base">
              <a:spcBef>
                <a:spcPct val="0"/>
              </a:spcBef>
              <a:spcAft>
                <a:spcPct val="0"/>
              </a:spcAft>
              <a:buFont typeface="Arial" panose="020B0604020202020204" pitchFamily="34" charset="0"/>
              <a:buChar char="•"/>
            </a:pPr>
            <a:endParaRPr lang="en-CA" altLang="en-US" sz="2000" kern="0" dirty="0">
              <a:solidFill>
                <a:srgbClr val="000000"/>
              </a:solidFill>
              <a:latin typeface="Arial" charset="0"/>
            </a:endParaRPr>
          </a:p>
          <a:p>
            <a:pPr marL="285750" lvl="0" indent="-285750" defTabSz="914400" fontAlgn="base">
              <a:spcBef>
                <a:spcPct val="0"/>
              </a:spcBef>
              <a:spcAft>
                <a:spcPct val="0"/>
              </a:spcAft>
              <a:buFont typeface="Arial" panose="020B0604020202020204" pitchFamily="34" charset="0"/>
              <a:buChar char="•"/>
            </a:pPr>
            <a:r>
              <a:rPr lang="en-CA" altLang="en-US" sz="2000" kern="0" dirty="0">
                <a:solidFill>
                  <a:srgbClr val="000000"/>
                </a:solidFill>
                <a:latin typeface="Arial" charset="0"/>
              </a:rPr>
              <a:t>A </a:t>
            </a:r>
            <a:r>
              <a:rPr lang="en-CA" altLang="en-US" sz="2000" b="1" kern="0" dirty="0">
                <a:solidFill>
                  <a:srgbClr val="000000"/>
                </a:solidFill>
                <a:latin typeface="Arial" charset="0"/>
              </a:rPr>
              <a:t>present obligation</a:t>
            </a:r>
            <a:r>
              <a:rPr lang="en-CA" altLang="en-US" sz="2000" kern="0" dirty="0">
                <a:solidFill>
                  <a:srgbClr val="000000"/>
                </a:solidFill>
                <a:latin typeface="Arial" charset="0"/>
              </a:rPr>
              <a:t> is a legally binding obligation (legal obligation) or non-legally binding obligation, which an entity has little or no realistic alternative to avoid.</a:t>
            </a:r>
            <a:endParaRPr lang="en-US" altLang="en-US" sz="2000" kern="0" dirty="0">
              <a:solidFill>
                <a:srgbClr val="000000"/>
              </a:solidFill>
              <a:latin typeface="Arial"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5872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Liabilities</a:t>
            </a:r>
            <a:endParaRPr lang="en-US" sz="2400" dirty="0">
              <a:solidFill>
                <a:schemeClr val="bg1"/>
              </a:solidFill>
            </a:endParaRPr>
          </a:p>
        </p:txBody>
      </p:sp>
      <p:sp>
        <p:nvSpPr>
          <p:cNvPr id="7" name="TextBox 6"/>
          <p:cNvSpPr txBox="1"/>
          <p:nvPr/>
        </p:nvSpPr>
        <p:spPr>
          <a:xfrm>
            <a:off x="495300" y="881956"/>
            <a:ext cx="8089900" cy="2554545"/>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Liability Recognition Criteria</a:t>
            </a:r>
          </a:p>
          <a:p>
            <a:endParaRPr lang="en-US" sz="2000" dirty="0">
              <a:solidFill>
                <a:schemeClr val="bg1">
                  <a:lumMod val="50000"/>
                </a:schemeClr>
              </a:solidFill>
              <a:latin typeface="Arial" panose="020B0604020202020204" pitchFamily="34" charset="0"/>
              <a:cs typeface="Arial" panose="020B0604020202020204" pitchFamily="34" charset="0"/>
            </a:endParaRPr>
          </a:p>
          <a:p>
            <a:pPr lvl="0" defTabSz="914400">
              <a:spcBef>
                <a:spcPts val="776"/>
              </a:spcBef>
              <a:buClr>
                <a:srgbClr val="F15A22"/>
              </a:buClr>
              <a:defRPr/>
            </a:pPr>
            <a:r>
              <a:rPr lang="en-US" sz="2000" kern="0" dirty="0">
                <a:solidFill>
                  <a:srgbClr val="000000">
                    <a:lumMod val="65000"/>
                    <a:lumOff val="35000"/>
                  </a:srgbClr>
                </a:solidFill>
                <a:latin typeface="Arial"/>
                <a:ea typeface="ＭＳ Ｐゴシック" charset="0"/>
              </a:rPr>
              <a:t>An item that meets the definition of a liability  should be recognized if</a:t>
            </a:r>
          </a:p>
          <a:p>
            <a:pPr marL="514350" lvl="0" indent="-514350" defTabSz="914400">
              <a:spcBef>
                <a:spcPts val="776"/>
              </a:spcBef>
              <a:buClr>
                <a:srgbClr val="000000"/>
              </a:buClr>
              <a:buFont typeface="+mj-lt"/>
              <a:buAutoNum type="alphaLcParenR"/>
              <a:defRPr/>
            </a:pPr>
            <a:r>
              <a:rPr lang="en-US" sz="2000" kern="0" dirty="0">
                <a:solidFill>
                  <a:srgbClr val="000000">
                    <a:lumMod val="65000"/>
                    <a:lumOff val="35000"/>
                  </a:srgbClr>
                </a:solidFill>
                <a:latin typeface="Arial"/>
                <a:ea typeface="ＭＳ Ｐゴシック" charset="0"/>
              </a:rPr>
              <a:t>It is probable that there will be an outflow of service potential  or economic benefits from the entity</a:t>
            </a:r>
          </a:p>
          <a:p>
            <a:pPr marL="514350" lvl="0" indent="-514350" defTabSz="914400">
              <a:spcBef>
                <a:spcPts val="776"/>
              </a:spcBef>
              <a:buClr>
                <a:srgbClr val="000000"/>
              </a:buClr>
              <a:buFont typeface="+mj-lt"/>
              <a:buAutoNum type="alphaLcParenR"/>
              <a:defRPr/>
            </a:pPr>
            <a:r>
              <a:rPr lang="en-US" sz="2000" kern="0" dirty="0">
                <a:solidFill>
                  <a:srgbClr val="000000">
                    <a:lumMod val="65000"/>
                    <a:lumOff val="35000"/>
                  </a:srgbClr>
                </a:solidFill>
                <a:latin typeface="Arial"/>
                <a:ea typeface="ＭＳ Ｐゴシック" charset="0"/>
              </a:rPr>
              <a:t>The item has a cost or  fair value that can be measured reliably</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5888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Liabilities</a:t>
            </a:r>
            <a:endParaRPr lang="en-US" sz="2400" dirty="0">
              <a:solidFill>
                <a:schemeClr val="bg1"/>
              </a:solidFill>
            </a:endParaRPr>
          </a:p>
        </p:txBody>
      </p:sp>
      <p:sp>
        <p:nvSpPr>
          <p:cNvPr id="7" name="TextBox 6"/>
          <p:cNvSpPr txBox="1"/>
          <p:nvPr/>
        </p:nvSpPr>
        <p:spPr>
          <a:xfrm>
            <a:off x="495300" y="881956"/>
            <a:ext cx="8089900" cy="429861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Illustrative Example</a:t>
            </a:r>
          </a:p>
          <a:p>
            <a:endParaRPr lang="en-US" sz="2000" dirty="0">
              <a:solidFill>
                <a:schemeClr val="bg1">
                  <a:lumMod val="50000"/>
                </a:schemeClr>
              </a:solidFill>
              <a:latin typeface="Arial" panose="020B0604020202020204" pitchFamily="34" charset="0"/>
              <a:cs typeface="Arial" panose="020B0604020202020204" pitchFamily="34" charset="0"/>
            </a:endParaRPr>
          </a:p>
          <a:p>
            <a:pPr lvl="0" defTabSz="914400" fontAlgn="base">
              <a:spcBef>
                <a:spcPts val="776"/>
              </a:spcBef>
              <a:spcAft>
                <a:spcPct val="0"/>
              </a:spcAft>
            </a:pPr>
            <a:r>
              <a:rPr lang="en-US" sz="2000" kern="0" dirty="0">
                <a:solidFill>
                  <a:srgbClr val="000000">
                    <a:lumMod val="65000"/>
                    <a:lumOff val="35000"/>
                  </a:srgbClr>
                </a:solidFill>
                <a:latin typeface="Arial"/>
                <a:ea typeface="ＭＳ Ｐゴシック" charset="0"/>
              </a:rPr>
              <a:t>An entity has a reporting date of March 31 </a:t>
            </a:r>
          </a:p>
          <a:p>
            <a:pPr lvl="0" defTabSz="914400" fontAlgn="base">
              <a:spcBef>
                <a:spcPts val="776"/>
              </a:spcBef>
              <a:spcAft>
                <a:spcPct val="0"/>
              </a:spcAft>
            </a:pPr>
            <a:r>
              <a:rPr lang="en-US" sz="2000" b="1" kern="0" dirty="0">
                <a:solidFill>
                  <a:srgbClr val="000000">
                    <a:lumMod val="65000"/>
                    <a:lumOff val="35000"/>
                  </a:srgbClr>
                </a:solidFill>
                <a:latin typeface="Arial"/>
                <a:ea typeface="ＭＳ Ｐゴシック" charset="0"/>
              </a:rPr>
              <a:t>1.</a:t>
            </a:r>
            <a:r>
              <a:rPr lang="en-US" sz="2000" kern="0" dirty="0">
                <a:solidFill>
                  <a:srgbClr val="000000">
                    <a:lumMod val="65000"/>
                    <a:lumOff val="35000"/>
                  </a:srgbClr>
                </a:solidFill>
                <a:latin typeface="Arial"/>
                <a:ea typeface="ＭＳ Ｐゴシック" charset="0"/>
              </a:rPr>
              <a:t> It received </a:t>
            </a:r>
            <a:r>
              <a:rPr lang="en-US" sz="2000" kern="0" dirty="0">
                <a:solidFill>
                  <a:srgbClr val="000000">
                    <a:lumMod val="65000"/>
                    <a:lumOff val="35000"/>
                  </a:srgbClr>
                </a:solidFill>
                <a:latin typeface="Arial"/>
                <a:ea typeface="ＭＳ Ｐゴシック" charset="0"/>
                <a:cs typeface="Times New Roman" pitchFamily="18" charset="0"/>
              </a:rPr>
              <a:t>10</a:t>
            </a:r>
            <a:r>
              <a:rPr lang="en-US" sz="2000" kern="0" dirty="0">
                <a:solidFill>
                  <a:srgbClr val="000000">
                    <a:lumMod val="65000"/>
                    <a:lumOff val="35000"/>
                  </a:srgbClr>
                </a:solidFill>
                <a:latin typeface="Arial"/>
                <a:ea typeface="ＭＳ Ｐゴシック" charset="0"/>
              </a:rPr>
              <a:t> trucks on March 15, with payment of CU </a:t>
            </a:r>
            <a:r>
              <a:rPr lang="en-US" sz="2000" kern="0" dirty="0">
                <a:solidFill>
                  <a:srgbClr val="000000">
                    <a:lumMod val="65000"/>
                    <a:lumOff val="35000"/>
                  </a:srgbClr>
                </a:solidFill>
                <a:latin typeface="Arial"/>
                <a:ea typeface="ＭＳ Ｐゴシック" charset="0"/>
                <a:cs typeface="Times New Roman" pitchFamily="18" charset="0"/>
              </a:rPr>
              <a:t>500,000</a:t>
            </a:r>
            <a:r>
              <a:rPr lang="en-US" sz="2000" kern="0" dirty="0">
                <a:solidFill>
                  <a:srgbClr val="000000">
                    <a:lumMod val="65000"/>
                    <a:lumOff val="35000"/>
                  </a:srgbClr>
                </a:solidFill>
                <a:latin typeface="Arial"/>
                <a:ea typeface="ＭＳ Ｐゴシック" charset="0"/>
              </a:rPr>
              <a:t> due in thirty days</a:t>
            </a:r>
          </a:p>
          <a:p>
            <a:pPr lvl="0" defTabSz="914400" fontAlgn="base">
              <a:spcBef>
                <a:spcPts val="776"/>
              </a:spcBef>
              <a:spcAft>
                <a:spcPct val="0"/>
              </a:spcAft>
            </a:pPr>
            <a:r>
              <a:rPr lang="en-US" sz="2000" b="1" kern="0" dirty="0">
                <a:solidFill>
                  <a:srgbClr val="000000">
                    <a:lumMod val="65000"/>
                    <a:lumOff val="35000"/>
                  </a:srgbClr>
                </a:solidFill>
                <a:latin typeface="Arial"/>
                <a:ea typeface="ＭＳ Ｐゴシック" charset="0"/>
              </a:rPr>
              <a:t>2. </a:t>
            </a:r>
            <a:r>
              <a:rPr lang="en-US" sz="2000" kern="0" dirty="0">
                <a:solidFill>
                  <a:srgbClr val="000000">
                    <a:lumMod val="65000"/>
                    <a:lumOff val="35000"/>
                  </a:srgbClr>
                </a:solidFill>
                <a:latin typeface="Arial"/>
                <a:ea typeface="ＭＳ Ｐゴシック" charset="0"/>
              </a:rPr>
              <a:t>It has outstanding purchase orders totaling CU </a:t>
            </a:r>
            <a:r>
              <a:rPr lang="en-US" sz="2000" kern="0" dirty="0">
                <a:solidFill>
                  <a:srgbClr val="000000">
                    <a:lumMod val="65000"/>
                    <a:lumOff val="35000"/>
                  </a:srgbClr>
                </a:solidFill>
                <a:latin typeface="Arial"/>
                <a:ea typeface="ＭＳ Ｐゴシック" charset="0"/>
                <a:cs typeface="Times New Roman" pitchFamily="18" charset="0"/>
              </a:rPr>
              <a:t>100,000</a:t>
            </a:r>
            <a:r>
              <a:rPr lang="en-US" sz="2000" kern="0" dirty="0">
                <a:solidFill>
                  <a:srgbClr val="000000">
                    <a:lumMod val="65000"/>
                    <a:lumOff val="35000"/>
                  </a:srgbClr>
                </a:solidFill>
                <a:latin typeface="Arial"/>
                <a:ea typeface="ＭＳ Ｐゴシック" charset="0"/>
              </a:rPr>
              <a:t> for materials and supplies not yet received</a:t>
            </a:r>
          </a:p>
          <a:p>
            <a:pPr lvl="0" defTabSz="914400" fontAlgn="base">
              <a:spcBef>
                <a:spcPts val="776"/>
              </a:spcBef>
              <a:spcAft>
                <a:spcPct val="0"/>
              </a:spcAft>
            </a:pPr>
            <a:r>
              <a:rPr lang="en-US" sz="2000" b="1" kern="0" dirty="0">
                <a:solidFill>
                  <a:srgbClr val="000000">
                    <a:lumMod val="65000"/>
                    <a:lumOff val="35000"/>
                  </a:srgbClr>
                </a:solidFill>
                <a:latin typeface="Arial"/>
                <a:ea typeface="ＭＳ Ｐゴシック" charset="0"/>
              </a:rPr>
              <a:t>3. </a:t>
            </a:r>
            <a:r>
              <a:rPr lang="en-US" sz="2000" kern="0" dirty="0">
                <a:solidFill>
                  <a:srgbClr val="000000">
                    <a:lumMod val="65000"/>
                    <a:lumOff val="35000"/>
                  </a:srgbClr>
                </a:solidFill>
                <a:latin typeface="Arial"/>
                <a:ea typeface="ＭＳ Ｐゴシック" charset="0"/>
              </a:rPr>
              <a:t>It has contracted with an external auditor for audit services related to the reporting period just ended</a:t>
            </a:r>
          </a:p>
          <a:p>
            <a:pPr lvl="0" defTabSz="914400" fontAlgn="base">
              <a:spcBef>
                <a:spcPts val="776"/>
              </a:spcBef>
              <a:spcAft>
                <a:spcPct val="0"/>
              </a:spcAft>
            </a:pPr>
            <a:r>
              <a:rPr lang="en-US" sz="2000" b="1" kern="0" dirty="0">
                <a:solidFill>
                  <a:srgbClr val="000000">
                    <a:lumMod val="65000"/>
                    <a:lumOff val="35000"/>
                  </a:srgbClr>
                </a:solidFill>
                <a:latin typeface="Arial"/>
                <a:ea typeface="ＭＳ Ｐゴシック" charset="0"/>
              </a:rPr>
              <a:t>Question:</a:t>
            </a:r>
            <a:r>
              <a:rPr lang="en-US" sz="2000" kern="0" dirty="0">
                <a:solidFill>
                  <a:srgbClr val="000000">
                    <a:lumMod val="65000"/>
                    <a:lumOff val="35000"/>
                  </a:srgbClr>
                </a:solidFill>
                <a:latin typeface="Arial"/>
                <a:ea typeface="ＭＳ Ｐゴシック" charset="0"/>
              </a:rPr>
              <a:t> As at the reporting date, does it report an account payable or accrued expense? If yes, what is the classification? Explain?</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4041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Liabilities</a:t>
            </a:r>
            <a:endParaRPr lang="en-US" sz="2400" dirty="0">
              <a:solidFill>
                <a:schemeClr val="bg1"/>
              </a:solidFill>
            </a:endParaRPr>
          </a:p>
        </p:txBody>
      </p:sp>
      <p:sp>
        <p:nvSpPr>
          <p:cNvPr id="7" name="TextBox 6"/>
          <p:cNvSpPr txBox="1"/>
          <p:nvPr/>
        </p:nvSpPr>
        <p:spPr>
          <a:xfrm>
            <a:off x="495300" y="881956"/>
            <a:ext cx="8089900" cy="2092881"/>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Provisions – Definitions and Recognition</a:t>
            </a:r>
          </a:p>
          <a:p>
            <a:endParaRPr lang="en-US" sz="2000" dirty="0">
              <a:solidFill>
                <a:schemeClr val="bg1">
                  <a:lumMod val="50000"/>
                </a:schemeClr>
              </a:solidFill>
              <a:latin typeface="Arial" panose="020B0604020202020204" pitchFamily="34" charset="0"/>
              <a:cs typeface="Arial" panose="020B0604020202020204" pitchFamily="34" charset="0"/>
            </a:endParaRPr>
          </a:p>
          <a:p>
            <a:pPr lvl="0" defTabSz="914400" fontAlgn="base">
              <a:spcBef>
                <a:spcPts val="625"/>
              </a:spcBef>
              <a:spcAft>
                <a:spcPct val="0"/>
              </a:spcAft>
              <a:defRPr/>
            </a:pPr>
            <a:r>
              <a:rPr lang="en-US" sz="2000" dirty="0">
                <a:solidFill>
                  <a:srgbClr val="000000"/>
                </a:solidFill>
                <a:latin typeface="Arial"/>
              </a:rPr>
              <a:t>Provisions – liabilities of uncertain timing or amount</a:t>
            </a:r>
          </a:p>
          <a:p>
            <a:pPr lvl="0" defTabSz="914400" fontAlgn="base">
              <a:spcBef>
                <a:spcPts val="625"/>
              </a:spcBef>
              <a:spcAft>
                <a:spcPct val="0"/>
              </a:spcAft>
              <a:defRPr/>
            </a:pPr>
            <a:r>
              <a:rPr lang="en-US" sz="2000" dirty="0">
                <a:solidFill>
                  <a:srgbClr val="000000"/>
                </a:solidFill>
                <a:latin typeface="Arial"/>
              </a:rPr>
              <a:t>Contingent liabilities – possible obligations to be confirmed by occurrence of future events</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
        <p:nvSpPr>
          <p:cNvPr id="9" name="Rectangle 8"/>
          <p:cNvSpPr/>
          <p:nvPr/>
        </p:nvSpPr>
        <p:spPr>
          <a:xfrm>
            <a:off x="400050" y="2669619"/>
            <a:ext cx="1981200" cy="990600"/>
          </a:xfrm>
          <a:prstGeom prst="rect">
            <a:avLst/>
          </a:prstGeom>
          <a:solidFill>
            <a:srgbClr val="005BAA"/>
          </a:solid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Arial"/>
                <a:ea typeface="+mn-ea"/>
                <a:cs typeface="+mn-cs"/>
              </a:rPr>
              <a:t>Accounts Payable</a:t>
            </a:r>
          </a:p>
        </p:txBody>
      </p:sp>
      <p:sp>
        <p:nvSpPr>
          <p:cNvPr id="10" name="Rectangle 9"/>
          <p:cNvSpPr/>
          <p:nvPr/>
        </p:nvSpPr>
        <p:spPr>
          <a:xfrm>
            <a:off x="2524125" y="2668378"/>
            <a:ext cx="1981200" cy="990600"/>
          </a:xfrm>
          <a:prstGeom prst="rect">
            <a:avLst/>
          </a:prstGeom>
          <a:solidFill>
            <a:srgbClr val="005BAA"/>
          </a:solid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Arial"/>
                <a:ea typeface="+mn-ea"/>
                <a:cs typeface="+mn-cs"/>
              </a:rPr>
              <a:t>Accruals</a:t>
            </a:r>
          </a:p>
        </p:txBody>
      </p:sp>
      <p:sp>
        <p:nvSpPr>
          <p:cNvPr id="11" name="Rectangle 10"/>
          <p:cNvSpPr/>
          <p:nvPr/>
        </p:nvSpPr>
        <p:spPr>
          <a:xfrm>
            <a:off x="4648200" y="2657025"/>
            <a:ext cx="1981200" cy="990600"/>
          </a:xfrm>
          <a:prstGeom prst="rect">
            <a:avLst/>
          </a:prstGeom>
          <a:solidFill>
            <a:srgbClr val="005BAA"/>
          </a:solid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Arial"/>
                <a:ea typeface="+mn-ea"/>
                <a:cs typeface="+mn-cs"/>
              </a:rPr>
              <a:t>Provisions</a:t>
            </a:r>
          </a:p>
        </p:txBody>
      </p:sp>
      <p:sp>
        <p:nvSpPr>
          <p:cNvPr id="12" name="Rectangle 11"/>
          <p:cNvSpPr/>
          <p:nvPr/>
        </p:nvSpPr>
        <p:spPr>
          <a:xfrm>
            <a:off x="6781800" y="2669619"/>
            <a:ext cx="1981200" cy="990600"/>
          </a:xfrm>
          <a:prstGeom prst="rect">
            <a:avLst/>
          </a:prstGeom>
          <a:solidFill>
            <a:srgbClr val="005BAA"/>
          </a:solid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Arial"/>
                <a:ea typeface="+mn-ea"/>
                <a:cs typeface="+mn-cs"/>
              </a:rPr>
              <a:t>Contingent Liability</a:t>
            </a:r>
          </a:p>
        </p:txBody>
      </p:sp>
      <p:sp>
        <p:nvSpPr>
          <p:cNvPr id="13" name="Left-Right Arrow 12"/>
          <p:cNvSpPr/>
          <p:nvPr/>
        </p:nvSpPr>
        <p:spPr>
          <a:xfrm>
            <a:off x="400050" y="3734760"/>
            <a:ext cx="8305800" cy="609600"/>
          </a:xfrm>
          <a:prstGeom prst="leftRightArrow">
            <a:avLst/>
          </a:prstGeom>
          <a:solidFill>
            <a:srgbClr val="005BAA"/>
          </a:solid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Arial"/>
                <a:ea typeface="+mn-ea"/>
                <a:cs typeface="+mn-cs"/>
              </a:rPr>
              <a:t>Certainty Continuum</a:t>
            </a:r>
          </a:p>
        </p:txBody>
      </p:sp>
      <p:sp>
        <p:nvSpPr>
          <p:cNvPr id="14" name="Rectangle 13"/>
          <p:cNvSpPr/>
          <p:nvPr/>
        </p:nvSpPr>
        <p:spPr>
          <a:xfrm>
            <a:off x="476250" y="4431495"/>
            <a:ext cx="1905000" cy="990600"/>
          </a:xfrm>
          <a:prstGeom prst="rect">
            <a:avLst/>
          </a:prstGeom>
          <a:solidFill>
            <a:srgbClr val="005BAA"/>
          </a:solid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Arial"/>
                <a:ea typeface="+mn-ea"/>
                <a:cs typeface="+mn-cs"/>
              </a:rPr>
              <a:t>Recognize  liability</a:t>
            </a:r>
          </a:p>
        </p:txBody>
      </p:sp>
      <p:sp>
        <p:nvSpPr>
          <p:cNvPr id="15" name="Rectangle 14"/>
          <p:cNvSpPr/>
          <p:nvPr/>
        </p:nvSpPr>
        <p:spPr>
          <a:xfrm>
            <a:off x="2554288" y="4454800"/>
            <a:ext cx="1981200" cy="990600"/>
          </a:xfrm>
          <a:prstGeom prst="rect">
            <a:avLst/>
          </a:prstGeom>
          <a:solidFill>
            <a:srgbClr val="005BAA"/>
          </a:solid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Arial"/>
                <a:ea typeface="+mn-ea"/>
                <a:cs typeface="+mn-cs"/>
              </a:rPr>
              <a:t>Recognize liability</a:t>
            </a:r>
          </a:p>
        </p:txBody>
      </p:sp>
      <p:sp>
        <p:nvSpPr>
          <p:cNvPr id="16" name="Rectangle 15"/>
          <p:cNvSpPr/>
          <p:nvPr/>
        </p:nvSpPr>
        <p:spPr>
          <a:xfrm>
            <a:off x="4731544" y="4454800"/>
            <a:ext cx="1981200" cy="990600"/>
          </a:xfrm>
          <a:prstGeom prst="rect">
            <a:avLst/>
          </a:prstGeom>
          <a:solidFill>
            <a:srgbClr val="005BAA"/>
          </a:solid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Arial"/>
                <a:ea typeface="+mn-ea"/>
                <a:cs typeface="+mn-cs"/>
              </a:rPr>
              <a:t>Recognize liability</a:t>
            </a:r>
          </a:p>
        </p:txBody>
      </p:sp>
      <p:sp>
        <p:nvSpPr>
          <p:cNvPr id="17" name="Rectangle 16"/>
          <p:cNvSpPr/>
          <p:nvPr/>
        </p:nvSpPr>
        <p:spPr>
          <a:xfrm>
            <a:off x="6908800" y="4454800"/>
            <a:ext cx="1981200" cy="990600"/>
          </a:xfrm>
          <a:prstGeom prst="rect">
            <a:avLst/>
          </a:prstGeom>
          <a:solidFill>
            <a:srgbClr val="005BAA"/>
          </a:solid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Arial"/>
                <a:ea typeface="+mn-ea"/>
                <a:cs typeface="+mn-cs"/>
              </a:rPr>
              <a:t>Disclose </a:t>
            </a:r>
          </a:p>
        </p:txBody>
      </p:sp>
    </p:spTree>
    <p:extLst>
      <p:ext uri="{BB962C8B-B14F-4D97-AF65-F5344CB8AC3E}">
        <p14:creationId xmlns:p14="http://schemas.microsoft.com/office/powerpoint/2010/main" val="3491976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Liabilities</a:t>
            </a:r>
            <a:endParaRPr lang="en-US" sz="2400" dirty="0">
              <a:solidFill>
                <a:schemeClr val="bg1"/>
              </a:solidFill>
            </a:endParaRPr>
          </a:p>
        </p:txBody>
      </p:sp>
      <p:sp>
        <p:nvSpPr>
          <p:cNvPr id="7" name="TextBox 6"/>
          <p:cNvSpPr txBox="1"/>
          <p:nvPr/>
        </p:nvSpPr>
        <p:spPr>
          <a:xfrm>
            <a:off x="495300" y="881956"/>
            <a:ext cx="8089900" cy="3708708"/>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Illustrative Example</a:t>
            </a:r>
          </a:p>
          <a:p>
            <a:endParaRPr lang="en-US" sz="2000" dirty="0">
              <a:solidFill>
                <a:schemeClr val="bg1">
                  <a:lumMod val="50000"/>
                </a:schemeClr>
              </a:solidFill>
              <a:latin typeface="Arial" panose="020B0604020202020204" pitchFamily="34" charset="0"/>
              <a:cs typeface="Arial" panose="020B0604020202020204" pitchFamily="34" charset="0"/>
            </a:endParaRPr>
          </a:p>
          <a:p>
            <a:pPr lvl="0" defTabSz="914400" fontAlgn="base">
              <a:spcBef>
                <a:spcPts val="625"/>
              </a:spcBef>
              <a:spcAft>
                <a:spcPct val="0"/>
              </a:spcAft>
            </a:pPr>
            <a:r>
              <a:rPr lang="en-US" sz="2000" kern="0" dirty="0">
                <a:solidFill>
                  <a:srgbClr val="000000">
                    <a:lumMod val="65000"/>
                    <a:lumOff val="35000"/>
                  </a:srgbClr>
                </a:solidFill>
                <a:latin typeface="Arial"/>
                <a:ea typeface="ＭＳ Ｐゴシック" charset="0"/>
              </a:rPr>
              <a:t>A public sector entity operates a nuclear power generation plant. Storage of spent fuel cells complies with legislation. New legislation to be enacted after the reporting date will retroactively change the standards. If enacted, the entity will have to make significant expenditures on storage of spent fuel cells generated from past operations.</a:t>
            </a:r>
          </a:p>
          <a:p>
            <a:pPr lvl="0" defTabSz="914400" fontAlgn="base">
              <a:spcBef>
                <a:spcPts val="1200"/>
              </a:spcBef>
              <a:spcAft>
                <a:spcPct val="0"/>
              </a:spcAft>
            </a:pPr>
            <a:r>
              <a:rPr lang="en-US" sz="2000" kern="0" dirty="0">
                <a:solidFill>
                  <a:srgbClr val="000000">
                    <a:lumMod val="65000"/>
                    <a:lumOff val="35000"/>
                  </a:srgbClr>
                </a:solidFill>
                <a:latin typeface="Arial"/>
                <a:ea typeface="ＭＳ Ｐゴシック" charset="0"/>
              </a:rPr>
              <a:t>Should the entity recognize a provision or disclose a contingent liability at the reporting date? Explain</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6136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Liabilities</a:t>
            </a:r>
            <a:endParaRPr lang="en-US" sz="2400" dirty="0">
              <a:solidFill>
                <a:schemeClr val="bg1"/>
              </a:solidFill>
            </a:endParaRPr>
          </a:p>
        </p:txBody>
      </p:sp>
      <p:sp>
        <p:nvSpPr>
          <p:cNvPr id="7" name="TextBox 6"/>
          <p:cNvSpPr txBox="1"/>
          <p:nvPr/>
        </p:nvSpPr>
        <p:spPr>
          <a:xfrm>
            <a:off x="495300" y="881956"/>
            <a:ext cx="8089900" cy="4503797"/>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Illustrative Example</a:t>
            </a:r>
          </a:p>
          <a:p>
            <a:pPr lvl="0" defTabSz="914400" fontAlgn="base">
              <a:spcBef>
                <a:spcPts val="776"/>
              </a:spcBef>
              <a:spcAft>
                <a:spcPct val="0"/>
              </a:spcAft>
              <a:defRPr/>
            </a:pPr>
            <a:endParaRPr lang="en-US" sz="2000" kern="0" dirty="0">
              <a:solidFill>
                <a:srgbClr val="000000">
                  <a:lumMod val="65000"/>
                  <a:lumOff val="35000"/>
                </a:srgbClr>
              </a:solidFill>
              <a:latin typeface="Arial"/>
              <a:ea typeface="ＭＳ Ｐゴシック" charset="0"/>
            </a:endParaRPr>
          </a:p>
          <a:p>
            <a:pPr lvl="0" defTabSz="914400" fontAlgn="base">
              <a:spcBef>
                <a:spcPts val="776"/>
              </a:spcBef>
              <a:spcAft>
                <a:spcPct val="0"/>
              </a:spcAft>
              <a:defRPr/>
            </a:pPr>
            <a:r>
              <a:rPr lang="en-US" sz="2000" kern="0" dirty="0">
                <a:solidFill>
                  <a:srgbClr val="000000">
                    <a:lumMod val="65000"/>
                    <a:lumOff val="35000"/>
                  </a:srgbClr>
                </a:solidFill>
                <a:latin typeface="Arial"/>
                <a:ea typeface="ＭＳ Ｐゴシック" charset="0"/>
              </a:rPr>
              <a:t>At the reporting date legal proceedings have been commenced seeking property and punitive damages from a municipality for injuries from an accident. It is alleged the municipality was negligent in maintenance of the road. Legal counsel advises there is a  30% probability that the municipality will be held liable.</a:t>
            </a:r>
          </a:p>
          <a:p>
            <a:pPr marL="342900" lvl="0" indent="-342900" defTabSz="914400" fontAlgn="base">
              <a:spcBef>
                <a:spcPts val="776"/>
              </a:spcBef>
              <a:spcAft>
                <a:spcPct val="0"/>
              </a:spcAft>
              <a:buFontTx/>
              <a:buChar char="•"/>
              <a:defRPr/>
            </a:pPr>
            <a:r>
              <a:rPr lang="en-US" sz="2000" kern="0" dirty="0">
                <a:solidFill>
                  <a:srgbClr val="000000">
                    <a:lumMod val="65000"/>
                    <a:lumOff val="35000"/>
                  </a:srgbClr>
                </a:solidFill>
                <a:latin typeface="Arial"/>
                <a:ea typeface="ＭＳ Ｐゴシック" charset="0"/>
              </a:rPr>
              <a:t>Should the entity recognize a provision or disclose a contingent liability ? Explain</a:t>
            </a:r>
          </a:p>
          <a:p>
            <a:pPr marL="342900" lvl="0" indent="-342900" defTabSz="914400" fontAlgn="base">
              <a:spcBef>
                <a:spcPts val="776"/>
              </a:spcBef>
              <a:spcAft>
                <a:spcPct val="0"/>
              </a:spcAft>
              <a:buFontTx/>
              <a:buChar char="•"/>
              <a:defRPr/>
            </a:pPr>
            <a:r>
              <a:rPr lang="en-US" sz="2000" kern="0" dirty="0">
                <a:solidFill>
                  <a:srgbClr val="000000">
                    <a:lumMod val="65000"/>
                    <a:lumOff val="35000"/>
                  </a:srgbClr>
                </a:solidFill>
                <a:latin typeface="Arial"/>
                <a:ea typeface="ＭＳ Ｐゴシック" charset="0"/>
              </a:rPr>
              <a:t>Does the answer change if, at the next period end, the probability is assessed as (a) remote or (b) 60% ? Explain</a:t>
            </a:r>
          </a:p>
          <a:p>
            <a:endParaRPr lang="en-US" sz="2000"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7128927"/>
      </p:ext>
    </p:extLst>
  </p:cSld>
  <p:clrMapOvr>
    <a:masterClrMapping/>
  </p:clrMapOvr>
</p:sld>
</file>

<file path=ppt/theme/theme1.xml><?xml version="1.0" encoding="utf-8"?>
<a:theme xmlns:a="http://schemas.openxmlformats.org/drawingml/2006/main" name="Office Theme">
  <a:themeElements>
    <a:clrScheme name="Custom 1">
      <a:dk1>
        <a:srgbClr val="FFFFFE"/>
      </a:dk1>
      <a:lt1>
        <a:sysClr val="window" lastClr="FFFFFF"/>
      </a:lt1>
      <a:dk2>
        <a:srgbClr val="168136"/>
      </a:dk2>
      <a:lt2>
        <a:srgbClr val="003C80"/>
      </a:lt2>
      <a:accent1>
        <a:srgbClr val="12A9D9"/>
      </a:accent1>
      <a:accent2>
        <a:srgbClr val="D53D20"/>
      </a:accent2>
      <a:accent3>
        <a:srgbClr val="E78E23"/>
      </a:accent3>
      <a:accent4>
        <a:srgbClr val="73B632"/>
      </a:accent4>
      <a:accent5>
        <a:srgbClr val="010000"/>
      </a:accent5>
      <a:accent6>
        <a:srgbClr val="FFFFFE"/>
      </a:accent6>
      <a:hlink>
        <a:srgbClr val="000000"/>
      </a:hlink>
      <a:folHlink>
        <a:srgbClr val="CD09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2B04539262D804C81D6BCA745DFF1E8" ma:contentTypeVersion="9" ma:contentTypeDescription="Create a new document." ma:contentTypeScope="" ma:versionID="fd53706859c796433e46c67f9304e937">
  <xsd:schema xmlns:xsd="http://www.w3.org/2001/XMLSchema" xmlns:xs="http://www.w3.org/2001/XMLSchema" xmlns:p="http://schemas.microsoft.com/office/2006/metadata/properties" xmlns:ns2="a7402fae-bb21-445c-8609-eb603ffb5c14" targetNamespace="http://schemas.microsoft.com/office/2006/metadata/properties" ma:root="true" ma:fieldsID="eb49ff68a86aba0e4d76f1bfbf9152b6" ns2:_="">
    <xsd:import namespace="a7402fae-bb21-445c-8609-eb603ffb5c1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402fae-bb21-445c-8609-eb603ffb5c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1408F3-239A-4FB9-BF3A-7B5561AB84F5}">
  <ds:schemaRefs>
    <ds:schemaRef ds:uri="http://schemas.microsoft.com/sharepoint/v3/contenttype/forms"/>
  </ds:schemaRefs>
</ds:datastoreItem>
</file>

<file path=customXml/itemProps2.xml><?xml version="1.0" encoding="utf-8"?>
<ds:datastoreItem xmlns:ds="http://schemas.openxmlformats.org/officeDocument/2006/customXml" ds:itemID="{68A01698-A28F-4C15-A029-BAED0EDCA799}">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192D329F-ADA7-49BE-9D64-F5AF317905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402fae-bb21-445c-8609-eb603ffb5c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416</TotalTime>
  <Words>2445</Words>
  <Application>Microsoft Office PowerPoint</Application>
  <PresentationFormat>On-screen Show (4:3)</PresentationFormat>
  <Paragraphs>211</Paragraphs>
  <Slides>21</Slides>
  <Notes>21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dc:creator>
  <cp:lastModifiedBy>Laura Leka</cp:lastModifiedBy>
  <cp:revision>33</cp:revision>
  <dcterms:created xsi:type="dcterms:W3CDTF">2014-09-10T19:10:10Z</dcterms:created>
  <dcterms:modified xsi:type="dcterms:W3CDTF">2020-10-21T02:29:38Z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0x010100F2B04539262D804C81D6BCA745DFF1E8</vt:lpwstr>
  </property>
</Properties>
</file>