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8" r:id="rId6"/>
    <p:sldId id="257" r:id="rId7"/>
    <p:sldId id="259" r:id="rId8"/>
    <p:sldId id="260" r:id="rId9"/>
    <p:sldId id="265" r:id="rId10"/>
    <p:sldId id="267" r:id="rId11"/>
    <p:sldId id="263" r:id="rId12"/>
    <p:sldId id="262"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08F"/>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D698D-2637-4075-874E-36AEE266F156}" v="4" dt="2020-10-21T02:33:43.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2318" autoAdjust="0"/>
  </p:normalViewPr>
  <p:slideViewPr>
    <p:cSldViewPr snapToGrid="0" snapToObjects="1">
      <p:cViewPr varScale="1">
        <p:scale>
          <a:sx n="56" d="100"/>
          <a:sy n="56" d="100"/>
        </p:scale>
        <p:origin x="2174"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FDCEC930-0DA6-4EA3-84ED-BB199DDDCEB1}"/>
    <pc:docChg chg="modSld">
      <pc:chgData name="Laura Leka" userId="3c7b6d49-5262-4131-8ab9-4538781ea16d" providerId="ADAL" clId="{FDCEC930-0DA6-4EA3-84ED-BB199DDDCEB1}" dt="2020-07-30T22:07:31.970" v="1" actId="20577"/>
      <pc:docMkLst>
        <pc:docMk/>
      </pc:docMkLst>
      <pc:sldChg chg="modNotesTx">
        <pc:chgData name="Laura Leka" userId="3c7b6d49-5262-4131-8ab9-4538781ea16d" providerId="ADAL" clId="{FDCEC930-0DA6-4EA3-84ED-BB199DDDCEB1}" dt="2020-07-30T22:07:31.970" v="1" actId="20577"/>
        <pc:sldMkLst>
          <pc:docMk/>
          <pc:sldMk cId="1441733616" sldId="257"/>
        </pc:sldMkLst>
      </pc:sldChg>
    </pc:docChg>
  </pc:docChgLst>
  <pc:docChgLst>
    <pc:chgData name="Laura Leka" userId="3c7b6d49-5262-4131-8ab9-4538781ea16d" providerId="ADAL" clId="{47DD698D-2637-4075-874E-36AEE266F156}"/>
    <pc:docChg chg="modSld">
      <pc:chgData name="Laura Leka" userId="3c7b6d49-5262-4131-8ab9-4538781ea16d" providerId="ADAL" clId="{47DD698D-2637-4075-874E-36AEE266F156}" dt="2020-10-21T02:33:43.913" v="2" actId="207"/>
      <pc:docMkLst>
        <pc:docMk/>
      </pc:docMkLst>
      <pc:sldChg chg="modSp">
        <pc:chgData name="Laura Leka" userId="3c7b6d49-5262-4131-8ab9-4538781ea16d" providerId="ADAL" clId="{47DD698D-2637-4075-874E-36AEE266F156}" dt="2020-10-21T02:33:43.913" v="2" actId="207"/>
        <pc:sldMkLst>
          <pc:docMk/>
          <pc:sldMk cId="1405872300" sldId="259"/>
        </pc:sldMkLst>
        <pc:spChg chg="mod">
          <ac:chgData name="Laura Leka" userId="3c7b6d49-5262-4131-8ab9-4538781ea16d" providerId="ADAL" clId="{47DD698D-2637-4075-874E-36AEE266F156}" dt="2020-10-21T02:33:32.002" v="0" actId="207"/>
          <ac:spMkLst>
            <pc:docMk/>
            <pc:sldMk cId="1405872300" sldId="259"/>
            <ac:spMk id="12" creationId="{00000000-0000-0000-0000-000000000000}"/>
          </ac:spMkLst>
        </pc:spChg>
        <pc:spChg chg="mod">
          <ac:chgData name="Laura Leka" userId="3c7b6d49-5262-4131-8ab9-4538781ea16d" providerId="ADAL" clId="{47DD698D-2637-4075-874E-36AEE266F156}" dt="2020-10-21T02:33:39.103" v="1" actId="207"/>
          <ac:spMkLst>
            <pc:docMk/>
            <pc:sldMk cId="1405872300" sldId="259"/>
            <ac:spMk id="15" creationId="{00000000-0000-0000-0000-000000000000}"/>
          </ac:spMkLst>
        </pc:spChg>
        <pc:spChg chg="mod">
          <ac:chgData name="Laura Leka" userId="3c7b6d49-5262-4131-8ab9-4538781ea16d" providerId="ADAL" clId="{47DD698D-2637-4075-874E-36AEE266F156}" dt="2020-10-21T02:33:43.913" v="2" actId="207"/>
          <ac:spMkLst>
            <pc:docMk/>
            <pc:sldMk cId="1405872300" sldId="259"/>
            <ac:spMk id="16" creationId="{00000000-0000-0000-0000-000000000000}"/>
          </ac:spMkLst>
        </pc:spChg>
      </pc:sldChg>
    </pc:docChg>
  </pc:docChgLst>
  <pc:docChgLst>
    <pc:chgData name="Paul Mason" userId="a428ece4f01b0f60" providerId="LiveId" clId="{36242CB7-8A6D-46A6-A7B5-89FF0D59A1B4}"/>
    <pc:docChg chg="undo redo custSel modSld">
      <pc:chgData name="Paul Mason" userId="a428ece4f01b0f60" providerId="LiveId" clId="{36242CB7-8A6D-46A6-A7B5-89FF0D59A1B4}" dt="2020-07-15T21:09:48.637" v="2053" actId="12"/>
      <pc:docMkLst>
        <pc:docMk/>
      </pc:docMkLst>
      <pc:sldChg chg="modSp mod modNotesTx">
        <pc:chgData name="Paul Mason" userId="a428ece4f01b0f60" providerId="LiveId" clId="{36242CB7-8A6D-46A6-A7B5-89FF0D59A1B4}" dt="2020-07-15T20:58:49.217" v="1229" actId="20577"/>
        <pc:sldMkLst>
          <pc:docMk/>
          <pc:sldMk cId="1441733616" sldId="257"/>
        </pc:sldMkLst>
        <pc:spChg chg="mod">
          <ac:chgData name="Paul Mason" userId="a428ece4f01b0f60" providerId="LiveId" clId="{36242CB7-8A6D-46A6-A7B5-89FF0D59A1B4}" dt="2020-07-13T19:34:58.859" v="10" actId="20577"/>
          <ac:spMkLst>
            <pc:docMk/>
            <pc:sldMk cId="1441733616" sldId="257"/>
            <ac:spMk id="7" creationId="{00000000-0000-0000-0000-000000000000}"/>
          </ac:spMkLst>
        </pc:spChg>
      </pc:sldChg>
      <pc:sldChg chg="modSp mod modNotesTx">
        <pc:chgData name="Paul Mason" userId="a428ece4f01b0f60" providerId="LiveId" clId="{36242CB7-8A6D-46A6-A7B5-89FF0D59A1B4}" dt="2020-07-15T20:55:48.477" v="800" actId="20577"/>
        <pc:sldMkLst>
          <pc:docMk/>
          <pc:sldMk cId="4120575675" sldId="258"/>
        </pc:sldMkLst>
        <pc:spChg chg="mod">
          <ac:chgData name="Paul Mason" userId="a428ece4f01b0f60" providerId="LiveId" clId="{36242CB7-8A6D-46A6-A7B5-89FF0D59A1B4}" dt="2020-07-13T19:33:28.306" v="6" actId="20577"/>
          <ac:spMkLst>
            <pc:docMk/>
            <pc:sldMk cId="4120575675" sldId="258"/>
            <ac:spMk id="4" creationId="{00000000-0000-0000-0000-000000000000}"/>
          </ac:spMkLst>
        </pc:spChg>
      </pc:sldChg>
      <pc:sldChg chg="modSp mod modNotesTx">
        <pc:chgData name="Paul Mason" userId="a428ece4f01b0f60" providerId="LiveId" clId="{36242CB7-8A6D-46A6-A7B5-89FF0D59A1B4}" dt="2020-07-15T20:59:51.453" v="1430" actId="20577"/>
        <pc:sldMkLst>
          <pc:docMk/>
          <pc:sldMk cId="1405872300" sldId="259"/>
        </pc:sldMkLst>
        <pc:spChg chg="mod">
          <ac:chgData name="Paul Mason" userId="a428ece4f01b0f60" providerId="LiveId" clId="{36242CB7-8A6D-46A6-A7B5-89FF0D59A1B4}" dt="2020-07-13T19:57:17.643" v="12" actId="20577"/>
          <ac:spMkLst>
            <pc:docMk/>
            <pc:sldMk cId="1405872300" sldId="259"/>
            <ac:spMk id="8" creationId="{00000000-0000-0000-0000-000000000000}"/>
          </ac:spMkLst>
        </pc:spChg>
        <pc:spChg chg="mod">
          <ac:chgData name="Paul Mason" userId="a428ece4f01b0f60" providerId="LiveId" clId="{36242CB7-8A6D-46A6-A7B5-89FF0D59A1B4}" dt="2020-07-13T19:57:24.837" v="14" actId="20577"/>
          <ac:spMkLst>
            <pc:docMk/>
            <pc:sldMk cId="1405872300" sldId="259"/>
            <ac:spMk id="9" creationId="{00000000-0000-0000-0000-000000000000}"/>
          </ac:spMkLst>
        </pc:spChg>
        <pc:spChg chg="mod">
          <ac:chgData name="Paul Mason" userId="a428ece4f01b0f60" providerId="LiveId" clId="{36242CB7-8A6D-46A6-A7B5-89FF0D59A1B4}" dt="2020-07-13T19:59:30.444" v="110" actId="20577"/>
          <ac:spMkLst>
            <pc:docMk/>
            <pc:sldMk cId="1405872300" sldId="259"/>
            <ac:spMk id="11" creationId="{00000000-0000-0000-0000-000000000000}"/>
          </ac:spMkLst>
        </pc:spChg>
        <pc:spChg chg="mod">
          <ac:chgData name="Paul Mason" userId="a428ece4f01b0f60" providerId="LiveId" clId="{36242CB7-8A6D-46A6-A7B5-89FF0D59A1B4}" dt="2020-07-13T20:38:06.851" v="114" actId="20577"/>
          <ac:spMkLst>
            <pc:docMk/>
            <pc:sldMk cId="1405872300" sldId="259"/>
            <ac:spMk id="13" creationId="{00000000-0000-0000-0000-000000000000}"/>
          </ac:spMkLst>
        </pc:spChg>
        <pc:spChg chg="mod">
          <ac:chgData name="Paul Mason" userId="a428ece4f01b0f60" providerId="LiveId" clId="{36242CB7-8A6D-46A6-A7B5-89FF0D59A1B4}" dt="2020-07-13T19:59:23.750" v="106" actId="20577"/>
          <ac:spMkLst>
            <pc:docMk/>
            <pc:sldMk cId="1405872300" sldId="259"/>
            <ac:spMk id="14" creationId="{00000000-0000-0000-0000-000000000000}"/>
          </ac:spMkLst>
        </pc:spChg>
      </pc:sldChg>
      <pc:sldChg chg="modNotes modNotesTx">
        <pc:chgData name="Paul Mason" userId="a428ece4f01b0f60" providerId="LiveId" clId="{36242CB7-8A6D-46A6-A7B5-89FF0D59A1B4}" dt="2020-07-13T21:15:10.741" v="149" actId="20577"/>
        <pc:sldMkLst>
          <pc:docMk/>
          <pc:sldMk cId="1895888144" sldId="260"/>
        </pc:sldMkLst>
      </pc:sldChg>
      <pc:sldChg chg="modSp mod modNotesTx">
        <pc:chgData name="Paul Mason" userId="a428ece4f01b0f60" providerId="LiveId" clId="{36242CB7-8A6D-46A6-A7B5-89FF0D59A1B4}" dt="2020-07-15T21:09:48.637" v="2053" actId="12"/>
        <pc:sldMkLst>
          <pc:docMk/>
          <pc:sldMk cId="2563601329" sldId="262"/>
        </pc:sldMkLst>
        <pc:spChg chg="mod">
          <ac:chgData name="Paul Mason" userId="a428ece4f01b0f60" providerId="LiveId" clId="{36242CB7-8A6D-46A6-A7B5-89FF0D59A1B4}" dt="2020-07-13T22:27:32.656" v="567" actId="20577"/>
          <ac:spMkLst>
            <pc:docMk/>
            <pc:sldMk cId="2563601329" sldId="262"/>
            <ac:spMk id="7" creationId="{00000000-0000-0000-0000-000000000000}"/>
          </ac:spMkLst>
        </pc:spChg>
      </pc:sldChg>
      <pc:sldChg chg="modSp mod modNotesTx">
        <pc:chgData name="Paul Mason" userId="a428ece4f01b0f60" providerId="LiveId" clId="{36242CB7-8A6D-46A6-A7B5-89FF0D59A1B4}" dt="2020-07-15T21:08:09.315" v="2044" actId="20577"/>
        <pc:sldMkLst>
          <pc:docMk/>
          <pc:sldMk cId="1654874171" sldId="263"/>
        </pc:sldMkLst>
        <pc:spChg chg="mod">
          <ac:chgData name="Paul Mason" userId="a428ece4f01b0f60" providerId="LiveId" clId="{36242CB7-8A6D-46A6-A7B5-89FF0D59A1B4}" dt="2020-07-13T21:37:25.591" v="382" actId="20577"/>
          <ac:spMkLst>
            <pc:docMk/>
            <pc:sldMk cId="1654874171" sldId="263"/>
            <ac:spMk id="7" creationId="{00000000-0000-0000-0000-000000000000}"/>
          </ac:spMkLst>
        </pc:spChg>
      </pc:sldChg>
      <pc:sldChg chg="modNotesTx">
        <pc:chgData name="Paul Mason" userId="a428ece4f01b0f60" providerId="LiveId" clId="{36242CB7-8A6D-46A6-A7B5-89FF0D59A1B4}" dt="2020-07-15T21:04:57.820" v="1869" actId="20577"/>
        <pc:sldMkLst>
          <pc:docMk/>
          <pc:sldMk cId="734041476" sldId="265"/>
        </pc:sldMkLst>
      </pc:sldChg>
      <pc:sldChg chg="modSp mod modNotesTx">
        <pc:chgData name="Paul Mason" userId="a428ece4f01b0f60" providerId="LiveId" clId="{36242CB7-8A6D-46A6-A7B5-89FF0D59A1B4}" dt="2020-07-13T21:31:40.417" v="231" actId="20577"/>
        <pc:sldMkLst>
          <pc:docMk/>
          <pc:sldMk cId="1366136398" sldId="267"/>
        </pc:sldMkLst>
        <pc:spChg chg="mod">
          <ac:chgData name="Paul Mason" userId="a428ece4f01b0f60" providerId="LiveId" clId="{36242CB7-8A6D-46A6-A7B5-89FF0D59A1B4}" dt="2020-07-13T21:29:44.803" v="199" actId="20577"/>
          <ac:spMkLst>
            <pc:docMk/>
            <pc:sldMk cId="1366136398" sldId="267"/>
            <ac:spMk id="7" creationId="{00000000-0000-0000-0000-000000000000}"/>
          </ac:spMkLst>
        </pc:spChg>
      </pc:sldChg>
    </pc:docChg>
  </pc:docChgLst>
  <pc:docChgLst>
    <pc:chgData name="Paul Mason" userId="a428ece4f01b0f60" providerId="LiveId" clId="{B04CAE57-71DF-4973-810D-FD6EA9AA6BD8}"/>
    <pc:docChg chg="modSld">
      <pc:chgData name="Paul Mason" userId="a428ece4f01b0f60" providerId="LiveId" clId="{B04CAE57-71DF-4973-810D-FD6EA9AA6BD8}" dt="2020-08-06T20:50:43.415" v="0" actId="6549"/>
      <pc:docMkLst>
        <pc:docMk/>
      </pc:docMkLst>
      <pc:sldChg chg="modNotesTx">
        <pc:chgData name="Paul Mason" userId="a428ece4f01b0f60" providerId="LiveId" clId="{B04CAE57-71DF-4973-810D-FD6EA9AA6BD8}" dt="2020-08-06T20:50:43.415" v="0" actId="6549"/>
        <pc:sldMkLst>
          <pc:docMk/>
          <pc:sldMk cId="1441733616"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7DE1E-B296-4C65-A1BC-3A8A13D1F802}"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0A70-A53E-4EA0-A072-5FD3E55FBCE8}" type="slidenum">
              <a:rPr lang="en-GB" smtClean="0"/>
              <a:t>‹#›</a:t>
            </a:fld>
            <a:endParaRPr lang="en-GB"/>
          </a:p>
        </p:txBody>
      </p:sp>
    </p:spTree>
    <p:extLst>
      <p:ext uri="{BB962C8B-B14F-4D97-AF65-F5344CB8AC3E}">
        <p14:creationId xmlns:p14="http://schemas.microsoft.com/office/powerpoint/2010/main" val="188702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is based on IAS 19. If participants are familiar with IFRS, highlight this issue.</a:t>
            </a:r>
          </a:p>
          <a:p>
            <a:endParaRPr lang="en-GB" dirty="0"/>
          </a:p>
          <a:p>
            <a:r>
              <a:rPr lang="en-GB" dirty="0"/>
              <a:t>This presentation covers employee benefits except post-employment benefits, which are covered in a separate presentation.</a:t>
            </a:r>
          </a:p>
        </p:txBody>
      </p:sp>
      <p:sp>
        <p:nvSpPr>
          <p:cNvPr id="4" name="Slide Number Placeholder 3"/>
          <p:cNvSpPr>
            <a:spLocks noGrp="1"/>
          </p:cNvSpPr>
          <p:nvPr>
            <p:ph type="sldNum" sz="quarter" idx="5"/>
          </p:nvPr>
        </p:nvSpPr>
        <p:spPr/>
        <p:txBody>
          <a:bodyPr/>
          <a:lstStyle/>
          <a:p>
            <a:fld id="{367A0A70-A53E-4EA0-A072-5FD3E55FBCE8}" type="slidenum">
              <a:rPr lang="en-GB" smtClean="0"/>
              <a:t>1</a:t>
            </a:fld>
            <a:endParaRPr lang="en-GB"/>
          </a:p>
        </p:txBody>
      </p:sp>
    </p:spTree>
    <p:extLst>
      <p:ext uri="{BB962C8B-B14F-4D97-AF65-F5344CB8AC3E}">
        <p14:creationId xmlns:p14="http://schemas.microsoft.com/office/powerpoint/2010/main" val="11527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2</a:t>
            </a:fld>
            <a:endParaRPr lang="en-GB"/>
          </a:p>
        </p:txBody>
      </p:sp>
    </p:spTree>
    <p:extLst>
      <p:ext uri="{BB962C8B-B14F-4D97-AF65-F5344CB8AC3E}">
        <p14:creationId xmlns:p14="http://schemas.microsoft.com/office/powerpoint/2010/main" val="256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Employee benefits are recognized as a liability when the entity has a present obligation, even if settlement is some time in the future. There is no requirement that benefits are funded before they are recognized; many employee benefit arrangements are unfunded.</a:t>
            </a:r>
          </a:p>
        </p:txBody>
      </p:sp>
      <p:sp>
        <p:nvSpPr>
          <p:cNvPr id="4" name="Slide Number Placeholder 3"/>
          <p:cNvSpPr>
            <a:spLocks noGrp="1"/>
          </p:cNvSpPr>
          <p:nvPr>
            <p:ph type="sldNum" sz="quarter" idx="5"/>
          </p:nvPr>
        </p:nvSpPr>
        <p:spPr/>
        <p:txBody>
          <a:bodyPr/>
          <a:lstStyle/>
          <a:p>
            <a:fld id="{367A0A70-A53E-4EA0-A072-5FD3E55FBCE8}" type="slidenum">
              <a:rPr lang="en-GB" smtClean="0"/>
              <a:t>3</a:t>
            </a:fld>
            <a:endParaRPr lang="en-GB"/>
          </a:p>
        </p:txBody>
      </p:sp>
    </p:spTree>
    <p:extLst>
      <p:ext uri="{BB962C8B-B14F-4D97-AF65-F5344CB8AC3E}">
        <p14:creationId xmlns:p14="http://schemas.microsoft.com/office/powerpoint/2010/main" val="6204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illustrates the coverage of IPSAS 39. Post-employment benefits are shown in different </a:t>
            </a:r>
            <a:r>
              <a:rPr lang="en-GB" dirty="0" err="1"/>
              <a:t>color</a:t>
            </a:r>
            <a:r>
              <a:rPr lang="en-GB" dirty="0"/>
              <a:t> as they are included in a separate presentation.</a:t>
            </a:r>
          </a:p>
        </p:txBody>
      </p:sp>
      <p:sp>
        <p:nvSpPr>
          <p:cNvPr id="4" name="Slide Number Placeholder 3"/>
          <p:cNvSpPr>
            <a:spLocks noGrp="1"/>
          </p:cNvSpPr>
          <p:nvPr>
            <p:ph type="sldNum" sz="quarter" idx="5"/>
          </p:nvPr>
        </p:nvSpPr>
        <p:spPr/>
        <p:txBody>
          <a:bodyPr/>
          <a:lstStyle/>
          <a:p>
            <a:fld id="{367A0A70-A53E-4EA0-A072-5FD3E55FBCE8}" type="slidenum">
              <a:rPr lang="en-GB" smtClean="0"/>
              <a:t>4</a:t>
            </a:fld>
            <a:endParaRPr lang="en-GB"/>
          </a:p>
        </p:txBody>
      </p:sp>
    </p:spTree>
    <p:extLst>
      <p:ext uri="{BB962C8B-B14F-4D97-AF65-F5344CB8AC3E}">
        <p14:creationId xmlns:p14="http://schemas.microsoft.com/office/powerpoint/2010/main" val="143236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r>
              <a:rPr lang="en-GB" dirty="0"/>
              <a:t>The unused vacation leave is not:</a:t>
            </a:r>
          </a:p>
          <a:p>
            <a:endParaRPr lang="en-GB" dirty="0"/>
          </a:p>
          <a:p>
            <a:pPr marL="266700" indent="-266700"/>
            <a:r>
              <a:rPr lang="en-GB" dirty="0"/>
              <a:t>(a)	A short-term employee benefit since it is not due to be settled within 12 months of the fiscal period end;</a:t>
            </a:r>
          </a:p>
          <a:p>
            <a:pPr marL="266700" indent="-266700"/>
            <a:r>
              <a:rPr lang="en-GB" dirty="0"/>
              <a:t>(b)	A post- employment benefit as it is not payable after the completion of employment;</a:t>
            </a:r>
          </a:p>
          <a:p>
            <a:pPr marL="266700" indent="-266700">
              <a:buAutoNum type="alphaLcParenBoth" startAt="3"/>
            </a:pPr>
            <a:r>
              <a:rPr lang="en-GB" dirty="0"/>
              <a:t>A termination benefit since it is not payable as a result of a decision to terminate employment or an employee’s decision to accept an offer of benefits in exchange for the termination of employment.</a:t>
            </a:r>
          </a:p>
          <a:p>
            <a:pPr marL="228600" indent="-228600">
              <a:buAutoNum type="alphaLcParenBoth" startAt="3"/>
            </a:pPr>
            <a:endParaRPr lang="en-GB" dirty="0"/>
          </a:p>
          <a:p>
            <a:r>
              <a:rPr lang="en-GB" dirty="0"/>
              <a:t>The unused vacation leave is not a termination benefit on two accounts. First it results from service rendered by employees. Secondly, it is not payable as a result of termination.</a:t>
            </a:r>
          </a:p>
          <a:p>
            <a:endParaRPr lang="en-GB" dirty="0"/>
          </a:p>
          <a:p>
            <a:r>
              <a:rPr lang="en-GB" dirty="0"/>
              <a:t>The unused vacation leave classified is “other long-term employee benefits.” That is, employee benefits other than short-term employee benefits, post-employment benefits and termination benefits.</a:t>
            </a:r>
          </a:p>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5</a:t>
            </a:fld>
            <a:endParaRPr lang="en-GB"/>
          </a:p>
        </p:txBody>
      </p:sp>
    </p:spTree>
    <p:extLst>
      <p:ext uri="{BB962C8B-B14F-4D97-AF65-F5344CB8AC3E}">
        <p14:creationId xmlns:p14="http://schemas.microsoft.com/office/powerpoint/2010/main" val="235123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dealing with compensated absences, you must determine whether they are accumulating or non-accumulating.</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Accumulating compensated absences are carried forward and can be used in future periods. They can be </a:t>
            </a:r>
            <a:r>
              <a:rPr lang="en-US" sz="1200" b="1" kern="1200" dirty="0">
                <a:solidFill>
                  <a:schemeClr val="tx1"/>
                </a:solidFill>
                <a:effectLst/>
                <a:latin typeface="+mn-lt"/>
                <a:ea typeface="+mn-ea"/>
                <a:cs typeface="+mn-cs"/>
              </a:rPr>
              <a:t>vesting</a:t>
            </a:r>
            <a:r>
              <a:rPr lang="en-US" sz="1200" kern="1200" dirty="0">
                <a:solidFill>
                  <a:schemeClr val="tx1"/>
                </a:solidFill>
                <a:effectLst/>
                <a:latin typeface="+mn-lt"/>
                <a:ea typeface="+mn-ea"/>
                <a:cs typeface="+mn-cs"/>
              </a:rPr>
              <a:t>, meaning the employee can receive cash for unused amounts on leaving or </a:t>
            </a:r>
            <a:r>
              <a:rPr lang="en-US" sz="1200" b="1" kern="1200" dirty="0">
                <a:solidFill>
                  <a:schemeClr val="tx1"/>
                </a:solidFill>
                <a:effectLst/>
                <a:latin typeface="+mn-lt"/>
                <a:ea typeface="+mn-ea"/>
                <a:cs typeface="+mn-cs"/>
              </a:rPr>
              <a:t>non-vesting</a:t>
            </a:r>
            <a:r>
              <a:rPr lang="en-US" sz="1200" kern="1200" dirty="0">
                <a:solidFill>
                  <a:schemeClr val="tx1"/>
                </a:solidFill>
                <a:effectLst/>
                <a:latin typeface="+mn-lt"/>
                <a:ea typeface="+mn-ea"/>
                <a:cs typeface="+mn-cs"/>
              </a:rPr>
              <a:t>, meaning there is no entitlement to cash for unused amounts on leaving.</a:t>
            </a:r>
          </a:p>
          <a:p>
            <a:endParaRPr lang="en-US" sz="1200" kern="1200" dirty="0">
              <a:solidFill>
                <a:schemeClr val="tx1"/>
              </a:solidFill>
              <a:effectLst/>
              <a:latin typeface="+mn-lt"/>
              <a:ea typeface="+mn-ea"/>
              <a:cs typeface="+mn-cs"/>
            </a:endParaRPr>
          </a:p>
          <a:p>
            <a:r>
              <a:rPr lang="en-GB" dirty="0"/>
              <a:t>A</a:t>
            </a:r>
            <a:r>
              <a:rPr lang="en-US" sz="1200" kern="1200" dirty="0" err="1">
                <a:solidFill>
                  <a:schemeClr val="tx1"/>
                </a:solidFill>
                <a:effectLst/>
                <a:latin typeface="+mn-lt"/>
                <a:ea typeface="+mn-ea"/>
                <a:cs typeface="+mn-cs"/>
              </a:rPr>
              <a:t>ccumulating</a:t>
            </a:r>
            <a:r>
              <a:rPr lang="en-US" sz="1200" kern="1200" dirty="0">
                <a:solidFill>
                  <a:schemeClr val="tx1"/>
                </a:solidFill>
                <a:effectLst/>
                <a:latin typeface="+mn-lt"/>
                <a:ea typeface="+mn-ea"/>
                <a:cs typeface="+mn-cs"/>
              </a:rPr>
              <a:t> compensation increases with employee service — if vesting then a liability is recognized; if non-vesting then partial liability (which takes into account the possibility of the employee leaving) is recognized.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Non-accumulating benefits lapse if they are not used and so no liability or expense is recognized until the absence occurs because employee service does not affect the amount of the benefit.</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groups have found difficulties with the concepts of accumulating or non-accumulating and vesting or non-vesting. Make sure the participants are comfortable before proceeding – use the example on the next slide to test their understanding. Consider a discussion (using chat or break-out rooms if delivering the training online) if participants are unsure.</a:t>
            </a:r>
          </a:p>
        </p:txBody>
      </p:sp>
      <p:sp>
        <p:nvSpPr>
          <p:cNvPr id="4" name="Slide Number Placeholder 3"/>
          <p:cNvSpPr>
            <a:spLocks noGrp="1"/>
          </p:cNvSpPr>
          <p:nvPr>
            <p:ph type="sldNum" sz="quarter" idx="5"/>
          </p:nvPr>
        </p:nvSpPr>
        <p:spPr/>
        <p:txBody>
          <a:bodyPr/>
          <a:lstStyle/>
          <a:p>
            <a:fld id="{367A0A70-A53E-4EA0-A072-5FD3E55FBCE8}" type="slidenum">
              <a:rPr lang="en-GB" smtClean="0"/>
              <a:t>6</a:t>
            </a:fld>
            <a:endParaRPr lang="en-GB"/>
          </a:p>
        </p:txBody>
      </p:sp>
    </p:spTree>
    <p:extLst>
      <p:ext uri="{BB962C8B-B14F-4D97-AF65-F5344CB8AC3E}">
        <p14:creationId xmlns:p14="http://schemas.microsoft.com/office/powerpoint/2010/main" val="369161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r>
              <a:rPr lang="en-GB" dirty="0"/>
              <a:t>The answer is (c). The entity expects that it will pay an additional 12 days of sick pay as a result of the unused entitlement that has accumulated at 31 December 20X1 (one and a half days each, for eight employees). Therefore, the entity recognizes a liability equal to 12 days of sick pay.</a:t>
            </a:r>
          </a:p>
        </p:txBody>
      </p:sp>
      <p:sp>
        <p:nvSpPr>
          <p:cNvPr id="4" name="Slide Number Placeholder 3"/>
          <p:cNvSpPr>
            <a:spLocks noGrp="1"/>
          </p:cNvSpPr>
          <p:nvPr>
            <p:ph type="sldNum" sz="quarter" idx="5"/>
          </p:nvPr>
        </p:nvSpPr>
        <p:spPr/>
        <p:txBody>
          <a:bodyPr/>
          <a:lstStyle/>
          <a:p>
            <a:fld id="{367A0A70-A53E-4EA0-A072-5FD3E55FBCE8}" type="slidenum">
              <a:rPr lang="en-GB" smtClean="0"/>
              <a:t>7</a:t>
            </a:fld>
            <a:endParaRPr lang="en-GB"/>
          </a:p>
        </p:txBody>
      </p:sp>
    </p:spTree>
    <p:extLst>
      <p:ext uri="{BB962C8B-B14F-4D97-AF65-F5344CB8AC3E}">
        <p14:creationId xmlns:p14="http://schemas.microsoft.com/office/powerpoint/2010/main" val="52943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other long-term benefits include:</a:t>
            </a:r>
          </a:p>
          <a:p>
            <a:endParaRPr lang="en-GB"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Long-term compensated absences such as long service or sabbatical leave;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Jubilee or other long service benefits;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Long-term disability benefits;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Profit sharing and bonuses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Deferred remuneration; and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Compensation payable by the entity until an individual enters new employment.</a:t>
            </a:r>
            <a:endParaRPr lang="en-GB" sz="1200" kern="1200" dirty="0">
              <a:solidFill>
                <a:schemeClr val="tx1"/>
              </a:solidFill>
              <a:effectLst/>
              <a:latin typeface="+mn-lt"/>
              <a:ea typeface="+mn-ea"/>
              <a:cs typeface="+mn-cs"/>
            </a:endParaRPr>
          </a:p>
          <a:p>
            <a:endParaRPr lang="en-GB" dirty="0"/>
          </a:p>
          <a:p>
            <a:r>
              <a:rPr lang="en-GB" dirty="0"/>
              <a:t>Consider further discussion of other long-term benefits after discussing post-employment benefits.</a:t>
            </a:r>
          </a:p>
        </p:txBody>
      </p:sp>
      <p:sp>
        <p:nvSpPr>
          <p:cNvPr id="4" name="Slide Number Placeholder 3"/>
          <p:cNvSpPr>
            <a:spLocks noGrp="1"/>
          </p:cNvSpPr>
          <p:nvPr>
            <p:ph type="sldNum" sz="quarter" idx="5"/>
          </p:nvPr>
        </p:nvSpPr>
        <p:spPr/>
        <p:txBody>
          <a:bodyPr/>
          <a:lstStyle/>
          <a:p>
            <a:fld id="{367A0A70-A53E-4EA0-A072-5FD3E55FBCE8}" type="slidenum">
              <a:rPr lang="en-GB" smtClean="0"/>
              <a:t>8</a:t>
            </a:fld>
            <a:endParaRPr lang="en-GB"/>
          </a:p>
        </p:txBody>
      </p:sp>
    </p:spTree>
    <p:extLst>
      <p:ext uri="{BB962C8B-B14F-4D97-AF65-F5344CB8AC3E}">
        <p14:creationId xmlns:p14="http://schemas.microsoft.com/office/powerpoint/2010/main" val="35203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time when an entity can no longer withdraw the offer of termination benefits is as follows: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payable as a result of an employee’s decision to accept an offer, is the earlier of:</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 employee accepts the offer; and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 restriction  on the entity’s ability to withdraw the offer takes effect. This would be when the offer is made, if the restriction existed at the time of the offer.</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payable as a result of an entity’s decision to terminate an employee’s employment, when the entity has communicated to the affected employees a plan of termination meeting all of the following criteria:</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Actions required to complete the plan indicate that it is unlikely that significant changes to the plan will be made.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plan identifies the number of employees whose employment is to be terminated, their job classifications or functions and their locations (but the plan need not identify each individual employee) and the expected completion date.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plan establishes the termination benefits that employees will receive in sufficient detail that employees can determine the type and amount of benefits they will receive when their employment is terminated.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9</a:t>
            </a:fld>
            <a:endParaRPr lang="en-GB"/>
          </a:p>
        </p:txBody>
      </p:sp>
    </p:spTree>
    <p:extLst>
      <p:ext uri="{BB962C8B-B14F-4D97-AF65-F5344CB8AC3E}">
        <p14:creationId xmlns:p14="http://schemas.microsoft.com/office/powerpoint/2010/main" val="307666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373"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Employee Benefits:  Short Term,</a:t>
            </a:r>
          </a:p>
          <a:p>
            <a:pPr algn="l"/>
            <a:r>
              <a:rPr lang="en-US" b="1" dirty="0">
                <a:latin typeface="Arial" panose="020B0604020202020204" pitchFamily="34" charset="0"/>
                <a:cs typeface="Arial" panose="020B0604020202020204" pitchFamily="34" charset="0"/>
              </a:rPr>
              <a:t>Long Term &amp; Termination Benefits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39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10" name="TextBox 9"/>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88441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
        <p:nvSpPr>
          <p:cNvPr id="7" name="TextBox 6"/>
          <p:cNvSpPr txBox="1"/>
          <p:nvPr/>
        </p:nvSpPr>
        <p:spPr>
          <a:xfrm>
            <a:off x="495300" y="881956"/>
            <a:ext cx="8089900" cy="1836400"/>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p:txBody>
      </p:sp>
    </p:spTree>
    <p:extLst>
      <p:ext uri="{BB962C8B-B14F-4D97-AF65-F5344CB8AC3E}">
        <p14:creationId xmlns:p14="http://schemas.microsoft.com/office/powerpoint/2010/main" val="285488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1960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 of IPSAS 39</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Deals with accounting by public sector entities for all employee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Provided: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Under formal plans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Legislative requirements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Informal practices</a:t>
            </a:r>
          </a:p>
          <a:p>
            <a:pPr marL="393700" lvl="1"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pPr>
            <a:r>
              <a:rPr lang="en-US" sz="2000" i="1" kern="0" dirty="0">
                <a:solidFill>
                  <a:srgbClr val="000000">
                    <a:lumMod val="65000"/>
                    <a:lumOff val="35000"/>
                  </a:srgbClr>
                </a:solidFill>
                <a:latin typeface="Arial"/>
                <a:ea typeface="ＭＳ Ｐゴシック" charset="0"/>
              </a:rPr>
              <a:t>Note – Funding </a:t>
            </a:r>
            <a:r>
              <a:rPr lang="en-US" sz="2000" i="1" u="sng" kern="0" dirty="0">
                <a:solidFill>
                  <a:srgbClr val="000000">
                    <a:lumMod val="65000"/>
                    <a:lumOff val="35000"/>
                  </a:srgbClr>
                </a:solidFill>
                <a:latin typeface="Arial"/>
                <a:ea typeface="ＭＳ Ｐゴシック" charset="0"/>
              </a:rPr>
              <a:t>not</a:t>
            </a:r>
            <a:r>
              <a:rPr lang="en-US" sz="2000" i="1" kern="0" dirty="0">
                <a:solidFill>
                  <a:srgbClr val="000000">
                    <a:lumMod val="65000"/>
                    <a:lumOff val="35000"/>
                  </a:srgbClr>
                </a:solidFill>
                <a:latin typeface="Arial"/>
                <a:ea typeface="ＭＳ Ｐゴシック" charset="0"/>
              </a:rPr>
              <a:t> required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615950" y="1353538"/>
            <a:ext cx="7729560" cy="671848"/>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rPr>
              <a:t>All forms of consideration given in exchange for service rendered by employees </a:t>
            </a:r>
            <a:endParaRPr kumimoji="0" lang="en-CA" sz="24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381000" y="2426377"/>
            <a:ext cx="1981200" cy="66516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Short-term</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p:cNvSpPr/>
          <p:nvPr/>
        </p:nvSpPr>
        <p:spPr>
          <a:xfrm>
            <a:off x="2511426" y="2426377"/>
            <a:ext cx="1981200" cy="665163"/>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Post-employment</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4627563" y="2416058"/>
            <a:ext cx="1981200" cy="685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Other long-term</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6743700" y="2416058"/>
            <a:ext cx="2057400" cy="66516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Termination</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381000" y="3423915"/>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Settled wholly before 12 months after period end</a:t>
            </a: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p:cNvSpPr/>
          <p:nvPr/>
        </p:nvSpPr>
        <p:spPr>
          <a:xfrm>
            <a:off x="2499530" y="3415046"/>
            <a:ext cx="1981200" cy="106680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Payable after the completion of employment</a:t>
            </a:r>
          </a:p>
        </p:txBody>
      </p:sp>
      <p:sp>
        <p:nvSpPr>
          <p:cNvPr id="13" name="Rectangle 12"/>
          <p:cNvSpPr/>
          <p:nvPr/>
        </p:nvSpPr>
        <p:spPr>
          <a:xfrm>
            <a:off x="4640665" y="3418812"/>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Other benefits (not settled within 12 months)</a:t>
            </a:r>
          </a:p>
        </p:txBody>
      </p:sp>
      <p:sp>
        <p:nvSpPr>
          <p:cNvPr id="14" name="Rectangle 13"/>
          <p:cNvSpPr/>
          <p:nvPr/>
        </p:nvSpPr>
        <p:spPr>
          <a:xfrm>
            <a:off x="6781800" y="3415046"/>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Event is termination not service</a:t>
            </a:r>
          </a:p>
        </p:txBody>
      </p:sp>
      <p:sp>
        <p:nvSpPr>
          <p:cNvPr id="15" name="Rectangle 14"/>
          <p:cNvSpPr/>
          <p:nvPr/>
        </p:nvSpPr>
        <p:spPr>
          <a:xfrm>
            <a:off x="1371600" y="4734557"/>
            <a:ext cx="1981200" cy="61595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Defined benefit</a:t>
            </a: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p:cNvSpPr/>
          <p:nvPr/>
        </p:nvSpPr>
        <p:spPr>
          <a:xfrm>
            <a:off x="4096555" y="4728240"/>
            <a:ext cx="2209800" cy="61595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Defined contribution</a:t>
            </a: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 name="Straight Connector 2"/>
          <p:cNvCxnSpPr>
            <a:stCxn id="4" idx="2"/>
          </p:cNvCxnSpPr>
          <p:nvPr/>
        </p:nvCxnSpPr>
        <p:spPr>
          <a:xfrm>
            <a:off x="4480730" y="2025386"/>
            <a:ext cx="0" cy="151144"/>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a:off x="1371600" y="2176530"/>
            <a:ext cx="64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 name="Straight Connector 19"/>
          <p:cNvCxnSpPr>
            <a:endCxn id="5" idx="0"/>
          </p:cNvCxnSpPr>
          <p:nvPr/>
        </p:nvCxnSpPr>
        <p:spPr>
          <a:xfrm>
            <a:off x="1371600" y="2176530"/>
            <a:ext cx="0" cy="249847"/>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Straight Connector 21"/>
          <p:cNvCxnSpPr>
            <a:endCxn id="8" idx="0"/>
          </p:cNvCxnSpPr>
          <p:nvPr/>
        </p:nvCxnSpPr>
        <p:spPr>
          <a:xfrm>
            <a:off x="3502026" y="2221125"/>
            <a:ext cx="0" cy="205252"/>
          </a:xfrm>
          <a:prstGeom prst="line">
            <a:avLst/>
          </a:prstGeom>
        </p:spPr>
        <p:style>
          <a:lnRef idx="2">
            <a:schemeClr val="accent5"/>
          </a:lnRef>
          <a:fillRef idx="0">
            <a:schemeClr val="accent5"/>
          </a:fillRef>
          <a:effectRef idx="1">
            <a:schemeClr val="accent5"/>
          </a:effectRef>
          <a:fontRef idx="minor">
            <a:schemeClr val="tx1"/>
          </a:fontRef>
        </p:style>
      </p:cxnSp>
      <p:cxnSp>
        <p:nvCxnSpPr>
          <p:cNvPr id="33" name="Straight Connector 32"/>
          <p:cNvCxnSpPr>
            <a:endCxn id="9" idx="0"/>
          </p:cNvCxnSpPr>
          <p:nvPr/>
        </p:nvCxnSpPr>
        <p:spPr>
          <a:xfrm>
            <a:off x="5618163" y="2221125"/>
            <a:ext cx="0" cy="194933"/>
          </a:xfrm>
          <a:prstGeom prst="line">
            <a:avLst/>
          </a:prstGeom>
        </p:spPr>
        <p:style>
          <a:lnRef idx="2">
            <a:schemeClr val="accent5"/>
          </a:lnRef>
          <a:fillRef idx="0">
            <a:schemeClr val="accent5"/>
          </a:fillRef>
          <a:effectRef idx="1">
            <a:schemeClr val="accent5"/>
          </a:effectRef>
          <a:fontRef idx="minor">
            <a:schemeClr val="tx1"/>
          </a:fontRef>
        </p:style>
      </p:cxnSp>
      <p:cxnSp>
        <p:nvCxnSpPr>
          <p:cNvPr id="40" name="Straight Connector 39"/>
          <p:cNvCxnSpPr>
            <a:endCxn id="10" idx="0"/>
          </p:cNvCxnSpPr>
          <p:nvPr/>
        </p:nvCxnSpPr>
        <p:spPr>
          <a:xfrm>
            <a:off x="7772400" y="2176530"/>
            <a:ext cx="0" cy="239528"/>
          </a:xfrm>
          <a:prstGeom prst="line">
            <a:avLst/>
          </a:prstGeom>
        </p:spPr>
        <p:style>
          <a:lnRef idx="2">
            <a:schemeClr val="accent5"/>
          </a:lnRef>
          <a:fillRef idx="0">
            <a:schemeClr val="accent5"/>
          </a:fillRef>
          <a:effectRef idx="1">
            <a:schemeClr val="accent5"/>
          </a:effectRef>
          <a:fontRef idx="minor">
            <a:schemeClr val="tx1"/>
          </a:fontRef>
        </p:style>
      </p:cxnSp>
      <p:cxnSp>
        <p:nvCxnSpPr>
          <p:cNvPr id="42" name="Straight Connector 41"/>
          <p:cNvCxnSpPr>
            <a:stCxn id="5" idx="2"/>
            <a:endCxn id="11" idx="0"/>
          </p:cNvCxnSpPr>
          <p:nvPr/>
        </p:nvCxnSpPr>
        <p:spPr>
          <a:xfrm>
            <a:off x="1371600" y="3091540"/>
            <a:ext cx="0" cy="332375"/>
          </a:xfrm>
          <a:prstGeom prst="line">
            <a:avLst/>
          </a:prstGeom>
        </p:spPr>
        <p:style>
          <a:lnRef idx="2">
            <a:schemeClr val="accent5"/>
          </a:lnRef>
          <a:fillRef idx="0">
            <a:schemeClr val="accent5"/>
          </a:fillRef>
          <a:effectRef idx="1">
            <a:schemeClr val="accent5"/>
          </a:effectRef>
          <a:fontRef idx="minor">
            <a:schemeClr val="tx1"/>
          </a:fontRef>
        </p:style>
      </p:cxnSp>
      <p:cxnSp>
        <p:nvCxnSpPr>
          <p:cNvPr id="44" name="Straight Connector 43"/>
          <p:cNvCxnSpPr>
            <a:stCxn id="8" idx="2"/>
            <a:endCxn id="12" idx="0"/>
          </p:cNvCxnSpPr>
          <p:nvPr/>
        </p:nvCxnSpPr>
        <p:spPr>
          <a:xfrm flipH="1">
            <a:off x="3490130" y="3091540"/>
            <a:ext cx="11896" cy="323506"/>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Straight Connector 50"/>
          <p:cNvCxnSpPr>
            <a:stCxn id="9" idx="2"/>
          </p:cNvCxnSpPr>
          <p:nvPr/>
        </p:nvCxnSpPr>
        <p:spPr>
          <a:xfrm flipH="1">
            <a:off x="5606266" y="3101858"/>
            <a:ext cx="11897" cy="316954"/>
          </a:xfrm>
          <a:prstGeom prst="line">
            <a:avLst/>
          </a:prstGeom>
        </p:spPr>
        <p:style>
          <a:lnRef idx="2">
            <a:schemeClr val="accent5"/>
          </a:lnRef>
          <a:fillRef idx="0">
            <a:schemeClr val="accent5"/>
          </a:fillRef>
          <a:effectRef idx="1">
            <a:schemeClr val="accent5"/>
          </a:effectRef>
          <a:fontRef idx="minor">
            <a:schemeClr val="tx1"/>
          </a:fontRef>
        </p:style>
      </p:cxnSp>
      <p:cxnSp>
        <p:nvCxnSpPr>
          <p:cNvPr id="55" name="Straight Connector 54"/>
          <p:cNvCxnSpPr>
            <a:stCxn id="10" idx="2"/>
            <a:endCxn id="14" idx="0"/>
          </p:cNvCxnSpPr>
          <p:nvPr/>
        </p:nvCxnSpPr>
        <p:spPr>
          <a:xfrm>
            <a:off x="7772400" y="3081221"/>
            <a:ext cx="0" cy="333825"/>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a:stCxn id="12" idx="2"/>
          </p:cNvCxnSpPr>
          <p:nvPr/>
        </p:nvCxnSpPr>
        <p:spPr>
          <a:xfrm>
            <a:off x="3490130" y="4481846"/>
            <a:ext cx="0" cy="93972"/>
          </a:xfrm>
          <a:prstGeom prst="line">
            <a:avLst/>
          </a:prstGeom>
        </p:spPr>
        <p:style>
          <a:lnRef idx="2">
            <a:schemeClr val="accent5"/>
          </a:lnRef>
          <a:fillRef idx="0">
            <a:schemeClr val="accent5"/>
          </a:fillRef>
          <a:effectRef idx="1">
            <a:schemeClr val="accent5"/>
          </a:effectRef>
          <a:fontRef idx="minor">
            <a:schemeClr val="tx1"/>
          </a:fontRef>
        </p:style>
      </p:cxnSp>
      <p:cxnSp>
        <p:nvCxnSpPr>
          <p:cNvPr id="59" name="Straight Connector 58"/>
          <p:cNvCxnSpPr/>
          <p:nvPr/>
        </p:nvCxnSpPr>
        <p:spPr>
          <a:xfrm>
            <a:off x="2206044" y="4578574"/>
            <a:ext cx="299541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1" name="Straight Connector 60"/>
          <p:cNvCxnSpPr/>
          <p:nvPr/>
        </p:nvCxnSpPr>
        <p:spPr>
          <a:xfrm>
            <a:off x="2206044" y="4575818"/>
            <a:ext cx="0" cy="152422"/>
          </a:xfrm>
          <a:prstGeom prst="line">
            <a:avLst/>
          </a:prstGeom>
        </p:spPr>
        <p:style>
          <a:lnRef idx="2">
            <a:schemeClr val="accent5"/>
          </a:lnRef>
          <a:fillRef idx="0">
            <a:schemeClr val="accent5"/>
          </a:fillRef>
          <a:effectRef idx="1">
            <a:schemeClr val="accent5"/>
          </a:effectRef>
          <a:fontRef idx="minor">
            <a:schemeClr val="tx1"/>
          </a:fontRef>
        </p:style>
      </p:cxnSp>
      <p:cxnSp>
        <p:nvCxnSpPr>
          <p:cNvPr id="63" name="Straight Connector 62"/>
          <p:cNvCxnSpPr>
            <a:endCxn id="16" idx="0"/>
          </p:cNvCxnSpPr>
          <p:nvPr/>
        </p:nvCxnSpPr>
        <p:spPr>
          <a:xfrm>
            <a:off x="5201455" y="4575818"/>
            <a:ext cx="0" cy="152422"/>
          </a:xfrm>
          <a:prstGeom prst="line">
            <a:avLst/>
          </a:prstGeom>
        </p:spPr>
        <p:style>
          <a:lnRef idx="2">
            <a:schemeClr val="accent5"/>
          </a:lnRef>
          <a:fillRef idx="0">
            <a:schemeClr val="accent5"/>
          </a:fillRef>
          <a:effectRef idx="1">
            <a:schemeClr val="accent5"/>
          </a:effectRef>
          <a:fontRef idx="minor">
            <a:schemeClr val="tx1"/>
          </a:fontRef>
        </p:style>
      </p:cxnSp>
      <p:sp>
        <p:nvSpPr>
          <p:cNvPr id="29" name="TextBox 28"/>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4058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 of Benefit</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An entity provides 20 days of paid vacation leave for senior administrative staff. Employees are allowed to bank unused annual vacation entitlement. Banked days can be taken  or paid out on termination or retirement at the rate of pay at that time.</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What type of employee benefit is the unused vacation leave? 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3806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Short-Term Benefits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Recognize the undiscounted amount of short-term employee benefits expected to be paid as a liability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Compensation  for absences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Accumulating compensation increases with employee service – recognize liability for vesting; partial liability for non-vesting</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Non-accumulating benefits recognized when absence occurs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Bonuses – recognize when obligation to pay</a:t>
            </a:r>
          </a:p>
          <a:p>
            <a:pPr lvl="0" defTabSz="914400" fontAlgn="base">
              <a:spcBef>
                <a:spcPts val="776"/>
              </a:spcBef>
              <a:spcAft>
                <a:spcPct val="0"/>
              </a:spcAft>
            </a:pPr>
            <a:r>
              <a:rPr lang="en-US" i="1" kern="0" dirty="0">
                <a:solidFill>
                  <a:srgbClr val="000000">
                    <a:lumMod val="65000"/>
                    <a:lumOff val="35000"/>
                  </a:srgbClr>
                </a:solidFill>
                <a:latin typeface="Arial"/>
                <a:ea typeface="ＭＳ Ｐゴシック" charset="0"/>
              </a:rPr>
              <a:t>Consider materiality when estimating liability for short-term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73404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pPr lvl="0"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pPr>
            <a:r>
              <a:rPr lang="en-GB" sz="2000" kern="0" dirty="0">
                <a:solidFill>
                  <a:srgbClr val="000000">
                    <a:lumMod val="65000"/>
                    <a:lumOff val="35000"/>
                  </a:srgbClr>
                </a:solidFill>
                <a:latin typeface="Arial"/>
                <a:ea typeface="ＭＳ Ｐゴシック" charset="0"/>
              </a:rPr>
              <a:t>An entity has 100 employees each entitled to five days paid sick leave per year. Unused days are carried forward for one calendar year. Sick leave is used on a last in, first out (LIFO) basis (i.e., the current year's entitlement is used first; and then the  balance brought forward). At December  31, 20X1, the average unused entitlement is two days per employee. In 20X2 based on experience only eight employees will exceed current entitlement taking an average of six and a half days.</a:t>
            </a:r>
          </a:p>
          <a:p>
            <a:pPr lvl="0" defTabSz="914400" fontAlgn="base">
              <a:spcBef>
                <a:spcPts val="776"/>
              </a:spcBef>
              <a:spcAft>
                <a:spcPct val="0"/>
              </a:spcAft>
            </a:pPr>
            <a:endParaRPr lang="en-GB"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Is the liability for unused sick days at December </a:t>
            </a:r>
            <a:r>
              <a:rPr lang="en-US" sz="2000" kern="0" dirty="0">
                <a:solidFill>
                  <a:srgbClr val="000000">
                    <a:lumMod val="65000"/>
                    <a:lumOff val="35000"/>
                  </a:srgbClr>
                </a:solidFill>
                <a:latin typeface="Arial"/>
                <a:ea typeface="ＭＳ Ｐゴシック" charset="0"/>
                <a:cs typeface="Times New Roman" pitchFamily="18" charset="0"/>
              </a:rPr>
              <a:t>20X1</a:t>
            </a:r>
            <a:r>
              <a:rPr lang="en-US" sz="2000" kern="0" dirty="0">
                <a:solidFill>
                  <a:srgbClr val="000000">
                    <a:lumMod val="65000"/>
                    <a:lumOff val="35000"/>
                  </a:srgbClr>
                </a:solidFill>
                <a:latin typeface="Arial"/>
                <a:ea typeface="ＭＳ Ｐゴシック" charset="0"/>
              </a:rPr>
              <a:t> (a) </a:t>
            </a:r>
            <a:r>
              <a:rPr lang="en-US" sz="2000" kern="0" dirty="0">
                <a:solidFill>
                  <a:srgbClr val="000000">
                    <a:lumMod val="65000"/>
                    <a:lumOff val="35000"/>
                  </a:srgbClr>
                </a:solidFill>
                <a:latin typeface="Arial"/>
                <a:ea typeface="ＭＳ Ｐゴシック" charset="0"/>
                <a:cs typeface="Times New Roman" pitchFamily="18" charset="0"/>
              </a:rPr>
              <a:t>200 </a:t>
            </a:r>
            <a:r>
              <a:rPr lang="en-US" sz="2000" kern="0" dirty="0">
                <a:solidFill>
                  <a:srgbClr val="000000">
                    <a:lumMod val="65000"/>
                    <a:lumOff val="35000"/>
                  </a:srgbClr>
                </a:solidFill>
                <a:latin typeface="Arial"/>
                <a:ea typeface="ＭＳ Ｐゴシック" charset="0"/>
              </a:rPr>
              <a:t>days (b) </a:t>
            </a:r>
            <a:r>
              <a:rPr lang="en-US" sz="2000" kern="0" dirty="0">
                <a:solidFill>
                  <a:srgbClr val="000000">
                    <a:lumMod val="65000"/>
                    <a:lumOff val="35000"/>
                  </a:srgbClr>
                </a:solidFill>
                <a:latin typeface="Arial"/>
                <a:ea typeface="ＭＳ Ｐゴシック" charset="0"/>
                <a:cs typeface="Times New Roman" pitchFamily="18" charset="0"/>
              </a:rPr>
              <a:t>16</a:t>
            </a:r>
            <a:r>
              <a:rPr lang="en-US" sz="2000" kern="0" dirty="0">
                <a:solidFill>
                  <a:srgbClr val="000000">
                    <a:lumMod val="65000"/>
                    <a:lumOff val="35000"/>
                  </a:srgbClr>
                </a:solidFill>
                <a:latin typeface="Arial"/>
                <a:ea typeface="ＭＳ Ｐゴシック" charset="0"/>
              </a:rPr>
              <a:t> days (c) </a:t>
            </a:r>
            <a:r>
              <a:rPr lang="en-US" sz="2000" kern="0" dirty="0">
                <a:solidFill>
                  <a:srgbClr val="000000">
                    <a:lumMod val="65000"/>
                    <a:lumOff val="35000"/>
                  </a:srgbClr>
                </a:solidFill>
                <a:latin typeface="Arial"/>
                <a:ea typeface="ＭＳ Ｐゴシック" charset="0"/>
                <a:cs typeface="Times New Roman" pitchFamily="18" charset="0"/>
              </a:rPr>
              <a:t>12</a:t>
            </a:r>
            <a:r>
              <a:rPr lang="en-US" sz="2000" kern="0" dirty="0">
                <a:solidFill>
                  <a:srgbClr val="000000">
                    <a:lumMod val="65000"/>
                    <a:lumOff val="35000"/>
                  </a:srgbClr>
                </a:solidFill>
                <a:latin typeface="Arial"/>
                <a:ea typeface="ＭＳ Ｐゴシック" charset="0"/>
              </a:rPr>
              <a:t> days? 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36613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00595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Long-Term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Recognition and measurement similar to post-employment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Measurement not usually subject to same degree of uncertainty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Simplified method of accounting</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Remeasurements are recognized in Surplus or Deficit, not</a:t>
            </a:r>
            <a:br>
              <a:rPr lang="en-US" kern="0" dirty="0">
                <a:solidFill>
                  <a:srgbClr val="000000">
                    <a:lumMod val="65000"/>
                    <a:lumOff val="35000"/>
                  </a:srgbClr>
                </a:solidFill>
                <a:latin typeface="Arial"/>
                <a:ea typeface="ＭＳ Ｐゴシック" charset="0"/>
              </a:rPr>
            </a:br>
            <a:r>
              <a:rPr lang="en-US" kern="0" dirty="0">
                <a:solidFill>
                  <a:srgbClr val="000000">
                    <a:lumMod val="65000"/>
                    <a:lumOff val="35000"/>
                  </a:srgbClr>
                </a:solidFill>
                <a:latin typeface="Arial"/>
                <a:ea typeface="ＭＳ Ｐゴシック" charset="0"/>
              </a:rPr>
              <a:t>Net Assets/Equity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6548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48813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Termination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Entity decides to terminate an employee’s employment or employee decides to accept an offer of benefits in exchange for the termination of employment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Recognize termination benefits at the earlier of the following dates:</a:t>
            </a:r>
          </a:p>
          <a:p>
            <a:pPr marL="694944" lvl="1" indent="-347472"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When the entity can no longer withdraw the offer of those benefits; and</a:t>
            </a:r>
          </a:p>
          <a:p>
            <a:pPr marL="694944" lvl="1" indent="-347472"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When the entity recognizes costs for a restructuring that is within the scope of IPSAS 19 and involves the payment of termination benefits</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256360132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3EA73C-F215-4CB7-8B7F-21238EADDD4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34740C-34BE-4A06-9A0F-59868FC19EF5}">
  <ds:schemaRefs>
    <ds:schemaRef ds:uri="http://schemas.microsoft.com/sharepoint/v3/contenttype/forms"/>
  </ds:schemaRefs>
</ds:datastoreItem>
</file>

<file path=customXml/itemProps3.xml><?xml version="1.0" encoding="utf-8"?>
<ds:datastoreItem xmlns:ds="http://schemas.openxmlformats.org/officeDocument/2006/customXml" ds:itemID="{D3BFB69A-F266-4153-9F85-D14329377F94}"/>
</file>

<file path=docProps/app.xml><?xml version="1.0" encoding="utf-8"?>
<Properties xmlns="http://schemas.openxmlformats.org/officeDocument/2006/extended-properties" xmlns:vt="http://schemas.openxmlformats.org/officeDocument/2006/docPropsVTypes">
  <TotalTime>333</TotalTime>
  <Words>1385</Words>
  <Application>Microsoft Office PowerPoint</Application>
  <PresentationFormat>On-screen Show (4:3)</PresentationFormat>
  <Paragraphs>136</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35</cp:revision>
  <dcterms:created xsi:type="dcterms:W3CDTF">2014-09-10T19:10:10Z</dcterms:created>
  <dcterms:modified xsi:type="dcterms:W3CDTF">2020-10-21T02:33:49Z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