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6" r:id="rId6"/>
    <p:sldId id="257" r:id="rId7"/>
    <p:sldId id="265" r:id="rId8"/>
    <p:sldId id="259" r:id="rId9"/>
    <p:sldId id="260" r:id="rId10"/>
    <p:sldId id="264" r:id="rId11"/>
    <p:sldId id="263" r:id="rId12"/>
    <p:sldId id="262"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825" autoAdjust="0"/>
  </p:normalViewPr>
  <p:slideViewPr>
    <p:cSldViewPr snapToGrid="0" snapToObjects="1">
      <p:cViewPr varScale="1">
        <p:scale>
          <a:sx n="61" d="100"/>
          <a:sy n="61" d="100"/>
        </p:scale>
        <p:origin x="2030"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4" d="100"/>
          <a:sy n="54" d="100"/>
        </p:scale>
        <p:origin x="28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F915098D-B4CB-4FA6-AA65-7C32D3F6EFF7}"/>
    <pc:docChg chg="custSel modSld">
      <pc:chgData name="Paul Mason" userId="a428ece4f01b0f60" providerId="LiveId" clId="{F915098D-B4CB-4FA6-AA65-7C32D3F6EFF7}" dt="2020-07-28T21:51:47.984" v="379" actId="20577"/>
      <pc:docMkLst>
        <pc:docMk/>
      </pc:docMkLst>
      <pc:sldChg chg="modSp mod modNotesTx">
        <pc:chgData name="Paul Mason" userId="a428ece4f01b0f60" providerId="LiveId" clId="{F915098D-B4CB-4FA6-AA65-7C32D3F6EFF7}" dt="2020-07-28T21:48:01.373" v="292" actId="20577"/>
        <pc:sldMkLst>
          <pc:docMk/>
          <pc:sldMk cId="4078070276" sldId="260"/>
        </pc:sldMkLst>
        <pc:spChg chg="mod">
          <ac:chgData name="Paul Mason" userId="a428ece4f01b0f60" providerId="LiveId" clId="{F915098D-B4CB-4FA6-AA65-7C32D3F6EFF7}" dt="2020-07-28T21:45:57.959" v="0" actId="11"/>
          <ac:spMkLst>
            <pc:docMk/>
            <pc:sldMk cId="4078070276" sldId="260"/>
            <ac:spMk id="7" creationId="{00000000-0000-0000-0000-000000000000}"/>
          </ac:spMkLst>
        </pc:spChg>
      </pc:sldChg>
      <pc:sldChg chg="modNotesTx">
        <pc:chgData name="Paul Mason" userId="a428ece4f01b0f60" providerId="LiveId" clId="{F915098D-B4CB-4FA6-AA65-7C32D3F6EFF7}" dt="2020-07-28T21:51:47.984" v="379" actId="20577"/>
        <pc:sldMkLst>
          <pc:docMk/>
          <pc:sldMk cId="19635966" sldId="262"/>
        </pc:sldMkLst>
      </pc:sldChg>
      <pc:sldChg chg="modNotesTx">
        <pc:chgData name="Paul Mason" userId="a428ece4f01b0f60" providerId="LiveId" clId="{F915098D-B4CB-4FA6-AA65-7C32D3F6EFF7}" dt="2020-07-28T21:50:27.540" v="357" actId="20577"/>
        <pc:sldMkLst>
          <pc:docMk/>
          <pc:sldMk cId="467682573" sldId="263"/>
        </pc:sldMkLst>
      </pc:sldChg>
    </pc:docChg>
  </pc:docChgLst>
  <pc:docChgLst>
    <pc:chgData name="Laura Leka" userId="3c7b6d49-5262-4131-8ab9-4538781ea16d" providerId="ADAL" clId="{FD0CE73A-A9E2-4918-AB7F-AFADF54FB240}"/>
    <pc:docChg chg="modSld">
      <pc:chgData name="Laura Leka" userId="3c7b6d49-5262-4131-8ab9-4538781ea16d" providerId="ADAL" clId="{FD0CE73A-A9E2-4918-AB7F-AFADF54FB240}" dt="2020-10-21T12:57:53.550" v="2" actId="20577"/>
      <pc:docMkLst>
        <pc:docMk/>
      </pc:docMkLst>
      <pc:sldChg chg="modNotesTx">
        <pc:chgData name="Laura Leka" userId="3c7b6d49-5262-4131-8ab9-4538781ea16d" providerId="ADAL" clId="{FD0CE73A-A9E2-4918-AB7F-AFADF54FB240}" dt="2020-10-21T12:57:53.550" v="2" actId="20577"/>
        <pc:sldMkLst>
          <pc:docMk/>
          <pc:sldMk cId="467682573" sldId="263"/>
        </pc:sldMkLst>
      </pc:sldChg>
    </pc:docChg>
  </pc:docChgLst>
  <pc:docChgLst>
    <pc:chgData name="Jazmin Jackson" userId="f572b969-e4f5-4724-882f-3c5f18082039" providerId="ADAL" clId="{E82F8296-9E98-46AC-A65F-D8EFD3EF2844}"/>
    <pc:docChg chg="modSld">
      <pc:chgData name="Jazmin Jackson" userId="f572b969-e4f5-4724-882f-3c5f18082039" providerId="ADAL" clId="{E82F8296-9E98-46AC-A65F-D8EFD3EF2844}" dt="2020-10-16T16:38:17.911" v="0" actId="14826"/>
      <pc:docMkLst>
        <pc:docMk/>
      </pc:docMkLst>
      <pc:sldChg chg="modSp">
        <pc:chgData name="Jazmin Jackson" userId="f572b969-e4f5-4724-882f-3c5f18082039" providerId="ADAL" clId="{E82F8296-9E98-46AC-A65F-D8EFD3EF2844}" dt="2020-10-16T16:38:17.911" v="0" actId="14826"/>
        <pc:sldMkLst>
          <pc:docMk/>
          <pc:sldMk cId="4120575675" sldId="258"/>
        </pc:sldMkLst>
        <pc:picChg chg="mod">
          <ac:chgData name="Jazmin Jackson" userId="f572b969-e4f5-4724-882f-3c5f18082039" providerId="ADAL" clId="{E82F8296-9E98-46AC-A65F-D8EFD3EF2844}" dt="2020-10-16T16:38:17.911" v="0" actId="14826"/>
          <ac:picMkLst>
            <pc:docMk/>
            <pc:sldMk cId="4120575675" sldId="258"/>
            <ac:picMk id="5" creationId="{00000000-0000-0000-0000-000000000000}"/>
          </ac:picMkLst>
        </pc:picChg>
      </pc:sldChg>
    </pc:docChg>
  </pc:docChgLst>
  <pc:docChgLst>
    <pc:chgData name="Paul Mason" userId="a428ece4f01b0f60" providerId="LiveId" clId="{0983937A-0AFB-4B72-9575-530A99839AF3}"/>
    <pc:docChg chg="custSel modSld">
      <pc:chgData name="Paul Mason" userId="a428ece4f01b0f60" providerId="LiveId" clId="{0983937A-0AFB-4B72-9575-530A99839AF3}" dt="2020-06-11T12:56:33.048" v="727" actId="20577"/>
      <pc:docMkLst>
        <pc:docMk/>
      </pc:docMkLst>
      <pc:sldChg chg="modSp mod modNotesTx">
        <pc:chgData name="Paul Mason" userId="a428ece4f01b0f60" providerId="LiveId" clId="{0983937A-0AFB-4B72-9575-530A99839AF3}" dt="2020-06-10T21:00:42.586" v="710" actId="20577"/>
        <pc:sldMkLst>
          <pc:docMk/>
          <pc:sldMk cId="1441733616" sldId="257"/>
        </pc:sldMkLst>
        <pc:spChg chg="mod">
          <ac:chgData name="Paul Mason" userId="a428ece4f01b0f60" providerId="LiveId" clId="{0983937A-0AFB-4B72-9575-530A99839AF3}" dt="2020-06-10T20:55:32.542" v="51" actId="20577"/>
          <ac:spMkLst>
            <pc:docMk/>
            <pc:sldMk cId="1441733616" sldId="257"/>
            <ac:spMk id="7" creationId="{00000000-0000-0000-0000-000000000000}"/>
          </ac:spMkLst>
        </pc:spChg>
      </pc:sldChg>
      <pc:sldChg chg="modSp mod">
        <pc:chgData name="Paul Mason" userId="a428ece4f01b0f60" providerId="LiveId" clId="{0983937A-0AFB-4B72-9575-530A99839AF3}" dt="2020-06-10T20:54:35.183" v="0" actId="1076"/>
        <pc:sldMkLst>
          <pc:docMk/>
          <pc:sldMk cId="4120575675" sldId="258"/>
        </pc:sldMkLst>
        <pc:picChg chg="mod">
          <ac:chgData name="Paul Mason" userId="a428ece4f01b0f60" providerId="LiveId" clId="{0983937A-0AFB-4B72-9575-530A99839AF3}" dt="2020-06-10T20:54:35.183" v="0" actId="1076"/>
          <ac:picMkLst>
            <pc:docMk/>
            <pc:sldMk cId="4120575675" sldId="258"/>
            <ac:picMk id="3" creationId="{00000000-0000-0000-0000-000000000000}"/>
          </ac:picMkLst>
        </pc:picChg>
      </pc:sldChg>
      <pc:sldChg chg="modSp mod">
        <pc:chgData name="Paul Mason" userId="a428ece4f01b0f60" providerId="LiveId" clId="{0983937A-0AFB-4B72-9575-530A99839AF3}" dt="2020-06-11T12:54:27.459" v="719" actId="20577"/>
        <pc:sldMkLst>
          <pc:docMk/>
          <pc:sldMk cId="834038199" sldId="259"/>
        </pc:sldMkLst>
        <pc:spChg chg="mod">
          <ac:chgData name="Paul Mason" userId="a428ece4f01b0f60" providerId="LiveId" clId="{0983937A-0AFB-4B72-9575-530A99839AF3}" dt="2020-06-11T12:54:27.459" v="719" actId="20577"/>
          <ac:spMkLst>
            <pc:docMk/>
            <pc:sldMk cId="834038199" sldId="259"/>
            <ac:spMk id="7" creationId="{00000000-0000-0000-0000-000000000000}"/>
          </ac:spMkLst>
        </pc:spChg>
      </pc:sldChg>
      <pc:sldChg chg="modNotesTx">
        <pc:chgData name="Paul Mason" userId="a428ece4f01b0f60" providerId="LiveId" clId="{0983937A-0AFB-4B72-9575-530A99839AF3}" dt="2020-06-10T21:04:04.714" v="718" actId="20577"/>
        <pc:sldMkLst>
          <pc:docMk/>
          <pc:sldMk cId="4078070276" sldId="260"/>
        </pc:sldMkLst>
      </pc:sldChg>
      <pc:sldChg chg="modSp mod">
        <pc:chgData name="Paul Mason" userId="a428ece4f01b0f60" providerId="LiveId" clId="{0983937A-0AFB-4B72-9575-530A99839AF3}" dt="2020-06-11T12:56:33.048" v="727" actId="20577"/>
        <pc:sldMkLst>
          <pc:docMk/>
          <pc:sldMk cId="467682573" sldId="263"/>
        </pc:sldMkLst>
        <pc:spChg chg="mod">
          <ac:chgData name="Paul Mason" userId="a428ece4f01b0f60" providerId="LiveId" clId="{0983937A-0AFB-4B72-9575-530A99839AF3}" dt="2020-06-11T12:56:33.048" v="727" actId="20577"/>
          <ac:spMkLst>
            <pc:docMk/>
            <pc:sldMk cId="467682573" sldId="263"/>
            <ac:spMk id="7" creationId="{00000000-0000-0000-0000-000000000000}"/>
          </ac:spMkLst>
        </pc:spChg>
      </pc:sldChg>
      <pc:sldChg chg="modSp mod">
        <pc:chgData name="Paul Mason" userId="a428ece4f01b0f60" providerId="LiveId" clId="{0983937A-0AFB-4B72-9575-530A99839AF3}" dt="2020-06-11T12:55:30.625" v="724" actId="20577"/>
        <pc:sldMkLst>
          <pc:docMk/>
          <pc:sldMk cId="238909277" sldId="264"/>
        </pc:sldMkLst>
        <pc:spChg chg="mod">
          <ac:chgData name="Paul Mason" userId="a428ece4f01b0f60" providerId="LiveId" clId="{0983937A-0AFB-4B72-9575-530A99839AF3}" dt="2020-06-11T12:55:30.625" v="724" actId="20577"/>
          <ac:spMkLst>
            <pc:docMk/>
            <pc:sldMk cId="238909277" sldId="264"/>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7DA4D-4F6B-4C34-AF93-58119A5A0D82}"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BB77B-BA44-41D2-BB91-E9FCE56A12AC}" type="slidenum">
              <a:rPr lang="en-GB" smtClean="0"/>
              <a:t>‹#›</a:t>
            </a:fld>
            <a:endParaRPr lang="en-GB"/>
          </a:p>
        </p:txBody>
      </p:sp>
    </p:spTree>
    <p:extLst>
      <p:ext uri="{BB962C8B-B14F-4D97-AF65-F5344CB8AC3E}">
        <p14:creationId xmlns:p14="http://schemas.microsoft.com/office/powerpoint/2010/main" val="274309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1</a:t>
            </a:fld>
            <a:endParaRPr lang="en-GB"/>
          </a:p>
        </p:txBody>
      </p:sp>
    </p:spTree>
    <p:extLst>
      <p:ext uri="{BB962C8B-B14F-4D97-AF65-F5344CB8AC3E}">
        <p14:creationId xmlns:p14="http://schemas.microsoft.com/office/powerpoint/2010/main" val="332936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2</a:t>
            </a:fld>
            <a:endParaRPr lang="en-GB"/>
          </a:p>
        </p:txBody>
      </p:sp>
    </p:spTree>
    <p:extLst>
      <p:ext uri="{BB962C8B-B14F-4D97-AF65-F5344CB8AC3E}">
        <p14:creationId xmlns:p14="http://schemas.microsoft.com/office/powerpoint/2010/main" val="208783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includes a brief overview of the IPSASB’s proposals for accounting for revenue in ED 70, </a:t>
            </a:r>
            <a:r>
              <a:rPr lang="en-GB" i="1" dirty="0"/>
              <a:t>Revenue with Performance Obligations</a:t>
            </a:r>
            <a:r>
              <a:rPr lang="en-GB" i="0" dirty="0"/>
              <a:t> and ED 71, </a:t>
            </a:r>
            <a:r>
              <a:rPr lang="en-GB" i="1" dirty="0"/>
              <a:t>Revenue without Performance Obligations</a:t>
            </a:r>
            <a:r>
              <a:rPr lang="en-GB" i="0" dirty="0"/>
              <a:t>.</a:t>
            </a:r>
          </a:p>
          <a:p>
            <a:endParaRPr lang="en-GB" i="0" dirty="0"/>
          </a:p>
          <a:p>
            <a:r>
              <a:rPr lang="en-GB" i="0" dirty="0"/>
              <a:t>It may be helpful for participants who are preparing to adopt the accrual basis IPSAS to be aware of the proposals so that they can ensure any revenue systems and procedures being developed for the transition process will be capable of dealing with the proposed accounting. It should be stressed that these are currently proposals, and therefore subject to change.</a:t>
            </a:r>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3</a:t>
            </a:fld>
            <a:endParaRPr lang="en-GB"/>
          </a:p>
        </p:txBody>
      </p:sp>
    </p:spTree>
    <p:extLst>
      <p:ext uri="{BB962C8B-B14F-4D97-AF65-F5344CB8AC3E}">
        <p14:creationId xmlns:p14="http://schemas.microsoft.com/office/powerpoint/2010/main" val="198366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4</a:t>
            </a:fld>
            <a:endParaRPr lang="en-GB"/>
          </a:p>
        </p:txBody>
      </p:sp>
    </p:spTree>
    <p:extLst>
      <p:ext uri="{BB962C8B-B14F-4D97-AF65-F5344CB8AC3E}">
        <p14:creationId xmlns:p14="http://schemas.microsoft.com/office/powerpoint/2010/main" val="280032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5</a:t>
            </a:fld>
            <a:endParaRPr lang="en-GB"/>
          </a:p>
        </p:txBody>
      </p:sp>
    </p:spTree>
    <p:extLst>
      <p:ext uri="{BB962C8B-B14F-4D97-AF65-F5344CB8AC3E}">
        <p14:creationId xmlns:p14="http://schemas.microsoft.com/office/powerpoint/2010/main" val="310149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Consider a show of hands for each answer (or using a poll if delivering the training online).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answer is (b).</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property taxes billed on behalf of the state does not result in gross inflows of economic benefits or service potential by the entity on its own account. Amounts collected as an agent of the state are not economic benefits or service potential that flow to the municipality, and do not result in increases in its assets or decreases in liabilities. This is because the municipality cannot control the use of, or otherwise benefit from, the collected assets in the pursuit of its objectives. Therefore, they are excluded from revenue.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6</a:t>
            </a:fld>
            <a:endParaRPr lang="en-GB"/>
          </a:p>
        </p:txBody>
      </p:sp>
    </p:spTree>
    <p:extLst>
      <p:ext uri="{BB962C8B-B14F-4D97-AF65-F5344CB8AC3E}">
        <p14:creationId xmlns:p14="http://schemas.microsoft.com/office/powerpoint/2010/main" val="220236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3BB77B-BA44-41D2-BB91-E9FCE56A12AC}" type="slidenum">
              <a:rPr lang="en-GB" smtClean="0"/>
              <a:t>7</a:t>
            </a:fld>
            <a:endParaRPr lang="en-GB"/>
          </a:p>
        </p:txBody>
      </p:sp>
    </p:spTree>
    <p:extLst>
      <p:ext uri="{BB962C8B-B14F-4D97-AF65-F5344CB8AC3E}">
        <p14:creationId xmlns:p14="http://schemas.microsoft.com/office/powerpoint/2010/main" val="16291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are provided in the Revenues module (starting at </a:t>
            </a:r>
            <a:r>
              <a:rPr lang="en-GB"/>
              <a:t>page 10).</a:t>
            </a:r>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8</a:t>
            </a:fld>
            <a:endParaRPr lang="en-GB"/>
          </a:p>
        </p:txBody>
      </p:sp>
    </p:spTree>
    <p:extLst>
      <p:ext uri="{BB962C8B-B14F-4D97-AF65-F5344CB8AC3E}">
        <p14:creationId xmlns:p14="http://schemas.microsoft.com/office/powerpoint/2010/main" val="27293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housing authorities do not have an enforceable claim against the senior government that gives them control over the resource.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announcement of an intention to transfer resources to local housing authorities is not of itself sufficient to </a:t>
            </a:r>
            <a:r>
              <a:rPr lang="en-GB" sz="1200" kern="1200" dirty="0">
                <a:solidFill>
                  <a:schemeClr val="tx1"/>
                </a:solidFill>
                <a:effectLst/>
                <a:latin typeface="+mn-lt"/>
                <a:ea typeface="+mn-ea"/>
                <a:cs typeface="+mn-cs"/>
              </a:rPr>
              <a:t>identify resources as controlled by the housing authorities. There does not appear to be legislation in place. That is, there is no appropriations act or other authority for the senior government to make the transfer. The government announcement is not specific such that it creates a valid expectation among the local housing authorities that the senior government will </a:t>
            </a:r>
            <a:r>
              <a:rPr lang="en-GB" sz="1200" kern="1200" dirty="0" err="1">
                <a:solidFill>
                  <a:schemeClr val="tx1"/>
                </a:solidFill>
                <a:effectLst/>
                <a:latin typeface="+mn-lt"/>
                <a:ea typeface="+mn-ea"/>
                <a:cs typeface="+mn-cs"/>
              </a:rPr>
              <a:t>fulfill</a:t>
            </a:r>
            <a:r>
              <a:rPr lang="en-GB" sz="1200" kern="1200" dirty="0">
                <a:solidFill>
                  <a:schemeClr val="tx1"/>
                </a:solidFill>
                <a:effectLst/>
                <a:latin typeface="+mn-lt"/>
                <a:ea typeface="+mn-ea"/>
                <a:cs typeface="+mn-cs"/>
              </a:rPr>
              <a:t> its obligation. The announcement does not, for example identify;</a:t>
            </a:r>
          </a:p>
          <a:p>
            <a:r>
              <a:rPr lang="en-GB" sz="1200" kern="1200" dirty="0">
                <a:solidFill>
                  <a:schemeClr val="tx1"/>
                </a:solidFill>
                <a:effectLst/>
                <a:latin typeface="+mn-lt"/>
                <a:ea typeface="+mn-ea"/>
                <a:cs typeface="+mn-cs"/>
              </a:rPr>
              <a:t> </a:t>
            </a:r>
          </a:p>
          <a:p>
            <a:pPr marL="228600" indent="-228600">
              <a:buAutoNum type="alphaLcParenBoth"/>
            </a:pPr>
            <a:r>
              <a:rPr lang="en-GB" sz="1200" kern="1200" dirty="0">
                <a:solidFill>
                  <a:schemeClr val="tx1"/>
                </a:solidFill>
                <a:effectLst/>
                <a:latin typeface="+mn-lt"/>
                <a:ea typeface="+mn-ea"/>
                <a:cs typeface="+mn-cs"/>
              </a:rPr>
              <a:t>specific local housing authorities that will receive additional funding</a:t>
            </a:r>
          </a:p>
          <a:p>
            <a:pPr marL="228600" indent="-228600">
              <a:buAutoNum type="alphaLcParenBoth"/>
            </a:pPr>
            <a:r>
              <a:rPr lang="en-GB" sz="1200" kern="1200" dirty="0">
                <a:solidFill>
                  <a:schemeClr val="tx1"/>
                </a:solidFill>
                <a:effectLst/>
                <a:latin typeface="+mn-lt"/>
                <a:ea typeface="+mn-ea"/>
                <a:cs typeface="+mn-cs"/>
              </a:rPr>
              <a:t> the amount of the additional funding</a:t>
            </a:r>
          </a:p>
          <a:p>
            <a:pPr marL="228600" indent="-228600">
              <a:buAutoNum type="alphaLcParenBoth"/>
            </a:pPr>
            <a:r>
              <a:rPr lang="en-GB" sz="1200" kern="1200" dirty="0">
                <a:solidFill>
                  <a:schemeClr val="tx1"/>
                </a:solidFill>
                <a:effectLst/>
                <a:latin typeface="+mn-lt"/>
                <a:ea typeface="+mn-ea"/>
                <a:cs typeface="+mn-cs"/>
              </a:rPr>
              <a:t>the time period over which the funding will be provided.</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53BB77B-BA44-41D2-BB91-E9FCE56A12AC}" type="slidenum">
              <a:rPr lang="en-GB" smtClean="0"/>
              <a:t>9</a:t>
            </a:fld>
            <a:endParaRPr lang="en-GB"/>
          </a:p>
        </p:txBody>
      </p:sp>
    </p:spTree>
    <p:extLst>
      <p:ext uri="{BB962C8B-B14F-4D97-AF65-F5344CB8AC3E}">
        <p14:creationId xmlns:p14="http://schemas.microsoft.com/office/powerpoint/2010/main" val="99157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221"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Revenue: Introduction</a:t>
            </a:r>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26558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7811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Table of Contents</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US" sz="2000" kern="0" dirty="0">
                <a:solidFill>
                  <a:srgbClr val="000000">
                    <a:lumMod val="65000"/>
                    <a:lumOff val="35000"/>
                  </a:srgbClr>
                </a:solidFill>
                <a:latin typeface="Arial" pitchFamily="34" charset="0"/>
                <a:ea typeface="ＭＳ Ｐゴシック" charset="0"/>
                <a:cs typeface="Arial" pitchFamily="34" charset="0"/>
              </a:rPr>
              <a:t>Revenues: Introduction</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Exchange Transactions </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 Taxes</a:t>
            </a:r>
          </a:p>
          <a:p>
            <a:r>
              <a:rPr lang="en-US" sz="2000" kern="0" dirty="0">
                <a:solidFill>
                  <a:srgbClr val="000000">
                    <a:lumMod val="65000"/>
                    <a:lumOff val="35000"/>
                  </a:srgbClr>
                </a:solidFill>
                <a:latin typeface="Arial" pitchFamily="34" charset="0"/>
                <a:ea typeface="ＭＳ Ｐゴシック" charset="0"/>
                <a:cs typeface="Arial" pitchFamily="34" charset="0"/>
              </a:rPr>
              <a:t>Revenue from Non-Exchange Transactions: Transfers</a:t>
            </a:r>
          </a:p>
          <a:p>
            <a:r>
              <a:rPr lang="en-US" sz="2000" kern="0" dirty="0">
                <a:solidFill>
                  <a:srgbClr val="000000">
                    <a:lumMod val="65000"/>
                    <a:lumOff val="35000"/>
                  </a:srgbClr>
                </a:solidFill>
                <a:latin typeface="Arial" pitchFamily="34" charset="0"/>
                <a:ea typeface="ＭＳ Ｐゴシック" charset="0"/>
                <a:cs typeface="Arial" pitchFamily="34" charset="0"/>
              </a:rPr>
              <a:t>IPSASB Proposals for Revenue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9, </a:t>
            </a:r>
            <a:r>
              <a:rPr lang="en-US" sz="2000" i="1" kern="0" dirty="0">
                <a:solidFill>
                  <a:srgbClr val="000000">
                    <a:lumMod val="65000"/>
                    <a:lumOff val="35000"/>
                  </a:srgbClr>
                </a:solidFill>
                <a:latin typeface="Arial" pitchFamily="34" charset="0"/>
                <a:ea typeface="ＭＳ Ｐゴシック" charset="0"/>
                <a:cs typeface="Arial" pitchFamily="34" charset="0"/>
              </a:rPr>
              <a:t>Revenue from Exchange Transactions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23, </a:t>
            </a:r>
            <a:r>
              <a:rPr lang="en-US" sz="2000" i="1" kern="0" dirty="0">
                <a:solidFill>
                  <a:srgbClr val="000000">
                    <a:lumMod val="65000"/>
                    <a:lumOff val="35000"/>
                  </a:srgbClr>
                </a:solidFill>
                <a:latin typeface="Arial" pitchFamily="34" charset="0"/>
                <a:ea typeface="ＭＳ Ｐゴシック" charset="0"/>
                <a:cs typeface="Arial" pitchFamily="34" charset="0"/>
              </a:rPr>
              <a:t>Revenue from Non-Exchange Transactions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At the end of this session you are able to</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distinguish between exchange and non-exchange revenues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apply the requirements for identification, recognition and measurement of revenues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apply the presentation and disclosure requirements for reporting revenues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3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Revenue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Gross inflow of economic benefits or service potential resulting in increases in net assets/equity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Excludes contributions from owners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 items of revenue included in surplus or deficit for the period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Excludes amounts collected as an agent and financing inflows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collection not probable, expense recognized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6317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municipality collects education property taxes on behalf of the state.  During the year it billed residential and commercial property taxes of CU 1,116,644 million. Of that amount, CU 527,442 was billed on behalf of the state.</a:t>
            </a:r>
          </a:p>
          <a:p>
            <a:pPr lvl="0" defTabSz="914400" fontAlgn="base">
              <a:spcBef>
                <a:spcPts val="12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How much would it report as revenue? Explain</a:t>
            </a:r>
          </a:p>
          <a:p>
            <a:pPr marL="881063" lvl="1"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pitchFamily="34" charset="0"/>
                <a:ea typeface="ＭＳ Ｐゴシック" charset="0"/>
                <a:cs typeface="Arial" pitchFamily="34" charset="0"/>
              </a:rPr>
              <a:t>CU 1,116,644</a:t>
            </a:r>
          </a:p>
          <a:p>
            <a:pPr marL="881063" lvl="1" indent="-514350" defTabSz="914400" fontAlgn="base">
              <a:spcBef>
                <a:spcPts val="776"/>
              </a:spcBef>
              <a:spcAft>
                <a:spcPct val="0"/>
              </a:spcAft>
              <a:buFont typeface="+mj-lt"/>
              <a:buAutoNum type="alphaLcParenR"/>
              <a:defRPr/>
            </a:pPr>
            <a:r>
              <a:rPr lang="en-US" kern="0" dirty="0">
                <a:solidFill>
                  <a:srgbClr val="000000">
                    <a:lumMod val="65000"/>
                    <a:lumOff val="35000"/>
                  </a:srgbClr>
                </a:solidFill>
                <a:latin typeface="Arial" pitchFamily="34" charset="0"/>
                <a:ea typeface="ＭＳ Ｐゴシック" charset="0"/>
                <a:cs typeface="Arial" pitchFamily="34" charset="0"/>
              </a:rPr>
              <a:t>CU 589,202</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506589"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Revenue</a:t>
            </a:r>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320043" y="1377244"/>
            <a:ext cx="4362979" cy="682978"/>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Revenue</a:t>
            </a:r>
            <a:endParaRPr kumimoji="0" lang="en-CA" sz="28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318911" y="2483556"/>
            <a:ext cx="3519311" cy="1975555"/>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Exchange Transactions - one entity receives assets or services, or has liabilities extinguished, and directly gives equal value to another entity</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978400" y="2483556"/>
            <a:ext cx="3618089" cy="201859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Non-Exchange Transactions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one entity gives/receives value from another without directly getting/giving equal value in exchange</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4515318" y="4801305"/>
            <a:ext cx="1902178"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Taxes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6951132" y="4801305"/>
            <a:ext cx="2063046" cy="369006"/>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Transfers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3" name="Straight Connector 2"/>
          <p:cNvCxnSpPr>
            <a:stCxn id="4" idx="2"/>
          </p:cNvCxnSpPr>
          <p:nvPr/>
        </p:nvCxnSpPr>
        <p:spPr>
          <a:xfrm flipH="1">
            <a:off x="4501532" y="2060222"/>
            <a:ext cx="1" cy="141111"/>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876508" y="2201333"/>
            <a:ext cx="491093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1876508" y="2201333"/>
            <a:ext cx="0"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endCxn id="8" idx="0"/>
          </p:cNvCxnSpPr>
          <p:nvPr/>
        </p:nvCxnSpPr>
        <p:spPr>
          <a:xfrm>
            <a:off x="6787444" y="2201333"/>
            <a:ext cx="1" cy="282223"/>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stCxn id="8" idx="2"/>
          </p:cNvCxnSpPr>
          <p:nvPr/>
        </p:nvCxnSpPr>
        <p:spPr>
          <a:xfrm>
            <a:off x="6787445" y="4502150"/>
            <a:ext cx="0" cy="1255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5466407" y="4627659"/>
            <a:ext cx="251624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p:cNvCxnSpPr>
            <a:endCxn id="10" idx="0"/>
          </p:cNvCxnSpPr>
          <p:nvPr/>
        </p:nvCxnSpPr>
        <p:spPr>
          <a:xfrm>
            <a:off x="7982655" y="4627659"/>
            <a:ext cx="0" cy="173646"/>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5478219" y="4627659"/>
            <a:ext cx="0" cy="173646"/>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890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69331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Recognizing Non-Exchange Transactions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Analyze non-exchange transactions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Do resource inflows meet definition and criteria for recognition of an asset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there a performance obligation  that requires recognition of a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Measured at the amount of increase in net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Inflow is probable and fair value is measurable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Outflow is probable and amount estimable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Revenues</a:t>
            </a:r>
            <a:endParaRPr lang="en-US" sz="2400" dirty="0">
              <a:solidFill>
                <a:schemeClr val="bg1"/>
              </a:solidFill>
            </a:endParaRPr>
          </a:p>
        </p:txBody>
      </p:sp>
      <p:sp>
        <p:nvSpPr>
          <p:cNvPr id="7" name="TextBox 6"/>
          <p:cNvSpPr txBox="1"/>
          <p:nvPr/>
        </p:nvSpPr>
        <p:spPr>
          <a:xfrm>
            <a:off x="495300" y="881956"/>
            <a:ext cx="8089900" cy="30675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Announcement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ts val="1200"/>
              </a:spcAft>
            </a:pPr>
            <a:r>
              <a:rPr lang="en-US" sz="2000" kern="0" dirty="0">
                <a:solidFill>
                  <a:srgbClr val="000000">
                    <a:lumMod val="65000"/>
                    <a:lumOff val="35000"/>
                  </a:srgbClr>
                </a:solidFill>
                <a:latin typeface="Arial" pitchFamily="34" charset="0"/>
                <a:ea typeface="ＭＳ Ｐゴシック" charset="0"/>
                <a:cs typeface="Arial" pitchFamily="34" charset="0"/>
              </a:rPr>
              <a:t>A senior level of government has made an announcement that it will include additional operating funds in its next budget for local housing authorities to allow them to increase subsidies to low income families.</a:t>
            </a:r>
          </a:p>
          <a:p>
            <a:pPr lvl="0" defTabSz="914400" fontAlgn="base">
              <a:spcBef>
                <a:spcPts val="776"/>
              </a:spcBef>
              <a:spcAft>
                <a:spcPts val="1200"/>
              </a:spcAft>
            </a:pPr>
            <a:r>
              <a:rPr lang="en-US" sz="2000" kern="0" dirty="0">
                <a:solidFill>
                  <a:srgbClr val="000000">
                    <a:lumMod val="65000"/>
                    <a:lumOff val="35000"/>
                  </a:srgbClr>
                </a:solidFill>
                <a:latin typeface="Arial" pitchFamily="34" charset="0"/>
                <a:ea typeface="ＭＳ Ｐゴシック" charset="0"/>
                <a:cs typeface="Arial" pitchFamily="34" charset="0"/>
              </a:rPr>
              <a:t>Do local housing authorities have an inflow of resources that meet the definition of an asset as a result of the announcement?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3CF62C-46DF-4D9F-968D-AE600F6BC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1FB624-EADB-4D1F-9EF8-630BE56D70D3}">
  <ds:schemaRefs>
    <ds:schemaRef ds:uri="http://schemas.microsoft.com/sharepoint/v3/contenttype/forms"/>
  </ds:schemaRefs>
</ds:datastoreItem>
</file>

<file path=customXml/itemProps3.xml><?xml version="1.0" encoding="utf-8"?>
<ds:datastoreItem xmlns:ds="http://schemas.openxmlformats.org/officeDocument/2006/customXml" ds:itemID="{038AD51B-C882-4047-8E72-5ABD0B821C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TotalTime>
  <Words>793</Words>
  <Application>Microsoft Office PowerPoint</Application>
  <PresentationFormat>On-screen Show (4:3)</PresentationFormat>
  <Paragraphs>88</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29</cp:revision>
  <dcterms:created xsi:type="dcterms:W3CDTF">2014-09-10T19:10:10Z</dcterms:created>
  <dcterms:modified xsi:type="dcterms:W3CDTF">2020-10-21T12:58:03Z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