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67" r:id="rId6"/>
    <p:sldId id="257" r:id="rId7"/>
    <p:sldId id="259" r:id="rId8"/>
    <p:sldId id="260" r:id="rId9"/>
    <p:sldId id="263" r:id="rId10"/>
    <p:sldId id="264" r:id="rId11"/>
    <p:sldId id="265" r:id="rId12"/>
    <p:sldId id="266" r:id="rId13"/>
    <p:sldId id="26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 autoAdjust="0"/>
    <p:restoredTop sz="77082" autoAdjust="0"/>
  </p:normalViewPr>
  <p:slideViewPr>
    <p:cSldViewPr snapToGrid="0" snapToObjects="1">
      <p:cViewPr varScale="1">
        <p:scale>
          <a:sx n="70" d="100"/>
          <a:sy n="70" d="100"/>
        </p:scale>
        <p:origin x="176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eka" userId="3c7b6d49-5262-4131-8ab9-4538781ea16d" providerId="ADAL" clId="{B2D30296-E013-49F8-86B6-7070DA055066}"/>
    <pc:docChg chg="modSld">
      <pc:chgData name="Laura Leka" userId="3c7b6d49-5262-4131-8ab9-4538781ea16d" providerId="ADAL" clId="{B2D30296-E013-49F8-86B6-7070DA055066}" dt="2020-10-21T13:09:56.144" v="9" actId="20577"/>
      <pc:docMkLst>
        <pc:docMk/>
      </pc:docMkLst>
      <pc:sldChg chg="modNotesTx">
        <pc:chgData name="Laura Leka" userId="3c7b6d49-5262-4131-8ab9-4538781ea16d" providerId="ADAL" clId="{B2D30296-E013-49F8-86B6-7070DA055066}" dt="2020-10-21T13:09:18.677" v="3" actId="20577"/>
        <pc:sldMkLst>
          <pc:docMk/>
          <pc:sldMk cId="3992243304" sldId="264"/>
        </pc:sldMkLst>
      </pc:sldChg>
      <pc:sldChg chg="modNotesTx">
        <pc:chgData name="Laura Leka" userId="3c7b6d49-5262-4131-8ab9-4538781ea16d" providerId="ADAL" clId="{B2D30296-E013-49F8-86B6-7070DA055066}" dt="2020-10-21T13:09:30.108" v="7" actId="20577"/>
        <pc:sldMkLst>
          <pc:docMk/>
          <pc:sldMk cId="1976919405" sldId="265"/>
        </pc:sldMkLst>
      </pc:sldChg>
      <pc:sldChg chg="modNotesTx">
        <pc:chgData name="Laura Leka" userId="3c7b6d49-5262-4131-8ab9-4538781ea16d" providerId="ADAL" clId="{B2D30296-E013-49F8-86B6-7070DA055066}" dt="2020-10-21T13:09:56.144" v="9" actId="20577"/>
        <pc:sldMkLst>
          <pc:docMk/>
          <pc:sldMk cId="3452163560" sldId="266"/>
        </pc:sldMkLst>
      </pc:sldChg>
    </pc:docChg>
  </pc:docChgLst>
  <pc:docChgLst>
    <pc:chgData name="Laura Leka" userId="3c7b6d49-5262-4131-8ab9-4538781ea16d" providerId="ADAL" clId="{4A9388EE-2AB2-44BD-9F9C-6B81ED9354AD}"/>
    <pc:docChg chg="modSld">
      <pc:chgData name="Laura Leka" userId="3c7b6d49-5262-4131-8ab9-4538781ea16d" providerId="ADAL" clId="{4A9388EE-2AB2-44BD-9F9C-6B81ED9354AD}" dt="2020-06-18T16:27:33.012" v="23" actId="20577"/>
      <pc:docMkLst>
        <pc:docMk/>
      </pc:docMkLst>
      <pc:sldChg chg="modNotesTx">
        <pc:chgData name="Laura Leka" userId="3c7b6d49-5262-4131-8ab9-4538781ea16d" providerId="ADAL" clId="{4A9388EE-2AB2-44BD-9F9C-6B81ED9354AD}" dt="2020-06-18T16:27:12.957" v="22" actId="20577"/>
        <pc:sldMkLst>
          <pc:docMk/>
          <pc:sldMk cId="1976919405" sldId="265"/>
        </pc:sldMkLst>
      </pc:sldChg>
      <pc:sldChg chg="modNotesTx">
        <pc:chgData name="Laura Leka" userId="3c7b6d49-5262-4131-8ab9-4538781ea16d" providerId="ADAL" clId="{4A9388EE-2AB2-44BD-9F9C-6B81ED9354AD}" dt="2020-06-18T16:27:33.012" v="23" actId="20577"/>
        <pc:sldMkLst>
          <pc:docMk/>
          <pc:sldMk cId="3452163560" sldId="266"/>
        </pc:sldMkLst>
      </pc:sldChg>
    </pc:docChg>
  </pc:docChgLst>
  <pc:docChgLst>
    <pc:chgData name="Paul Mason" userId="a428ece4f01b0f60" providerId="LiveId" clId="{4F959CC0-44F6-484E-9807-7FE0B38FB7F9}"/>
    <pc:docChg chg="modSld">
      <pc:chgData name="Paul Mason" userId="a428ece4f01b0f60" providerId="LiveId" clId="{4F959CC0-44F6-484E-9807-7FE0B38FB7F9}" dt="2020-09-14T19:18:29.405" v="9" actId="20577"/>
      <pc:docMkLst>
        <pc:docMk/>
      </pc:docMkLst>
      <pc:sldChg chg="modSp mod">
        <pc:chgData name="Paul Mason" userId="a428ece4f01b0f60" providerId="LiveId" clId="{4F959CC0-44F6-484E-9807-7FE0B38FB7F9}" dt="2020-09-14T19:18:29.405" v="9" actId="20577"/>
        <pc:sldMkLst>
          <pc:docMk/>
          <pc:sldMk cId="1441733616" sldId="257"/>
        </pc:sldMkLst>
        <pc:spChg chg="mod">
          <ac:chgData name="Paul Mason" userId="a428ece4f01b0f60" providerId="LiveId" clId="{4F959CC0-44F6-484E-9807-7FE0B38FB7F9}" dt="2020-09-14T19:18:29.405" v="9" actId="20577"/>
          <ac:spMkLst>
            <pc:docMk/>
            <pc:sldMk cId="1441733616" sldId="257"/>
            <ac:spMk id="7" creationId="{00000000-0000-0000-0000-000000000000}"/>
          </ac:spMkLst>
        </pc:spChg>
      </pc:sldChg>
    </pc:docChg>
  </pc:docChgLst>
  <pc:docChgLst>
    <pc:chgData name="Paul Mason" userId="a428ece4f01b0f60" providerId="LiveId" clId="{CC0FDCE5-E685-4F3D-8FC8-862C48EA9C06}"/>
    <pc:docChg chg="custSel modSld">
      <pc:chgData name="Paul Mason" userId="a428ece4f01b0f60" providerId="LiveId" clId="{CC0FDCE5-E685-4F3D-8FC8-862C48EA9C06}" dt="2020-06-11T16:29:21.674" v="1381" actId="20577"/>
      <pc:docMkLst>
        <pc:docMk/>
      </pc:docMkLst>
      <pc:sldChg chg="modSp mod modNotesTx">
        <pc:chgData name="Paul Mason" userId="a428ece4f01b0f60" providerId="LiveId" clId="{CC0FDCE5-E685-4F3D-8FC8-862C48EA9C06}" dt="2020-06-11T16:21:39.951" v="550" actId="20577"/>
        <pc:sldMkLst>
          <pc:docMk/>
          <pc:sldMk cId="4120575675" sldId="258"/>
        </pc:sldMkLst>
        <pc:spChg chg="mod">
          <ac:chgData name="Paul Mason" userId="a428ece4f01b0f60" providerId="LiveId" clId="{CC0FDCE5-E685-4F3D-8FC8-862C48EA9C06}" dt="2020-06-10T21:32:52.102" v="1" actId="947"/>
          <ac:spMkLst>
            <pc:docMk/>
            <pc:sldMk cId="4120575675" sldId="258"/>
            <ac:spMk id="4" creationId="{00000000-0000-0000-0000-000000000000}"/>
          </ac:spMkLst>
        </pc:spChg>
      </pc:sldChg>
      <pc:sldChg chg="modNotesTx">
        <pc:chgData name="Paul Mason" userId="a428ece4f01b0f60" providerId="LiveId" clId="{CC0FDCE5-E685-4F3D-8FC8-862C48EA9C06}" dt="2020-06-11T16:22:23.751" v="674" actId="20577"/>
        <pc:sldMkLst>
          <pc:docMk/>
          <pc:sldMk cId="834038199" sldId="259"/>
        </pc:sldMkLst>
      </pc:sldChg>
      <pc:sldChg chg="addSp delSp modSp modNotesTx">
        <pc:chgData name="Paul Mason" userId="a428ece4f01b0f60" providerId="LiveId" clId="{CC0FDCE5-E685-4F3D-8FC8-862C48EA9C06}" dt="2020-06-11T16:29:21.674" v="1381" actId="20577"/>
        <pc:sldMkLst>
          <pc:docMk/>
          <pc:sldMk cId="4078070276" sldId="260"/>
        </pc:sldMkLst>
        <pc:spChg chg="add del mod">
          <ac:chgData name="Paul Mason" userId="a428ece4f01b0f60" providerId="LiveId" clId="{CC0FDCE5-E685-4F3D-8FC8-862C48EA9C06}" dt="2020-06-11T16:22:49.974" v="676"/>
          <ac:spMkLst>
            <pc:docMk/>
            <pc:sldMk cId="4078070276" sldId="260"/>
            <ac:spMk id="2" creationId="{E72265A6-2D69-4872-A2FA-A3BF8CD1B2C5}"/>
          </ac:spMkLst>
        </pc:spChg>
      </pc:sldChg>
      <pc:sldChg chg="modNotesTx">
        <pc:chgData name="Paul Mason" userId="a428ece4f01b0f60" providerId="LiveId" clId="{CC0FDCE5-E685-4F3D-8FC8-862C48EA9C06}" dt="2020-06-11T16:23:29.479" v="747" actId="20577"/>
        <pc:sldMkLst>
          <pc:docMk/>
          <pc:sldMk cId="467682573" sldId="263"/>
        </pc:sldMkLst>
      </pc:sldChg>
      <pc:sldChg chg="modNotesTx">
        <pc:chgData name="Paul Mason" userId="a428ece4f01b0f60" providerId="LiveId" clId="{CC0FDCE5-E685-4F3D-8FC8-862C48EA9C06}" dt="2020-06-11T16:25:21.690" v="1084" actId="20577"/>
        <pc:sldMkLst>
          <pc:docMk/>
          <pc:sldMk cId="3992243304" sldId="264"/>
        </pc:sldMkLst>
      </pc:sldChg>
    </pc:docChg>
  </pc:docChgLst>
  <pc:docChgLst>
    <pc:chgData name="Jazmin Jackson" userId="f572b969-e4f5-4724-882f-3c5f18082039" providerId="ADAL" clId="{95C8F518-D836-4D5E-8720-3BBFA5436F9A}"/>
    <pc:docChg chg="modSld">
      <pc:chgData name="Jazmin Jackson" userId="f572b969-e4f5-4724-882f-3c5f18082039" providerId="ADAL" clId="{95C8F518-D836-4D5E-8720-3BBFA5436F9A}" dt="2020-10-16T16:40:56.267" v="0" actId="14826"/>
      <pc:docMkLst>
        <pc:docMk/>
      </pc:docMkLst>
      <pc:sldChg chg="modSp">
        <pc:chgData name="Jazmin Jackson" userId="f572b969-e4f5-4724-882f-3c5f18082039" providerId="ADAL" clId="{95C8F518-D836-4D5E-8720-3BBFA5436F9A}" dt="2020-10-16T16:40:56.267" v="0" actId="14826"/>
        <pc:sldMkLst>
          <pc:docMk/>
          <pc:sldMk cId="4120575675" sldId="258"/>
        </pc:sldMkLst>
        <pc:picChg chg="mod">
          <ac:chgData name="Jazmin Jackson" userId="f572b969-e4f5-4724-882f-3c5f18082039" providerId="ADAL" clId="{95C8F518-D836-4D5E-8720-3BBFA5436F9A}" dt="2020-10-16T16:40:56.267" v="0" actId="14826"/>
          <ac:picMkLst>
            <pc:docMk/>
            <pc:sldMk cId="4120575675" sldId="258"/>
            <ac:picMk id="5" creationId="{00000000-0000-0000-0000-000000000000}"/>
          </ac:picMkLst>
        </pc:picChg>
      </pc:sldChg>
    </pc:docChg>
  </pc:docChgLst>
  <pc:docChgLst>
    <pc:chgData name="Paul Mason" userId="a428ece4f01b0f60" providerId="LiveId" clId="{E234D9C5-E2D2-435B-BAEF-FD4D93A0EA36}"/>
    <pc:docChg chg="undo custSel modSld">
      <pc:chgData name="Paul Mason" userId="a428ece4f01b0f60" providerId="LiveId" clId="{E234D9C5-E2D2-435B-BAEF-FD4D93A0EA36}" dt="2020-07-28T22:21:11.805" v="142" actId="20577"/>
      <pc:docMkLst>
        <pc:docMk/>
      </pc:docMkLst>
      <pc:sldChg chg="modSp mod">
        <pc:chgData name="Paul Mason" userId="a428ece4f01b0f60" providerId="LiveId" clId="{E234D9C5-E2D2-435B-BAEF-FD4D93A0EA36}" dt="2020-07-28T22:04:34.132" v="40" actId="255"/>
        <pc:sldMkLst>
          <pc:docMk/>
          <pc:sldMk cId="467682573" sldId="263"/>
        </pc:sldMkLst>
        <pc:spChg chg="mod">
          <ac:chgData name="Paul Mason" userId="a428ece4f01b0f60" providerId="LiveId" clId="{E234D9C5-E2D2-435B-BAEF-FD4D93A0EA36}" dt="2020-07-28T22:04:34.132" v="40" actId="255"/>
          <ac:spMkLst>
            <pc:docMk/>
            <pc:sldMk cId="467682573" sldId="263"/>
            <ac:spMk id="7" creationId="{00000000-0000-0000-0000-000000000000}"/>
          </ac:spMkLst>
        </pc:spChg>
      </pc:sldChg>
      <pc:sldChg chg="modNotesTx">
        <pc:chgData name="Paul Mason" userId="a428ece4f01b0f60" providerId="LiveId" clId="{E234D9C5-E2D2-435B-BAEF-FD4D93A0EA36}" dt="2020-07-28T22:19:15.144" v="64" actId="20577"/>
        <pc:sldMkLst>
          <pc:docMk/>
          <pc:sldMk cId="3992243304" sldId="264"/>
        </pc:sldMkLst>
      </pc:sldChg>
      <pc:sldChg chg="modNotes modNotesTx">
        <pc:chgData name="Paul Mason" userId="a428ece4f01b0f60" providerId="LiveId" clId="{E234D9C5-E2D2-435B-BAEF-FD4D93A0EA36}" dt="2020-07-28T22:20:47.009" v="105" actId="20577"/>
        <pc:sldMkLst>
          <pc:docMk/>
          <pc:sldMk cId="1976919405" sldId="265"/>
        </pc:sldMkLst>
      </pc:sldChg>
      <pc:sldChg chg="modNotesTx">
        <pc:chgData name="Paul Mason" userId="a428ece4f01b0f60" providerId="LiveId" clId="{E234D9C5-E2D2-435B-BAEF-FD4D93A0EA36}" dt="2020-07-28T22:21:11.805" v="142" actId="20577"/>
        <pc:sldMkLst>
          <pc:docMk/>
          <pc:sldMk cId="345216356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63AC-D1A4-4291-90D9-C667A6399D65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9E095-9A4C-4D3C-84B2-C8359F48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8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IPSAS 9 is based on IAS 18, </a:t>
            </a:r>
            <a:r>
              <a:rPr lang="en-GB" i="1" dirty="0"/>
              <a:t>Revenue</a:t>
            </a:r>
            <a:r>
              <a:rPr lang="en-GB" i="0" dirty="0"/>
              <a:t>. For participants who are familiar with IFRS, this could be emphasized. Note that IAS 18 has been withdrawn by the IASB; IFRS 15. </a:t>
            </a:r>
            <a:r>
              <a:rPr lang="en-GB" i="1" dirty="0"/>
              <a:t>Revenue from Contracts with Customers</a:t>
            </a:r>
            <a:r>
              <a:rPr lang="en-GB" i="0" dirty="0"/>
              <a:t> is effective from January 1, 2018. The IPSASB’s proposals in response to IFRS 15 are considered later in this module.</a:t>
            </a:r>
          </a:p>
          <a:p>
            <a:endParaRPr lang="en-GB" i="0" dirty="0"/>
          </a:p>
          <a:p>
            <a:r>
              <a:rPr lang="en-GB" i="0" dirty="0"/>
              <a:t>Not all public sector organizations receive revenue from exchange transactions; consider the relevance of this topic for participants.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8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fair value as currently defined in IPSAS is not the same as defined in IFRS 13,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participants are familiar with IFRS, this difference should be highlighted.</a:t>
            </a:r>
            <a:endParaRPr lang="en-GB" dirty="0">
              <a:effectLst/>
            </a:endParaRPr>
          </a:p>
          <a:p>
            <a:endParaRPr lang="en-GB" dirty="0"/>
          </a:p>
          <a:p>
            <a:r>
              <a:rPr lang="en-GB" dirty="0"/>
              <a:t>The definition of fair value in IPSAS is:</a:t>
            </a:r>
          </a:p>
          <a:p>
            <a:endParaRPr lang="en-GB" dirty="0"/>
          </a:p>
          <a:p>
            <a:r>
              <a:rPr lang="en-GB" b="1" dirty="0"/>
              <a:t>Fair value is the amount for which an asset could be exchanged, or a liability settled, between knowledgeable, willing parties in an arm’s length transaction.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This includes entry as well as exit values.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3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4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 adding local examples if participants’ organizations receive revenue from exchange transactions.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whether these transactions are exchange transactions or non-exchange transactions in the participants’ jurisdiction. Practice varies from country to country. This issue is discussed in more detail later in this module (revenue from non-exchange transactions: transfers). Consider whether this discussion needs to be included in this section as well.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1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 adding local examples if participants’ organizations receive revenue from exchange transactions.</a:t>
            </a:r>
          </a:p>
          <a:p>
            <a:endParaRPr lang="en-GB" dirty="0"/>
          </a:p>
          <a:p>
            <a:r>
              <a:rPr lang="en-GB" dirty="0"/>
              <a:t>These are likely to be more clear-cut than the provisions of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Revenues module for more details (page 20).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9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 to this discussion question is provided in the Revenues module (page 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7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 to this discussion question is provided in the Revenues module (page 22).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8577" y="-1689528"/>
            <a:ext cx="9241154" cy="6930041"/>
          </a:xfrm>
          <a:prstGeom prst="rect">
            <a:avLst/>
          </a:prstGeom>
        </p:spPr>
      </p:pic>
      <p:pic>
        <p:nvPicPr>
          <p:cNvPr id="3" name="Picture 2" descr="4-Revenu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586" y="1675059"/>
            <a:ext cx="11891705" cy="891808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Revenue from Exchange Transactions</a:t>
            </a:r>
          </a:p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CA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Note 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Note X - Sales of Goods and Services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Revenue is recognized when services are rendered or title to goods are transferred. The revenue reported is comprised of the following items: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6" y="2996301"/>
            <a:ext cx="7209662" cy="22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 site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9602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and Measurement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Revenue recognized from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Rendering of services on percentage completion method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Sale of goods when significant risks and rewards of ownership and effective control transferred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Interest on time proportion basis using  effective yield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Royalties as earned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</a:t>
            </a:r>
            <a:r>
              <a:rPr lang="en-US" ker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ividends </a:t>
            </a: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when right to receive payment established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Measured at fair value of consideration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Recognized when recognition criteria met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Services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 by reference to stage of completion at reporting date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Conditions: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Amount of revenue can be measured reliably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Probable that service potential or economic benefits will flow to the entity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Stage of completion can be measured reliably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Costs incurred and costs to complete can be measured reliably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Rendering Services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Housing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Transportation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Managing toll roads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Financial services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Admission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Tuition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Franchise or concession fees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Goods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 revenue from the sale of goods when all the following conditions have been satisfied:</a:t>
            </a:r>
          </a:p>
          <a:p>
            <a:pPr marL="342900" lvl="0" indent="-342900" defTabSz="914400" fontAlgn="base">
              <a:spcAft>
                <a:spcPct val="0"/>
              </a:spcAft>
              <a:buFontTx/>
              <a:buChar char="•"/>
            </a:pPr>
            <a:endParaRPr lang="en-CA" sz="1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entity has transferred to the purchaser the significant risks and rewards of ownership of the goods;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entity retains neither continuing managerial involvement to the degree usually associated with ownership nor effective control over the goods sold;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revenue can be measured reliably;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probable that the economic benefits or service potential associated with the transaction will flow to the entity; and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costs incurred or to be incurred in respect of the transaction can be measured reliably.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8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Exchange Revenues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Royalties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Dividends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Recognition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 government invoices for water consumed in arrears. Consumption is evenly spread over billing periods. Estimated unbilled consumption for Group A for Dec 20X1 is CU 200,000. Amounts are posted to the general ledger when invoices are issued.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12009"/>
            <a:ext cx="8272989" cy="1688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1" y="4697637"/>
            <a:ext cx="722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What is the adjustment made to revenue for the period ended December 31, 20X1? Explain</a:t>
            </a:r>
          </a:p>
        </p:txBody>
      </p:sp>
    </p:spTree>
    <p:extLst>
      <p:ext uri="{BB962C8B-B14F-4D97-AF65-F5344CB8AC3E}">
        <p14:creationId xmlns:p14="http://schemas.microsoft.com/office/powerpoint/2010/main" val="197691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Revenue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 entity with a December 31 year end holds a 3 year debenture. It receives a payment at maturity January 1, 20X3 of CU 115,763. The effective yield is 5%. Complete the table. (For ease of calculation, interest is accrued on annual basis)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32" y="2891315"/>
            <a:ext cx="5145470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04539262D804C81D6BCA745DFF1E8" ma:contentTypeVersion="9" ma:contentTypeDescription="Create a new document." ma:contentTypeScope="" ma:versionID="fd53706859c796433e46c67f9304e937">
  <xsd:schema xmlns:xsd="http://www.w3.org/2001/XMLSchema" xmlns:xs="http://www.w3.org/2001/XMLSchema" xmlns:p="http://schemas.microsoft.com/office/2006/metadata/properties" xmlns:ns2="a7402fae-bb21-445c-8609-eb603ffb5c14" targetNamespace="http://schemas.microsoft.com/office/2006/metadata/properties" ma:root="true" ma:fieldsID="eb49ff68a86aba0e4d76f1bfbf9152b6" ns2:_="">
    <xsd:import namespace="a7402fae-bb21-445c-8609-eb603ffb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2fae-bb21-445c-8609-eb603ffb5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D4F95-5CE0-4D49-AB7A-281639346B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AC670A-B1D1-4137-801C-682C72E721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271E4-8C23-4EB1-87DC-43CFF4FD7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02fae-bb21-445c-8609-eb603ffb5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798</Words>
  <Application>Microsoft Office PowerPoint</Application>
  <PresentationFormat>On-screen Show (4:3)</PresentationFormat>
  <Paragraphs>102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Laura Leka</cp:lastModifiedBy>
  <cp:revision>29</cp:revision>
  <dcterms:created xsi:type="dcterms:W3CDTF">2014-09-10T19:10:10Z</dcterms:created>
  <dcterms:modified xsi:type="dcterms:W3CDTF">2020-10-21T13:10:06Z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0x010100F2B04539262D804C81D6BCA745DFF1E8</vt:lpwstr>
  </property>
</Properties>
</file>