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7" r:id="rId6"/>
    <p:sldId id="257" r:id="rId7"/>
    <p:sldId id="259" r:id="rId8"/>
    <p:sldId id="260" r:id="rId9"/>
    <p:sldId id="263" r:id="rId10"/>
    <p:sldId id="264" r:id="rId11"/>
    <p:sldId id="265"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2876" autoAdjust="0"/>
  </p:normalViewPr>
  <p:slideViewPr>
    <p:cSldViewPr snapToGrid="0" snapToObjects="1">
      <p:cViewPr varScale="1">
        <p:scale>
          <a:sx n="66" d="100"/>
          <a:sy n="66" d="100"/>
        </p:scale>
        <p:origin x="1886" y="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DA72D44E-A687-4ABC-92FD-A2DD7FC9A0C6}"/>
    <pc:docChg chg="modSld">
      <pc:chgData name="Laura Leka" userId="3c7b6d49-5262-4131-8ab9-4538781ea16d" providerId="ADAL" clId="{DA72D44E-A687-4ABC-92FD-A2DD7FC9A0C6}" dt="2020-10-21T13:12:12.230" v="1" actId="20577"/>
      <pc:docMkLst>
        <pc:docMk/>
      </pc:docMkLst>
      <pc:sldChg chg="modNotesTx">
        <pc:chgData name="Laura Leka" userId="3c7b6d49-5262-4131-8ab9-4538781ea16d" providerId="ADAL" clId="{DA72D44E-A687-4ABC-92FD-A2DD7FC9A0C6}" dt="2020-10-21T13:12:12.230" v="1" actId="20577"/>
        <pc:sldMkLst>
          <pc:docMk/>
          <pc:sldMk cId="834038199" sldId="259"/>
        </pc:sldMkLst>
      </pc:sldChg>
    </pc:docChg>
  </pc:docChgLst>
  <pc:docChgLst>
    <pc:chgData name="Paul Mason" userId="a428ece4f01b0f60" providerId="LiveId" clId="{FF0AC4E3-19BC-4D5E-8906-056D19E66074}"/>
    <pc:docChg chg="modSld">
      <pc:chgData name="Paul Mason" userId="a428ece4f01b0f60" providerId="LiveId" clId="{FF0AC4E3-19BC-4D5E-8906-056D19E66074}" dt="2020-09-14T19:49:26.355" v="9" actId="20577"/>
      <pc:docMkLst>
        <pc:docMk/>
      </pc:docMkLst>
      <pc:sldChg chg="modSp mod">
        <pc:chgData name="Paul Mason" userId="a428ece4f01b0f60" providerId="LiveId" clId="{FF0AC4E3-19BC-4D5E-8906-056D19E66074}" dt="2020-09-14T19:49:26.355" v="9" actId="20577"/>
        <pc:sldMkLst>
          <pc:docMk/>
          <pc:sldMk cId="1441733616" sldId="257"/>
        </pc:sldMkLst>
        <pc:spChg chg="mod">
          <ac:chgData name="Paul Mason" userId="a428ece4f01b0f60" providerId="LiveId" clId="{FF0AC4E3-19BC-4D5E-8906-056D19E66074}" dt="2020-09-14T19:49:26.355" v="9" actId="20577"/>
          <ac:spMkLst>
            <pc:docMk/>
            <pc:sldMk cId="1441733616" sldId="257"/>
            <ac:spMk id="7" creationId="{00000000-0000-0000-0000-000000000000}"/>
          </ac:spMkLst>
        </pc:spChg>
      </pc:sldChg>
    </pc:docChg>
  </pc:docChgLst>
  <pc:docChgLst>
    <pc:chgData name="Laura Leka" userId="3c7b6d49-5262-4131-8ab9-4538781ea16d" providerId="ADAL" clId="{E038A0CF-C1A6-4A0D-ADD8-FED3BFEF38FC}"/>
    <pc:docChg chg="modSld">
      <pc:chgData name="Laura Leka" userId="3c7b6d49-5262-4131-8ab9-4538781ea16d" providerId="ADAL" clId="{E038A0CF-C1A6-4A0D-ADD8-FED3BFEF38FC}" dt="2020-06-18T17:17:35.147" v="30" actId="20577"/>
      <pc:docMkLst>
        <pc:docMk/>
      </pc:docMkLst>
      <pc:sldChg chg="modNotesTx">
        <pc:chgData name="Laura Leka" userId="3c7b6d49-5262-4131-8ab9-4538781ea16d" providerId="ADAL" clId="{E038A0CF-C1A6-4A0D-ADD8-FED3BFEF38FC}" dt="2020-06-18T17:17:35.147" v="30" actId="20577"/>
        <pc:sldMkLst>
          <pc:docMk/>
          <pc:sldMk cId="467682573" sldId="263"/>
        </pc:sldMkLst>
      </pc:sldChg>
    </pc:docChg>
  </pc:docChgLst>
  <pc:docChgLst>
    <pc:chgData name="Jazmin Jackson" userId="f572b969-e4f5-4724-882f-3c5f18082039" providerId="ADAL" clId="{5C07E3D4-CF6F-4263-8005-16E177204B67}"/>
    <pc:docChg chg="modSld">
      <pc:chgData name="Jazmin Jackson" userId="f572b969-e4f5-4724-882f-3c5f18082039" providerId="ADAL" clId="{5C07E3D4-CF6F-4263-8005-16E177204B67}" dt="2020-10-16T16:41:51.088" v="0" actId="14826"/>
      <pc:docMkLst>
        <pc:docMk/>
      </pc:docMkLst>
      <pc:sldChg chg="modSp">
        <pc:chgData name="Jazmin Jackson" userId="f572b969-e4f5-4724-882f-3c5f18082039" providerId="ADAL" clId="{5C07E3D4-CF6F-4263-8005-16E177204B67}" dt="2020-10-16T16:41:51.088" v="0" actId="14826"/>
        <pc:sldMkLst>
          <pc:docMk/>
          <pc:sldMk cId="4120575675" sldId="258"/>
        </pc:sldMkLst>
        <pc:picChg chg="mod">
          <ac:chgData name="Jazmin Jackson" userId="f572b969-e4f5-4724-882f-3c5f18082039" providerId="ADAL" clId="{5C07E3D4-CF6F-4263-8005-16E177204B67}" dt="2020-10-16T16:41:51.088" v="0" actId="14826"/>
          <ac:picMkLst>
            <pc:docMk/>
            <pc:sldMk cId="4120575675" sldId="258"/>
            <ac:picMk id="5" creationId="{00000000-0000-0000-0000-000000000000}"/>
          </ac:picMkLst>
        </pc:picChg>
      </pc:sldChg>
    </pc:docChg>
  </pc:docChgLst>
  <pc:docChgLst>
    <pc:chgData name="Paul Mason" userId="a428ece4f01b0f60" providerId="LiveId" clId="{F84A60A5-FFCC-40A5-9A90-B54318DF261D}"/>
    <pc:docChg chg="undo custSel delSld modSld">
      <pc:chgData name="Paul Mason" userId="a428ece4f01b0f60" providerId="LiveId" clId="{F84A60A5-FFCC-40A5-9A90-B54318DF261D}" dt="2020-06-11T17:03:11.604" v="1777" actId="20577"/>
      <pc:docMkLst>
        <pc:docMk/>
      </pc:docMkLst>
      <pc:sldChg chg="modNotesTx">
        <pc:chgData name="Paul Mason" userId="a428ece4f01b0f60" providerId="LiveId" clId="{F84A60A5-FFCC-40A5-9A90-B54318DF261D}" dt="2020-06-11T16:42:49.935" v="648" actId="20577"/>
        <pc:sldMkLst>
          <pc:docMk/>
          <pc:sldMk cId="1441733616" sldId="257"/>
        </pc:sldMkLst>
      </pc:sldChg>
      <pc:sldChg chg="modSp mod modNotesTx">
        <pc:chgData name="Paul Mason" userId="a428ece4f01b0f60" providerId="LiveId" clId="{F84A60A5-FFCC-40A5-9A90-B54318DF261D}" dt="2020-06-11T16:41:55.883" v="581" actId="20577"/>
        <pc:sldMkLst>
          <pc:docMk/>
          <pc:sldMk cId="4120575675" sldId="258"/>
        </pc:sldMkLst>
        <pc:spChg chg="mod">
          <ac:chgData name="Paul Mason" userId="a428ece4f01b0f60" providerId="LiveId" clId="{F84A60A5-FFCC-40A5-9A90-B54318DF261D}" dt="2020-06-11T13:15:22.072" v="0" actId="20577"/>
          <ac:spMkLst>
            <pc:docMk/>
            <pc:sldMk cId="4120575675" sldId="258"/>
            <ac:spMk id="4" creationId="{00000000-0000-0000-0000-000000000000}"/>
          </ac:spMkLst>
        </pc:spChg>
      </pc:sldChg>
      <pc:sldChg chg="modNotesTx">
        <pc:chgData name="Paul Mason" userId="a428ece4f01b0f60" providerId="LiveId" clId="{F84A60A5-FFCC-40A5-9A90-B54318DF261D}" dt="2020-06-11T16:58:23.215" v="1252" actId="20577"/>
        <pc:sldMkLst>
          <pc:docMk/>
          <pc:sldMk cId="834038199" sldId="259"/>
        </pc:sldMkLst>
      </pc:sldChg>
      <pc:sldChg chg="modNotesTx">
        <pc:chgData name="Paul Mason" userId="a428ece4f01b0f60" providerId="LiveId" clId="{F84A60A5-FFCC-40A5-9A90-B54318DF261D}" dt="2020-06-11T17:03:11.604" v="1777" actId="20577"/>
        <pc:sldMkLst>
          <pc:docMk/>
          <pc:sldMk cId="4078070276" sldId="260"/>
        </pc:sldMkLst>
      </pc:sldChg>
      <pc:sldChg chg="del">
        <pc:chgData name="Paul Mason" userId="a428ece4f01b0f60" providerId="LiveId" clId="{F84A60A5-FFCC-40A5-9A90-B54318DF261D}" dt="2020-06-11T14:26:12.026" v="1" actId="47"/>
        <pc:sldMkLst>
          <pc:docMk/>
          <pc:sldMk cId="19635966" sldId="262"/>
        </pc:sldMkLst>
      </pc:sldChg>
    </pc:docChg>
  </pc:docChgLst>
  <pc:docChgLst>
    <pc:chgData name="Paul Mason" userId="a428ece4f01b0f60" providerId="LiveId" clId="{C4FF1ACC-9E5F-4690-8B57-B2C98CA3ED00}"/>
    <pc:docChg chg="undo custSel modSld">
      <pc:chgData name="Paul Mason" userId="a428ece4f01b0f60" providerId="LiveId" clId="{C4FF1ACC-9E5F-4690-8B57-B2C98CA3ED00}" dt="2020-07-28T22:32:50.376" v="28" actId="20577"/>
      <pc:docMkLst>
        <pc:docMk/>
      </pc:docMkLst>
      <pc:sldChg chg="modNotes modNotesTx">
        <pc:chgData name="Paul Mason" userId="a428ece4f01b0f60" providerId="LiveId" clId="{C4FF1ACC-9E5F-4690-8B57-B2C98CA3ED00}" dt="2020-07-28T22:31:43.017" v="20" actId="20577"/>
        <pc:sldMkLst>
          <pc:docMk/>
          <pc:sldMk cId="834038199" sldId="259"/>
        </pc:sldMkLst>
      </pc:sldChg>
      <pc:sldChg chg="modNotesTx">
        <pc:chgData name="Paul Mason" userId="a428ece4f01b0f60" providerId="LiveId" clId="{C4FF1ACC-9E5F-4690-8B57-B2C98CA3ED00}" dt="2020-07-28T22:32:50.376" v="28" actId="20577"/>
        <pc:sldMkLst>
          <pc:docMk/>
          <pc:sldMk cId="467682573"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ECB45-8C54-4217-A9B1-0FC27811563D}"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3259D-7735-4B94-B1D3-62C4513C405F}" type="slidenum">
              <a:rPr lang="en-GB" smtClean="0"/>
              <a:t>‹#›</a:t>
            </a:fld>
            <a:endParaRPr lang="en-GB"/>
          </a:p>
        </p:txBody>
      </p:sp>
    </p:spTree>
    <p:extLst>
      <p:ext uri="{BB962C8B-B14F-4D97-AF65-F5344CB8AC3E}">
        <p14:creationId xmlns:p14="http://schemas.microsoft.com/office/powerpoint/2010/main" val="34073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For those participants who are familiar with IFRS, note that IPSAS 23 is public sector specific and that there is no equivalent IFRS.</a:t>
            </a:r>
          </a:p>
        </p:txBody>
      </p:sp>
      <p:sp>
        <p:nvSpPr>
          <p:cNvPr id="4" name="Slide Number Placeholder 3"/>
          <p:cNvSpPr>
            <a:spLocks noGrp="1"/>
          </p:cNvSpPr>
          <p:nvPr>
            <p:ph type="sldNum" sz="quarter" idx="5"/>
          </p:nvPr>
        </p:nvSpPr>
        <p:spPr/>
        <p:txBody>
          <a:bodyPr/>
          <a:lstStyle/>
          <a:p>
            <a:fld id="{9393259D-7735-4B94-B1D3-62C4513C405F}" type="slidenum">
              <a:rPr lang="en-GB" smtClean="0"/>
              <a:t>1</a:t>
            </a:fld>
            <a:endParaRPr lang="en-GB"/>
          </a:p>
        </p:txBody>
      </p:sp>
    </p:spTree>
    <p:extLst>
      <p:ext uri="{BB962C8B-B14F-4D97-AF65-F5344CB8AC3E}">
        <p14:creationId xmlns:p14="http://schemas.microsoft.com/office/powerpoint/2010/main" val="367921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participants familiar with IFRS consider highlighting the fact that the concept of the taxable event in IPSAS 23 is consistent with the obligating event in IFRIC 21, </a:t>
            </a:r>
            <a:r>
              <a:rPr lang="en-GB" i="1" dirty="0"/>
              <a:t>Levies</a:t>
            </a:r>
            <a:r>
              <a:rPr lang="en-GB" i="0" dirty="0"/>
              <a:t> (IFRIC 21 deals with the payment of levies, IPSAS 23 deals with revenue from taxes – the definition of which includes levies).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a:p>
            <a:r>
              <a:rPr lang="en-GB" dirty="0"/>
              <a:t>The definition of fair value in IPSAS is:</a:t>
            </a:r>
          </a:p>
          <a:p>
            <a:endParaRPr lang="en-GB" dirty="0"/>
          </a:p>
          <a:p>
            <a:r>
              <a:rPr lang="en-GB" b="1" dirty="0"/>
              <a:t>Fair value is the amount for which an asset could be exchanged, or a liability settled, between knowledgeable, willing parties in an arm’s length transaction.</a:t>
            </a:r>
            <a:endParaRPr lang="en-GB" b="0" dirty="0"/>
          </a:p>
          <a:p>
            <a:endParaRPr lang="en-GB" b="0" dirty="0"/>
          </a:p>
          <a:p>
            <a:r>
              <a:rPr lang="en-GB" b="0" dirty="0"/>
              <a:t>This includes entry as well as exit values.</a:t>
            </a:r>
            <a:endParaRPr lang="en-GB" b="1" dirty="0"/>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3</a:t>
            </a:fld>
            <a:endParaRPr lang="en-GB"/>
          </a:p>
        </p:txBody>
      </p:sp>
    </p:spTree>
    <p:extLst>
      <p:ext uri="{BB962C8B-B14F-4D97-AF65-F5344CB8AC3E}">
        <p14:creationId xmlns:p14="http://schemas.microsoft.com/office/powerpoint/2010/main" val="123367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Revenues module (</a:t>
            </a:r>
            <a:r>
              <a:rPr lang="en-GB" sz="1200" kern="1200">
                <a:solidFill>
                  <a:schemeClr val="tx1"/>
                </a:solidFill>
                <a:effectLst/>
                <a:latin typeface="+mn-lt"/>
                <a:ea typeface="+mn-ea"/>
                <a:cs typeface="+mn-cs"/>
              </a:rPr>
              <a:t>page 29)</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illustrative example illustrates the biggest practical difficulty with accounting for taxation – the need to estimate the tax due where tax returns have not been filed. If participants are involved with accounting for tax revenue, consider including additional slides on the taxes collected in their jurisdiction, and discussing what the taxable event would be, along with any practical difficulties that would be encountered in applying IPSAS 23.</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4</a:t>
            </a:fld>
            <a:endParaRPr lang="en-GB"/>
          </a:p>
        </p:txBody>
      </p:sp>
    </p:spTree>
    <p:extLst>
      <p:ext uri="{BB962C8B-B14F-4D97-AF65-F5344CB8AC3E}">
        <p14:creationId xmlns:p14="http://schemas.microsoft.com/office/powerpoint/2010/main" val="7475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Revenues module for more discussion of expenses paid through the tax system and tax expenditures, and note that some jurisdictions use different terms (and may use one or both of these terms with different meanings).</a:t>
            </a:r>
          </a:p>
          <a:p>
            <a:endParaRPr lang="en-GB" dirty="0"/>
          </a:p>
          <a:p>
            <a:r>
              <a:rPr lang="en-GB" b="1" dirty="0"/>
              <a:t>Expenses paid through the tax system </a:t>
            </a:r>
            <a:r>
              <a:rPr lang="en-GB" dirty="0"/>
              <a:t>are amounts that are available to beneficiaries regardless of whether or not they pay taxes. The fact they are paid through the tax system is for administrative convenience only.</a:t>
            </a:r>
          </a:p>
          <a:p>
            <a:endParaRPr lang="en-GB" dirty="0"/>
          </a:p>
          <a:p>
            <a:r>
              <a:rPr lang="en-GB" b="1" dirty="0"/>
              <a:t>Tax expenditures </a:t>
            </a:r>
            <a:r>
              <a:rPr lang="en-GB" dirty="0"/>
              <a:t>are preferential provisions of the tax law that provide certain taxpayers with concessions that are not available to others. These affect the amount of tax revenue to which an entity is entitled.</a:t>
            </a:r>
          </a:p>
        </p:txBody>
      </p:sp>
      <p:sp>
        <p:nvSpPr>
          <p:cNvPr id="4" name="Slide Number Placeholder 3"/>
          <p:cNvSpPr>
            <a:spLocks noGrp="1"/>
          </p:cNvSpPr>
          <p:nvPr>
            <p:ph type="sldNum" sz="quarter" idx="5"/>
          </p:nvPr>
        </p:nvSpPr>
        <p:spPr/>
        <p:txBody>
          <a:bodyPr/>
          <a:lstStyle/>
          <a:p>
            <a:fld id="{9393259D-7735-4B94-B1D3-62C4513C405F}" type="slidenum">
              <a:rPr lang="en-GB" smtClean="0"/>
              <a:t>5</a:t>
            </a:fld>
            <a:endParaRPr lang="en-GB"/>
          </a:p>
        </p:txBody>
      </p:sp>
    </p:spTree>
    <p:extLst>
      <p:ext uri="{BB962C8B-B14F-4D97-AF65-F5344CB8AC3E}">
        <p14:creationId xmlns:p14="http://schemas.microsoft.com/office/powerpoint/2010/main" val="286211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p>
          <a:p>
            <a:r>
              <a:rPr lang="en-US" sz="1200" kern="1200" dirty="0">
                <a:solidFill>
                  <a:schemeClr val="tx1"/>
                </a:solidFill>
                <a:effectLst/>
                <a:latin typeface="+mn-lt"/>
                <a:ea typeface="+mn-ea"/>
                <a:cs typeface="+mn-cs"/>
              </a:rPr>
              <a:t>The impact on tax revenue as a result of the deduction of mortgage interest and property taxes is a tax expenditure. It is a tax concession only available to taxpayers. Taxation revenue shall not be grossed up for the amount of the tax concession. Tax expenditures are not reported in the statement of financial  performance. They are forgone  tax revenue.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6</a:t>
            </a:fld>
            <a:endParaRPr lang="en-GB"/>
          </a:p>
        </p:txBody>
      </p:sp>
    </p:spTree>
    <p:extLst>
      <p:ext uri="{BB962C8B-B14F-4D97-AF65-F5344CB8AC3E}">
        <p14:creationId xmlns:p14="http://schemas.microsoft.com/office/powerpoint/2010/main" val="227323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7</a:t>
            </a:fld>
            <a:endParaRPr lang="en-GB"/>
          </a:p>
        </p:txBody>
      </p:sp>
    </p:spTree>
    <p:extLst>
      <p:ext uri="{BB962C8B-B14F-4D97-AF65-F5344CB8AC3E}">
        <p14:creationId xmlns:p14="http://schemas.microsoft.com/office/powerpoint/2010/main" val="240717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3259D-7735-4B94-B1D3-62C4513C405F}" type="slidenum">
              <a:rPr lang="en-GB" smtClean="0"/>
              <a:t>9</a:t>
            </a:fld>
            <a:endParaRPr lang="en-GB"/>
          </a:p>
        </p:txBody>
      </p:sp>
    </p:spTree>
    <p:extLst>
      <p:ext uri="{BB962C8B-B14F-4D97-AF65-F5344CB8AC3E}">
        <p14:creationId xmlns:p14="http://schemas.microsoft.com/office/powerpoint/2010/main" val="40231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86"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Revenue from Non-Exchange </a:t>
            </a:r>
          </a:p>
          <a:p>
            <a:pPr algn="l"/>
            <a:r>
              <a:rPr lang="en-US" b="1" dirty="0">
                <a:latin typeface="Arial" panose="020B0604020202020204" pitchFamily="34" charset="0"/>
                <a:cs typeface="Arial" panose="020B0604020202020204" pitchFamily="34" charset="0"/>
              </a:rPr>
              <a:t>Transactions: Taxes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23</a:t>
            </a:r>
            <a:endParaRPr lang="en-US" b="1" dirty="0">
              <a:latin typeface="Arial" panose="020B0604020202020204" pitchFamily="34" charset="0"/>
              <a:cs typeface="Arial" panose="020B0604020202020204" pitchFamily="34" charset="0"/>
            </a:endParaRP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4751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589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532453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Taxes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Entity that imposes taxes recognizes the assets when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Taxable event occurs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Recognition criteria satisfied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Taxable event – event subject to taxation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Assets measured at fair value at acquisition date - best estimate of the inflow taking into account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Probability resources will flow</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t>
            </a:r>
            <a:r>
              <a:rPr lang="en-US" kern="0">
                <a:solidFill>
                  <a:srgbClr val="000000">
                    <a:lumMod val="65000"/>
                    <a:lumOff val="35000"/>
                  </a:srgbClr>
                </a:solidFill>
                <a:latin typeface="Arial" pitchFamily="34" charset="0"/>
                <a:ea typeface="ＭＳ Ｐゴシック" charset="0"/>
                <a:cs typeface="Arial" pitchFamily="34" charset="0"/>
              </a:rPr>
              <a:t>air </a:t>
            </a:r>
            <a:r>
              <a:rPr lang="en-US" kern="0" dirty="0">
                <a:solidFill>
                  <a:srgbClr val="000000">
                    <a:lumMod val="65000"/>
                    <a:lumOff val="35000"/>
                  </a:srgbClr>
                </a:solidFill>
                <a:latin typeface="Arial" pitchFamily="34" charset="0"/>
                <a:ea typeface="ＭＳ Ｐゴシック" charset="0"/>
                <a:cs typeface="Arial" pitchFamily="34" charset="0"/>
              </a:rPr>
              <a:t>value of resultant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Revisions accounted for in current period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national government levies a tax on the income of individuals. The fiscal period of the government and the tax year end is December 31. Taxpayers have until April 30 of the following year to file their tax return, and until June 30 to pay any outstanding taxes.</a:t>
            </a:r>
          </a:p>
          <a:p>
            <a:pPr marL="366713" lvl="1" defTabSz="914400" fontAlgn="base">
              <a:spcBef>
                <a:spcPts val="1200"/>
              </a:spcBef>
              <a:spcAft>
                <a:spcPts val="1200"/>
              </a:spcAft>
              <a:defRPr/>
            </a:pPr>
            <a:endParaRPr lang="en-US" sz="2000" i="1" kern="0" dirty="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ts val="1200"/>
              </a:spcAft>
              <a:defRPr/>
            </a:pPr>
            <a:r>
              <a:rPr lang="en-US" i="1" kern="0" dirty="0">
                <a:solidFill>
                  <a:srgbClr val="000000">
                    <a:lumMod val="65000"/>
                    <a:lumOff val="35000"/>
                  </a:srgbClr>
                </a:solidFill>
                <a:latin typeface="Arial" pitchFamily="34" charset="0"/>
                <a:ea typeface="ＭＳ Ｐゴシック" charset="0"/>
                <a:cs typeface="Arial" pitchFamily="34" charset="0"/>
              </a:rPr>
              <a:t>Does the national government recognize an asset and revenue at the fiscal period end? Why?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Tax Accounting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Resources received prior to the taxable event are recognized as advance receipts of taxes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Taxation revenue is gross amount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Not reduced for expenses paid through the tax system</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Not grossed up for tax expenditures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Taxes levied for specific purposes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Tax Expenditure/Expense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national government permits individual taxpayers who are homeowners to deduct mortgage interest and property taxes from their gross income when calculating tax-assessable income. The policy has been adopted to encourage home ownership</a:t>
            </a:r>
          </a:p>
          <a:p>
            <a:pPr lvl="0" defTabSz="914400" fontAlgn="base">
              <a:spcBef>
                <a:spcPts val="776"/>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Is the deduction a tax expense or expenditure? Explain </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How should the national government account for and report the impact of the deduction of tax revenues? Explain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Disclose :</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Revenue from non-exchange transactions</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Receivables recognized</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Amounts of advance receipts</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Amount of liabilities forgiven</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Accounting policies adopted</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Basis on which the fair value was measured</a:t>
            </a:r>
          </a:p>
          <a:p>
            <a:pPr marL="342900" lvl="0" indent="-342900" defTabSz="914400" fontAlgn="base">
              <a:spcBef>
                <a:spcPts val="776"/>
              </a:spcBef>
              <a:spcAft>
                <a:spcPct val="0"/>
              </a:spcAft>
              <a:buFont typeface="Arial" pitchFamily="34" charset="0"/>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Information about taxes that cannot be measured reliably</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Illustration Note 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Note X: Tax Revenues</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Tax revenues are reported net of amounts collected on behalf of provinces. Income tax revenue is recognized when the taxpayer has earned the income. Revenues for the fiscal year  are based on amounts assessed and estimates of income tax earned but not yet assessed. Goods and services tax revenue is recognized at the time of sale or provision. Employment insurance premiums are recognized as  insurable earnings are earned. Differences between estimates and actual amounts are reported in the period in which the actual assessment is completed.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9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Taxes</a:t>
            </a:r>
          </a:p>
        </p:txBody>
      </p:sp>
      <p:sp>
        <p:nvSpPr>
          <p:cNvPr id="7" name="TextBox 6"/>
          <p:cNvSpPr txBox="1"/>
          <p:nvPr/>
        </p:nvSpPr>
        <p:spPr>
          <a:xfrm>
            <a:off x="495300" y="881956"/>
            <a:ext cx="8089900" cy="214417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Note 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Note X: Tax Revenues (Cont’d)</a:t>
            </a:r>
          </a:p>
          <a:p>
            <a:pPr marL="342900" lvl="0" indent="-34290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Tax revenues are summarized in the table below.</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62572" y="2450532"/>
            <a:ext cx="8022628" cy="2572535"/>
          </a:xfrm>
          <a:prstGeom prst="rect">
            <a:avLst/>
          </a:prstGeom>
        </p:spPr>
      </p:pic>
    </p:spTree>
    <p:extLst>
      <p:ext uri="{BB962C8B-B14F-4D97-AF65-F5344CB8AC3E}">
        <p14:creationId xmlns:p14="http://schemas.microsoft.com/office/powerpoint/2010/main" val="345216356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B73B8-2433-44BF-ACD3-2BB3A698EDB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7FCBD9-6218-4A1C-88AA-10F2B4B54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0CF98F-8CD6-4EB2-98A9-FBEC8F71E5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TotalTime>
  <Words>944</Words>
  <Application>Microsoft Office PowerPoint</Application>
  <PresentationFormat>On-screen Show (4:3)</PresentationFormat>
  <Paragraphs>94</Paragraphs>
  <Slides>10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31</cp:revision>
  <dcterms:created xsi:type="dcterms:W3CDTF">2014-09-10T19:10:10Z</dcterms:created>
  <dcterms:modified xsi:type="dcterms:W3CDTF">2020-10-21T13:12:22Z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